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4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9847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Giriş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 sunumda, Apartman Takip Sisteminin bir incelemesini sunacağız. Programın amacı, kullanılan teknolojiler, özellikleri, kod yapısı ve ekran görüntülerini ele alacağız.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0944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Programın Amacı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233136"/>
            <a:ext cx="5554980" cy="34331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59439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Kodun Amacı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6424374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 program bir apartmanda yaşayan kişilerin telefon numarası gibi gerekli verilerini kayıt altında tutup kolaylıkla ulaşılmasını sağlamaktadır.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83205"/>
            <a:ext cx="5394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Kullanılan Teknolojiler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810833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4033004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Programlama Dilleri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4513421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Microsoft tarafından geliştirilen nesneye yönelik programlama (OOP) dili  C# (C Sharp) kullanılmıştır.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71067"/>
            <a:ext cx="5105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Programın Özellikleri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6319599" y="307228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6512362" y="3113961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041713" y="3148608"/>
            <a:ext cx="2727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Kullanıcı Dostu Arayüz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041713" y="362902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Programın sade ve kullanıcı dostu bir arayüze sahip olması, kullanıcı deneyimi açısından önemli bir özelliktir.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319599" y="473559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6478072" y="477726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7041713" y="4811911"/>
            <a:ext cx="3002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Güvenlik Odaklı Yaklaşım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7041713" y="5292328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Programda farklı yetkilere sahip 2 kullanıcı türü oluşturularak sadece yüksek yetkili kullanıcının verileri düzenleyebilmesi sağlanmıştır.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11621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Kodun Yapısı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23660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Modüler Yapı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2935367"/>
            <a:ext cx="5283994" cy="39779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Kodumuzda "</a:t>
            </a:r>
            <a:r>
              <a:rPr lang="en-US" sz="175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GirisKontrol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 metodunu kullanarak kullanıcı giriş ve yetkilerini kontrol altına aldık, ardından yonetici olarak tanımladığımız kullanıcıya belirli yetkiler atayarak "1</a:t>
            </a:r>
            <a:r>
              <a:rPr lang="en-US" sz="1750" dirty="0">
                <a:solidFill>
                  <a:srgbClr val="EEEFF5"/>
                </a:solidFill>
                <a:highlight>
                  <a:srgbClr val="0023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SakinEkle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50" dirty="0">
                <a:solidFill>
                  <a:srgbClr val="EEEFF5"/>
                </a:solidFill>
                <a:highlight>
                  <a:srgbClr val="0023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SakinSil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50" dirty="0">
                <a:solidFill>
                  <a:srgbClr val="EEEFF5"/>
                </a:solidFill>
                <a:highlight>
                  <a:srgbClr val="0023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SakinGuncelle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50" dirty="0" err="1">
                <a:solidFill>
                  <a:srgbClr val="EEEFF5"/>
                </a:solidFill>
                <a:highlight>
                  <a:srgbClr val="0023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SakinleriListele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 modüllerini menü üzerinden kullanmasını sağladık. Son olarak "</a:t>
            </a:r>
            <a:r>
              <a:rPr lang="en-US" sz="1750" dirty="0">
                <a:solidFill>
                  <a:srgbClr val="EEEFF5"/>
                </a:solidFill>
                <a:highlight>
                  <a:srgbClr val="0023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VerileriDosyadanOku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50" dirty="0" err="1">
                <a:solidFill>
                  <a:srgbClr val="EEEFF5"/>
                </a:solidFill>
                <a:highlight>
                  <a:srgbClr val="0023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VerileriDosyayaKaydet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 modüllerini kullanarak verilerin local olarak bilgisayarımızdan okunmasını ve saklanmasını sağladık.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23660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 Yönetimi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2935367"/>
            <a:ext cx="5283994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C# programlama dilinde veri yönetimi, değişkenlerin tanımlanması, veri tiplerinin belirlenmesi ve nesne yönelimli programlama ile karmaşık veri yapıları kullanılarak gerçekleştirilir. Biz de bu özelliklerini kullanarak bilgisayarımızda dosya oluşturarak verilerin otomatik olarak o dosyaya kayıt olup saklanmasını sağladık.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47078FF-E435-E61D-79D6-11AC92E9FF25}"/>
              </a:ext>
            </a:extLst>
          </p:cNvPr>
          <p:cNvSpPr txBox="1"/>
          <p:nvPr/>
        </p:nvSpPr>
        <p:spPr>
          <a:xfrm>
            <a:off x="5385825" y="190500"/>
            <a:ext cx="3858749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350" b="1" dirty="0">
                <a:solidFill>
                  <a:srgbClr val="60A9FF"/>
                </a:solidFill>
                <a:latin typeface="Barlow" panose="020F0502020204030204" pitchFamily="2" charset="-94"/>
              </a:rPr>
              <a:t>Akış Diyagramı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35F9BD-6AD9-DF68-A1D7-494E0A2FD1A5}"/>
              </a:ext>
            </a:extLst>
          </p:cNvPr>
          <p:cNvSpPr/>
          <p:nvPr/>
        </p:nvSpPr>
        <p:spPr>
          <a:xfrm>
            <a:off x="3543300" y="1304925"/>
            <a:ext cx="1600200" cy="781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Başlangıç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4E74B76-8B74-7D71-03EA-E8698BBACB19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4343399" y="2085975"/>
            <a:ext cx="1" cy="47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Paralelkenar 19">
            <a:extLst>
              <a:ext uri="{FF2B5EF4-FFF2-40B4-BE49-F238E27FC236}">
                <a16:creationId xmlns:a16="http://schemas.microsoft.com/office/drawing/2014/main" id="{4D8DD5AE-531A-0797-7806-D5EE3F8D53C7}"/>
              </a:ext>
            </a:extLst>
          </p:cNvPr>
          <p:cNvSpPr/>
          <p:nvPr/>
        </p:nvSpPr>
        <p:spPr>
          <a:xfrm>
            <a:off x="3471863" y="2562225"/>
            <a:ext cx="1743073" cy="68580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 Girişi</a:t>
            </a: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BF04A468-8751-6D60-E43D-F650FC39F365}"/>
              </a:ext>
            </a:extLst>
          </p:cNvPr>
          <p:cNvCxnSpPr>
            <a:stCxn id="20" idx="4"/>
          </p:cNvCxnSpPr>
          <p:nvPr/>
        </p:nvCxnSpPr>
        <p:spPr>
          <a:xfrm>
            <a:off x="4343400" y="3248025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Akış Çizelgesi: Karar 35">
            <a:extLst>
              <a:ext uri="{FF2B5EF4-FFF2-40B4-BE49-F238E27FC236}">
                <a16:creationId xmlns:a16="http://schemas.microsoft.com/office/drawing/2014/main" id="{90DBB9E3-164A-EA43-EF72-13B48CAB5285}"/>
              </a:ext>
            </a:extLst>
          </p:cNvPr>
          <p:cNvSpPr/>
          <p:nvPr/>
        </p:nvSpPr>
        <p:spPr>
          <a:xfrm>
            <a:off x="3324225" y="3838576"/>
            <a:ext cx="2061591" cy="981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Giriş Kontrolü</a:t>
            </a:r>
          </a:p>
        </p:txBody>
      </p: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896D85F1-C1A1-57C1-8BF8-37B7326AC8B7}"/>
              </a:ext>
            </a:extLst>
          </p:cNvPr>
          <p:cNvCxnSpPr/>
          <p:nvPr/>
        </p:nvCxnSpPr>
        <p:spPr>
          <a:xfrm>
            <a:off x="4355021" y="53911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D77FB664-A9D8-3670-CAD4-4EF9DD5A9AF6}"/>
              </a:ext>
            </a:extLst>
          </p:cNvPr>
          <p:cNvCxnSpPr>
            <a:cxnSpLocks/>
          </p:cNvCxnSpPr>
          <p:nvPr/>
        </p:nvCxnSpPr>
        <p:spPr>
          <a:xfrm>
            <a:off x="4343399" y="4819651"/>
            <a:ext cx="0" cy="742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45E0954-D119-891A-8754-65D9E4E18C73}"/>
              </a:ext>
            </a:extLst>
          </p:cNvPr>
          <p:cNvCxnSpPr>
            <a:stCxn id="36" idx="3"/>
          </p:cNvCxnSpPr>
          <p:nvPr/>
        </p:nvCxnSpPr>
        <p:spPr>
          <a:xfrm flipV="1">
            <a:off x="5385816" y="4305300"/>
            <a:ext cx="843534" cy="2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88D4C30C-7FAD-345F-5D49-1AEC64E880B7}"/>
              </a:ext>
            </a:extLst>
          </p:cNvPr>
          <p:cNvSpPr/>
          <p:nvPr/>
        </p:nvSpPr>
        <p:spPr>
          <a:xfrm>
            <a:off x="3595692" y="5562600"/>
            <a:ext cx="1619244" cy="742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Standart Apartman Takip Sistemi</a:t>
            </a:r>
          </a:p>
        </p:txBody>
      </p: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B6F70164-AA56-0B8E-463F-838BAF6BD00C}"/>
              </a:ext>
            </a:extLst>
          </p:cNvPr>
          <p:cNvCxnSpPr>
            <a:stCxn id="45" idx="2"/>
          </p:cNvCxnSpPr>
          <p:nvPr/>
        </p:nvCxnSpPr>
        <p:spPr>
          <a:xfrm>
            <a:off x="4405314" y="6305549"/>
            <a:ext cx="0" cy="53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Dikdörtgen 54">
            <a:extLst>
              <a:ext uri="{FF2B5EF4-FFF2-40B4-BE49-F238E27FC236}">
                <a16:creationId xmlns:a16="http://schemas.microsoft.com/office/drawing/2014/main" id="{9F393085-2BDB-9275-E251-D7F58A4118F8}"/>
              </a:ext>
            </a:extLst>
          </p:cNvPr>
          <p:cNvSpPr/>
          <p:nvPr/>
        </p:nvSpPr>
        <p:spPr>
          <a:xfrm>
            <a:off x="3705225" y="6834189"/>
            <a:ext cx="1619244" cy="742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Sakinleri Listele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78AAAB25-5453-74E2-70C5-67EAD8433D36}"/>
              </a:ext>
            </a:extLst>
          </p:cNvPr>
          <p:cNvSpPr/>
          <p:nvPr/>
        </p:nvSpPr>
        <p:spPr>
          <a:xfrm>
            <a:off x="6229350" y="3838575"/>
            <a:ext cx="1885942" cy="1042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Yönetici Apartman Takip Sistemi</a:t>
            </a:r>
          </a:p>
        </p:txBody>
      </p:sp>
      <p:cxnSp>
        <p:nvCxnSpPr>
          <p:cNvPr id="58" name="Düz Bağlayıcı 57">
            <a:extLst>
              <a:ext uri="{FF2B5EF4-FFF2-40B4-BE49-F238E27FC236}">
                <a16:creationId xmlns:a16="http://schemas.microsoft.com/office/drawing/2014/main" id="{D62AA57F-341D-5777-A0AB-027EC2C576B3}"/>
              </a:ext>
            </a:extLst>
          </p:cNvPr>
          <p:cNvCxnSpPr>
            <a:stCxn id="56" idx="3"/>
          </p:cNvCxnSpPr>
          <p:nvPr/>
        </p:nvCxnSpPr>
        <p:spPr>
          <a:xfrm>
            <a:off x="8115292" y="4360065"/>
            <a:ext cx="6000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Düz Bağlayıcı 59">
            <a:extLst>
              <a:ext uri="{FF2B5EF4-FFF2-40B4-BE49-F238E27FC236}">
                <a16:creationId xmlns:a16="http://schemas.microsoft.com/office/drawing/2014/main" id="{045D2321-38B8-5217-D551-4667C6B0F634}"/>
              </a:ext>
            </a:extLst>
          </p:cNvPr>
          <p:cNvCxnSpPr/>
          <p:nvPr/>
        </p:nvCxnSpPr>
        <p:spPr>
          <a:xfrm flipV="1">
            <a:off x="8715375" y="1695450"/>
            <a:ext cx="0" cy="26646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Düz Bağlayıcı 61">
            <a:extLst>
              <a:ext uri="{FF2B5EF4-FFF2-40B4-BE49-F238E27FC236}">
                <a16:creationId xmlns:a16="http://schemas.microsoft.com/office/drawing/2014/main" id="{B7040DA3-82AB-174E-7AA2-B2B359389638}"/>
              </a:ext>
            </a:extLst>
          </p:cNvPr>
          <p:cNvCxnSpPr/>
          <p:nvPr/>
        </p:nvCxnSpPr>
        <p:spPr>
          <a:xfrm>
            <a:off x="8715375" y="4360065"/>
            <a:ext cx="0" cy="22121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8845AD49-3DC8-11D4-7DAB-AFE977FABA30}"/>
              </a:ext>
            </a:extLst>
          </p:cNvPr>
          <p:cNvCxnSpPr/>
          <p:nvPr/>
        </p:nvCxnSpPr>
        <p:spPr>
          <a:xfrm>
            <a:off x="8715375" y="169545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D47D4FEF-C770-82CA-8E87-091201E38B51}"/>
              </a:ext>
            </a:extLst>
          </p:cNvPr>
          <p:cNvCxnSpPr/>
          <p:nvPr/>
        </p:nvCxnSpPr>
        <p:spPr>
          <a:xfrm>
            <a:off x="8715375" y="2905125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CB1A9DB7-73ED-89A3-59E9-17E728C12AAC}"/>
              </a:ext>
            </a:extLst>
          </p:cNvPr>
          <p:cNvCxnSpPr>
            <a:cxnSpLocks/>
          </p:cNvCxnSpPr>
          <p:nvPr/>
        </p:nvCxnSpPr>
        <p:spPr>
          <a:xfrm>
            <a:off x="8715374" y="4143375"/>
            <a:ext cx="3524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Düz Ok Bağlayıcısı 69">
            <a:extLst>
              <a:ext uri="{FF2B5EF4-FFF2-40B4-BE49-F238E27FC236}">
                <a16:creationId xmlns:a16="http://schemas.microsoft.com/office/drawing/2014/main" id="{B4E41CCF-D332-C499-ACBE-5B6FC2C6FFE9}"/>
              </a:ext>
            </a:extLst>
          </p:cNvPr>
          <p:cNvCxnSpPr/>
          <p:nvPr/>
        </p:nvCxnSpPr>
        <p:spPr>
          <a:xfrm>
            <a:off x="8715375" y="539115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8B7C281E-D1DB-A0A5-E192-5142554C086A}"/>
              </a:ext>
            </a:extLst>
          </p:cNvPr>
          <p:cNvCxnSpPr/>
          <p:nvPr/>
        </p:nvCxnSpPr>
        <p:spPr>
          <a:xfrm>
            <a:off x="8715375" y="6572249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Düz Bağlayıcı 75">
            <a:extLst>
              <a:ext uri="{FF2B5EF4-FFF2-40B4-BE49-F238E27FC236}">
                <a16:creationId xmlns:a16="http://schemas.microsoft.com/office/drawing/2014/main" id="{D311C1F1-33E9-05D6-D4E6-670B69AE0730}"/>
              </a:ext>
            </a:extLst>
          </p:cNvPr>
          <p:cNvCxnSpPr/>
          <p:nvPr/>
        </p:nvCxnSpPr>
        <p:spPr>
          <a:xfrm>
            <a:off x="5214936" y="5934074"/>
            <a:ext cx="14049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076149E3-A80B-A8E7-E223-F6AE3642C99B}"/>
              </a:ext>
            </a:extLst>
          </p:cNvPr>
          <p:cNvCxnSpPr/>
          <p:nvPr/>
        </p:nvCxnSpPr>
        <p:spPr>
          <a:xfrm>
            <a:off x="6619875" y="5934074"/>
            <a:ext cx="0" cy="1643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6EA3652-85D3-F94A-110D-EA17BEB2BF35}"/>
              </a:ext>
            </a:extLst>
          </p:cNvPr>
          <p:cNvSpPr/>
          <p:nvPr/>
        </p:nvSpPr>
        <p:spPr>
          <a:xfrm>
            <a:off x="12239624" y="3514725"/>
            <a:ext cx="1438273" cy="1200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Çıkış</a:t>
            </a:r>
          </a:p>
        </p:txBody>
      </p: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119209FF-ACFA-DB8C-11E1-D99F3F7C67F0}"/>
              </a:ext>
            </a:extLst>
          </p:cNvPr>
          <p:cNvCxnSpPr/>
          <p:nvPr/>
        </p:nvCxnSpPr>
        <p:spPr>
          <a:xfrm>
            <a:off x="6619875" y="7577138"/>
            <a:ext cx="0" cy="4619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Düz Bağlayıcı 82">
            <a:extLst>
              <a:ext uri="{FF2B5EF4-FFF2-40B4-BE49-F238E27FC236}">
                <a16:creationId xmlns:a16="http://schemas.microsoft.com/office/drawing/2014/main" id="{6C162B52-BF15-C207-0D84-E0EF9DF13D6D}"/>
              </a:ext>
            </a:extLst>
          </p:cNvPr>
          <p:cNvCxnSpPr/>
          <p:nvPr/>
        </p:nvCxnSpPr>
        <p:spPr>
          <a:xfrm>
            <a:off x="6619875" y="8039100"/>
            <a:ext cx="66008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7A836B21-C178-AF42-4D81-96D2729D0A32}"/>
              </a:ext>
            </a:extLst>
          </p:cNvPr>
          <p:cNvCxnSpPr/>
          <p:nvPr/>
        </p:nvCxnSpPr>
        <p:spPr>
          <a:xfrm flipH="1" flipV="1">
            <a:off x="13096875" y="4714875"/>
            <a:ext cx="123825" cy="332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Düz Bağlayıcı 86">
            <a:extLst>
              <a:ext uri="{FF2B5EF4-FFF2-40B4-BE49-F238E27FC236}">
                <a16:creationId xmlns:a16="http://schemas.microsoft.com/office/drawing/2014/main" id="{328A761B-CDEF-3E39-4E89-54CE74997A58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2943225" y="7205663"/>
            <a:ext cx="762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Düz Bağlayıcı 88">
            <a:extLst>
              <a:ext uri="{FF2B5EF4-FFF2-40B4-BE49-F238E27FC236}">
                <a16:creationId xmlns:a16="http://schemas.microsoft.com/office/drawing/2014/main" id="{E81E4395-8166-F0E2-0DE8-CBD784F3D418}"/>
              </a:ext>
            </a:extLst>
          </p:cNvPr>
          <p:cNvCxnSpPr/>
          <p:nvPr/>
        </p:nvCxnSpPr>
        <p:spPr>
          <a:xfrm flipV="1">
            <a:off x="2943225" y="6048375"/>
            <a:ext cx="0" cy="11572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63339D34-33AD-4E65-5C15-8C1703096A35}"/>
              </a:ext>
            </a:extLst>
          </p:cNvPr>
          <p:cNvCxnSpPr/>
          <p:nvPr/>
        </p:nvCxnSpPr>
        <p:spPr>
          <a:xfrm>
            <a:off x="2943225" y="6048375"/>
            <a:ext cx="652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27CF5102-C4C3-C6F5-CFC9-EAC74D8F45AD}"/>
              </a:ext>
            </a:extLst>
          </p:cNvPr>
          <p:cNvCxnSpPr>
            <a:stCxn id="36" idx="1"/>
          </p:cNvCxnSpPr>
          <p:nvPr/>
        </p:nvCxnSpPr>
        <p:spPr>
          <a:xfrm flipH="1">
            <a:off x="2124075" y="4329114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Dikdörtgen 95">
            <a:extLst>
              <a:ext uri="{FF2B5EF4-FFF2-40B4-BE49-F238E27FC236}">
                <a16:creationId xmlns:a16="http://schemas.microsoft.com/office/drawing/2014/main" id="{4C2B9BF7-FA5D-1711-6F1D-212CE64A3C12}"/>
              </a:ext>
            </a:extLst>
          </p:cNvPr>
          <p:cNvSpPr/>
          <p:nvPr/>
        </p:nvSpPr>
        <p:spPr>
          <a:xfrm>
            <a:off x="333375" y="3838575"/>
            <a:ext cx="1790699" cy="981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Hatalı Giriş</a:t>
            </a:r>
          </a:p>
        </p:txBody>
      </p: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A176BE00-D1B7-F2CA-6C6E-ADCA8DDB5AA4}"/>
              </a:ext>
            </a:extLst>
          </p:cNvPr>
          <p:cNvCxnSpPr>
            <a:stCxn id="96" idx="2"/>
          </p:cNvCxnSpPr>
          <p:nvPr/>
        </p:nvCxnSpPr>
        <p:spPr>
          <a:xfrm>
            <a:off x="1228725" y="4819651"/>
            <a:ext cx="23815" cy="32194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C1C714BB-6B82-1859-4DED-B04A4BD15D4B}"/>
              </a:ext>
            </a:extLst>
          </p:cNvPr>
          <p:cNvCxnSpPr/>
          <p:nvPr/>
        </p:nvCxnSpPr>
        <p:spPr>
          <a:xfrm>
            <a:off x="1268921" y="8039099"/>
            <a:ext cx="5350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Dikdörtgen 101">
            <a:extLst>
              <a:ext uri="{FF2B5EF4-FFF2-40B4-BE49-F238E27FC236}">
                <a16:creationId xmlns:a16="http://schemas.microsoft.com/office/drawing/2014/main" id="{33C60BF5-A0F8-A994-402E-70A534CB2730}"/>
              </a:ext>
            </a:extLst>
          </p:cNvPr>
          <p:cNvSpPr/>
          <p:nvPr/>
        </p:nvSpPr>
        <p:spPr>
          <a:xfrm>
            <a:off x="10010774" y="1304925"/>
            <a:ext cx="2034157" cy="79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Sakin Ekle</a:t>
            </a:r>
          </a:p>
        </p:txBody>
      </p:sp>
      <p:sp>
        <p:nvSpPr>
          <p:cNvPr id="103" name="Dikdörtgen 102">
            <a:extLst>
              <a:ext uri="{FF2B5EF4-FFF2-40B4-BE49-F238E27FC236}">
                <a16:creationId xmlns:a16="http://schemas.microsoft.com/office/drawing/2014/main" id="{C05BC987-DF55-ABAF-8FF3-089D427293E7}"/>
              </a:ext>
            </a:extLst>
          </p:cNvPr>
          <p:cNvSpPr/>
          <p:nvPr/>
        </p:nvSpPr>
        <p:spPr>
          <a:xfrm>
            <a:off x="10017633" y="2562225"/>
            <a:ext cx="2027298" cy="847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Sakin Sil</a:t>
            </a:r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4C297718-5F80-8223-6176-2E9757268DE2}"/>
              </a:ext>
            </a:extLst>
          </p:cNvPr>
          <p:cNvSpPr/>
          <p:nvPr/>
        </p:nvSpPr>
        <p:spPr>
          <a:xfrm>
            <a:off x="10017633" y="4943471"/>
            <a:ext cx="2114544" cy="914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Sakin Güncelle</a:t>
            </a:r>
          </a:p>
        </p:txBody>
      </p:sp>
      <p:sp>
        <p:nvSpPr>
          <p:cNvPr id="105" name="Dikdörtgen 104">
            <a:extLst>
              <a:ext uri="{FF2B5EF4-FFF2-40B4-BE49-F238E27FC236}">
                <a16:creationId xmlns:a16="http://schemas.microsoft.com/office/drawing/2014/main" id="{A4EC87D2-5A74-6DD7-86FA-E9A214E9BE83}"/>
              </a:ext>
            </a:extLst>
          </p:cNvPr>
          <p:cNvSpPr/>
          <p:nvPr/>
        </p:nvSpPr>
        <p:spPr>
          <a:xfrm>
            <a:off x="10120314" y="6181724"/>
            <a:ext cx="2119311" cy="914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Sakinleri Listele</a:t>
            </a:r>
          </a:p>
        </p:txBody>
      </p:sp>
      <p:cxnSp>
        <p:nvCxnSpPr>
          <p:cNvPr id="107" name="Düz Bağlayıcı 106">
            <a:extLst>
              <a:ext uri="{FF2B5EF4-FFF2-40B4-BE49-F238E27FC236}">
                <a16:creationId xmlns:a16="http://schemas.microsoft.com/office/drawing/2014/main" id="{991AC8D3-135E-A742-5C7B-2CBD9B4A1D9B}"/>
              </a:ext>
            </a:extLst>
          </p:cNvPr>
          <p:cNvCxnSpPr>
            <a:stCxn id="105" idx="3"/>
          </p:cNvCxnSpPr>
          <p:nvPr/>
        </p:nvCxnSpPr>
        <p:spPr>
          <a:xfrm flipV="1">
            <a:off x="12239625" y="6627019"/>
            <a:ext cx="635793" cy="11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Düz Bağlayıcı 108">
            <a:extLst>
              <a:ext uri="{FF2B5EF4-FFF2-40B4-BE49-F238E27FC236}">
                <a16:creationId xmlns:a16="http://schemas.microsoft.com/office/drawing/2014/main" id="{9374234A-48D2-8F33-3CB2-74D31AA9F441}"/>
              </a:ext>
            </a:extLst>
          </p:cNvPr>
          <p:cNvCxnSpPr/>
          <p:nvPr/>
        </p:nvCxnSpPr>
        <p:spPr>
          <a:xfrm>
            <a:off x="12875418" y="6638922"/>
            <a:ext cx="0" cy="10191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Düz Bağlayıcı 110">
            <a:extLst>
              <a:ext uri="{FF2B5EF4-FFF2-40B4-BE49-F238E27FC236}">
                <a16:creationId xmlns:a16="http://schemas.microsoft.com/office/drawing/2014/main" id="{59DAB8AA-219A-7A3D-C970-1637C1447786}"/>
              </a:ext>
            </a:extLst>
          </p:cNvPr>
          <p:cNvCxnSpPr/>
          <p:nvPr/>
        </p:nvCxnSpPr>
        <p:spPr>
          <a:xfrm flipH="1" flipV="1">
            <a:off x="7581900" y="7577138"/>
            <a:ext cx="5293518" cy="809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B1922BD-2D44-CEB2-16AC-D688BBEBB1B0}"/>
              </a:ext>
            </a:extLst>
          </p:cNvPr>
          <p:cNvCxnSpPr/>
          <p:nvPr/>
        </p:nvCxnSpPr>
        <p:spPr>
          <a:xfrm flipH="1" flipV="1">
            <a:off x="7477126" y="4910133"/>
            <a:ext cx="107448" cy="2671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Düz Bağlayıcı 114">
            <a:extLst>
              <a:ext uri="{FF2B5EF4-FFF2-40B4-BE49-F238E27FC236}">
                <a16:creationId xmlns:a16="http://schemas.microsoft.com/office/drawing/2014/main" id="{C0857A42-26FC-349C-B83E-9DDBA3D60E6A}"/>
              </a:ext>
            </a:extLst>
          </p:cNvPr>
          <p:cNvCxnSpPr/>
          <p:nvPr/>
        </p:nvCxnSpPr>
        <p:spPr>
          <a:xfrm>
            <a:off x="12132177" y="5343517"/>
            <a:ext cx="5645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ECCE78E0-8A56-1089-AB73-70370EF047F6}"/>
              </a:ext>
            </a:extLst>
          </p:cNvPr>
          <p:cNvCxnSpPr/>
          <p:nvPr/>
        </p:nvCxnSpPr>
        <p:spPr>
          <a:xfrm>
            <a:off x="12710966" y="5391150"/>
            <a:ext cx="0" cy="1235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2F63DD9D-7458-0E72-0A61-A2A0CD828E6B}"/>
              </a:ext>
            </a:extLst>
          </p:cNvPr>
          <p:cNvCxnSpPr>
            <a:stCxn id="102" idx="3"/>
          </p:cNvCxnSpPr>
          <p:nvPr/>
        </p:nvCxnSpPr>
        <p:spPr>
          <a:xfrm flipV="1">
            <a:off x="12044931" y="1695450"/>
            <a:ext cx="913829" cy="47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B85178A3-54AD-F375-A515-08A11F1C08D5}"/>
              </a:ext>
            </a:extLst>
          </p:cNvPr>
          <p:cNvCxnSpPr/>
          <p:nvPr/>
        </p:nvCxnSpPr>
        <p:spPr>
          <a:xfrm flipV="1">
            <a:off x="12958760" y="1133480"/>
            <a:ext cx="0" cy="5619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Düz Bağlayıcı 122">
            <a:extLst>
              <a:ext uri="{FF2B5EF4-FFF2-40B4-BE49-F238E27FC236}">
                <a16:creationId xmlns:a16="http://schemas.microsoft.com/office/drawing/2014/main" id="{A63681D2-7604-4E86-FFAC-F2808A210FC8}"/>
              </a:ext>
            </a:extLst>
          </p:cNvPr>
          <p:cNvCxnSpPr/>
          <p:nvPr/>
        </p:nvCxnSpPr>
        <p:spPr>
          <a:xfrm flipH="1">
            <a:off x="6943725" y="1133480"/>
            <a:ext cx="60150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Düz Ok Bağlayıcısı 124">
            <a:extLst>
              <a:ext uri="{FF2B5EF4-FFF2-40B4-BE49-F238E27FC236}">
                <a16:creationId xmlns:a16="http://schemas.microsoft.com/office/drawing/2014/main" id="{97AAD4BF-5C46-5A49-625E-60E145757755}"/>
              </a:ext>
            </a:extLst>
          </p:cNvPr>
          <p:cNvCxnSpPr/>
          <p:nvPr/>
        </p:nvCxnSpPr>
        <p:spPr>
          <a:xfrm>
            <a:off x="6943725" y="1133480"/>
            <a:ext cx="66675" cy="2705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2CFA3673-717D-1C86-3786-5263A3C716BC}"/>
              </a:ext>
            </a:extLst>
          </p:cNvPr>
          <p:cNvCxnSpPr>
            <a:stCxn id="103" idx="3"/>
          </p:cNvCxnSpPr>
          <p:nvPr/>
        </p:nvCxnSpPr>
        <p:spPr>
          <a:xfrm flipV="1">
            <a:off x="12044931" y="2986087"/>
            <a:ext cx="880492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Düz Ok Bağlayıcısı 128">
            <a:extLst>
              <a:ext uri="{FF2B5EF4-FFF2-40B4-BE49-F238E27FC236}">
                <a16:creationId xmlns:a16="http://schemas.microsoft.com/office/drawing/2014/main" id="{99B92089-C8F6-D6DA-C0D8-307DA03ECB78}"/>
              </a:ext>
            </a:extLst>
          </p:cNvPr>
          <p:cNvCxnSpPr/>
          <p:nvPr/>
        </p:nvCxnSpPr>
        <p:spPr>
          <a:xfrm flipV="1">
            <a:off x="12958760" y="1702590"/>
            <a:ext cx="0" cy="128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682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Ekran Görüntüleri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106930"/>
            <a:ext cx="5388293" cy="333017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57147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Arayüz görselleri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6195179"/>
            <a:ext cx="53882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Programın yönetici arayüzü.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06930"/>
            <a:ext cx="5388412" cy="33301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714762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İşlevsellik Örnekleri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95179"/>
            <a:ext cx="53884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Programın farklı işlevsellik örnekleri ve çalışma sürecine ait ekran görüntüleri detaylı bir şekilde sunulacaktır.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277</Words>
  <Application>Microsoft Office PowerPoint</Application>
  <PresentationFormat>Özel</PresentationFormat>
  <Paragraphs>45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Barlow</vt:lpstr>
      <vt:lpstr>Consolas</vt:lpstr>
      <vt:lpstr>Montserrat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Emirhan Gürsoy</cp:lastModifiedBy>
  <cp:revision>2</cp:revision>
  <dcterms:created xsi:type="dcterms:W3CDTF">2024-01-11T00:39:01Z</dcterms:created>
  <dcterms:modified xsi:type="dcterms:W3CDTF">2024-01-11T08:29:25Z</dcterms:modified>
</cp:coreProperties>
</file>