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  <p:sldId id="263" r:id="rId9"/>
    <p:sldId id="285" r:id="rId10"/>
    <p:sldId id="286" r:id="rId11"/>
    <p:sldId id="278" r:id="rId12"/>
    <p:sldId id="271" r:id="rId13"/>
    <p:sldId id="264" r:id="rId14"/>
    <p:sldId id="282" r:id="rId15"/>
    <p:sldId id="265" r:id="rId16"/>
    <p:sldId id="268" r:id="rId17"/>
    <p:sldId id="269" r:id="rId18"/>
    <p:sldId id="266" r:id="rId19"/>
    <p:sldId id="270" r:id="rId20"/>
    <p:sldId id="267" r:id="rId21"/>
    <p:sldId id="272" r:id="rId22"/>
    <p:sldId id="274" r:id="rId23"/>
    <p:sldId id="275" r:id="rId24"/>
    <p:sldId id="280" r:id="rId25"/>
    <p:sldId id="287" r:id="rId26"/>
    <p:sldId id="273" r:id="rId27"/>
    <p:sldId id="288" r:id="rId28"/>
    <p:sldId id="289" r:id="rId29"/>
    <p:sldId id="292" r:id="rId30"/>
    <p:sldId id="293" r:id="rId31"/>
    <p:sldId id="294" r:id="rId32"/>
    <p:sldId id="295" r:id="rId33"/>
    <p:sldId id="290" r:id="rId34"/>
    <p:sldId id="291" r:id="rId35"/>
    <p:sldId id="28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Açık Stil 3 - Vurgu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6"/>
    <p:restoredTop sz="96018"/>
  </p:normalViewPr>
  <p:slideViewPr>
    <p:cSldViewPr snapToGrid="0">
      <p:cViewPr>
        <p:scale>
          <a:sx n="100" d="100"/>
          <a:sy n="100" d="100"/>
        </p:scale>
        <p:origin x="9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0094557D-99B7-C12B-B9CE-153AAA6BAA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6988" y="1676654"/>
            <a:ext cx="5058023" cy="378904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B41AC708-8968-CBBA-55EA-455A579B8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800" dirty="0">
                <a:latin typeface="Abadi MT Condensed Light" panose="020B0306030101010103" pitchFamily="34" charset="77"/>
              </a:rPr>
              <a:t>Bıl-481</a:t>
            </a:r>
            <a:br>
              <a:rPr lang="tr-TR" sz="4800" dirty="0">
                <a:latin typeface="Abadi MT Condensed Light" panose="020B0306030101010103" pitchFamily="34" charset="77"/>
              </a:rPr>
            </a:br>
            <a:r>
              <a:rPr lang="en-TR" sz="4800" dirty="0">
                <a:latin typeface="Abadi MT Condensed Light" panose="020B0306030101010103" pitchFamily="34" charset="77"/>
              </a:rPr>
              <a:t>ADSB GIS</a:t>
            </a:r>
            <a:r>
              <a:rPr lang="tr-TR" sz="4800" dirty="0">
                <a:latin typeface="Abadi MT Condensed Light" panose="020B0306030101010103" pitchFamily="34" charset="77"/>
              </a:rPr>
              <a:t>/</a:t>
            </a:r>
            <a:r>
              <a:rPr lang="tr-TR" sz="4800" dirty="0" err="1">
                <a:latin typeface="Abadi MT Condensed Light" panose="020B0306030101010103" pitchFamily="34" charset="77"/>
              </a:rPr>
              <a:t>manıpulasyon</a:t>
            </a:r>
            <a:r>
              <a:rPr lang="tr-TR" sz="4800" dirty="0">
                <a:latin typeface="Abadi MT Condensed Light" panose="020B0306030101010103" pitchFamily="34" charset="77"/>
              </a:rPr>
              <a:t> Projesi</a:t>
            </a:r>
            <a:br>
              <a:rPr lang="tr-TR" sz="4800" dirty="0">
                <a:latin typeface="Abadi MT Condensed Light" panose="020B0306030101010103" pitchFamily="34" charset="77"/>
              </a:rPr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010774D-51F7-5DDD-A50D-07FB1A01A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34" y="3571178"/>
            <a:ext cx="3490061" cy="864220"/>
          </a:xfrm>
        </p:spPr>
        <p:txBody>
          <a:bodyPr/>
          <a:lstStyle/>
          <a:p>
            <a:r>
              <a:rPr lang="tr-TR" dirty="0"/>
              <a:t>BIT BUSTERS</a:t>
            </a: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DE4C746-A68D-512C-755A-33B16C1FFF63}"/>
              </a:ext>
            </a:extLst>
          </p:cNvPr>
          <p:cNvSpPr txBox="1"/>
          <p:nvPr/>
        </p:nvSpPr>
        <p:spPr>
          <a:xfrm>
            <a:off x="1796461" y="4435398"/>
            <a:ext cx="5601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75000"/>
                  </a:schemeClr>
                </a:solidFill>
              </a:rPr>
              <a:t>Emirhan Yavuz</a:t>
            </a:r>
          </a:p>
          <a:p>
            <a:r>
              <a:rPr lang="tr-TR" dirty="0">
                <a:solidFill>
                  <a:schemeClr val="tx1">
                    <a:lumMod val="75000"/>
                  </a:schemeClr>
                </a:solidFill>
              </a:rPr>
              <a:t>Ömer </a:t>
            </a:r>
            <a:r>
              <a:rPr lang="tr-TR" dirty="0" err="1">
                <a:solidFill>
                  <a:schemeClr val="tx1">
                    <a:lumMod val="75000"/>
                  </a:schemeClr>
                </a:solidFill>
              </a:rPr>
              <a:t>İlbilgi</a:t>
            </a:r>
            <a:endParaRPr lang="tr-TR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tr-TR" dirty="0">
                <a:solidFill>
                  <a:schemeClr val="tx1">
                    <a:lumMod val="75000"/>
                  </a:schemeClr>
                </a:solidFill>
              </a:rPr>
              <a:t>Sabri Mert Pişkin</a:t>
            </a:r>
          </a:p>
          <a:p>
            <a:r>
              <a:rPr lang="tr-TR" dirty="0">
                <a:solidFill>
                  <a:schemeClr val="tx1">
                    <a:lumMod val="75000"/>
                  </a:schemeClr>
                </a:solidFill>
              </a:rPr>
              <a:t>Tarık Derici</a:t>
            </a:r>
          </a:p>
          <a:p>
            <a:r>
              <a:rPr lang="tr-TR" dirty="0">
                <a:solidFill>
                  <a:schemeClr val="tx1">
                    <a:lumMod val="75000"/>
                  </a:schemeClr>
                </a:solidFill>
              </a:rPr>
              <a:t>Ulaş Kaya</a:t>
            </a:r>
          </a:p>
        </p:txBody>
      </p:sp>
    </p:spTree>
    <p:extLst>
      <p:ext uri="{BB962C8B-B14F-4D97-AF65-F5344CB8AC3E}">
        <p14:creationId xmlns:p14="http://schemas.microsoft.com/office/powerpoint/2010/main" val="377241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FE0663-0463-4991-E4C0-15091AAD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tr-TR" sz="2800"/>
              <a:t>Sprınt planı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840094-5295-F8ED-0AA0-AB2787E3E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tr-TR" sz="1800" dirty="0"/>
              <a:t>Product </a:t>
            </a:r>
            <a:r>
              <a:rPr lang="tr-TR" sz="1800" dirty="0" err="1"/>
              <a:t>backlogu</a:t>
            </a:r>
            <a:r>
              <a:rPr lang="tr-TR" sz="1800" dirty="0"/>
              <a:t> genel hatlarıyla oluşturduk</a:t>
            </a:r>
          </a:p>
          <a:p>
            <a:r>
              <a:rPr lang="tr-TR" sz="1800" dirty="0"/>
              <a:t>Sizle birlikte yaptığımız </a:t>
            </a:r>
            <a:r>
              <a:rPr lang="tr-TR" sz="1800" dirty="0" err="1"/>
              <a:t>zoom’da</a:t>
            </a:r>
            <a:r>
              <a:rPr lang="tr-TR" sz="1800" dirty="0"/>
              <a:t> </a:t>
            </a:r>
            <a:r>
              <a:rPr lang="tr-TR" sz="1800" dirty="0" err="1"/>
              <a:t>sızden</a:t>
            </a:r>
            <a:r>
              <a:rPr lang="tr-TR" sz="1800" dirty="0"/>
              <a:t> fıkır aldık</a:t>
            </a:r>
          </a:p>
          <a:p>
            <a:r>
              <a:rPr lang="tr-TR" sz="1800" dirty="0" err="1"/>
              <a:t>Gorev</a:t>
            </a:r>
            <a:r>
              <a:rPr lang="tr-TR" sz="1800" dirty="0"/>
              <a:t> dağılımı netleşti</a:t>
            </a:r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F5DFAE75-84A6-4454-468B-C359023F2E69}"/>
              </a:ext>
            </a:extLst>
          </p:cNvPr>
          <p:cNvGraphicFramePr>
            <a:graphicFrameLocks noGrp="1"/>
          </p:cNvGraphicFramePr>
          <p:nvPr/>
        </p:nvGraphicFramePr>
        <p:xfrm>
          <a:off x="4630994" y="888369"/>
          <a:ext cx="6916634" cy="496959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64561">
                  <a:extLst>
                    <a:ext uri="{9D8B030D-6E8A-4147-A177-3AD203B41FA5}">
                      <a16:colId xmlns:a16="http://schemas.microsoft.com/office/drawing/2014/main" val="1125687694"/>
                    </a:ext>
                  </a:extLst>
                </a:gridCol>
                <a:gridCol w="3983566">
                  <a:extLst>
                    <a:ext uri="{9D8B030D-6E8A-4147-A177-3AD203B41FA5}">
                      <a16:colId xmlns:a16="http://schemas.microsoft.com/office/drawing/2014/main" val="662748165"/>
                    </a:ext>
                  </a:extLst>
                </a:gridCol>
                <a:gridCol w="1568507">
                  <a:extLst>
                    <a:ext uri="{9D8B030D-6E8A-4147-A177-3AD203B41FA5}">
                      <a16:colId xmlns:a16="http://schemas.microsoft.com/office/drawing/2014/main" val="2919169208"/>
                    </a:ext>
                  </a:extLst>
                </a:gridCol>
              </a:tblGrid>
              <a:tr h="471949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Priority</a:t>
                      </a:r>
                      <a:endParaRPr lang="tr-TR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Story</a:t>
                      </a:r>
                      <a:endParaRPr lang="tr-TR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Estimate</a:t>
                      </a:r>
                      <a:endParaRPr lang="tr-TR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109425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Verileri almak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9890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Verileri manipüle etmek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528344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Google </a:t>
                      </a:r>
                      <a:r>
                        <a:rPr lang="tr-TR" sz="1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mapsi</a:t>
                      </a:r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almak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661686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Verileri </a:t>
                      </a:r>
                      <a:r>
                        <a:rPr lang="tr-TR" sz="1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google</a:t>
                      </a:r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tr-TR" sz="1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maps</a:t>
                      </a:r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yazmak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82782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UI </a:t>
                      </a:r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256022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Bölgelere göre veriyi değiştirme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713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Bölge seçtirme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2358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Uçağın üzerine gelince bilgi gözükmesi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1713"/>
                  </a:ext>
                </a:extLst>
              </a:tr>
              <a:tr h="513686"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64775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BCE5F650-4323-2F34-B763-2C484278F040}"/>
              </a:ext>
            </a:extLst>
          </p:cNvPr>
          <p:cNvSpPr txBox="1"/>
          <p:nvPr/>
        </p:nvSpPr>
        <p:spPr>
          <a:xfrm>
            <a:off x="4783873" y="6055112"/>
            <a:ext cx="6523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*Product </a:t>
            </a:r>
            <a:r>
              <a:rPr lang="tr-TR" sz="1400" dirty="0" err="1"/>
              <a:t>Backlog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19814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0FF90A-7172-99A6-6141-9C452ACE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Sprınt</a:t>
            </a:r>
            <a:r>
              <a:rPr lang="tr-TR" dirty="0"/>
              <a:t> planı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5CF6E8-60BC-DB52-2F1D-3A996D09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henüz grup </a:t>
            </a:r>
            <a:r>
              <a:rPr lang="tr-TR" dirty="0" err="1"/>
              <a:t>gıthub</a:t>
            </a:r>
            <a:r>
              <a:rPr lang="tr-TR" dirty="0"/>
              <a:t> repomuz </a:t>
            </a:r>
            <a:r>
              <a:rPr lang="tr-TR" dirty="0" err="1"/>
              <a:t>olmadıgı</a:t>
            </a:r>
            <a:r>
              <a:rPr lang="tr-TR" dirty="0"/>
              <a:t> </a:t>
            </a:r>
            <a:r>
              <a:rPr lang="tr-TR" dirty="0" err="1"/>
              <a:t>icin</a:t>
            </a:r>
            <a:r>
              <a:rPr lang="tr-TR" dirty="0"/>
              <a:t> bir </a:t>
            </a:r>
            <a:r>
              <a:rPr lang="tr-TR" dirty="0" err="1"/>
              <a:t>github</a:t>
            </a:r>
            <a:r>
              <a:rPr lang="tr-TR" dirty="0"/>
              <a:t> reposu açtık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4271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0FF90A-7172-99A6-6141-9C452ACE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Sprınt</a:t>
            </a:r>
            <a:r>
              <a:rPr lang="tr-TR" dirty="0"/>
              <a:t> planı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5CF6E8-60BC-DB52-2F1D-3A996D09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henüz grup </a:t>
            </a:r>
            <a:r>
              <a:rPr lang="tr-TR" dirty="0" err="1"/>
              <a:t>gıthub</a:t>
            </a:r>
            <a:r>
              <a:rPr lang="tr-TR" dirty="0"/>
              <a:t> repomuz </a:t>
            </a:r>
            <a:r>
              <a:rPr lang="tr-TR" dirty="0" err="1"/>
              <a:t>olmadıgı</a:t>
            </a:r>
            <a:r>
              <a:rPr lang="tr-TR" dirty="0"/>
              <a:t> </a:t>
            </a:r>
            <a:r>
              <a:rPr lang="tr-TR" dirty="0" err="1"/>
              <a:t>icin</a:t>
            </a:r>
            <a:r>
              <a:rPr lang="tr-TR" dirty="0"/>
              <a:t> bir </a:t>
            </a:r>
            <a:r>
              <a:rPr lang="tr-TR" dirty="0" err="1"/>
              <a:t>github</a:t>
            </a:r>
            <a:r>
              <a:rPr lang="tr-TR" dirty="0"/>
              <a:t> reposu açtık</a:t>
            </a:r>
          </a:p>
          <a:p>
            <a:r>
              <a:rPr lang="tr-TR" dirty="0"/>
              <a:t>deneme amacıyla ufak </a:t>
            </a:r>
            <a:r>
              <a:rPr lang="tr-TR" dirty="0" err="1"/>
              <a:t>commıtler</a:t>
            </a:r>
            <a:r>
              <a:rPr lang="tr-TR" dirty="0"/>
              <a:t> yaptık</a:t>
            </a:r>
          </a:p>
        </p:txBody>
      </p:sp>
    </p:spTree>
    <p:extLst>
      <p:ext uri="{BB962C8B-B14F-4D97-AF65-F5344CB8AC3E}">
        <p14:creationId xmlns:p14="http://schemas.microsoft.com/office/powerpoint/2010/main" val="245392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D06324-CB01-87FE-F772-2478C2E1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Sprınt</a:t>
            </a:r>
            <a:r>
              <a:rPr lang="tr-TR" dirty="0"/>
              <a:t> planı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98C0F5-939D-0457-F130-C2B13C53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Uı</a:t>
            </a:r>
            <a:r>
              <a:rPr lang="tr-TR" dirty="0"/>
              <a:t> kısmı için c#</a:t>
            </a:r>
          </a:p>
          <a:p>
            <a:r>
              <a:rPr lang="tr-TR" dirty="0"/>
              <a:t>Diğer kısımlar için </a:t>
            </a:r>
            <a:r>
              <a:rPr lang="tr-TR" dirty="0" err="1"/>
              <a:t>python</a:t>
            </a:r>
            <a:r>
              <a:rPr lang="tr-TR" dirty="0"/>
              <a:t> kullanma kararı aldık</a:t>
            </a:r>
          </a:p>
        </p:txBody>
      </p:sp>
    </p:spTree>
    <p:extLst>
      <p:ext uri="{BB962C8B-B14F-4D97-AF65-F5344CB8AC3E}">
        <p14:creationId xmlns:p14="http://schemas.microsoft.com/office/powerpoint/2010/main" val="429364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924B4D-68E5-56F7-F757-9180339C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tr-TR" sz="3600" dirty="0"/>
              <a:t>SPRINT BACKLOG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3" name="İçerik Yer Tutucusu 2">
            <a:extLst>
              <a:ext uri="{FF2B5EF4-FFF2-40B4-BE49-F238E27FC236}">
                <a16:creationId xmlns:a16="http://schemas.microsoft.com/office/drawing/2014/main" id="{578E450F-A1D7-44FE-28A8-4DA84EE8F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088694"/>
              </p:ext>
            </p:extLst>
          </p:nvPr>
        </p:nvGraphicFramePr>
        <p:xfrm>
          <a:off x="312234" y="223025"/>
          <a:ext cx="6991815" cy="6389648"/>
        </p:xfrm>
        <a:graphic>
          <a:graphicData uri="http://schemas.openxmlformats.org/drawingml/2006/table">
            <a:tbl>
              <a:tblPr/>
              <a:tblGrid>
                <a:gridCol w="1771935">
                  <a:extLst>
                    <a:ext uri="{9D8B030D-6E8A-4147-A177-3AD203B41FA5}">
                      <a16:colId xmlns:a16="http://schemas.microsoft.com/office/drawing/2014/main" val="1058172992"/>
                    </a:ext>
                  </a:extLst>
                </a:gridCol>
                <a:gridCol w="3891874">
                  <a:extLst>
                    <a:ext uri="{9D8B030D-6E8A-4147-A177-3AD203B41FA5}">
                      <a16:colId xmlns:a16="http://schemas.microsoft.com/office/drawing/2014/main" val="471798893"/>
                    </a:ext>
                  </a:extLst>
                </a:gridCol>
                <a:gridCol w="1328006">
                  <a:extLst>
                    <a:ext uri="{9D8B030D-6E8A-4147-A177-3AD203B41FA5}">
                      <a16:colId xmlns:a16="http://schemas.microsoft.com/office/drawing/2014/main" val="3035406659"/>
                    </a:ext>
                  </a:extLst>
                </a:gridCol>
              </a:tblGrid>
              <a:tr h="52509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1" i="0" u="sng" strike="noStrike" dirty="0" err="1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</a:t>
                      </a:r>
                      <a:endParaRPr lang="tr-TR" sz="1600" b="0" i="0" u="sng" strike="noStrike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1" i="0" u="sng" strike="noStrike" dirty="0" err="1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Story</a:t>
                      </a:r>
                      <a:endParaRPr lang="tr-TR" sz="1600" b="0" i="0" u="sng" strike="noStrike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1" i="0" u="sng" strike="noStrike" dirty="0" err="1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Estimate</a:t>
                      </a:r>
                      <a:endParaRPr lang="tr-TR" sz="1600" b="0" i="0" u="sng" strike="noStrike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349366"/>
                  </a:ext>
                </a:extLst>
              </a:tr>
              <a:tr h="83352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 dirty="0" err="1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Take</a:t>
                      </a:r>
                      <a:r>
                        <a:rPr lang="tr-TR" sz="1600" b="0" i="0" u="none" strike="noStrike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 data </a:t>
                      </a:r>
                      <a:r>
                        <a:rPr lang="tr-TR" sz="1600" b="0" i="0" u="none" strike="noStrike" dirty="0" err="1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from</a:t>
                      </a:r>
                      <a:r>
                        <a:rPr lang="tr-TR" sz="1600" b="0" i="0" u="none" strike="noStrike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 API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Bir </a:t>
                      </a:r>
                      <a:r>
                        <a:rPr lang="tr-TR" sz="1600" b="0" i="0" u="none" strike="noStrike" dirty="0" err="1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bbox</a:t>
                      </a:r>
                      <a:r>
                        <a:rPr lang="tr-TR" sz="1600" b="0" i="0" u="none" strike="noStrike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 objesiyle istenilen bölgedeki en yeni </a:t>
                      </a:r>
                      <a:r>
                        <a:rPr lang="tr-TR" sz="1600" b="0" i="0" u="none" strike="noStrike" spc="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uçak</a:t>
                      </a:r>
                      <a:r>
                        <a:rPr lang="tr-TR" sz="1600" b="0" i="0" u="none" strike="noStrike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 verilerini çekmek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2.0 h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653883"/>
                  </a:ext>
                </a:extLst>
              </a:tr>
              <a:tr h="83352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UI for user's input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Kullanıcı için açılan pencereden koordinat aralıklarının-uçak kodunun alınması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5.0 h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658491"/>
                  </a:ext>
                </a:extLst>
              </a:tr>
              <a:tr h="83352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 dirty="0" err="1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Manipulate</a:t>
                      </a:r>
                      <a:r>
                        <a:rPr lang="tr-TR" sz="1600" b="0" i="0" u="none" strike="noStrike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 data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Çekilen verilerin %3 lük hata payıyla manipülasyonu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1.0 h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452982"/>
                  </a:ext>
                </a:extLst>
              </a:tr>
              <a:tr h="84846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Integration of UI and manipation data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UI dan alınan </a:t>
                      </a:r>
                      <a:r>
                        <a:rPr lang="tr-TR" sz="1600" b="0" i="0" u="none" strike="noStrike" dirty="0" err="1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verierin</a:t>
                      </a:r>
                      <a:r>
                        <a:rPr lang="tr-TR" sz="1600" b="0" i="0" u="none" strike="noStrike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 bir </a:t>
                      </a:r>
                      <a:r>
                        <a:rPr lang="tr-TR" sz="1600" b="0" i="0" u="none" strike="noStrike" dirty="0" err="1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fileda</a:t>
                      </a:r>
                      <a:r>
                        <a:rPr lang="tr-TR" sz="1600" b="0" i="0" u="none" strike="noStrike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 depolanması daha sonra o </a:t>
                      </a:r>
                      <a:r>
                        <a:rPr lang="tr-TR" sz="1600" b="0" i="0" u="none" strike="noStrike" dirty="0" err="1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filedan</a:t>
                      </a:r>
                      <a:r>
                        <a:rPr lang="tr-TR" sz="1600" b="0" i="0" u="none" strike="noStrike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 verilerin tekrar çekilmesi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2.0 h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587472"/>
                  </a:ext>
                </a:extLst>
              </a:tr>
              <a:tr h="84846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Integration of UI and map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Verilen max min enlem boylamlara göre o bölgedeki uçakların map üzerinde gösterilmesi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2.0 h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485563"/>
                  </a:ext>
                </a:extLst>
              </a:tr>
              <a:tr h="83352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Showing planes on map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Manipüle edilen ve ham uçakların mapte gösterilmesi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3.0 h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182380"/>
                  </a:ext>
                </a:extLst>
              </a:tr>
              <a:tr h="83352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Map creating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İstenilen bölge ya da uçağı harita üzerinde gösterme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b="0" i="0" u="none" strike="noStrike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3.0 h</a:t>
                      </a:r>
                    </a:p>
                  </a:txBody>
                  <a:tcPr marL="11720" marR="11720" marT="117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23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66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D1974B-47BB-E5B8-4C89-0FD15236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00648D-E0C9-65DA-A0DC-A52078BC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C#</a:t>
            </a:r>
          </a:p>
          <a:p>
            <a:r>
              <a:rPr lang="tr-TR" dirty="0"/>
              <a:t>VISUAL STUDIO 2022</a:t>
            </a:r>
          </a:p>
          <a:p>
            <a:r>
              <a:rPr lang="tr-TR" dirty="0"/>
              <a:t>WINDOWS FORMS</a:t>
            </a:r>
          </a:p>
        </p:txBody>
      </p:sp>
    </p:spTree>
    <p:extLst>
      <p:ext uri="{BB962C8B-B14F-4D97-AF65-F5344CB8AC3E}">
        <p14:creationId xmlns:p14="http://schemas.microsoft.com/office/powerpoint/2010/main" val="2892498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23FA6B-0519-1B82-53B8-43513DD6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API’DAN VERİ ÇEKME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750772-17E9-A1E1-1575-CD2610642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OPENSKY WEBSİTESİNİ İNCELEDİK</a:t>
            </a:r>
          </a:p>
          <a:p>
            <a:r>
              <a:rPr lang="tr-TR" dirty="0"/>
              <a:t>ÜYELİKLE VERİ ÇEKMEYİ DENEDİK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7880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23FA6B-0519-1B82-53B8-43513DD6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API’DAN VERİ ÇEKME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750772-17E9-A1E1-1575-CD2610642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OPENSKY WEBSİTESİNİ İNCELEDİK</a:t>
            </a:r>
          </a:p>
          <a:p>
            <a:r>
              <a:rPr lang="tr-TR" dirty="0"/>
              <a:t>ÜYELİKLE VERİ ÇEKMEYİ DENEDİK</a:t>
            </a:r>
          </a:p>
          <a:p>
            <a:r>
              <a:rPr lang="tr-TR" dirty="0"/>
              <a:t>OLMADI</a:t>
            </a:r>
          </a:p>
          <a:p>
            <a:r>
              <a:rPr lang="tr-TR" dirty="0"/>
              <a:t>OPENSKY GITHUB REPOSUNDAN İLGİLİ KISIMLARI BULDUK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683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46792D-423E-AB33-C781-7C234EAD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MANIPULATION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3C971B-934A-CE5D-62FC-55B0376E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OPENSKY API’IN DOKUMANTASYONUNU İNCELEDİK</a:t>
            </a:r>
          </a:p>
          <a:p>
            <a:r>
              <a:rPr lang="tr-TR" dirty="0"/>
              <a:t>HANGİ METOT VE DEĞİŞKENLERİN KULLANILACAĞINA KARAR VERDİK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0113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46792D-423E-AB33-C781-7C234EAD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MANIPULATION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3C971B-934A-CE5D-62FC-55B0376E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OPENSKY API’IN DOKUMANTASYONUNU İNCELEDİK</a:t>
            </a:r>
          </a:p>
          <a:p>
            <a:r>
              <a:rPr lang="tr-TR" dirty="0"/>
              <a:t>HANGİ METOT VE DEĞİŞKENLERİN KULLANILACAĞINA KARAR VERDİK</a:t>
            </a:r>
          </a:p>
          <a:p>
            <a:r>
              <a:rPr lang="tr-TR" dirty="0"/>
              <a:t>GEREKLİ MANIPULASYONU YAPTIK</a:t>
            </a:r>
          </a:p>
          <a:p>
            <a:r>
              <a:rPr lang="tr-TR" dirty="0"/>
              <a:t>HAM VERİYE GÖRE MANIPULASYON TESTİ GERÇEKLEŞTİRDİK</a:t>
            </a:r>
          </a:p>
        </p:txBody>
      </p:sp>
    </p:spTree>
    <p:extLst>
      <p:ext uri="{BB962C8B-B14F-4D97-AF65-F5344CB8AC3E}">
        <p14:creationId xmlns:p14="http://schemas.microsoft.com/office/powerpoint/2010/main" val="351352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4C4947-857B-8B0F-2C92-6511B348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 hazırlık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040BB1-1FF1-F257-E1A1-446B6DC1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ARCPY</a:t>
            </a:r>
          </a:p>
          <a:p>
            <a:pPr marL="0" indent="0">
              <a:buNone/>
            </a:pPr>
            <a:r>
              <a:rPr lang="tr-TR" dirty="0"/>
              <a:t>GEOPANDAS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609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68A7F4-0693-0E26-37AF-1E969C70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1A3BCC-BC65-21C1-F774-93E04EB68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BOKEH</a:t>
            </a:r>
            <a:endParaRPr lang="tr-TR" dirty="0"/>
          </a:p>
          <a:p>
            <a:r>
              <a:rPr lang="tr-TR" dirty="0"/>
              <a:t>NUMPY</a:t>
            </a:r>
          </a:p>
          <a:p>
            <a:r>
              <a:rPr lang="tr-TR" dirty="0"/>
              <a:t>PANDAS</a:t>
            </a:r>
          </a:p>
          <a:p>
            <a:r>
              <a:rPr lang="tr-TR" dirty="0"/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1982519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93647B-77F1-01D4-DFDC-528450B5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UI’DAN GİRDİLER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85EBF4-DCC8-2006-0938-654619E3D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UI İÇİN C# KULLANDIK</a:t>
            </a:r>
          </a:p>
          <a:p>
            <a:r>
              <a:rPr lang="tr-TR" dirty="0"/>
              <a:t>KALAN İŞLER İÇİNSE PYTHON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81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93647B-77F1-01D4-DFDC-528450B5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UI’DAN GİRDİLER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85EBF4-DCC8-2006-0938-654619E3D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UI İÇİN C# KULLANDIK</a:t>
            </a:r>
          </a:p>
          <a:p>
            <a:r>
              <a:rPr lang="tr-TR" dirty="0"/>
              <a:t>KALAN İŞLER İÇİNSE PYTHON</a:t>
            </a:r>
          </a:p>
          <a:p>
            <a:r>
              <a:rPr lang="tr-TR" dirty="0"/>
              <a:t>PEKİ GİRDİLERİ NASIL PYTHON’DA İŞLEDİK? 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2423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93647B-77F1-01D4-DFDC-528450B5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UI’DAN GİRDİLER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85EBF4-DCC8-2006-0938-654619E3D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UI İÇİN C# KULLANDIK</a:t>
            </a:r>
          </a:p>
          <a:p>
            <a:r>
              <a:rPr lang="tr-TR" dirty="0"/>
              <a:t>KALAN İŞLER İÇİNSE PYTHON</a:t>
            </a:r>
          </a:p>
          <a:p>
            <a:r>
              <a:rPr lang="tr-TR" dirty="0"/>
              <a:t>PEKİ GİRDİLERİ NASIL PYTHON’DA İŞLEDİK? </a:t>
            </a:r>
          </a:p>
          <a:p>
            <a:r>
              <a:rPr lang="tr-TR" dirty="0"/>
              <a:t>C#’DAN BİR ‘’INPUT.TXT’’ DOSYASINA GİRDİLERİ YAZDIK</a:t>
            </a:r>
          </a:p>
          <a:p>
            <a:pPr marL="0" indent="0">
              <a:buNone/>
            </a:pPr>
            <a:r>
              <a:rPr lang="tr-TR" dirty="0"/>
              <a:t>	a. </a:t>
            </a:r>
            <a:r>
              <a:rPr lang="tr-TR" sz="1700" dirty="0" err="1"/>
              <a:t>uı’da</a:t>
            </a:r>
            <a:r>
              <a:rPr lang="tr-TR" sz="1700" dirty="0"/>
              <a:t> alınan </a:t>
            </a:r>
            <a:r>
              <a:rPr lang="tr-TR" sz="1700" dirty="0" err="1"/>
              <a:t>ınputların</a:t>
            </a:r>
            <a:r>
              <a:rPr lang="tr-TR" sz="1700" dirty="0"/>
              <a:t> </a:t>
            </a:r>
            <a:r>
              <a:rPr lang="tr-TR" sz="1700" dirty="0" err="1"/>
              <a:t>geçerlılıgıkontrol</a:t>
            </a:r>
            <a:r>
              <a:rPr lang="tr-TR" sz="1700" dirty="0"/>
              <a:t> ediliyor (</a:t>
            </a:r>
            <a:r>
              <a:rPr lang="tr-TR" sz="1700" dirty="0" err="1"/>
              <a:t>parse</a:t>
            </a:r>
            <a:r>
              <a:rPr lang="tr-TR" sz="1700" dirty="0"/>
              <a:t> etme işlemi esnasında)</a:t>
            </a:r>
          </a:p>
          <a:p>
            <a:pPr marL="0" indent="0">
              <a:buNone/>
            </a:pPr>
            <a:r>
              <a:rPr lang="tr-TR" dirty="0"/>
              <a:t>	b. </a:t>
            </a:r>
            <a:r>
              <a:rPr lang="tr-TR" sz="1700" dirty="0"/>
              <a:t>Enlem </a:t>
            </a:r>
            <a:r>
              <a:rPr lang="tr-TR" sz="1700" dirty="0" err="1"/>
              <a:t>degerlerı</a:t>
            </a:r>
            <a:r>
              <a:rPr lang="tr-TR" sz="1700" dirty="0"/>
              <a:t> (-90, +90)</a:t>
            </a:r>
          </a:p>
          <a:p>
            <a:pPr marL="0" indent="0">
              <a:buNone/>
            </a:pPr>
            <a:r>
              <a:rPr lang="tr-TR" dirty="0"/>
              <a:t>	    </a:t>
            </a:r>
            <a:r>
              <a:rPr lang="tr-TR" sz="1700" dirty="0"/>
              <a:t>boylam </a:t>
            </a:r>
            <a:r>
              <a:rPr lang="tr-TR" sz="1700" dirty="0" err="1"/>
              <a:t>degerlerı</a:t>
            </a:r>
            <a:r>
              <a:rPr lang="tr-TR" sz="1700" dirty="0"/>
              <a:t> (-180 , +180) arasında olduğu kontrol </a:t>
            </a:r>
            <a:r>
              <a:rPr lang="tr-TR" sz="1700" dirty="0" err="1"/>
              <a:t>edılıyor</a:t>
            </a:r>
            <a:endParaRPr lang="tr-TR" sz="1700" dirty="0"/>
          </a:p>
          <a:p>
            <a:r>
              <a:rPr lang="tr-TR" dirty="0"/>
              <a:t>PYTHONLA DA O ‘’INPUT.TXT’’ DOSYASINI OKUDUK</a:t>
            </a:r>
          </a:p>
        </p:txBody>
      </p:sp>
    </p:spTree>
    <p:extLst>
      <p:ext uri="{BB962C8B-B14F-4D97-AF65-F5344CB8AC3E}">
        <p14:creationId xmlns:p14="http://schemas.microsoft.com/office/powerpoint/2010/main" val="199667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amera lensi">
            <a:extLst>
              <a:ext uri="{FF2B5EF4-FFF2-40B4-BE49-F238E27FC236}">
                <a16:creationId xmlns:a16="http://schemas.microsoft.com/office/drawing/2014/main" id="{B162727F-EB36-9F18-981D-0ADCEBA244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5659" b="100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9F22788F-E755-EBC2-B3F1-39BA7A3E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Projeden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görüntüler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1986B4-3E2A-FA6F-BA66-6D0E1501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1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132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ABF5EA-B24B-8B0E-C931-9832DE28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4" y="4656221"/>
            <a:ext cx="11586411" cy="1997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ENLEM VE BOYLAM DEĞERLERI </a:t>
            </a:r>
            <a:br>
              <a:rPr lang="en-US" sz="1600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1600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UÇAK ADI (OPSIYONEL)</a:t>
            </a:r>
            <a:br>
              <a:rPr lang="en-US" sz="1800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1800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1600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ÖLÇEKLENDIRME 1211 X 581 OLARAK AYARLANDI, ISTENDIGINDE DEĞIŞTIRILEBILIR</a:t>
            </a:r>
            <a:br>
              <a:rPr lang="en-US" sz="1600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1600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1600" cap="none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E51E93D-343C-218D-6DD6-BCAF6569D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6557" y="204537"/>
            <a:ext cx="9138886" cy="429527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64126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22788F-E755-EBC2-B3F1-39BA7A3E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tr-TR" sz="2800"/>
              <a:t>Projeden görüntüler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C37334-2D81-3808-4C3D-5E9A62BA6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 err="1"/>
              <a:t>Turuncular</a:t>
            </a:r>
            <a:r>
              <a:rPr lang="en-US" sz="1800" dirty="0"/>
              <a:t> </a:t>
            </a:r>
            <a:r>
              <a:rPr lang="en-US" sz="1800" dirty="0" err="1"/>
              <a:t>manipule</a:t>
            </a:r>
            <a:r>
              <a:rPr lang="en-US" sz="1800" dirty="0"/>
              <a:t> </a:t>
            </a:r>
            <a:r>
              <a:rPr lang="en-US" sz="1800" dirty="0" err="1"/>
              <a:t>edılmıs</a:t>
            </a:r>
            <a:r>
              <a:rPr lang="en-US" sz="1800" dirty="0"/>
              <a:t> </a:t>
            </a:r>
            <a:r>
              <a:rPr lang="en-US" sz="1800" dirty="0" err="1"/>
              <a:t>ucakları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 err="1"/>
              <a:t>Mavıler</a:t>
            </a:r>
            <a:r>
              <a:rPr lang="en-US" sz="1800" dirty="0"/>
              <a:t> </a:t>
            </a:r>
            <a:r>
              <a:rPr lang="en-US" sz="1800" dirty="0" err="1"/>
              <a:t>apıdan</a:t>
            </a:r>
            <a:r>
              <a:rPr lang="en-US" sz="1800" dirty="0"/>
              <a:t> </a:t>
            </a:r>
            <a:r>
              <a:rPr lang="en-US" sz="1800" dirty="0" err="1"/>
              <a:t>cekılmıs</a:t>
            </a:r>
            <a:r>
              <a:rPr lang="en-US" sz="1800" dirty="0"/>
              <a:t> ham </a:t>
            </a:r>
            <a:r>
              <a:rPr lang="en-US" sz="1800" dirty="0" err="1"/>
              <a:t>ucak</a:t>
            </a:r>
            <a:r>
              <a:rPr lang="en-US" sz="1800" dirty="0"/>
              <a:t> </a:t>
            </a:r>
            <a:r>
              <a:rPr lang="en-US" sz="1800" dirty="0" err="1"/>
              <a:t>verılerını</a:t>
            </a:r>
            <a:r>
              <a:rPr lang="en-US" sz="1800" dirty="0"/>
              <a:t> </a:t>
            </a:r>
            <a:r>
              <a:rPr lang="en-US" sz="1800" dirty="0" err="1"/>
              <a:t>gosterıyor</a:t>
            </a:r>
            <a:endParaRPr lang="en-US" sz="1800" dirty="0"/>
          </a:p>
          <a:p>
            <a:r>
              <a:rPr lang="en-US" sz="1800" dirty="0" err="1"/>
              <a:t>Alınan</a:t>
            </a:r>
            <a:r>
              <a:rPr lang="en-US" sz="1800" dirty="0"/>
              <a:t> </a:t>
            </a:r>
            <a:r>
              <a:rPr lang="en-US" sz="1800" dirty="0" err="1"/>
              <a:t>enlem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boylam</a:t>
            </a:r>
            <a:r>
              <a:rPr lang="en-US" sz="1800" dirty="0"/>
              <a:t> </a:t>
            </a:r>
            <a:r>
              <a:rPr lang="en-US" sz="1800" dirty="0" err="1"/>
              <a:t>aralıgında</a:t>
            </a:r>
            <a:r>
              <a:rPr lang="en-US" sz="1800" dirty="0"/>
              <a:t> map </a:t>
            </a:r>
            <a:r>
              <a:rPr lang="en-US" sz="1800" dirty="0" err="1"/>
              <a:t>gosterılıyor</a:t>
            </a:r>
            <a:endParaRPr lang="en-US" sz="1800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DCD70F9-F213-E56C-75DC-46EEC907B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20" r="16666" b="-1"/>
          <a:stretch/>
        </p:blipFill>
        <p:spPr>
          <a:xfrm>
            <a:off x="4630994" y="645106"/>
            <a:ext cx="7381846" cy="560071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16279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386C27-6127-1CC2-0F9F-244081C6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SPRINT BACKLOG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41B8F03E-114A-E2FF-838C-69EEC93C6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454840"/>
              </p:ext>
            </p:extLst>
          </p:nvPr>
        </p:nvGraphicFramePr>
        <p:xfrm>
          <a:off x="643467" y="1584521"/>
          <a:ext cx="6243994" cy="3688958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1585698">
                  <a:extLst>
                    <a:ext uri="{9D8B030D-6E8A-4147-A177-3AD203B41FA5}">
                      <a16:colId xmlns:a16="http://schemas.microsoft.com/office/drawing/2014/main" val="296096645"/>
                    </a:ext>
                  </a:extLst>
                </a:gridCol>
                <a:gridCol w="3316198">
                  <a:extLst>
                    <a:ext uri="{9D8B030D-6E8A-4147-A177-3AD203B41FA5}">
                      <a16:colId xmlns:a16="http://schemas.microsoft.com/office/drawing/2014/main" val="2183369584"/>
                    </a:ext>
                  </a:extLst>
                </a:gridCol>
                <a:gridCol w="1342098">
                  <a:extLst>
                    <a:ext uri="{9D8B030D-6E8A-4147-A177-3AD203B41FA5}">
                      <a16:colId xmlns:a16="http://schemas.microsoft.com/office/drawing/2014/main" val="3408326430"/>
                    </a:ext>
                  </a:extLst>
                </a:gridCol>
              </a:tblGrid>
              <a:tr h="542605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tr-TR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5242" marR="75174" marT="15662" marB="1503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Story</a:t>
                      </a:r>
                      <a:endParaRPr lang="tr-TR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5242" marR="75174" marT="15662" marB="1503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Estimate</a:t>
                      </a:r>
                      <a:endParaRPr lang="tr-TR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5242" marR="75174" marT="15662" marB="1503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445563"/>
                  </a:ext>
                </a:extLst>
              </a:tr>
              <a:tr h="115002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Showing</a:t>
                      </a:r>
                      <a:r>
                        <a:rPr lang="tr-TR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tr-TR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planes</a:t>
                      </a:r>
                      <a:r>
                        <a:rPr lang="tr-TR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on </a:t>
                      </a:r>
                      <a:r>
                        <a:rPr lang="tr-TR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map</a:t>
                      </a:r>
                      <a:endParaRPr lang="tr-TR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5242" marR="75174" marT="15662" marB="1503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Sembollere uçakların gittiği yöne göre açı verme</a:t>
                      </a:r>
                      <a:endParaRPr lang="tr-TR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5242" marR="75174" marT="15662" marB="1503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3.0 h</a:t>
                      </a:r>
                      <a:endParaRPr lang="tr-TR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5242" marR="75174" marT="15662" marB="1503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47216"/>
                  </a:ext>
                </a:extLst>
              </a:tr>
              <a:tr h="846313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Plane data refreshing</a:t>
                      </a:r>
                      <a:endParaRPr lang="tr-TR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5242" marR="75174" marT="15662" marB="1503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Uçak verileriyle ilgili </a:t>
                      </a:r>
                      <a:r>
                        <a:rPr lang="tr-TR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mapteki</a:t>
                      </a:r>
                      <a:r>
                        <a:rPr lang="tr-TR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tr-TR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bugların</a:t>
                      </a:r>
                      <a:r>
                        <a:rPr lang="tr-TR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çözülmesi </a:t>
                      </a:r>
                      <a:endParaRPr lang="tr-TR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5242" marR="75174" marT="15662" marB="1503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5.0 h</a:t>
                      </a:r>
                      <a:endParaRPr lang="tr-TR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5242" marR="75174" marT="15662" marB="1503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75032"/>
                  </a:ext>
                </a:extLst>
              </a:tr>
              <a:tr h="115002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Other possible issues</a:t>
                      </a:r>
                      <a:endParaRPr lang="tr-TR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5242" marR="75174" marT="15662" marB="1503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Muhtemel sürpriz problemlerin çözülmesi</a:t>
                      </a:r>
                      <a:endParaRPr lang="tr-TR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5242" marR="75174" marT="15662" marB="1503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3.0 h</a:t>
                      </a:r>
                      <a:endParaRPr lang="tr-TR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5242" marR="75174" marT="15662" marB="1503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13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609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D6FA92-B285-ABAF-C733-DD8CBF97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u="none" strike="noStrike" cap="none" spc="0" dirty="0">
                <a:solidFill>
                  <a:schemeClr val="tx1"/>
                </a:solidFill>
                <a:effectLst/>
              </a:rPr>
              <a:t>UÇAK SEMBOLLERİNİN YÖNÜ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A86A73-6F56-118A-FEAB-1019A815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OPENSKY API’DAN DAHA ÖNCE ÇEKİLEN VERİLERE EK OLARAK UÇAKLARIN YÖNÜNÜ BELİRTEN AÇI VERİLERİ DE ÇEKİLDİ.</a:t>
            </a:r>
          </a:p>
          <a:p>
            <a:r>
              <a:rPr lang="tr-TR" dirty="0"/>
              <a:t>UÇAK SEMBOLLERİ GÜZERGAHA VE GİDİŞ YÖNÜNE GÖRE GÜNCELLENDİ.</a:t>
            </a:r>
          </a:p>
        </p:txBody>
      </p:sp>
    </p:spTree>
    <p:extLst>
      <p:ext uri="{BB962C8B-B14F-4D97-AF65-F5344CB8AC3E}">
        <p14:creationId xmlns:p14="http://schemas.microsoft.com/office/powerpoint/2010/main" val="1820953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F83239-4F19-A9F7-6C4E-7E54F60F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692" y="266700"/>
            <a:ext cx="6656616" cy="714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u="none" strike="noStrike" spc="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UÇAK SEMBOLLERİNİN YÖNÜ</a:t>
            </a:r>
            <a:endParaRPr lang="en-US" sz="31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İçerik Yer Tutucusu 4" descr="Projeden bir görüntü">
            <a:extLst>
              <a:ext uri="{FF2B5EF4-FFF2-40B4-BE49-F238E27FC236}">
                <a16:creationId xmlns:a16="http://schemas.microsoft.com/office/drawing/2014/main" id="{E2629D3E-1301-A169-DFB8-199242FB4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08" y="1257786"/>
            <a:ext cx="8271290" cy="434242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9BBA00A4-24F9-5EA4-3F2C-AF77AAD160D0}"/>
              </a:ext>
            </a:extLst>
          </p:cNvPr>
          <p:cNvSpPr txBox="1"/>
          <p:nvPr/>
        </p:nvSpPr>
        <p:spPr>
          <a:xfrm>
            <a:off x="8915400" y="228600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API’dan</a:t>
            </a:r>
            <a:r>
              <a:rPr lang="tr-TR" dirty="0"/>
              <a:t> çekilen açı verisini kullanarak uçak sembollerine gidiş yönüne göre yön verdik.</a:t>
            </a:r>
          </a:p>
        </p:txBody>
      </p:sp>
    </p:spTree>
    <p:extLst>
      <p:ext uri="{BB962C8B-B14F-4D97-AF65-F5344CB8AC3E}">
        <p14:creationId xmlns:p14="http://schemas.microsoft.com/office/powerpoint/2010/main" val="53896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4C4947-857B-8B0F-2C92-6511B348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 hazırlık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040BB1-1FF1-F257-E1A1-446B6DC1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ARCPY</a:t>
            </a:r>
          </a:p>
          <a:p>
            <a:pPr marL="0" indent="0">
              <a:buNone/>
            </a:pPr>
            <a:r>
              <a:rPr lang="tr-TR" dirty="0"/>
              <a:t>GEOPANDAS</a:t>
            </a:r>
          </a:p>
          <a:p>
            <a:pPr marL="0" indent="0">
              <a:buNone/>
            </a:pPr>
            <a:r>
              <a:rPr lang="tr-TR" dirty="0"/>
              <a:t>NUMPY</a:t>
            </a:r>
          </a:p>
          <a:p>
            <a:pPr marL="0" indent="0">
              <a:buNone/>
            </a:pPr>
            <a:r>
              <a:rPr lang="tr-TR" dirty="0"/>
              <a:t>MATPLOTLIB</a:t>
            </a:r>
          </a:p>
          <a:p>
            <a:pPr marL="0" indent="0">
              <a:buNone/>
            </a:pPr>
            <a:r>
              <a:rPr lang="tr-TR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3747010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40F2BD-047A-E38A-0BDF-A57A2FB3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Uçak bilgileri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E4747C-54C0-384B-2CF5-9C1A05BA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012" y="5516211"/>
            <a:ext cx="8676222" cy="722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Mouse uçak sembolünün üzerine geldiğinde ilgili verilerin gösterilmesi sağlanıyor</a:t>
            </a:r>
          </a:p>
        </p:txBody>
      </p:sp>
      <p:pic>
        <p:nvPicPr>
          <p:cNvPr id="5" name="İçerik Yer Tutucusu 4" descr="harita, metin, atlas içeren bir resim&#10;&#10;Açıklama otomatik olarak oluşturuldu">
            <a:extLst>
              <a:ext uri="{FF2B5EF4-FFF2-40B4-BE49-F238E27FC236}">
                <a16:creationId xmlns:a16="http://schemas.microsoft.com/office/drawing/2014/main" id="{B1E53827-ECA3-D656-C024-DE3D9C85AF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15" b="16615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8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şlık 1">
            <a:extLst>
              <a:ext uri="{FF2B5EF4-FFF2-40B4-BE49-F238E27FC236}">
                <a16:creationId xmlns:a16="http://schemas.microsoft.com/office/drawing/2014/main" id="{A58EB2FE-F777-2190-930C-8CCA3BE0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681" y="390525"/>
            <a:ext cx="3369133" cy="2105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37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</a:t>
            </a:r>
            <a:r>
              <a:rPr lang="en-US" sz="37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ç</a:t>
            </a:r>
            <a:r>
              <a:rPr lang="tr-TR" sz="37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AKLARIN İ</a:t>
            </a:r>
            <a:r>
              <a:rPr lang="en-US" sz="37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lerled</a:t>
            </a:r>
            <a:r>
              <a:rPr lang="tr-TR" sz="37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İ</a:t>
            </a:r>
            <a:r>
              <a:rPr lang="en-US" sz="37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ğ</a:t>
            </a:r>
            <a:r>
              <a:rPr lang="tr-TR" sz="37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İ</a:t>
            </a:r>
            <a:r>
              <a:rPr lang="en-US" sz="37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37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güzergah</a:t>
            </a:r>
            <a:endParaRPr lang="en-US" sz="37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8" name="İçerik Yer Tutucusu 4" descr="Projeden bir görüntü">
            <a:extLst>
              <a:ext uri="{FF2B5EF4-FFF2-40B4-BE49-F238E27FC236}">
                <a16:creationId xmlns:a16="http://schemas.microsoft.com/office/drawing/2014/main" id="{EF2BBDE8-EC3F-F0D1-C3B8-2C0DE9769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752" r="14051" b="-1"/>
          <a:stretch/>
        </p:blipFill>
        <p:spPr>
          <a:xfrm>
            <a:off x="230226" y="547667"/>
            <a:ext cx="7595338" cy="576266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8F29A368-9549-0FA5-4DA4-4CA54F8298CC}"/>
              </a:ext>
            </a:extLst>
          </p:cNvPr>
          <p:cNvSpPr txBox="1"/>
          <p:nvPr/>
        </p:nvSpPr>
        <p:spPr>
          <a:xfrm>
            <a:off x="8391525" y="2867025"/>
            <a:ext cx="3369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Uçakların gittiği güzergahı önceden çektiğimiz konum verileriyle oluşturduğumuz küçük noktalarla çiziyoruz.</a:t>
            </a:r>
          </a:p>
        </p:txBody>
      </p:sp>
    </p:spTree>
    <p:extLst>
      <p:ext uri="{BB962C8B-B14F-4D97-AF65-F5344CB8AC3E}">
        <p14:creationId xmlns:p14="http://schemas.microsoft.com/office/powerpoint/2010/main" val="144339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E6049B-2600-10D5-FAC1-35E76003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tr-TR" sz="2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</a:t>
            </a:r>
            <a:r>
              <a:rPr lang="en-US" sz="2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ç</a:t>
            </a:r>
            <a:r>
              <a:rPr lang="tr-TR" sz="2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AKLARIN İ</a:t>
            </a:r>
            <a:r>
              <a:rPr lang="en-US" sz="2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lerled</a:t>
            </a:r>
            <a:r>
              <a:rPr lang="tr-TR" sz="2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İ</a:t>
            </a:r>
            <a:r>
              <a:rPr lang="en-US" sz="2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ğ</a:t>
            </a:r>
            <a:r>
              <a:rPr lang="tr-TR" sz="2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İ</a:t>
            </a:r>
            <a:r>
              <a:rPr lang="en-US" sz="2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güzergah</a:t>
            </a:r>
            <a:endParaRPr lang="tr-TR" sz="2800" b="1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0B094EE-52B6-6A80-0A24-6B2C0BE78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tr-TR" sz="1800"/>
              <a:t>Uçağın daha önce geçtiği yerlerde oluşturduğumuz gri noktaların üzerine Mouse getirdiğimizde o noktanın da verisi gösteriliyor</a:t>
            </a:r>
            <a:endParaRPr lang="en-US" sz="1800" dirty="0"/>
          </a:p>
        </p:txBody>
      </p:sp>
      <p:pic>
        <p:nvPicPr>
          <p:cNvPr id="9" name="İçerik Yer Tutucusu 8" descr="harita, metin, atlas içeren bir resim&#10;&#10;Açıklama otomatik olarak oluşturuldu">
            <a:extLst>
              <a:ext uri="{FF2B5EF4-FFF2-40B4-BE49-F238E27FC236}">
                <a16:creationId xmlns:a16="http://schemas.microsoft.com/office/drawing/2014/main" id="{0389AB06-F1BE-E2BB-3818-537F27DF43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03" b="-1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83874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088CEE-7263-1A88-958C-7DD85EDC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TRAVIS</a:t>
            </a:r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CI </a:t>
            </a:r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Integratıon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1587EC2-86A3-2C97-AFCF-A162E5CE6F31}"/>
              </a:ext>
            </a:extLst>
          </p:cNvPr>
          <p:cNvSpPr txBox="1"/>
          <p:nvPr/>
        </p:nvSpPr>
        <p:spPr>
          <a:xfrm>
            <a:off x="1751012" y="5516211"/>
            <a:ext cx="8676222" cy="722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1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Ayrıca ödevdekine benzer şekilde «build-passed» gifi proje reposunun README’sine eklendi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FAAE7AA-2E79-130A-C619-2C286BC61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666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8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552F32-DBC3-2E66-94E5-A8AED982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TRAVIS CI </a:t>
            </a:r>
            <a:r>
              <a:rPr lang="en-US" sz="2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Integratıon</a:t>
            </a:r>
            <a:endParaRPr lang="tr-TR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A73C42-7C39-08B3-82FC-5F22FBA7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2936770" cy="3216276"/>
          </a:xfrm>
        </p:spPr>
        <p:txBody>
          <a:bodyPr anchor="t">
            <a:normAutofit/>
          </a:bodyPr>
          <a:lstStyle/>
          <a:p>
            <a:r>
              <a:rPr lang="tr-TR" sz="1800" dirty="0"/>
              <a:t>Proje repomuzun son hali</a:t>
            </a:r>
          </a:p>
          <a:p>
            <a:r>
              <a:rPr lang="en-US" sz="1800" u="sng" dirty="0">
                <a:solidFill>
                  <a:srgbClr val="00B0F0"/>
                </a:solidFill>
              </a:rPr>
              <a:t>https://github.com/SabriMertPiskin/Bil481-deneme/tree/main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044D859-7F4B-E0E6-74EE-C2CFF7F29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472" y="609599"/>
            <a:ext cx="8051415" cy="527367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CBF6E48C-2872-A6F5-7222-E224CCC2DC16}"/>
              </a:ext>
            </a:extLst>
          </p:cNvPr>
          <p:cNvCxnSpPr/>
          <p:nvPr/>
        </p:nvCxnSpPr>
        <p:spPr>
          <a:xfrm>
            <a:off x="4589253" y="2984740"/>
            <a:ext cx="1368000" cy="3364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56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F113B671-4A58-3BF8-73C6-13436BB413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4709" y="1757976"/>
            <a:ext cx="6262582" cy="484931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45000" endPos="0" dist="50800" dir="5400000" sy="-100000" algn="bl" rotWithShape="0"/>
            <a:softEdge rad="0"/>
          </a:effec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A0857D6-437E-85C6-0CA4-17ECA7D1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566112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tr-TR" sz="5400" dirty="0"/>
              <a:t>teşekkürler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3F9940A-479E-5672-A1E9-5878BB1E80A4}"/>
              </a:ext>
            </a:extLst>
          </p:cNvPr>
          <p:cNvSpPr txBox="1"/>
          <p:nvPr/>
        </p:nvSpPr>
        <p:spPr>
          <a:xfrm>
            <a:off x="4508497" y="2101780"/>
            <a:ext cx="3171825" cy="738664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tr-TR" sz="2400" dirty="0"/>
              <a:t>BITBUSTERS</a:t>
            </a:r>
          </a:p>
          <a:p>
            <a:pPr algn="ctr"/>
            <a:endParaRPr lang="tr-TR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FCEA12E-B97A-709B-BC41-BB6A498DEBEA}"/>
              </a:ext>
            </a:extLst>
          </p:cNvPr>
          <p:cNvSpPr txBox="1"/>
          <p:nvPr/>
        </p:nvSpPr>
        <p:spPr>
          <a:xfrm>
            <a:off x="5169993" y="2428307"/>
            <a:ext cx="2056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tr-TR" sz="1800" dirty="0">
                <a:solidFill>
                  <a:schemeClr val="tx1">
                    <a:lumMod val="75000"/>
                  </a:schemeClr>
                </a:solidFill>
              </a:rPr>
              <a:t>Emirhan Yavuz</a:t>
            </a:r>
          </a:p>
          <a:p>
            <a:r>
              <a:rPr lang="tr-TR" sz="1800" dirty="0">
                <a:solidFill>
                  <a:schemeClr val="tx1">
                    <a:lumMod val="75000"/>
                  </a:schemeClr>
                </a:solidFill>
              </a:rPr>
              <a:t>Ömer </a:t>
            </a:r>
            <a:r>
              <a:rPr lang="tr-TR" sz="1800" dirty="0" err="1">
                <a:solidFill>
                  <a:schemeClr val="tx1">
                    <a:lumMod val="75000"/>
                  </a:schemeClr>
                </a:solidFill>
              </a:rPr>
              <a:t>İlbilgi</a:t>
            </a:r>
            <a:endParaRPr lang="tr-TR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tr-TR" sz="1800" dirty="0">
                <a:solidFill>
                  <a:schemeClr val="tx1">
                    <a:lumMod val="75000"/>
                  </a:schemeClr>
                </a:solidFill>
              </a:rPr>
              <a:t>Sabri Mert Pişkin</a:t>
            </a:r>
          </a:p>
          <a:p>
            <a:r>
              <a:rPr lang="tr-TR" sz="1800" dirty="0">
                <a:solidFill>
                  <a:schemeClr val="tx1">
                    <a:lumMod val="75000"/>
                  </a:schemeClr>
                </a:solidFill>
              </a:rPr>
              <a:t>Tarık Derici</a:t>
            </a:r>
          </a:p>
          <a:p>
            <a:r>
              <a:rPr lang="tr-TR" sz="1800" dirty="0">
                <a:solidFill>
                  <a:schemeClr val="tx1">
                    <a:lumMod val="75000"/>
                  </a:schemeClr>
                </a:solidFill>
              </a:rPr>
              <a:t>Ulaş Kaya</a:t>
            </a:r>
          </a:p>
        </p:txBody>
      </p:sp>
    </p:spTree>
    <p:extLst>
      <p:ext uri="{BB962C8B-B14F-4D97-AF65-F5344CB8AC3E}">
        <p14:creationId xmlns:p14="http://schemas.microsoft.com/office/powerpoint/2010/main" val="220063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4C4947-857B-8B0F-2C92-6511B348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 hazırlık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040BB1-1FF1-F257-E1A1-446B6DC1A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806953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ARCPY</a:t>
            </a:r>
          </a:p>
          <a:p>
            <a:pPr marL="0" indent="0">
              <a:buNone/>
            </a:pPr>
            <a:r>
              <a:rPr lang="tr-TR" dirty="0"/>
              <a:t>GEOPANDAS</a:t>
            </a:r>
          </a:p>
          <a:p>
            <a:pPr marL="0" indent="0">
              <a:buNone/>
            </a:pPr>
            <a:r>
              <a:rPr lang="tr-TR" dirty="0"/>
              <a:t>NUMPY</a:t>
            </a:r>
          </a:p>
          <a:p>
            <a:pPr marL="0" indent="0">
              <a:buNone/>
            </a:pPr>
            <a:r>
              <a:rPr lang="tr-TR" dirty="0"/>
              <a:t>MATPLOTLIB</a:t>
            </a:r>
          </a:p>
          <a:p>
            <a:pPr marL="0" indent="0">
              <a:buNone/>
            </a:pPr>
            <a:r>
              <a:rPr lang="tr-TR" dirty="0"/>
              <a:t>PANDAS</a:t>
            </a:r>
          </a:p>
          <a:p>
            <a:pPr marL="0" indent="0">
              <a:buNone/>
            </a:pPr>
            <a:r>
              <a:rPr lang="tr-TR" dirty="0"/>
              <a:t>BOKEH</a:t>
            </a:r>
          </a:p>
          <a:p>
            <a:pPr marL="0" indent="0">
              <a:buNone/>
            </a:pPr>
            <a:r>
              <a:rPr lang="tr-TR" dirty="0"/>
              <a:t>MATH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CEEC603-1BAE-F511-CE33-CEB37CD88F53}"/>
              </a:ext>
            </a:extLst>
          </p:cNvPr>
          <p:cNvSpPr txBox="1"/>
          <p:nvPr/>
        </p:nvSpPr>
        <p:spPr>
          <a:xfrm>
            <a:off x="5175504" y="3108960"/>
            <a:ext cx="5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OPENSKY API</a:t>
            </a:r>
          </a:p>
        </p:txBody>
      </p:sp>
    </p:spTree>
    <p:extLst>
      <p:ext uri="{BB962C8B-B14F-4D97-AF65-F5344CB8AC3E}">
        <p14:creationId xmlns:p14="http://schemas.microsoft.com/office/powerpoint/2010/main" val="420546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0E75B0-F80B-5DB3-7DF9-7E5E2C96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 hazırlık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0A9E54-9B4C-9AC8-1054-B723DB7A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Takımca bir araya gelerek kütüphane ve </a:t>
            </a:r>
            <a:r>
              <a:rPr lang="tr-TR" dirty="0" err="1"/>
              <a:t>apı’ları</a:t>
            </a:r>
            <a:r>
              <a:rPr lang="tr-TR" dirty="0"/>
              <a:t> inceledik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0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05232E-2CAE-5EFF-9A76-A860E65F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 hazırlık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0EB6FA-AD38-AA84-206D-0F84A9275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Takımca bir araya gelerek kütüphane ve </a:t>
            </a:r>
            <a:r>
              <a:rPr lang="tr-TR" dirty="0" err="1"/>
              <a:t>apı’ları</a:t>
            </a:r>
            <a:r>
              <a:rPr lang="tr-TR" dirty="0"/>
              <a:t> inceledik</a:t>
            </a:r>
          </a:p>
          <a:p>
            <a:r>
              <a:rPr lang="tr-TR" dirty="0"/>
              <a:t>Bazı kütüphane ve </a:t>
            </a:r>
            <a:r>
              <a:rPr lang="tr-TR" dirty="0" err="1"/>
              <a:t>apı’ları</a:t>
            </a:r>
            <a:r>
              <a:rPr lang="tr-TR" dirty="0"/>
              <a:t> kullanmak üzere seçtik.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623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4FD534-619D-1F60-5900-4387E5FA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 hazırlık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D77361-6350-1A2A-63D2-2CB58C76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Takımca bir araya gelerek kütüphane ve </a:t>
            </a:r>
            <a:r>
              <a:rPr lang="tr-TR" dirty="0" err="1"/>
              <a:t>apı’ları</a:t>
            </a:r>
            <a:r>
              <a:rPr lang="tr-TR" dirty="0"/>
              <a:t> inceledik</a:t>
            </a:r>
          </a:p>
          <a:p>
            <a:r>
              <a:rPr lang="tr-TR" dirty="0"/>
              <a:t>Bazı kütüphane ve </a:t>
            </a:r>
            <a:r>
              <a:rPr lang="tr-TR" dirty="0" err="1"/>
              <a:t>apı’ları</a:t>
            </a:r>
            <a:r>
              <a:rPr lang="tr-TR" dirty="0"/>
              <a:t> kullanmak üzere seçtik.</a:t>
            </a:r>
          </a:p>
          <a:p>
            <a:r>
              <a:rPr lang="tr-TR" dirty="0"/>
              <a:t>Genel hatlarıyla görev dağılımı yaptık</a:t>
            </a:r>
          </a:p>
        </p:txBody>
      </p:sp>
    </p:spTree>
    <p:extLst>
      <p:ext uri="{BB962C8B-B14F-4D97-AF65-F5344CB8AC3E}">
        <p14:creationId xmlns:p14="http://schemas.microsoft.com/office/powerpoint/2010/main" val="381979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FE0663-0463-4991-E4C0-15091AAD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tr-TR" sz="2800"/>
              <a:t>Sprınt planı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840094-5295-F8ED-0AA0-AB2787E3E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tr-TR" sz="1800" dirty="0"/>
              <a:t>Product </a:t>
            </a:r>
            <a:r>
              <a:rPr lang="tr-TR" sz="1800" dirty="0" err="1"/>
              <a:t>backlogu</a:t>
            </a:r>
            <a:r>
              <a:rPr lang="tr-TR" sz="1800" dirty="0"/>
              <a:t> genel hatlarıyla oluşturduk</a:t>
            </a:r>
          </a:p>
          <a:p>
            <a:endParaRPr lang="tr-TR" sz="1800" dirty="0"/>
          </a:p>
          <a:p>
            <a:endParaRPr lang="tr-TR" sz="1800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F5DFAE75-84A6-4454-468B-C359023F2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173853"/>
              </p:ext>
            </p:extLst>
          </p:nvPr>
        </p:nvGraphicFramePr>
        <p:xfrm>
          <a:off x="4630994" y="888369"/>
          <a:ext cx="6916634" cy="496959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64561">
                  <a:extLst>
                    <a:ext uri="{9D8B030D-6E8A-4147-A177-3AD203B41FA5}">
                      <a16:colId xmlns:a16="http://schemas.microsoft.com/office/drawing/2014/main" val="1125687694"/>
                    </a:ext>
                  </a:extLst>
                </a:gridCol>
                <a:gridCol w="3983566">
                  <a:extLst>
                    <a:ext uri="{9D8B030D-6E8A-4147-A177-3AD203B41FA5}">
                      <a16:colId xmlns:a16="http://schemas.microsoft.com/office/drawing/2014/main" val="662748165"/>
                    </a:ext>
                  </a:extLst>
                </a:gridCol>
                <a:gridCol w="1568507">
                  <a:extLst>
                    <a:ext uri="{9D8B030D-6E8A-4147-A177-3AD203B41FA5}">
                      <a16:colId xmlns:a16="http://schemas.microsoft.com/office/drawing/2014/main" val="2919169208"/>
                    </a:ext>
                  </a:extLst>
                </a:gridCol>
              </a:tblGrid>
              <a:tr h="471949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Priority</a:t>
                      </a:r>
                      <a:endParaRPr lang="tr-TR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Story</a:t>
                      </a:r>
                      <a:endParaRPr lang="tr-TR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Estimate</a:t>
                      </a:r>
                      <a:endParaRPr lang="tr-TR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109425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Verileri almak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9890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Verileri manipüle etmek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528344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Google </a:t>
                      </a:r>
                      <a:r>
                        <a:rPr lang="tr-TR" sz="1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mapsi</a:t>
                      </a:r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almak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661686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Verileri </a:t>
                      </a:r>
                      <a:r>
                        <a:rPr lang="tr-TR" sz="1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google</a:t>
                      </a:r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tr-TR" sz="1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maps</a:t>
                      </a:r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yazmak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82782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UI </a:t>
                      </a:r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256022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Bölgelere göre veriyi değiştirme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713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Bölge seçtirme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2358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Uçağın üzerine gelince bilgi gözükmesi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1713"/>
                  </a:ext>
                </a:extLst>
              </a:tr>
              <a:tr h="513686"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64775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BCE5F650-4323-2F34-B763-2C484278F040}"/>
              </a:ext>
            </a:extLst>
          </p:cNvPr>
          <p:cNvSpPr txBox="1"/>
          <p:nvPr/>
        </p:nvSpPr>
        <p:spPr>
          <a:xfrm>
            <a:off x="4783873" y="6055112"/>
            <a:ext cx="6523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*Product </a:t>
            </a:r>
            <a:r>
              <a:rPr lang="tr-TR" sz="1400" dirty="0" err="1"/>
              <a:t>Backlog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11209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FE0663-0463-4991-E4C0-15091AAD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tr-TR" sz="2800"/>
              <a:t>Sprınt planı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840094-5295-F8ED-0AA0-AB2787E3E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tr-TR" sz="1800" dirty="0"/>
              <a:t>Product </a:t>
            </a:r>
            <a:r>
              <a:rPr lang="tr-TR" sz="1800" dirty="0" err="1"/>
              <a:t>backlogu</a:t>
            </a:r>
            <a:r>
              <a:rPr lang="tr-TR" sz="1800" dirty="0"/>
              <a:t> genel hatlarıyla oluşturduk</a:t>
            </a:r>
          </a:p>
          <a:p>
            <a:r>
              <a:rPr lang="tr-TR" sz="1800" dirty="0"/>
              <a:t>Sizle birlikte yaptığımız </a:t>
            </a:r>
            <a:r>
              <a:rPr lang="tr-TR" sz="1800" dirty="0" err="1"/>
              <a:t>zoom’da</a:t>
            </a:r>
            <a:r>
              <a:rPr lang="tr-TR" sz="1800" dirty="0"/>
              <a:t> </a:t>
            </a:r>
            <a:r>
              <a:rPr lang="tr-TR" sz="1800" dirty="0" err="1"/>
              <a:t>sızden</a:t>
            </a:r>
            <a:r>
              <a:rPr lang="tr-TR" sz="1800" dirty="0"/>
              <a:t> fıkır aldık</a:t>
            </a:r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F5DFAE75-84A6-4454-468B-C359023F2E69}"/>
              </a:ext>
            </a:extLst>
          </p:cNvPr>
          <p:cNvGraphicFramePr>
            <a:graphicFrameLocks noGrp="1"/>
          </p:cNvGraphicFramePr>
          <p:nvPr/>
        </p:nvGraphicFramePr>
        <p:xfrm>
          <a:off x="4630994" y="888369"/>
          <a:ext cx="6916634" cy="496959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64561">
                  <a:extLst>
                    <a:ext uri="{9D8B030D-6E8A-4147-A177-3AD203B41FA5}">
                      <a16:colId xmlns:a16="http://schemas.microsoft.com/office/drawing/2014/main" val="1125687694"/>
                    </a:ext>
                  </a:extLst>
                </a:gridCol>
                <a:gridCol w="3983566">
                  <a:extLst>
                    <a:ext uri="{9D8B030D-6E8A-4147-A177-3AD203B41FA5}">
                      <a16:colId xmlns:a16="http://schemas.microsoft.com/office/drawing/2014/main" val="662748165"/>
                    </a:ext>
                  </a:extLst>
                </a:gridCol>
                <a:gridCol w="1568507">
                  <a:extLst>
                    <a:ext uri="{9D8B030D-6E8A-4147-A177-3AD203B41FA5}">
                      <a16:colId xmlns:a16="http://schemas.microsoft.com/office/drawing/2014/main" val="2919169208"/>
                    </a:ext>
                  </a:extLst>
                </a:gridCol>
              </a:tblGrid>
              <a:tr h="471949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Priority</a:t>
                      </a:r>
                      <a:endParaRPr lang="tr-TR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Story</a:t>
                      </a:r>
                      <a:endParaRPr lang="tr-TR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Estimate</a:t>
                      </a:r>
                      <a:endParaRPr lang="tr-TR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109425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Verileri almak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9890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Verileri manipüle etmek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528344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Google </a:t>
                      </a:r>
                      <a:r>
                        <a:rPr lang="tr-TR" sz="1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mapsi</a:t>
                      </a:r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almak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661686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Verileri </a:t>
                      </a:r>
                      <a:r>
                        <a:rPr lang="tr-TR" sz="1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google</a:t>
                      </a:r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tr-TR" sz="1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maps</a:t>
                      </a:r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yazmak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82782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UI </a:t>
                      </a:r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256022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Bölgelere göre veriyi değiştirme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713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Bölge seçtirme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2358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Uçağın üzerine gelince bilgi gözükmesi</a:t>
                      </a:r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1713"/>
                  </a:ext>
                </a:extLst>
              </a:tr>
              <a:tr h="513686"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632" marR="10033" marT="96316" marB="96316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64775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BCE5F650-4323-2F34-B763-2C484278F040}"/>
              </a:ext>
            </a:extLst>
          </p:cNvPr>
          <p:cNvSpPr txBox="1"/>
          <p:nvPr/>
        </p:nvSpPr>
        <p:spPr>
          <a:xfrm>
            <a:off x="4783873" y="6055112"/>
            <a:ext cx="6523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*Product </a:t>
            </a:r>
            <a:r>
              <a:rPr lang="tr-TR" sz="1400" dirty="0" err="1"/>
              <a:t>Backlog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382988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Ağ Gözü</Template>
  <TotalTime>307</TotalTime>
  <Words>838</Words>
  <Application>Microsoft Office PowerPoint</Application>
  <PresentationFormat>Geniş ekran</PresentationFormat>
  <Paragraphs>251</Paragraphs>
  <Slides>35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2" baseType="lpstr">
      <vt:lpstr>Abadi MT Condensed Light</vt:lpstr>
      <vt:lpstr>Aptos Narrow</vt:lpstr>
      <vt:lpstr>Arial</vt:lpstr>
      <vt:lpstr>Calibri</vt:lpstr>
      <vt:lpstr>Cambria</vt:lpstr>
      <vt:lpstr>Century Gothic</vt:lpstr>
      <vt:lpstr>Ağ Gözü</vt:lpstr>
      <vt:lpstr>Bıl-481 ADSB GIS/manıpulasyon Projesi </vt:lpstr>
      <vt:lpstr>Ön hazırlık</vt:lpstr>
      <vt:lpstr>Ön hazırlık</vt:lpstr>
      <vt:lpstr>Ön hazırlık</vt:lpstr>
      <vt:lpstr>Ön hazırlık</vt:lpstr>
      <vt:lpstr>Ön hazırlık</vt:lpstr>
      <vt:lpstr>Ön hazırlık</vt:lpstr>
      <vt:lpstr>Sprınt planı</vt:lpstr>
      <vt:lpstr>Sprınt planı</vt:lpstr>
      <vt:lpstr>Sprınt planı</vt:lpstr>
      <vt:lpstr>Sprınt planı</vt:lpstr>
      <vt:lpstr>Sprınt planı</vt:lpstr>
      <vt:lpstr>Sprınt planı</vt:lpstr>
      <vt:lpstr>SPRINT BACKLOG</vt:lpstr>
      <vt:lpstr>UI</vt:lpstr>
      <vt:lpstr>API’DAN VERİ ÇEKME</vt:lpstr>
      <vt:lpstr>API’DAN VERİ ÇEKME</vt:lpstr>
      <vt:lpstr>MANIPULATION</vt:lpstr>
      <vt:lpstr>MANIPULATION</vt:lpstr>
      <vt:lpstr>MAP</vt:lpstr>
      <vt:lpstr>UI’DAN GİRDİLER</vt:lpstr>
      <vt:lpstr>UI’DAN GİRDİLER</vt:lpstr>
      <vt:lpstr>UI’DAN GİRDİLER</vt:lpstr>
      <vt:lpstr>Projeden görüntüler</vt:lpstr>
      <vt:lpstr>ENLEM VE BOYLAM DEĞERLERI  UÇAK ADI (OPSIYONEL)  ÖLÇEKLENDIRME 1211 X 581 OLARAK AYARLANDI, ISTENDIGINDE DEĞIŞTIRILEBILIR  </vt:lpstr>
      <vt:lpstr>Projeden görüntüler</vt:lpstr>
      <vt:lpstr>SPRINT BACKLOG</vt:lpstr>
      <vt:lpstr>UÇAK SEMBOLLERİNİN YÖNÜ</vt:lpstr>
      <vt:lpstr>UÇAK SEMBOLLERİNİN YÖNÜ</vt:lpstr>
      <vt:lpstr>Uçak bilgileri</vt:lpstr>
      <vt:lpstr>UçAKLARIN İlerledİğİ güzergah</vt:lpstr>
      <vt:lpstr>UçAKLARIN İlerledİğİ güzergah</vt:lpstr>
      <vt:lpstr>TRAVIS CI Integratıon</vt:lpstr>
      <vt:lpstr>TRAVIS CI Integratıon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Bıl-481 ADSB GIS/manıpulasyon Projesi </dc:title>
  <dc:creator>Emirhan Yavuz</dc:creator>
  <cp:lastModifiedBy>Emirhan Yavuz</cp:lastModifiedBy>
  <cp:revision>17</cp:revision>
  <dcterms:created xsi:type="dcterms:W3CDTF">2024-03-16T09:18:18Z</dcterms:created>
  <dcterms:modified xsi:type="dcterms:W3CDTF">2024-04-07T16:25:42Z</dcterms:modified>
</cp:coreProperties>
</file>