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F5B2-FC33-4356-B03C-4EE23C8E4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E57EA-67E9-4630-B396-CB58126D7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2357-39FF-4696-90AF-9D182EB6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81C8-238F-4E72-A01E-244AB982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A415C-DB21-4ACA-8636-7629F1D1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51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B771-602A-4048-8D8F-914722AC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69F5D-6CB5-4142-9367-88314762A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1541-0AF5-49EE-88CA-41AC7135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0791-AF07-4804-8D02-F5BFE591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E9AD-71FC-42DF-9487-1AB93A02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370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5625D-AF74-4E34-80B3-9CD085B44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A43A4-EDD4-4D76-8E57-0DF646A3E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99C0-1726-4EF8-A973-FB3370DD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C03F-B62B-4036-B43D-A847D0DA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BDFF9-407D-4F8B-8286-F1102CFF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29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EDA0-1E2B-4539-9570-D58DCF49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9EF3-D123-4165-AD1D-D9B992A36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17FF-9D38-43B2-AF4E-8A41ED69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0F28-36C6-4021-9CC7-5ACE6D8B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C3E8C-DBDE-45BF-B489-19EC89B5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564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0391-01FA-45D8-A531-28EE72C4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DDD7-E359-41C9-A4C1-4E048B0E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A022-834F-48E8-BCA6-C30A9947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3121B-5309-47FF-9C77-AD16F9BB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BFDA-B0DA-4BD2-820E-3330E933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659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5157-3CCC-483C-8F51-3F4E256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B00E7-BA0A-42E7-920C-3BA1BFFB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EF1FD-D2C8-4F48-B9A2-FEEF1034E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5E19F-991A-4455-B7DB-559FA953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FD38C-A413-4AD1-B2B6-FD8E89A9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3DC2-E1A4-42A8-AE5F-496F3F71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644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1502-42AD-49DA-8419-4FF9656A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C5EA-7963-4012-BD05-B5190BDF6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367E5-7BD3-4841-A80B-4FC53A6B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B45D-CC1C-4E40-80E1-EEF94A4E5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63AA-B2B5-46E2-AD31-E73A309DD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D4E79-CB3E-4515-ABED-2621DEE5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F0D49-188A-4761-99C7-20BA3FA3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2BAA6-81E5-42C4-B766-E908D705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036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0152-259B-42B4-8A13-BEB8012F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FD2A1-9E02-4DF8-92BF-393DDB70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FBF7-4B61-4F05-BA96-D129B2C1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A72FF-9825-4BBA-9D9E-29F19CA3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75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060F03-65C7-44E4-90B5-1B7C47943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14D56-C2C3-43A6-9300-CC7A41DD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F1DA3-206E-4ABF-8B55-338EA5D7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9088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0FD-DA79-40D5-97A9-101279AB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94541-774C-4742-8974-6690AA4B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67FA-CB37-48D7-858B-4D17E75D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C5D1E-A0D4-434A-9DF0-1ED63CAD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77F6B-F9CE-41A3-8F20-10DB3D05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20EAB-8920-41AC-9821-5EA06CAA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515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0362-1530-46C8-BBC9-9A29DDF9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D0A26-BE65-46B6-A0E3-2C60678A9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6046-C4D5-4410-80AD-F29BAF1B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6D50F-E427-4CE6-BA78-086EAFAB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4A169-9A9B-4954-93A6-5FCAFEEB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61619-C995-4EC4-BCEA-D908C7C2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88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F0A926-027E-4FF3-905C-59B92E3A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8AEBE-8031-4A88-ABC2-3FE353EF1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3522-A51A-476B-87ED-8BA04783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8CB3-C898-4F37-89DD-81B190BFCB43}" type="datetimeFigureOut">
              <a:rPr lang="en-ID" smtClean="0"/>
              <a:t>06/02/2023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9AAE-1CED-488B-9340-805203FFF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486F-A284-436C-9B5B-9B449C5FB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B3FD-C4AE-4746-A202-B8E52B9BA3B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0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3326-9EDA-4217-9BF0-673175942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Analysis/ </a:t>
            </a:r>
            <a:br>
              <a:rPr lang="en-US" dirty="0"/>
            </a:br>
            <a:r>
              <a:rPr lang="en-US" dirty="0"/>
              <a:t>Scientific Computing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B7155-B69E-454B-BDF3-FFF570ABB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– June 2023</a:t>
            </a:r>
          </a:p>
          <a:p>
            <a:r>
              <a:rPr lang="en-US" dirty="0"/>
              <a:t>Kelas A – T. Basaruddin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6497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4466E-C8E3-4445-A9F9-9D632020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of Significant Digits (cancelation)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4396-BF2F-4BB3-99CF-6E3F9294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occurs when an operation on two numbers increases relative error substantially more than it increases absolute error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5780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62EE-6F15-43B1-8888-B9F6C0F1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Conditioning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2A0A-6231-43CA-98F7-E6A752FE5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is insensitive, or well-conditioned, if relative change in input </a:t>
            </a:r>
            <a:r>
              <a:rPr lang="en-ID" dirty="0"/>
              <a:t>causes similar relative change in solution</a:t>
            </a:r>
          </a:p>
          <a:p>
            <a:r>
              <a:rPr lang="en-US" dirty="0"/>
              <a:t>Problem is sensitive, or ill-conditioned, if relative change in solution can be much larger than that in input data</a:t>
            </a:r>
          </a:p>
          <a:p>
            <a:r>
              <a:rPr lang="en-ID" dirty="0"/>
              <a:t>Condition number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F4575-025C-4AB5-A513-99F76C2C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4442160"/>
            <a:ext cx="5039428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73CE-781D-4CE0-BCC1-6CCF5B41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DE9D-83C6-4576-9FC6-BB719694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Introduction: Motivation, Machine Precision, and Finite Precision Arithmetic</a:t>
            </a:r>
          </a:p>
          <a:p>
            <a:r>
              <a:rPr lang="en-US" dirty="0"/>
              <a:t>System of Linear Equations</a:t>
            </a:r>
          </a:p>
          <a:p>
            <a:r>
              <a:rPr lang="en-US" dirty="0"/>
              <a:t>Least Squares Problems</a:t>
            </a:r>
          </a:p>
          <a:p>
            <a:r>
              <a:rPr lang="en-US" dirty="0"/>
              <a:t>Nonlinear Equations</a:t>
            </a:r>
          </a:p>
          <a:p>
            <a:r>
              <a:rPr lang="en-US" dirty="0"/>
              <a:t>Optimizations</a:t>
            </a:r>
          </a:p>
          <a:p>
            <a:r>
              <a:rPr lang="en-US" dirty="0"/>
              <a:t>Interpolations</a:t>
            </a:r>
          </a:p>
          <a:p>
            <a:r>
              <a:rPr lang="en-US" dirty="0"/>
              <a:t>Numerical Integration</a:t>
            </a:r>
          </a:p>
          <a:p>
            <a:r>
              <a:rPr lang="en-US" dirty="0"/>
              <a:t>Initial Value Problems (tentative)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172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AC37-203E-40B1-A39E-A93015D6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11756-D316-441D-B792-C4FA20FD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real-world problems involves solving of mathematical problems using computers</a:t>
            </a:r>
          </a:p>
          <a:p>
            <a:r>
              <a:rPr lang="en-US" dirty="0"/>
              <a:t>New technologies requires good understanding on how computers handle arithmetic computation effectively and efficiently</a:t>
            </a:r>
          </a:p>
          <a:p>
            <a:r>
              <a:rPr lang="en-US" b="1" i="1" dirty="0"/>
              <a:t>Numerical Analysis</a:t>
            </a:r>
            <a:r>
              <a:rPr lang="en-US" dirty="0"/>
              <a:t>: study of finding numerical solutions to mathematical problems (a branch of mathematic)</a:t>
            </a:r>
          </a:p>
          <a:p>
            <a:r>
              <a:rPr lang="en-US" b="1" i="1" dirty="0"/>
              <a:t>Scientific Computation</a:t>
            </a:r>
            <a:r>
              <a:rPr lang="en-US" dirty="0"/>
              <a:t>: Design and analysis of algorithms for solving mathematical problems arising in science and engineering numerically (numerical analysis + computing)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7491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63D3-9816-4252-9716-36D5C3AB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Problems &amp; Solutions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E3ACE-0964-48E3-B428-222F14F5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mathematical relationship y = f (x); typical problems </a:t>
            </a:r>
            <a:r>
              <a:rPr lang="en-ID" sz="3200" dirty="0"/>
              <a:t>include</a:t>
            </a:r>
          </a:p>
          <a:p>
            <a:pPr lvl="1"/>
            <a:r>
              <a:rPr lang="en-US" sz="2800" dirty="0"/>
              <a:t>Evaluate a function: compute output y for given input x</a:t>
            </a:r>
          </a:p>
          <a:p>
            <a:pPr lvl="1"/>
            <a:r>
              <a:rPr lang="en-US" sz="2800" dirty="0"/>
              <a:t>Solve an equation: find input x that produces given output y</a:t>
            </a:r>
          </a:p>
          <a:p>
            <a:pPr lvl="1"/>
            <a:r>
              <a:rPr lang="en-US" sz="2800" dirty="0"/>
              <a:t>Optimize: find x that yields extreme value of y over given domain</a:t>
            </a:r>
          </a:p>
          <a:p>
            <a:r>
              <a:rPr lang="en-US" sz="3200" dirty="0"/>
              <a:t>T</a:t>
            </a:r>
            <a:r>
              <a:rPr lang="en-ID" sz="3200" dirty="0" err="1"/>
              <a:t>ype</a:t>
            </a:r>
            <a:r>
              <a:rPr lang="en-ID" sz="3200" dirty="0"/>
              <a:t> of solutions</a:t>
            </a:r>
          </a:p>
          <a:p>
            <a:pPr lvl="1"/>
            <a:r>
              <a:rPr lang="en-US" sz="2800" dirty="0"/>
              <a:t>A</a:t>
            </a:r>
            <a:r>
              <a:rPr lang="en-ID" sz="2800" dirty="0" err="1"/>
              <a:t>nalytical</a:t>
            </a:r>
            <a:r>
              <a:rPr lang="en-ID" sz="2800" dirty="0"/>
              <a:t> vs numerical solutions</a:t>
            </a:r>
          </a:p>
          <a:p>
            <a:pPr lvl="1"/>
            <a:r>
              <a:rPr lang="en-US" sz="2800" dirty="0"/>
              <a:t>E</a:t>
            </a:r>
            <a:r>
              <a:rPr lang="en-ID" sz="2800" dirty="0" err="1"/>
              <a:t>xact</a:t>
            </a:r>
            <a:r>
              <a:rPr lang="en-ID" sz="2800" dirty="0"/>
              <a:t> vs approximate solutions</a:t>
            </a:r>
          </a:p>
          <a:p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97829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D65-502F-45A6-BD8A-A76CC449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3D250-C7FB-4ED5-ADA9-8C4D4A7CF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find the solution? </a:t>
            </a:r>
            <a:r>
              <a:rPr lang="en-US" sz="3600" dirty="0">
                <a:sym typeface="Wingdings" panose="05000000000000000000" pitchFamily="2" charset="2"/>
              </a:rPr>
              <a:t> algorithms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design and construction of algorithms</a:t>
            </a:r>
          </a:p>
          <a:p>
            <a:r>
              <a:rPr lang="en-US" sz="3600" dirty="0">
                <a:sym typeface="Wingdings" panose="05000000000000000000" pitchFamily="2" charset="2"/>
              </a:rPr>
              <a:t>Is the solution accurate?  effectiveness 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error analysis (theoretical or empirical)</a:t>
            </a:r>
          </a:p>
          <a:p>
            <a:r>
              <a:rPr lang="en-US" sz="3600" dirty="0">
                <a:sym typeface="Wingdings" panose="05000000000000000000" pitchFamily="2" charset="2"/>
              </a:rPr>
              <a:t>Is the algorithm efficient?</a:t>
            </a:r>
          </a:p>
          <a:p>
            <a:pPr lvl="1"/>
            <a:r>
              <a:rPr lang="en-US" sz="3200" dirty="0">
                <a:sym typeface="Wingdings" panose="05000000000000000000" pitchFamily="2" charset="2"/>
              </a:rPr>
              <a:t>complexity analysis and optimization 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09970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8C3E-B70D-4C0B-B5FF-81D8E138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representation of numbers (review)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9935-024D-4078-A96A-988CE8C77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standards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Floating point systems</a:t>
            </a:r>
          </a:p>
          <a:p>
            <a:pPr lvl="2"/>
            <a:r>
              <a:rPr lang="en-US" dirty="0"/>
              <a:t> base </a:t>
            </a:r>
            <a:r>
              <a:rPr lang="el-GR" dirty="0"/>
              <a:t>β</a:t>
            </a:r>
            <a:r>
              <a:rPr lang="en-US" dirty="0"/>
              <a:t>, precision p, range of exponent [L,U]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124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401F-DF04-4102-8490-4712C032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of floating point system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E4A1-7B34-4A1B-9FF8-2611215EE2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1"/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EC7008-486A-499A-85D4-6414B7B37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7535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Floating point systems is finite, discrete, and nonuniformly distributed</a:t>
            </a:r>
          </a:p>
          <a:p>
            <a:pPr lvl="1"/>
            <a:r>
              <a:rPr lang="en-US" dirty="0"/>
              <a:t>Total number of normalized </a:t>
            </a:r>
            <a:r>
              <a:rPr lang="en-US" dirty="0" err="1"/>
              <a:t>fp</a:t>
            </a:r>
            <a:r>
              <a:rPr lang="en-US" dirty="0"/>
              <a:t> ?</a:t>
            </a:r>
          </a:p>
          <a:p>
            <a:pPr lvl="2"/>
            <a:r>
              <a:rPr lang="pl-PL" dirty="0"/>
              <a:t>2( </a:t>
            </a:r>
            <a:r>
              <a:rPr lang="el-GR" dirty="0"/>
              <a:t>β</a:t>
            </a:r>
            <a:r>
              <a:rPr lang="pl-PL" dirty="0"/>
              <a:t> </a:t>
            </a:r>
            <a:r>
              <a:rPr lang="en-US" dirty="0"/>
              <a:t>-1</a:t>
            </a:r>
            <a:r>
              <a:rPr lang="pl-PL" dirty="0"/>
              <a:t>)</a:t>
            </a:r>
            <a:r>
              <a:rPr lang="el-GR" dirty="0"/>
              <a:t> β</a:t>
            </a:r>
            <a:r>
              <a:rPr lang="pl-PL" baseline="30000" dirty="0"/>
              <a:t>p</a:t>
            </a:r>
            <a:r>
              <a:rPr lang="en-US" baseline="30000" dirty="0"/>
              <a:t>-</a:t>
            </a:r>
            <a:r>
              <a:rPr lang="pl-PL" baseline="30000" dirty="0"/>
              <a:t>1</a:t>
            </a:r>
            <a:r>
              <a:rPr lang="pl-PL" dirty="0"/>
              <a:t>(U</a:t>
            </a:r>
            <a:r>
              <a:rPr lang="en-US" dirty="0"/>
              <a:t> -</a:t>
            </a:r>
            <a:r>
              <a:rPr lang="pl-PL" dirty="0"/>
              <a:t> L + 1) + 1</a:t>
            </a:r>
            <a:endParaRPr lang="en-US" dirty="0"/>
          </a:p>
          <a:p>
            <a:pPr lvl="1"/>
            <a:r>
              <a:rPr lang="en-US" dirty="0"/>
              <a:t>smallest positive number (UFL)</a:t>
            </a:r>
          </a:p>
          <a:p>
            <a:pPr lvl="2"/>
            <a:r>
              <a:rPr lang="en-US" dirty="0"/>
              <a:t>normalized=</a:t>
            </a:r>
            <a:r>
              <a:rPr lang="el-GR" dirty="0"/>
              <a:t> β</a:t>
            </a:r>
            <a:r>
              <a:rPr lang="en-US" baseline="30000" dirty="0"/>
              <a:t>L</a:t>
            </a:r>
          </a:p>
          <a:p>
            <a:pPr lvl="1"/>
            <a:r>
              <a:rPr lang="en-US" dirty="0"/>
              <a:t>maximum positive number (OFL)</a:t>
            </a:r>
          </a:p>
          <a:p>
            <a:pPr lvl="2"/>
            <a:r>
              <a:rPr lang="el-GR" dirty="0"/>
              <a:t>β</a:t>
            </a:r>
            <a:r>
              <a:rPr lang="en-US" baseline="30000" dirty="0"/>
              <a:t>U+1</a:t>
            </a:r>
            <a:r>
              <a:rPr lang="en-US" dirty="0"/>
              <a:t>(1 – </a:t>
            </a:r>
            <a:r>
              <a:rPr lang="el-GR" dirty="0"/>
              <a:t>β</a:t>
            </a:r>
            <a:r>
              <a:rPr lang="en-US" baseline="30000" dirty="0"/>
              <a:t>1-p</a:t>
            </a:r>
            <a:r>
              <a:rPr lang="en-US" dirty="0"/>
              <a:t>)</a:t>
            </a:r>
          </a:p>
          <a:p>
            <a:r>
              <a:rPr lang="en-US" dirty="0"/>
              <a:t>Machine epsilon/number</a:t>
            </a:r>
          </a:p>
          <a:p>
            <a:pPr lvl="1"/>
            <a:r>
              <a:rPr lang="en-US" dirty="0"/>
              <a:t>smallest number </a:t>
            </a:r>
            <a:r>
              <a:rPr lang="az-Cyrl-AZ" dirty="0"/>
              <a:t>є</a:t>
            </a:r>
            <a:r>
              <a:rPr lang="en-US" dirty="0"/>
              <a:t> such that (1 +</a:t>
            </a:r>
            <a:r>
              <a:rPr lang="az-Cyrl-AZ" dirty="0"/>
              <a:t>є</a:t>
            </a:r>
            <a:r>
              <a:rPr lang="en-US" dirty="0"/>
              <a:t> ) &gt; 1</a:t>
            </a:r>
          </a:p>
          <a:p>
            <a:pPr lvl="1"/>
            <a:r>
              <a:rPr lang="en-US" dirty="0"/>
              <a:t>also known as unit round-off</a:t>
            </a:r>
          </a:p>
          <a:p>
            <a:pPr lvl="1"/>
            <a:r>
              <a:rPr lang="en-US" dirty="0"/>
              <a:t>characterizes the machine precision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184CC-4B06-40FF-B17F-28FC4A4FD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17" y="2053030"/>
            <a:ext cx="5307991" cy="351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1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3920-AA5E-426C-AEBE-50F1DEFE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6506"/>
          </a:xfrm>
        </p:spPr>
        <p:txBody>
          <a:bodyPr>
            <a:normAutofit fontScale="90000"/>
          </a:bodyPr>
          <a:lstStyle/>
          <a:p>
            <a:r>
              <a:rPr lang="en-US" dirty="0"/>
              <a:t>Errors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CCE5-AACE-4A5E-9CCF-9558A711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52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Error = deviation from the true solution</a:t>
            </a:r>
          </a:p>
          <a:p>
            <a:pPr lvl="1"/>
            <a:r>
              <a:rPr lang="en-US" dirty="0"/>
              <a:t>Measuring error</a:t>
            </a:r>
          </a:p>
          <a:p>
            <a:pPr lvl="2"/>
            <a:r>
              <a:rPr lang="en-US" dirty="0"/>
              <a:t>absolute error = | approximation – true solution |</a:t>
            </a:r>
          </a:p>
          <a:p>
            <a:pPr lvl="2"/>
            <a:r>
              <a:rPr lang="en-US" dirty="0"/>
              <a:t>relative error = absolute error / |true solution|</a:t>
            </a:r>
          </a:p>
          <a:p>
            <a:r>
              <a:rPr lang="en-US" dirty="0"/>
              <a:t>Sources of error</a:t>
            </a:r>
          </a:p>
          <a:p>
            <a:pPr lvl="1"/>
            <a:r>
              <a:rPr lang="en-US" dirty="0"/>
              <a:t>data error </a:t>
            </a:r>
            <a:r>
              <a:rPr lang="en-US" dirty="0">
                <a:sym typeface="Wingdings" panose="05000000000000000000" pitchFamily="2" charset="2"/>
              </a:rPr>
              <a:t> inexact input</a:t>
            </a:r>
            <a:endParaRPr lang="en-US" dirty="0"/>
          </a:p>
          <a:p>
            <a:pPr lvl="1"/>
            <a:r>
              <a:rPr lang="en-US" dirty="0"/>
              <a:t>computational error = truncation + rounding 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truncation error: </a:t>
            </a:r>
          </a:p>
          <a:p>
            <a:pPr lvl="3"/>
            <a:r>
              <a:rPr lang="en-US" dirty="0"/>
              <a:t>Due to mathematical approximations such as truncating infinite series, discrete approximation of derivatives or integrals, or terminating iterative sequence before convergence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/>
              <a:t>rounding error</a:t>
            </a:r>
          </a:p>
          <a:p>
            <a:pPr lvl="3"/>
            <a:r>
              <a:rPr lang="en-US" dirty="0"/>
              <a:t>Due to inexact representation of real numbers and arithmetic </a:t>
            </a:r>
            <a:r>
              <a:rPr lang="en-ID" dirty="0"/>
              <a:t>operations upon them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Total error = data error + computational error</a:t>
            </a:r>
          </a:p>
          <a:p>
            <a:r>
              <a:rPr lang="en-US" dirty="0"/>
              <a:t>Forward vs Backward error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86ED0-F3B0-43BE-AB27-6D567FB7F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24" y="4852672"/>
            <a:ext cx="5474232" cy="19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B8B2-4C17-4C66-B787-604B1066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Propagation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FBCD-8679-4FC4-8D66-EC5863C4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Amplification of error due to arithmetic operations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801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511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Numerical Analysis/  Scientific Computing</vt:lpstr>
      <vt:lpstr>Course outline</vt:lpstr>
      <vt:lpstr>Motivation</vt:lpstr>
      <vt:lpstr>Mathematical Problems &amp; Solutions</vt:lpstr>
      <vt:lpstr>Key questions</vt:lpstr>
      <vt:lpstr>Machine representation of numbers (review)</vt:lpstr>
      <vt:lpstr>Implication of floating point system</vt:lpstr>
      <vt:lpstr>Errors</vt:lpstr>
      <vt:lpstr>Error Propagation</vt:lpstr>
      <vt:lpstr>Loss of Significant Digits (cancelation)</vt:lpstr>
      <vt:lpstr>Sensitivity and Conditioning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Prof. T. Basaruddin</dc:creator>
  <cp:lastModifiedBy>Prof. T. Basaruddin</cp:lastModifiedBy>
  <cp:revision>28</cp:revision>
  <dcterms:created xsi:type="dcterms:W3CDTF">2022-08-23T22:54:25Z</dcterms:created>
  <dcterms:modified xsi:type="dcterms:W3CDTF">2023-02-06T03:08:01Z</dcterms:modified>
</cp:coreProperties>
</file>