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embeddedFontLst>
    <p:embeddedFont>
      <p:font typeface="Gill Sans" panose="020B0604020202020204" charset="0"/>
      <p:regular r:id="rId34"/>
      <p:bold r:id="rId35"/>
    </p:embeddedFont>
    <p:embeddedFont>
      <p:font typeface="Calibri" panose="020F0502020204030204" pitchFamily="34" charset="0"/>
      <p:regular r:id="rId36"/>
      <p:bold r:id="rId37"/>
      <p:italic r:id="rId38"/>
      <p:boldItalic r:id="rId39"/>
    </p:embeddedFont>
    <p:embeddedFont>
      <p:font typeface="Garamond" panose="02020404030301010803" pitchFamily="18" charset="0"/>
      <p:regular r:id="rId40"/>
      <p:bold r:id="rId41"/>
      <p:italic r:id="rId42"/>
      <p:boldItalic r:id="rId43"/>
    </p:embeddedFont>
    <p:embeddedFont>
      <p:font typeface="Tahoma" panose="020B060403050404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6m+ZP8xDV2OBvbD3JhVcYdGKT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23A65D-7825-414A-81F3-1FA3E97486E8}">
  <a:tblStyle styleId="{7423A65D-7825-414A-81F3-1FA3E97486E8}" styleName="Table_0">
    <a:wholeTbl>
      <a:tcTxStyle b="off" i="off">
        <a:font>
          <a:latin typeface="Calibri"/>
          <a:ea typeface="Calibri"/>
          <a:cs typeface="Calibri"/>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4" name="Google Shape;2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4" name="Google Shape;2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8" name="Google Shape;26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8" name="Google Shape;2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15</a:t>
            </a:fld>
            <a:endParaRPr>
              <a:latin typeface="Arial"/>
              <a:ea typeface="Arial"/>
              <a:cs typeface="Arial"/>
              <a:sym typeface="Arial"/>
            </a:endParaRPr>
          </a:p>
        </p:txBody>
      </p:sp>
      <p:sp>
        <p:nvSpPr>
          <p:cNvPr id="300" name="Google Shape;30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15:notes"/>
          <p:cNvSpPr txBox="1">
            <a:spLocks noGrp="1"/>
          </p:cNvSpPr>
          <p:nvPr>
            <p:ph type="body" idx="1"/>
          </p:nvPr>
        </p:nvSpPr>
        <p:spPr>
          <a:xfrm>
            <a:off x="914400" y="4343400"/>
            <a:ext cx="5029200" cy="4572000"/>
          </a:xfrm>
          <a:prstGeom prst="rect">
            <a:avLst/>
          </a:prstGeom>
          <a:noFill/>
          <a:ln>
            <a:noFill/>
          </a:ln>
        </p:spPr>
        <p:txBody>
          <a:bodyPr spcFirstLastPara="1" wrap="square" lIns="91425" tIns="45700" rIns="91425" bIns="45700" anchor="t" anchorCtr="0">
            <a:noAutofit/>
          </a:bodyPr>
          <a:lstStyle/>
          <a:p>
            <a:pPr marL="0" lvl="0" indent="-63500" algn="l" rtl="0">
              <a:spcBef>
                <a:spcPts val="0"/>
              </a:spcBef>
              <a:spcAft>
                <a:spcPts val="0"/>
              </a:spcAft>
              <a:buClr>
                <a:schemeClr val="dk1"/>
              </a:buClr>
              <a:buSzPts val="1000"/>
              <a:buFont typeface="Arial"/>
              <a:buChar char="-"/>
            </a:pPr>
            <a:r>
              <a:rPr lang="en-US" sz="1000">
                <a:latin typeface="Arial"/>
                <a:ea typeface="Arial"/>
                <a:cs typeface="Arial"/>
                <a:sym typeface="Arial"/>
              </a:rPr>
              <a:t>Tutoring vs. lecture example</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I.V. method of teaching used</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DV: posttest score</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Experimental Condition: condition that is manipulated, that is the tutoring condition</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Control Condition: Here it is the lecture condition</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Confounding variables: tutoring requires active participation, whereas a lecture may not &amp; tutoring involves dialog, whereas most of lecturing is a monolog given by the professor</a:t>
            </a:r>
            <a:endParaRPr/>
          </a:p>
          <a:p>
            <a:pPr marL="0" lvl="0"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2</a:t>
            </a:r>
            <a:r>
              <a:rPr lang="en-US" sz="1000" baseline="30000">
                <a:latin typeface="Arial"/>
                <a:ea typeface="Arial"/>
                <a:cs typeface="Arial"/>
                <a:sym typeface="Arial"/>
              </a:rPr>
              <a:t>nd</a:t>
            </a:r>
            <a:r>
              <a:rPr lang="en-US" sz="1000">
                <a:latin typeface="Arial"/>
                <a:ea typeface="Arial"/>
                <a:cs typeface="Arial"/>
                <a:sym typeface="Arial"/>
              </a:rPr>
              <a:t> example: interested in the effect of laughter during an exam on a student’s blood pressure</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IV: presence of jokes, cartoons, whatever funny material to illicit laughter</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DV: blood pressure</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Exper. Condition: test takers who receive funny material used to illicit laughter</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Control Condition: regular test taking situation</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Confounding variable:</a:t>
            </a:r>
            <a:endParaRPr/>
          </a:p>
          <a:p>
            <a:pPr marL="914400" lvl="2"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Different senses of humor, the jokes or material that was supposed to illicit humor may not be funny at all, thus the IV really may not be causing the manipulation that we think we are testing.</a:t>
            </a:r>
            <a:endParaRPr/>
          </a:p>
          <a:p>
            <a:pPr marL="0" lvl="0"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3</a:t>
            </a:r>
            <a:r>
              <a:rPr lang="en-US" sz="1000" baseline="30000">
                <a:latin typeface="Arial"/>
                <a:ea typeface="Arial"/>
                <a:cs typeface="Arial"/>
                <a:sym typeface="Arial"/>
              </a:rPr>
              <a:t>rd</a:t>
            </a:r>
            <a:r>
              <a:rPr lang="en-US" sz="1000">
                <a:latin typeface="Arial"/>
                <a:ea typeface="Arial"/>
                <a:cs typeface="Arial"/>
                <a:sym typeface="Arial"/>
              </a:rPr>
              <a:t> example: Hours of time spent studying stats effect on stats quiz/test</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Imagine, I randomly assigned each of you to either study like you normally would or to study for 3 hours or to study for 6 hours  </a:t>
            </a:r>
            <a:endParaRPr/>
          </a:p>
          <a:p>
            <a:pPr marL="457200" lvl="1" indent="-63500" algn="l" rtl="0">
              <a:spcBef>
                <a:spcPts val="300"/>
              </a:spcBef>
              <a:spcAft>
                <a:spcPts val="0"/>
              </a:spcAft>
              <a:buClr>
                <a:schemeClr val="dk1"/>
              </a:buClr>
              <a:buSzPts val="1000"/>
              <a:buFont typeface="Arial"/>
              <a:buChar char="-"/>
            </a:pPr>
            <a:r>
              <a:rPr lang="en-US" sz="1000">
                <a:latin typeface="Arial"/>
                <a:ea typeface="Arial"/>
                <a:cs typeface="Arial"/>
                <a:sym typeface="Arial"/>
              </a:rPr>
              <a:t>What is the IV? Hours studied, DV? Score on the quiz, Experimental group: the ones I assigned, Control group: ones I left alone, Confounding variable: overall GPA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9" name="Google Shape;30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4" name="Google Shape;32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0" name="Google Shape;34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8" name="Google Shape;34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 name="Google Shape;10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20</a:t>
            </a:fld>
            <a:endParaRPr>
              <a:latin typeface="Arial"/>
              <a:ea typeface="Arial"/>
              <a:cs typeface="Arial"/>
              <a:sym typeface="Arial"/>
            </a:endParaRPr>
          </a:p>
        </p:txBody>
      </p:sp>
      <p:sp>
        <p:nvSpPr>
          <p:cNvPr id="365" name="Google Shape;36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6" name="Google Shape;366;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chemeClr val="dk1"/>
              </a:buClr>
              <a:buSzPts val="1200"/>
              <a:buFont typeface="Arial"/>
              <a:buChar char="-"/>
            </a:pPr>
            <a:r>
              <a:rPr lang="en-US">
                <a:latin typeface="Arial"/>
                <a:ea typeface="Arial"/>
                <a:cs typeface="Arial"/>
                <a:sym typeface="Arial"/>
              </a:rPr>
              <a:t>It is not always possible (or ethical) to manipulate a condition in order to study its effects.</a:t>
            </a:r>
            <a:endParaRPr/>
          </a:p>
          <a:p>
            <a:pPr marL="457200" lvl="1" indent="-76200" algn="l" rtl="0">
              <a:spcBef>
                <a:spcPts val="360"/>
              </a:spcBef>
              <a:spcAft>
                <a:spcPts val="0"/>
              </a:spcAft>
              <a:buClr>
                <a:schemeClr val="dk1"/>
              </a:buClr>
              <a:buSzPts val="1200"/>
              <a:buFont typeface="Arial"/>
              <a:buChar char="-"/>
            </a:pPr>
            <a:r>
              <a:rPr lang="en-US">
                <a:latin typeface="Arial"/>
                <a:ea typeface="Arial"/>
                <a:cs typeface="Arial"/>
                <a:sym typeface="Arial"/>
              </a:rPr>
              <a:t>E.g. can’t assign a group to schizophrenia</a:t>
            </a:r>
            <a:endParaRPr/>
          </a:p>
          <a:p>
            <a:pPr marL="0" lvl="0" indent="-76200" algn="l" rtl="0">
              <a:spcBef>
                <a:spcPts val="360"/>
              </a:spcBef>
              <a:spcAft>
                <a:spcPts val="0"/>
              </a:spcAft>
              <a:buClr>
                <a:schemeClr val="dk1"/>
              </a:buClr>
              <a:buSzPts val="1200"/>
              <a:buFont typeface="Arial"/>
              <a:buChar char="-"/>
            </a:pPr>
            <a:r>
              <a:rPr lang="en-US">
                <a:latin typeface="Arial"/>
                <a:ea typeface="Arial"/>
                <a:cs typeface="Arial"/>
                <a:sym typeface="Arial"/>
              </a:rPr>
              <a:t>Can’t manipulate the variables because they are already naturally manipulated</a:t>
            </a:r>
            <a:endParaRPr/>
          </a:p>
          <a:p>
            <a:pPr marL="0" lvl="0" indent="-76200" algn="l" rtl="0">
              <a:spcBef>
                <a:spcPts val="360"/>
              </a:spcBef>
              <a:spcAft>
                <a:spcPts val="0"/>
              </a:spcAft>
              <a:buClr>
                <a:schemeClr val="dk1"/>
              </a:buClr>
              <a:buSzPts val="1200"/>
              <a:buFont typeface="Arial"/>
              <a:buChar char="-"/>
            </a:pPr>
            <a:r>
              <a:rPr lang="en-US">
                <a:latin typeface="Arial"/>
                <a:ea typeface="Arial"/>
                <a:cs typeface="Arial"/>
                <a:sym typeface="Arial"/>
              </a:rPr>
              <a:t>Subject variables: Age, gender, IQ, school or school system attended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4" name="Google Shape;37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6" name="Google Shape;38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3" name="Google Shape;42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6" name="Google Shape;43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6" name="Google Shape;45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1" name="Google Shape;47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27</a:t>
            </a:fld>
            <a:endParaRPr>
              <a:latin typeface="Arial"/>
              <a:ea typeface="Arial"/>
              <a:cs typeface="Arial"/>
              <a:sym typeface="Arial"/>
            </a:endParaRPr>
          </a:p>
        </p:txBody>
      </p:sp>
      <p:sp>
        <p:nvSpPr>
          <p:cNvPr id="486" name="Google Shape;486;p27: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7" name="Google Shape;48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Method type I often used to describe design. E.g., survey research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6" name="Google Shape;49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5" name="Google Shape;50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4" name="Google Shape;51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4" name="Google Shape;53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6" name="Google Shape;23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4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3"/>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3"/>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4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7"/>
        <p:cNvGrpSpPr/>
        <p:nvPr/>
      </p:nvGrpSpPr>
      <p:grpSpPr>
        <a:xfrm>
          <a:off x="0" y="0"/>
          <a:ext cx="0" cy="0"/>
          <a:chOff x="0" y="0"/>
          <a:chExt cx="0" cy="0"/>
        </a:xfrm>
      </p:grpSpPr>
      <p:sp>
        <p:nvSpPr>
          <p:cNvPr id="88" name="Google Shape;88;p44"/>
          <p:cNvSpPr txBox="1">
            <a:spLocks noGrp="1"/>
          </p:cNvSpPr>
          <p:nvPr>
            <p:ph type="title"/>
          </p:nvPr>
        </p:nvSpPr>
        <p:spPr>
          <a:xfrm>
            <a:off x="1150938" y="617538"/>
            <a:ext cx="7793037"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44"/>
          <p:cNvSpPr txBox="1">
            <a:spLocks noGrp="1"/>
          </p:cNvSpPr>
          <p:nvPr>
            <p:ph type="body" idx="1"/>
          </p:nvPr>
        </p:nvSpPr>
        <p:spPr>
          <a:xfrm>
            <a:off x="1182688" y="2017713"/>
            <a:ext cx="3810000" cy="4114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0" name="Google Shape;90;p44"/>
          <p:cNvSpPr txBox="1">
            <a:spLocks noGrp="1"/>
          </p:cNvSpPr>
          <p:nvPr>
            <p:ph type="body" idx="2"/>
          </p:nvPr>
        </p:nvSpPr>
        <p:spPr>
          <a:xfrm>
            <a:off x="5145088" y="2017713"/>
            <a:ext cx="3810000" cy="4114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4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888888"/>
                </a:solidFill>
                <a:latin typeface="Calibri"/>
                <a:ea typeface="Calibri"/>
                <a:cs typeface="Calibri"/>
                <a:sym typeface="Calibri"/>
              </a:defRPr>
            </a:lvl1pPr>
            <a:lvl2pPr marL="0" marR="0" lvl="1" indent="0" algn="r">
              <a:spcBef>
                <a:spcPts val="0"/>
              </a:spcBef>
              <a:buNone/>
              <a:defRPr sz="900">
                <a:solidFill>
                  <a:srgbClr val="888888"/>
                </a:solidFill>
                <a:latin typeface="Calibri"/>
                <a:ea typeface="Calibri"/>
                <a:cs typeface="Calibri"/>
                <a:sym typeface="Calibri"/>
              </a:defRPr>
            </a:lvl2pPr>
            <a:lvl3pPr marL="0" marR="0" lvl="2" indent="0" algn="r">
              <a:spcBef>
                <a:spcPts val="0"/>
              </a:spcBef>
              <a:buNone/>
              <a:defRPr sz="900">
                <a:solidFill>
                  <a:srgbClr val="888888"/>
                </a:solidFill>
                <a:latin typeface="Calibri"/>
                <a:ea typeface="Calibri"/>
                <a:cs typeface="Calibri"/>
                <a:sym typeface="Calibri"/>
              </a:defRPr>
            </a:lvl3pPr>
            <a:lvl4pPr marL="0" marR="0" lvl="3" indent="0" algn="r">
              <a:spcBef>
                <a:spcPts val="0"/>
              </a:spcBef>
              <a:buNone/>
              <a:defRPr sz="900">
                <a:solidFill>
                  <a:srgbClr val="888888"/>
                </a:solidFill>
                <a:latin typeface="Calibri"/>
                <a:ea typeface="Calibri"/>
                <a:cs typeface="Calibri"/>
                <a:sym typeface="Calibri"/>
              </a:defRPr>
            </a:lvl4pPr>
            <a:lvl5pPr marL="0" marR="0" lvl="4" indent="0" algn="r">
              <a:spcBef>
                <a:spcPts val="0"/>
              </a:spcBef>
              <a:buNone/>
              <a:defRPr sz="900">
                <a:solidFill>
                  <a:srgbClr val="888888"/>
                </a:solidFill>
                <a:latin typeface="Calibri"/>
                <a:ea typeface="Calibri"/>
                <a:cs typeface="Calibri"/>
                <a:sym typeface="Calibri"/>
              </a:defRPr>
            </a:lvl5pPr>
            <a:lvl6pPr marL="0" marR="0" lvl="5" indent="0" algn="r">
              <a:spcBef>
                <a:spcPts val="0"/>
              </a:spcBef>
              <a:buNone/>
              <a:defRPr sz="900">
                <a:solidFill>
                  <a:srgbClr val="888888"/>
                </a:solidFill>
                <a:latin typeface="Calibri"/>
                <a:ea typeface="Calibri"/>
                <a:cs typeface="Calibri"/>
                <a:sym typeface="Calibri"/>
              </a:defRPr>
            </a:lvl6pPr>
            <a:lvl7pPr marL="0" marR="0" lvl="6" indent="0" algn="r">
              <a:spcBef>
                <a:spcPts val="0"/>
              </a:spcBef>
              <a:buNone/>
              <a:defRPr sz="900">
                <a:solidFill>
                  <a:srgbClr val="888888"/>
                </a:solidFill>
                <a:latin typeface="Calibri"/>
                <a:ea typeface="Calibri"/>
                <a:cs typeface="Calibri"/>
                <a:sym typeface="Calibri"/>
              </a:defRPr>
            </a:lvl7pPr>
            <a:lvl8pPr marL="0" marR="0" lvl="7" indent="0" algn="r">
              <a:spcBef>
                <a:spcPts val="0"/>
              </a:spcBef>
              <a:buNone/>
              <a:defRPr sz="900">
                <a:solidFill>
                  <a:srgbClr val="888888"/>
                </a:solidFill>
                <a:latin typeface="Calibri"/>
                <a:ea typeface="Calibri"/>
                <a:cs typeface="Calibri"/>
                <a:sym typeface="Calibri"/>
              </a:defRPr>
            </a:lvl8pPr>
            <a:lvl9pPr marL="0" marR="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7" name="Google Shape;27;p34"/>
          <p:cNvPicPr preferRelativeResize="0"/>
          <p:nvPr/>
        </p:nvPicPr>
        <p:blipFill rotWithShape="1">
          <a:blip r:embed="rId2">
            <a:alphaModFix/>
          </a:blip>
          <a:srcRect/>
          <a:stretch/>
        </p:blipFill>
        <p:spPr>
          <a:xfrm>
            <a:off x="6934200" y="35103"/>
            <a:ext cx="1981200" cy="685800"/>
          </a:xfrm>
          <a:prstGeom prst="rect">
            <a:avLst/>
          </a:prstGeom>
          <a:noFill/>
          <a:ln>
            <a:noFill/>
          </a:ln>
        </p:spPr>
      </p:pic>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7" name="Google Shape;37;p3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3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3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3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5" name="Google Shape;55;p38"/>
          <p:cNvPicPr preferRelativeResize="0"/>
          <p:nvPr/>
        </p:nvPicPr>
        <p:blipFill rotWithShape="1">
          <a:blip r:embed="rId2">
            <a:alphaModFix/>
          </a:blip>
          <a:srcRect/>
          <a:stretch/>
        </p:blipFill>
        <p:spPr>
          <a:xfrm>
            <a:off x="7010400" y="22226"/>
            <a:ext cx="1981200" cy="685800"/>
          </a:xfrm>
          <a:prstGeom prst="rect">
            <a:avLst/>
          </a:prstGeom>
          <a:noFill/>
          <a:ln>
            <a:noFill/>
          </a:ln>
        </p:spPr>
      </p:pic>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3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0" name="Google Shape;60;p39"/>
          <p:cNvPicPr preferRelativeResize="0"/>
          <p:nvPr/>
        </p:nvPicPr>
        <p:blipFill rotWithShape="1">
          <a:blip r:embed="rId2">
            <a:alphaModFix/>
          </a:blip>
          <a:srcRect/>
          <a:stretch/>
        </p:blipFill>
        <p:spPr>
          <a:xfrm>
            <a:off x="7010400" y="121113"/>
            <a:ext cx="1981200" cy="685800"/>
          </a:xfrm>
          <a:prstGeom prst="rect">
            <a:avLst/>
          </a:prstGeom>
          <a:noFill/>
          <a:ln>
            <a:noFill/>
          </a:ln>
        </p:spPr>
      </p:pic>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4" name="Google Shape;64;p4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4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1" name="Google Shape;71;p4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2" name="Google Shape;72;p4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split orient="vert"/>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
          <p:cNvSpPr/>
          <p:nvPr/>
        </p:nvSpPr>
        <p:spPr>
          <a:xfrm flipH="1">
            <a:off x="6432540" y="3335867"/>
            <a:ext cx="246888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
          <p:cNvSpPr/>
          <p:nvPr/>
        </p:nvSpPr>
        <p:spPr>
          <a:xfrm>
            <a:off x="481330" y="623275"/>
            <a:ext cx="8178790" cy="5607882"/>
          </a:xfrm>
          <a:prstGeom prst="rect">
            <a:avLst/>
          </a:prstGeom>
          <a:noFill/>
          <a:ln w="1905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txBox="1">
            <a:spLocks noGrp="1"/>
          </p:cNvSpPr>
          <p:nvPr>
            <p:ph type="ctrTitle"/>
          </p:nvPr>
        </p:nvSpPr>
        <p:spPr>
          <a:xfrm>
            <a:off x="963930" y="1008993"/>
            <a:ext cx="6923558" cy="354204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a:t>EXPERIMENTAL</a:t>
            </a:r>
            <a:br>
              <a:rPr lang="en-US" sz="4800" b="1"/>
            </a:br>
            <a:r>
              <a:rPr lang="en-US" sz="4800" b="1"/>
              <a:t>RESEARCH In CS, IS and IT</a:t>
            </a:r>
            <a:endParaRPr/>
          </a:p>
        </p:txBody>
      </p:sp>
      <p:sp>
        <p:nvSpPr>
          <p:cNvPr id="103" name="Google Shape;103;p1"/>
          <p:cNvSpPr/>
          <p:nvPr/>
        </p:nvSpPr>
        <p:spPr>
          <a:xfrm>
            <a:off x="647700" y="4876800"/>
            <a:ext cx="7239788" cy="600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a:solidFill>
                  <a:srgbClr val="669900"/>
                </a:solidFill>
                <a:latin typeface="Garamond"/>
                <a:ea typeface="Garamond"/>
                <a:cs typeface="Garamond"/>
                <a:sym typeface="Garamond"/>
              </a:rPr>
              <a:t>RESEARCH METHODOLOGY AND SCIENTIFIC WRITING</a:t>
            </a:r>
            <a:endParaRPr/>
          </a:p>
          <a:p>
            <a:pPr marL="0" marR="0" lvl="0" indent="0" algn="ctr" rtl="0">
              <a:spcBef>
                <a:spcPts val="600"/>
              </a:spcBef>
              <a:spcAft>
                <a:spcPts val="0"/>
              </a:spcAft>
              <a:buNone/>
            </a:pPr>
            <a:r>
              <a:rPr lang="en-US" sz="1400" b="1" i="0" u="none" strike="noStrike" cap="none">
                <a:solidFill>
                  <a:srgbClr val="669900"/>
                </a:solidFill>
                <a:latin typeface="Garamond"/>
                <a:ea typeface="Garamond"/>
                <a:cs typeface="Garamond"/>
                <a:sym typeface="Garamond"/>
              </a:rPr>
              <a:t>COMPUTER SCIENCE FACULTY, UNIVERSITY OF INDONESIA</a:t>
            </a:r>
            <a:endParaRPr/>
          </a:p>
        </p:txBody>
      </p:sp>
      <p:pic>
        <p:nvPicPr>
          <p:cNvPr id="104" name="Google Shape;104;p1"/>
          <p:cNvPicPr preferRelativeResize="0"/>
          <p:nvPr/>
        </p:nvPicPr>
        <p:blipFill rotWithShape="1">
          <a:blip r:embed="rId3">
            <a:alphaModFix/>
          </a:blip>
          <a:srcRect/>
          <a:stretch/>
        </p:blipFill>
        <p:spPr>
          <a:xfrm>
            <a:off x="6432540" y="712651"/>
            <a:ext cx="1981200" cy="685800"/>
          </a:xfrm>
          <a:prstGeom prst="rect">
            <a:avLst/>
          </a:prstGeom>
          <a:noFill/>
          <a:ln>
            <a:noFill/>
          </a:ln>
        </p:spPr>
      </p:pic>
    </p:spTree>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Types of Experimental Design</a:t>
            </a:r>
            <a:endParaRPr/>
          </a:p>
        </p:txBody>
      </p:sp>
      <p:graphicFrame>
        <p:nvGraphicFramePr>
          <p:cNvPr id="247" name="Google Shape;247;p10"/>
          <p:cNvGraphicFramePr/>
          <p:nvPr/>
        </p:nvGraphicFramePr>
        <p:xfrm>
          <a:off x="228600" y="1825625"/>
          <a:ext cx="3000000" cy="3000000"/>
        </p:xfrm>
        <a:graphic>
          <a:graphicData uri="http://schemas.openxmlformats.org/drawingml/2006/table">
            <a:tbl>
              <a:tblPr>
                <a:noFill/>
                <a:tableStyleId>{7423A65D-7825-414A-81F3-1FA3E97486E8}</a:tableStyleId>
              </a:tblPr>
              <a:tblGrid>
                <a:gridCol w="1737350">
                  <a:extLst>
                    <a:ext uri="{9D8B030D-6E8A-4147-A177-3AD203B41FA5}">
                      <a16:colId xmlns:a16="http://schemas.microsoft.com/office/drawing/2014/main" val="20000"/>
                    </a:ext>
                  </a:extLst>
                </a:gridCol>
                <a:gridCol w="1184575">
                  <a:extLst>
                    <a:ext uri="{9D8B030D-6E8A-4147-A177-3AD203B41FA5}">
                      <a16:colId xmlns:a16="http://schemas.microsoft.com/office/drawing/2014/main" val="20001"/>
                    </a:ext>
                  </a:extLst>
                </a:gridCol>
                <a:gridCol w="1105600">
                  <a:extLst>
                    <a:ext uri="{9D8B030D-6E8A-4147-A177-3AD203B41FA5}">
                      <a16:colId xmlns:a16="http://schemas.microsoft.com/office/drawing/2014/main" val="20002"/>
                    </a:ext>
                  </a:extLst>
                </a:gridCol>
                <a:gridCol w="1105600">
                  <a:extLst>
                    <a:ext uri="{9D8B030D-6E8A-4147-A177-3AD203B41FA5}">
                      <a16:colId xmlns:a16="http://schemas.microsoft.com/office/drawing/2014/main" val="20003"/>
                    </a:ext>
                  </a:extLst>
                </a:gridCol>
                <a:gridCol w="1105600">
                  <a:extLst>
                    <a:ext uri="{9D8B030D-6E8A-4147-A177-3AD203B41FA5}">
                      <a16:colId xmlns:a16="http://schemas.microsoft.com/office/drawing/2014/main" val="20004"/>
                    </a:ext>
                  </a:extLst>
                </a:gridCol>
                <a:gridCol w="1105600">
                  <a:extLst>
                    <a:ext uri="{9D8B030D-6E8A-4147-A177-3AD203B41FA5}">
                      <a16:colId xmlns:a16="http://schemas.microsoft.com/office/drawing/2014/main" val="20005"/>
                    </a:ext>
                  </a:extLst>
                </a:gridCol>
                <a:gridCol w="1342500">
                  <a:extLst>
                    <a:ext uri="{9D8B030D-6E8A-4147-A177-3AD203B41FA5}">
                      <a16:colId xmlns:a16="http://schemas.microsoft.com/office/drawing/2014/main" val="20006"/>
                    </a:ext>
                  </a:extLst>
                </a:gridCol>
              </a:tblGrid>
              <a:tr h="649300">
                <a:tc>
                  <a:txBody>
                    <a:bodyPr/>
                    <a:lstStyle/>
                    <a:p>
                      <a:pPr marL="0" marR="0" lvl="0" indent="0" algn="l" rtl="0">
                        <a:lnSpc>
                          <a:spcPct val="100000"/>
                        </a:lnSpc>
                        <a:spcBef>
                          <a:spcPts val="0"/>
                        </a:spcBef>
                        <a:spcAft>
                          <a:spcPts val="0"/>
                        </a:spcAft>
                        <a:buClr>
                          <a:schemeClr val="folHlink"/>
                        </a:buClr>
                        <a:buSzPts val="720"/>
                        <a:buFont typeface="Noto Sans Symbols"/>
                        <a:buNone/>
                      </a:pPr>
                      <a:endParaRPr sz="1200" b="0" u="none" strike="noStrike" cap="none">
                        <a:solidFill>
                          <a:schemeClr val="lt1"/>
                        </a:solidFill>
                      </a:endParaRPr>
                    </a:p>
                    <a:p>
                      <a:pPr marL="0" marR="0" lvl="0" indent="0" algn="l" rtl="0">
                        <a:lnSpc>
                          <a:spcPct val="100000"/>
                        </a:lnSpc>
                        <a:spcBef>
                          <a:spcPts val="240"/>
                        </a:spcBef>
                        <a:spcAft>
                          <a:spcPts val="0"/>
                        </a:spcAft>
                        <a:buClr>
                          <a:schemeClr val="folHlink"/>
                        </a:buClr>
                        <a:buSzPts val="720"/>
                        <a:buFont typeface="Noto Sans Symbols"/>
                        <a:buNone/>
                      </a:pPr>
                      <a:endParaRPr sz="1200" b="0" i="0" u="none" strike="noStrike" cap="none">
                        <a:solidFill>
                          <a:schemeClr val="lt1"/>
                        </a:solidFill>
                        <a:latin typeface="Tahoma"/>
                        <a:ea typeface="Tahoma"/>
                        <a:cs typeface="Tahoma"/>
                        <a:sym typeface="Tahoma"/>
                      </a:endParaRPr>
                    </a:p>
                  </a:txBody>
                  <a:tcPr marL="91450" marR="91450" marT="45725" marB="45725">
                    <a:solidFill>
                      <a:schemeClr val="dk1"/>
                    </a:solidFill>
                  </a:tcPr>
                </a:tc>
                <a:tc>
                  <a:txBody>
                    <a:bodyPr/>
                    <a:lstStyle/>
                    <a:p>
                      <a:pPr marL="0" marR="0" lvl="0" indent="0" algn="ctr" rtl="0">
                        <a:lnSpc>
                          <a:spcPct val="100000"/>
                        </a:lnSpc>
                        <a:spcBef>
                          <a:spcPts val="0"/>
                        </a:spcBef>
                        <a:spcAft>
                          <a:spcPts val="0"/>
                        </a:spcAft>
                        <a:buClr>
                          <a:schemeClr val="folHlink"/>
                        </a:buClr>
                        <a:buSzPts val="720"/>
                        <a:buFont typeface="Noto Sans Symbols"/>
                        <a:buNone/>
                      </a:pPr>
                      <a:r>
                        <a:rPr lang="en-US" sz="1200" b="1" u="none" strike="noStrike" cap="none">
                          <a:solidFill>
                            <a:schemeClr val="dk1"/>
                          </a:solidFill>
                        </a:rPr>
                        <a:t>True Experiment</a:t>
                      </a:r>
                      <a:endParaRPr sz="1200" b="1"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ctr" rtl="0">
                        <a:lnSpc>
                          <a:spcPct val="100000"/>
                        </a:lnSpc>
                        <a:spcBef>
                          <a:spcPts val="0"/>
                        </a:spcBef>
                        <a:spcAft>
                          <a:spcPts val="0"/>
                        </a:spcAft>
                        <a:buClr>
                          <a:schemeClr val="folHlink"/>
                        </a:buClr>
                        <a:buSzPts val="720"/>
                        <a:buFont typeface="Noto Sans Symbols"/>
                        <a:buNone/>
                      </a:pPr>
                      <a:r>
                        <a:rPr lang="en-US" sz="1200" b="1" u="none" strike="noStrike" cap="none">
                          <a:solidFill>
                            <a:schemeClr val="dk1"/>
                          </a:solidFill>
                        </a:rPr>
                        <a:t>Quasi Experiment</a:t>
                      </a:r>
                      <a:endParaRPr sz="1200" b="1"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ctr" rtl="0">
                        <a:lnSpc>
                          <a:spcPct val="100000"/>
                        </a:lnSpc>
                        <a:spcBef>
                          <a:spcPts val="0"/>
                        </a:spcBef>
                        <a:spcAft>
                          <a:spcPts val="0"/>
                        </a:spcAft>
                        <a:buClr>
                          <a:schemeClr val="folHlink"/>
                        </a:buClr>
                        <a:buSzPts val="720"/>
                        <a:buFont typeface="Noto Sans Symbols"/>
                        <a:buNone/>
                      </a:pPr>
                      <a:r>
                        <a:rPr lang="en-US" sz="1200" b="1" u="none" strike="noStrike" cap="none">
                          <a:solidFill>
                            <a:schemeClr val="dk1"/>
                          </a:solidFill>
                        </a:rPr>
                        <a:t>Factorial</a:t>
                      </a:r>
                      <a:endParaRPr sz="1200" b="1"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ctr" rtl="0">
                        <a:lnSpc>
                          <a:spcPct val="100000"/>
                        </a:lnSpc>
                        <a:spcBef>
                          <a:spcPts val="0"/>
                        </a:spcBef>
                        <a:spcAft>
                          <a:spcPts val="0"/>
                        </a:spcAft>
                        <a:buClr>
                          <a:schemeClr val="folHlink"/>
                        </a:buClr>
                        <a:buSzPts val="720"/>
                        <a:buFont typeface="Noto Sans Symbols"/>
                        <a:buNone/>
                      </a:pPr>
                      <a:r>
                        <a:rPr lang="en-US" sz="1200" b="1" u="none" strike="noStrike" cap="none">
                          <a:solidFill>
                            <a:schemeClr val="dk1"/>
                          </a:solidFill>
                        </a:rPr>
                        <a:t>Time Series</a:t>
                      </a:r>
                      <a:endParaRPr sz="1200" b="1"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ctr" rtl="0">
                        <a:lnSpc>
                          <a:spcPct val="100000"/>
                        </a:lnSpc>
                        <a:spcBef>
                          <a:spcPts val="0"/>
                        </a:spcBef>
                        <a:spcAft>
                          <a:spcPts val="0"/>
                        </a:spcAft>
                        <a:buClr>
                          <a:schemeClr val="folHlink"/>
                        </a:buClr>
                        <a:buSzPts val="720"/>
                        <a:buFont typeface="Noto Sans Symbols"/>
                        <a:buNone/>
                      </a:pPr>
                      <a:r>
                        <a:rPr lang="en-US" sz="1200" b="1" u="none" strike="noStrike" cap="none">
                          <a:solidFill>
                            <a:schemeClr val="dk1"/>
                          </a:solidFill>
                        </a:rPr>
                        <a:t>Repeated Measures</a:t>
                      </a:r>
                      <a:endParaRPr sz="1200" b="1"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ctr" rtl="0">
                        <a:lnSpc>
                          <a:spcPct val="100000"/>
                        </a:lnSpc>
                        <a:spcBef>
                          <a:spcPts val="0"/>
                        </a:spcBef>
                        <a:spcAft>
                          <a:spcPts val="0"/>
                        </a:spcAft>
                        <a:buClr>
                          <a:schemeClr val="folHlink"/>
                        </a:buClr>
                        <a:buSzPts val="720"/>
                        <a:buFont typeface="Noto Sans Symbols"/>
                        <a:buNone/>
                      </a:pPr>
                      <a:r>
                        <a:rPr lang="en-US" sz="1200" b="1" u="none" strike="noStrike" cap="none">
                          <a:solidFill>
                            <a:schemeClr val="dk1"/>
                          </a:solidFill>
                        </a:rPr>
                        <a:t>Single Subject</a:t>
                      </a:r>
                      <a:endParaRPr sz="1200" b="1" i="0" u="none" strike="noStrike" cap="none">
                        <a:solidFill>
                          <a:schemeClr val="dk1"/>
                        </a:solidFill>
                        <a:latin typeface="Tahoma"/>
                        <a:ea typeface="Tahoma"/>
                        <a:cs typeface="Tahoma"/>
                        <a:sym typeface="Tahoma"/>
                      </a:endParaRPr>
                    </a:p>
                  </a:txBody>
                  <a:tcPr marL="91450" marR="91450" marT="45725" marB="45725">
                    <a:solidFill>
                      <a:srgbClr val="E1EFD8"/>
                    </a:solidFill>
                  </a:tcPr>
                </a:tc>
                <a:extLst>
                  <a:ext uri="{0D108BD9-81ED-4DB2-BD59-A6C34878D82A}">
                    <a16:rowId xmlns:a16="http://schemas.microsoft.com/office/drawing/2014/main" val="10000"/>
                  </a:ext>
                </a:extLst>
              </a:tr>
              <a:tr h="569925">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1" u="none" strike="noStrike" cap="none">
                          <a:solidFill>
                            <a:schemeClr val="lt1"/>
                          </a:solidFill>
                        </a:rPr>
                        <a:t>Random assignment?</a:t>
                      </a:r>
                      <a:endParaRPr sz="1200" b="1" i="0" u="none" strike="noStrike" cap="none">
                        <a:solidFill>
                          <a:schemeClr val="lt1"/>
                        </a:solidFill>
                        <a:latin typeface="Tahoma"/>
                        <a:ea typeface="Tahoma"/>
                        <a:cs typeface="Tahoma"/>
                        <a:sym typeface="Tahoma"/>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Yes</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No</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May be Used</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No</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No</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No</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extLst>
                  <a:ext uri="{0D108BD9-81ED-4DB2-BD59-A6C34878D82A}">
                    <a16:rowId xmlns:a16="http://schemas.microsoft.com/office/drawing/2014/main" val="10001"/>
                  </a:ext>
                </a:extLst>
              </a:tr>
              <a:tr h="685800">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1" u="none" strike="noStrike" cap="none">
                          <a:solidFill>
                            <a:schemeClr val="lt1"/>
                          </a:solidFill>
                        </a:rPr>
                        <a:t>Number of groups/individuals compared?</a:t>
                      </a:r>
                      <a:endParaRPr sz="1200" b="1" i="0" u="none" strike="noStrike" cap="none">
                        <a:solidFill>
                          <a:schemeClr val="lt1"/>
                        </a:solidFill>
                        <a:latin typeface="Tahoma"/>
                        <a:ea typeface="Tahoma"/>
                        <a:cs typeface="Tahoma"/>
                        <a:sym typeface="Tahoma"/>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Two or more</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Two or more</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Two or more</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One group</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One group</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One individual studied at a time</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extLst>
                  <a:ext uri="{0D108BD9-81ED-4DB2-BD59-A6C34878D82A}">
                    <a16:rowId xmlns:a16="http://schemas.microsoft.com/office/drawing/2014/main" val="10002"/>
                  </a:ext>
                </a:extLst>
              </a:tr>
              <a:tr h="823925">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1" u="none" strike="noStrike" cap="none">
                          <a:solidFill>
                            <a:schemeClr val="lt1"/>
                          </a:solidFill>
                        </a:rPr>
                        <a:t>Number of interventions used?</a:t>
                      </a:r>
                      <a:endParaRPr sz="1200" b="1" i="0" u="none" strike="noStrike" cap="none">
                        <a:solidFill>
                          <a:schemeClr val="lt1"/>
                        </a:solidFill>
                        <a:latin typeface="Tahoma"/>
                        <a:ea typeface="Tahoma"/>
                        <a:cs typeface="Tahoma"/>
                        <a:sym typeface="Tahoma"/>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One or more interventions</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One or more interventions</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Two or more interventions</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One or more interventions</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Two or more interventions</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One or more interventions</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extLst>
                  <a:ext uri="{0D108BD9-81ED-4DB2-BD59-A6C34878D82A}">
                    <a16:rowId xmlns:a16="http://schemas.microsoft.com/office/drawing/2014/main" val="10003"/>
                  </a:ext>
                </a:extLst>
              </a:tr>
              <a:tr h="700100">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1" u="none" strike="noStrike" cap="none">
                          <a:solidFill>
                            <a:schemeClr val="lt1"/>
                          </a:solidFill>
                        </a:rPr>
                        <a:t>Number of times the dependent variables measured/observed?</a:t>
                      </a:r>
                      <a:endParaRPr sz="1200" b="1" i="0" u="none" strike="noStrike" cap="none">
                        <a:solidFill>
                          <a:schemeClr val="lt1"/>
                        </a:solidFill>
                        <a:latin typeface="Tahoma"/>
                        <a:ea typeface="Tahoma"/>
                        <a:cs typeface="Tahoma"/>
                        <a:sym typeface="Tahoma"/>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Once</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Once</a:t>
                      </a:r>
                      <a:endParaRPr/>
                    </a:p>
                    <a:p>
                      <a:pPr marL="0" marR="0" lvl="0" indent="0" algn="l" rtl="0">
                        <a:lnSpc>
                          <a:spcPct val="100000"/>
                        </a:lnSpc>
                        <a:spcBef>
                          <a:spcPts val="240"/>
                        </a:spcBef>
                        <a:spcAft>
                          <a:spcPts val="0"/>
                        </a:spcAft>
                        <a:buClr>
                          <a:schemeClr val="folHlink"/>
                        </a:buClr>
                        <a:buSzPts val="720"/>
                        <a:buFont typeface="Noto Sans Symbols"/>
                        <a:buNone/>
                      </a:pP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Once</a:t>
                      </a:r>
                      <a:endParaRPr/>
                    </a:p>
                    <a:p>
                      <a:pPr marL="0" marR="0" lvl="0" indent="0" algn="l" rtl="0">
                        <a:lnSpc>
                          <a:spcPct val="100000"/>
                        </a:lnSpc>
                        <a:spcBef>
                          <a:spcPts val="240"/>
                        </a:spcBef>
                        <a:spcAft>
                          <a:spcPts val="0"/>
                        </a:spcAft>
                        <a:buClr>
                          <a:schemeClr val="folHlink"/>
                        </a:buClr>
                        <a:buSzPts val="720"/>
                        <a:buFont typeface="Noto Sans Symbols"/>
                        <a:buNone/>
                      </a:pP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After each intervention</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After each intervention</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Multiple points</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extLst>
                  <a:ext uri="{0D108BD9-81ED-4DB2-BD59-A6C34878D82A}">
                    <a16:rowId xmlns:a16="http://schemas.microsoft.com/office/drawing/2014/main" val="10004"/>
                  </a:ext>
                </a:extLst>
              </a:tr>
              <a:tr h="914400">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1" u="none" strike="noStrike" cap="none">
                          <a:solidFill>
                            <a:schemeClr val="lt1"/>
                          </a:solidFill>
                        </a:rPr>
                        <a:t>Controls typically used?</a:t>
                      </a:r>
                      <a:endParaRPr sz="1200" b="1" i="0" u="none" strike="noStrike" cap="none">
                        <a:solidFill>
                          <a:schemeClr val="lt1"/>
                        </a:solidFill>
                        <a:latin typeface="Tahoma"/>
                        <a:ea typeface="Tahoma"/>
                        <a:cs typeface="Tahoma"/>
                        <a:sym typeface="Tahoma"/>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Pretest matching, blocking, covariates</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Pretest matching, blocking, covariates</a:t>
                      </a:r>
                      <a:endParaRPr/>
                    </a:p>
                    <a:p>
                      <a:pPr marL="0" marR="0" lvl="0" indent="0" algn="l" rtl="0">
                        <a:lnSpc>
                          <a:spcPct val="100000"/>
                        </a:lnSpc>
                        <a:spcBef>
                          <a:spcPts val="240"/>
                        </a:spcBef>
                        <a:spcAft>
                          <a:spcPts val="0"/>
                        </a:spcAft>
                        <a:buClr>
                          <a:schemeClr val="folHlink"/>
                        </a:buClr>
                        <a:buSzPts val="720"/>
                        <a:buFont typeface="Noto Sans Symbols"/>
                        <a:buNone/>
                      </a:pP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Pretest matching, blocking, covariates</a:t>
                      </a:r>
                      <a:endParaRPr sz="1200" b="0" i="0" u="none" strike="noStrike" cap="none">
                        <a:solidFill>
                          <a:schemeClr val="dk1"/>
                        </a:solidFill>
                        <a:latin typeface="Tahoma"/>
                        <a:ea typeface="Tahoma"/>
                        <a:cs typeface="Tahoma"/>
                        <a:sym typeface="Tahoma"/>
                      </a:endParaRPr>
                    </a:p>
                  </a:txBody>
                  <a:tcPr marL="91450" marR="91450" marT="45725" marB="45725">
                    <a:solidFill>
                      <a:srgbClr val="DDEAF6"/>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Group becomes its own control</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Covariates</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tc>
                  <a:txBody>
                    <a:bodyPr/>
                    <a:lstStyle/>
                    <a:p>
                      <a:pPr marL="0" marR="0" lvl="0" indent="0" algn="l" rtl="0">
                        <a:lnSpc>
                          <a:spcPct val="100000"/>
                        </a:lnSpc>
                        <a:spcBef>
                          <a:spcPts val="0"/>
                        </a:spcBef>
                        <a:spcAft>
                          <a:spcPts val="0"/>
                        </a:spcAft>
                        <a:buClr>
                          <a:schemeClr val="folHlink"/>
                        </a:buClr>
                        <a:buSzPts val="720"/>
                        <a:buFont typeface="Noto Sans Symbols"/>
                        <a:buNone/>
                      </a:pPr>
                      <a:r>
                        <a:rPr lang="en-US" sz="1200" b="0" u="none" strike="noStrike" cap="none">
                          <a:solidFill>
                            <a:schemeClr val="dk1"/>
                          </a:solidFill>
                        </a:rPr>
                        <a:t>Individuals become their own controls</a:t>
                      </a:r>
                      <a:endParaRPr sz="1200" b="0" i="0" u="none" strike="noStrike" cap="none">
                        <a:solidFill>
                          <a:schemeClr val="dk1"/>
                        </a:solidFill>
                        <a:latin typeface="Tahoma"/>
                        <a:ea typeface="Tahoma"/>
                        <a:cs typeface="Tahoma"/>
                        <a:sym typeface="Tahoma"/>
                      </a:endParaRPr>
                    </a:p>
                  </a:txBody>
                  <a:tcPr marL="91450" marR="91450" marT="45725" marB="45725">
                    <a:solidFill>
                      <a:srgbClr val="E1EFD8"/>
                    </a:solidFill>
                  </a:tcPr>
                </a:tc>
                <a:extLst>
                  <a:ext uri="{0D108BD9-81ED-4DB2-BD59-A6C34878D82A}">
                    <a16:rowId xmlns:a16="http://schemas.microsoft.com/office/drawing/2014/main" val="10005"/>
                  </a:ext>
                </a:extLst>
              </a:tr>
            </a:tbl>
          </a:graphicData>
        </a:graphic>
      </p:graphicFrame>
      <p:sp>
        <p:nvSpPr>
          <p:cNvPr id="248" name="Google Shape;248;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249" name="Google Shape;249;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50" name="Google Shape;250;p10"/>
          <p:cNvSpPr txBox="1"/>
          <p:nvPr/>
        </p:nvSpPr>
        <p:spPr>
          <a:xfrm>
            <a:off x="5386581" y="1396985"/>
            <a:ext cx="3528818"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Within Group</a:t>
            </a:r>
            <a:endParaRPr sz="1800" b="1">
              <a:solidFill>
                <a:schemeClr val="dk1"/>
              </a:solidFill>
              <a:latin typeface="Calibri"/>
              <a:ea typeface="Calibri"/>
              <a:cs typeface="Calibri"/>
              <a:sym typeface="Calibri"/>
            </a:endParaRPr>
          </a:p>
        </p:txBody>
      </p:sp>
      <p:sp>
        <p:nvSpPr>
          <p:cNvPr id="251" name="Google Shape;251;p10"/>
          <p:cNvSpPr txBox="1"/>
          <p:nvPr/>
        </p:nvSpPr>
        <p:spPr>
          <a:xfrm>
            <a:off x="1981200" y="1400599"/>
            <a:ext cx="3393570" cy="369332"/>
          </a:xfrm>
          <a:prstGeom prst="rect">
            <a:avLst/>
          </a:prstGeom>
          <a:solidFill>
            <a:srgbClr val="DDEAF6"/>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Between Group</a:t>
            </a:r>
            <a:endParaRPr sz="1800" b="1">
              <a:solidFill>
                <a:schemeClr val="dk1"/>
              </a:solidFill>
              <a:latin typeface="Calibri"/>
              <a:ea typeface="Calibri"/>
              <a:cs typeface="Calibri"/>
              <a:sym typeface="Calibri"/>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55"/>
        <p:cNvGrpSpPr/>
        <p:nvPr/>
      </p:nvGrpSpPr>
      <p:grpSpPr>
        <a:xfrm>
          <a:off x="0" y="0"/>
          <a:ext cx="0" cy="0"/>
          <a:chOff x="0" y="0"/>
          <a:chExt cx="0" cy="0"/>
        </a:xfrm>
      </p:grpSpPr>
      <p:sp>
        <p:nvSpPr>
          <p:cNvPr id="256" name="Google Shape;256;p1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Types of Between-Group Designs</a:t>
            </a:r>
            <a:endParaRPr sz="2000" b="1"/>
          </a:p>
        </p:txBody>
      </p:sp>
      <p:sp>
        <p:nvSpPr>
          <p:cNvPr id="257" name="Google Shape;257;p1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800"/>
              <a:buNone/>
            </a:pPr>
            <a:r>
              <a:rPr lang="en-US" sz="1800" b="1"/>
              <a:t>True Experimental Designs</a:t>
            </a:r>
            <a:endParaRPr/>
          </a:p>
        </p:txBody>
      </p:sp>
      <p:sp>
        <p:nvSpPr>
          <p:cNvPr id="258" name="Google Shape;258;p1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sp>
        <p:nvSpPr>
          <p:cNvPr id="259" name="Google Shape;259;p1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800"/>
              <a:buNone/>
            </a:pPr>
            <a:r>
              <a:rPr lang="en-US" sz="1800" b="1"/>
              <a:t>Quasi Experimental Designs</a:t>
            </a:r>
            <a:endParaRPr/>
          </a:p>
        </p:txBody>
      </p:sp>
      <p:sp>
        <p:nvSpPr>
          <p:cNvPr id="260" name="Google Shape;260;p1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sp>
        <p:nvSpPr>
          <p:cNvPr id="261" name="Google Shape;26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262" name="Google Shape;26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63" name="Google Shape;263;p11"/>
          <p:cNvPicPr preferRelativeResize="0"/>
          <p:nvPr/>
        </p:nvPicPr>
        <p:blipFill rotWithShape="1">
          <a:blip r:embed="rId3">
            <a:alphaModFix/>
          </a:blip>
          <a:srcRect/>
          <a:stretch/>
        </p:blipFill>
        <p:spPr>
          <a:xfrm>
            <a:off x="181267" y="3006726"/>
            <a:ext cx="4390733" cy="3013074"/>
          </a:xfrm>
          <a:prstGeom prst="rect">
            <a:avLst/>
          </a:prstGeom>
          <a:noFill/>
          <a:ln>
            <a:noFill/>
          </a:ln>
        </p:spPr>
      </p:pic>
      <p:pic>
        <p:nvPicPr>
          <p:cNvPr id="264" name="Google Shape;264;p11"/>
          <p:cNvPicPr preferRelativeResize="0"/>
          <p:nvPr/>
        </p:nvPicPr>
        <p:blipFill rotWithShape="1">
          <a:blip r:embed="rId4">
            <a:alphaModFix/>
          </a:blip>
          <a:srcRect/>
          <a:stretch/>
        </p:blipFill>
        <p:spPr>
          <a:xfrm>
            <a:off x="4710142" y="3079881"/>
            <a:ext cx="4433858" cy="2863719"/>
          </a:xfrm>
          <a:prstGeom prst="rect">
            <a:avLst/>
          </a:prstGeom>
          <a:noFill/>
          <a:ln>
            <a:noFill/>
          </a:ln>
        </p:spPr>
      </p:pic>
      <p:cxnSp>
        <p:nvCxnSpPr>
          <p:cNvPr id="265" name="Google Shape;265;p11"/>
          <p:cNvCxnSpPr>
            <a:endCxn id="261" idx="0"/>
          </p:cNvCxnSpPr>
          <p:nvPr/>
        </p:nvCxnSpPr>
        <p:spPr>
          <a:xfrm>
            <a:off x="4572000" y="1981151"/>
            <a:ext cx="0" cy="437520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Experiment Example</a:t>
            </a:r>
            <a:endParaRPr/>
          </a:p>
        </p:txBody>
      </p:sp>
      <p:sp>
        <p:nvSpPr>
          <p:cNvPr id="271" name="Google Shape;271;p12"/>
          <p:cNvSpPr txBox="1">
            <a:spLocks noGrp="1"/>
          </p:cNvSpPr>
          <p:nvPr>
            <p:ph type="body" idx="1"/>
          </p:nvPr>
        </p:nvSpPr>
        <p:spPr>
          <a:xfrm>
            <a:off x="628650" y="1529557"/>
            <a:ext cx="7886700" cy="1747043"/>
          </a:xfrm>
          <a:prstGeom prst="rect">
            <a:avLst/>
          </a:prstGeom>
          <a:noFill/>
          <a:ln>
            <a:noFill/>
          </a:ln>
        </p:spPr>
        <p:txBody>
          <a:bodyPr spcFirstLastPara="1" wrap="square" lIns="91425" tIns="45700" rIns="91425" bIns="45700" anchor="t" anchorCtr="0">
            <a:normAutofit fontScale="70000" lnSpcReduction="20000"/>
          </a:bodyPr>
          <a:lstStyle/>
          <a:p>
            <a:pPr marL="171450" lvl="0" indent="-171450" algn="l" rtl="0">
              <a:lnSpc>
                <a:spcPct val="90000"/>
              </a:lnSpc>
              <a:spcBef>
                <a:spcPts val="0"/>
              </a:spcBef>
              <a:spcAft>
                <a:spcPts val="0"/>
              </a:spcAft>
              <a:buClr>
                <a:schemeClr val="dk1"/>
              </a:buClr>
              <a:buSzPct val="100000"/>
              <a:buChar char="•"/>
            </a:pPr>
            <a:r>
              <a:rPr lang="en-US" sz="2800" i="1"/>
              <a:t>New </a:t>
            </a:r>
            <a:r>
              <a:rPr lang="en-US" sz="2800"/>
              <a:t>“instant breakfast” product.</a:t>
            </a:r>
            <a:endParaRPr/>
          </a:p>
          <a:p>
            <a:pPr marL="171450" lvl="0" indent="-171450" algn="l" rtl="0">
              <a:lnSpc>
                <a:spcPct val="90000"/>
              </a:lnSpc>
              <a:spcBef>
                <a:spcPts val="750"/>
              </a:spcBef>
              <a:spcAft>
                <a:spcPts val="0"/>
              </a:spcAft>
              <a:buClr>
                <a:schemeClr val="dk1"/>
              </a:buClr>
              <a:buSzPct val="100000"/>
              <a:buChar char="•"/>
            </a:pPr>
            <a:r>
              <a:rPr lang="en-US" sz="2800"/>
              <a:t>To assess its nutritional quality, researchers in the lab feed 30 newly weaned male white rats and measure their weight gains over a 28-day period.</a:t>
            </a:r>
            <a:endParaRPr/>
          </a:p>
          <a:p>
            <a:pPr marL="171450" lvl="0" indent="-171450" algn="l" rtl="0">
              <a:lnSpc>
                <a:spcPct val="90000"/>
              </a:lnSpc>
              <a:spcBef>
                <a:spcPts val="750"/>
              </a:spcBef>
              <a:spcAft>
                <a:spcPts val="0"/>
              </a:spcAft>
              <a:buClr>
                <a:schemeClr val="dk1"/>
              </a:buClr>
              <a:buSzPct val="100000"/>
              <a:buChar char="•"/>
            </a:pPr>
            <a:r>
              <a:rPr lang="en-US" sz="2800"/>
              <a:t>They randomly select 15 rats and feed them using the new product.</a:t>
            </a:r>
            <a:endParaRPr/>
          </a:p>
          <a:p>
            <a:pPr marL="171450" lvl="0" indent="-171450" algn="l" rtl="0">
              <a:lnSpc>
                <a:spcPct val="90000"/>
              </a:lnSpc>
              <a:spcBef>
                <a:spcPts val="750"/>
              </a:spcBef>
              <a:spcAft>
                <a:spcPts val="0"/>
              </a:spcAft>
              <a:buClr>
                <a:schemeClr val="dk1"/>
              </a:buClr>
              <a:buSzPct val="100000"/>
              <a:buChar char="•"/>
            </a:pPr>
            <a:r>
              <a:rPr lang="en-US" sz="2800"/>
              <a:t>The other 15 rats receive a standard diet.</a:t>
            </a:r>
            <a:endParaRPr/>
          </a:p>
        </p:txBody>
      </p:sp>
      <p:sp>
        <p:nvSpPr>
          <p:cNvPr id="272" name="Google Shape;27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273" name="Google Shape;27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74" name="Google Shape;274;p12"/>
          <p:cNvSpPr txBox="1"/>
          <p:nvPr/>
        </p:nvSpPr>
        <p:spPr>
          <a:xfrm>
            <a:off x="628650" y="3243944"/>
            <a:ext cx="78867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Calibri"/>
              <a:buNone/>
            </a:pPr>
            <a:r>
              <a:rPr lang="en-US" sz="3200" b="1">
                <a:solidFill>
                  <a:schemeClr val="dk1"/>
                </a:solidFill>
                <a:latin typeface="Calibri"/>
                <a:ea typeface="Calibri"/>
                <a:cs typeface="Calibri"/>
                <a:sym typeface="Calibri"/>
              </a:rPr>
              <a:t>Design of Experiments</a:t>
            </a:r>
            <a:endParaRPr/>
          </a:p>
        </p:txBody>
      </p:sp>
      <p:sp>
        <p:nvSpPr>
          <p:cNvPr id="275" name="Google Shape;275;p12"/>
          <p:cNvSpPr txBox="1"/>
          <p:nvPr/>
        </p:nvSpPr>
        <p:spPr>
          <a:xfrm>
            <a:off x="628650" y="4140360"/>
            <a:ext cx="7781925" cy="2215991"/>
          </a:xfrm>
          <a:prstGeom prst="rect">
            <a:avLst/>
          </a:prstGeom>
          <a:noFill/>
          <a:ln>
            <a:noFill/>
          </a:ln>
        </p:spPr>
        <p:txBody>
          <a:bodyPr spcFirstLastPara="1" wrap="square" lIns="91425" tIns="45700" rIns="91425" bIns="45700" anchor="t" anchorCtr="0">
            <a:spAutoFit/>
          </a:bodyPr>
          <a:lstStyle/>
          <a:p>
            <a:pPr marL="271463" marR="0" lvl="0" indent="-271463" algn="l" rtl="0">
              <a:lnSpc>
                <a:spcPct val="8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Experimental units: individuals on which the experiment is done, also called subjects when the units are human beings.</a:t>
            </a:r>
            <a:endParaRPr/>
          </a:p>
          <a:p>
            <a:pPr marL="728663" marR="0" lvl="2" indent="-271463" algn="l" rtl="0">
              <a:lnSpc>
                <a:spcPct val="8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rats</a:t>
            </a:r>
            <a:endParaRPr/>
          </a:p>
          <a:p>
            <a:pPr marL="271463" marR="0" lvl="1" indent="-157163" algn="l" rtl="0">
              <a:lnSpc>
                <a:spcPct val="8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71463" marR="0" lvl="0" indent="-271463" algn="l" rtl="0">
              <a:lnSpc>
                <a:spcPct val="8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Treatment: the specific experimental condition applied to the units.</a:t>
            </a:r>
            <a:endParaRPr/>
          </a:p>
          <a:p>
            <a:pPr marL="271463" marR="0" lvl="1" indent="-271463" algn="l" rtl="0">
              <a:lnSpc>
                <a:spcPct val="8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“instant breakfast” diet</a:t>
            </a:r>
            <a:endParaRPr/>
          </a:p>
          <a:p>
            <a:pPr marL="271463" marR="0" lvl="1" indent="-157163" algn="l" rtl="0">
              <a:lnSpc>
                <a:spcPct val="8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71463" marR="0" lvl="0" indent="-271463" algn="l" rtl="0">
              <a:lnSpc>
                <a:spcPct val="8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Factors: the explanatory variables, which often have levels.</a:t>
            </a:r>
            <a:endParaRPr/>
          </a:p>
          <a:p>
            <a:pPr marL="728663" marR="0" lvl="2" indent="-271463" algn="l" rtl="0">
              <a:lnSpc>
                <a:spcPct val="8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diet</a:t>
            </a:r>
            <a:endParaRP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Principles of Experimental Design</a:t>
            </a:r>
            <a:endParaRPr/>
          </a:p>
        </p:txBody>
      </p:sp>
      <p:grpSp>
        <p:nvGrpSpPr>
          <p:cNvPr id="281" name="Google Shape;281;p13"/>
          <p:cNvGrpSpPr/>
          <p:nvPr/>
        </p:nvGrpSpPr>
        <p:grpSpPr>
          <a:xfrm>
            <a:off x="1058220" y="1826097"/>
            <a:ext cx="7027558" cy="4350392"/>
            <a:chOff x="429570" y="472"/>
            <a:chExt cx="7027558" cy="4350392"/>
          </a:xfrm>
        </p:grpSpPr>
        <p:sp>
          <p:nvSpPr>
            <p:cNvPr id="282" name="Google Shape;282;p13"/>
            <p:cNvSpPr/>
            <p:nvPr/>
          </p:nvSpPr>
          <p:spPr>
            <a:xfrm>
              <a:off x="429570" y="472"/>
              <a:ext cx="3346456" cy="200787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txBox="1"/>
            <p:nvPr/>
          </p:nvSpPr>
          <p:spPr>
            <a:xfrm>
              <a:off x="429570" y="472"/>
              <a:ext cx="3346456" cy="2007873"/>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Control</a:t>
              </a:r>
              <a:endParaRPr sz="2400">
                <a:solidFill>
                  <a:schemeClr val="lt1"/>
                </a:solidFill>
                <a:latin typeface="Calibri"/>
                <a:ea typeface="Calibri"/>
                <a:cs typeface="Calibri"/>
                <a:sym typeface="Calibri"/>
              </a:endParaRPr>
            </a:p>
            <a:p>
              <a:pPr marL="228600" marR="0" lvl="1" indent="-228600" algn="l" rtl="0">
                <a:lnSpc>
                  <a:spcPct val="90000"/>
                </a:lnSpc>
                <a:spcBef>
                  <a:spcPts val="840"/>
                </a:spcBef>
                <a:spcAft>
                  <a:spcPts val="0"/>
                </a:spcAft>
                <a:buClr>
                  <a:schemeClr val="lt1"/>
                </a:buClr>
                <a:buSzPts val="2000"/>
                <a:buFont typeface="Calibri"/>
                <a:buChar char="•"/>
              </a:pPr>
              <a:r>
                <a:rPr lang="en-US" sz="2000" b="0" i="0" u="none" strike="noStrike" cap="none">
                  <a:solidFill>
                    <a:schemeClr val="lt1"/>
                  </a:solidFill>
                  <a:latin typeface="Calibri"/>
                  <a:ea typeface="Calibri"/>
                  <a:cs typeface="Calibri"/>
                  <a:sym typeface="Calibri"/>
                </a:rPr>
                <a:t>Researcher decides which subjects are assigned to the treatment group</a:t>
              </a:r>
              <a:endParaRPr/>
            </a:p>
            <a:p>
              <a:pPr marL="228600" marR="0" lvl="1" indent="-101600" algn="l" rtl="0">
                <a:lnSpc>
                  <a:spcPct val="90000"/>
                </a:lnSpc>
                <a:spcBef>
                  <a:spcPts val="300"/>
                </a:spcBef>
                <a:spcAft>
                  <a:spcPts val="0"/>
                </a:spcAft>
                <a:buClr>
                  <a:schemeClr val="dk1"/>
                </a:buClr>
                <a:buSzPts val="2000"/>
                <a:buFont typeface="Calibri"/>
                <a:buNone/>
              </a:pPr>
              <a:endParaRPr sz="2000" b="0" i="0" u="none" strike="noStrike" cap="none">
                <a:solidFill>
                  <a:schemeClr val="lt1"/>
                </a:solidFill>
                <a:latin typeface="Calibri"/>
                <a:ea typeface="Calibri"/>
                <a:cs typeface="Calibri"/>
                <a:sym typeface="Calibri"/>
              </a:endParaRPr>
            </a:p>
          </p:txBody>
        </p:sp>
        <p:sp>
          <p:nvSpPr>
            <p:cNvPr id="284" name="Google Shape;284;p13"/>
            <p:cNvSpPr/>
            <p:nvPr/>
          </p:nvSpPr>
          <p:spPr>
            <a:xfrm>
              <a:off x="4110672" y="472"/>
              <a:ext cx="3346456" cy="2007873"/>
            </a:xfrm>
            <a:prstGeom prst="rect">
              <a:avLst/>
            </a:prstGeom>
            <a:solidFill>
              <a:srgbClr val="C47F6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txBox="1"/>
            <p:nvPr/>
          </p:nvSpPr>
          <p:spPr>
            <a:xfrm>
              <a:off x="4110672" y="472"/>
              <a:ext cx="3346456" cy="2007873"/>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Randomization</a:t>
              </a:r>
              <a:endParaRPr/>
            </a:p>
            <a:p>
              <a:pPr marL="228600" marR="0" lvl="1" indent="-228600" algn="l" rtl="0">
                <a:lnSpc>
                  <a:spcPct val="90000"/>
                </a:lnSpc>
                <a:spcBef>
                  <a:spcPts val="840"/>
                </a:spcBef>
                <a:spcAft>
                  <a:spcPts val="0"/>
                </a:spcAft>
                <a:buClr>
                  <a:schemeClr val="lt1"/>
                </a:buClr>
                <a:buSzPts val="2000"/>
                <a:buFont typeface="Calibri"/>
                <a:buChar char="•"/>
              </a:pPr>
              <a:r>
                <a:rPr lang="en-US" sz="2000" b="0" i="0" u="none" strike="noStrike" cap="none">
                  <a:solidFill>
                    <a:schemeClr val="lt1"/>
                  </a:solidFill>
                  <a:latin typeface="Calibri"/>
                  <a:ea typeface="Calibri"/>
                  <a:cs typeface="Calibri"/>
                  <a:sym typeface="Calibri"/>
                </a:rPr>
                <a:t>Impartial and objective</a:t>
              </a:r>
              <a:endParaRPr sz="2000" b="0" i="0" u="none" strike="noStrike" cap="none">
                <a:solidFill>
                  <a:schemeClr val="lt1"/>
                </a:solidFill>
                <a:latin typeface="Calibri"/>
                <a:ea typeface="Calibri"/>
                <a:cs typeface="Calibri"/>
                <a:sym typeface="Calibri"/>
              </a:endParaRPr>
            </a:p>
          </p:txBody>
        </p:sp>
        <p:sp>
          <p:nvSpPr>
            <p:cNvPr id="286" name="Google Shape;286;p13"/>
            <p:cNvSpPr/>
            <p:nvPr/>
          </p:nvSpPr>
          <p:spPr>
            <a:xfrm>
              <a:off x="2270121" y="2342991"/>
              <a:ext cx="3346456" cy="2007873"/>
            </a:xfrm>
            <a:prstGeom prst="rect">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txBox="1"/>
            <p:nvPr/>
          </p:nvSpPr>
          <p:spPr>
            <a:xfrm>
              <a:off x="2270121" y="2342991"/>
              <a:ext cx="3346456" cy="2007873"/>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Replication</a:t>
              </a:r>
              <a:endParaRPr/>
            </a:p>
            <a:p>
              <a:pPr marL="228600" marR="0" lvl="1" indent="-228600" algn="l" rtl="0">
                <a:lnSpc>
                  <a:spcPct val="90000"/>
                </a:lnSpc>
                <a:spcBef>
                  <a:spcPts val="840"/>
                </a:spcBef>
                <a:spcAft>
                  <a:spcPts val="0"/>
                </a:spcAft>
                <a:buClr>
                  <a:schemeClr val="lt1"/>
                </a:buClr>
                <a:buSzPts val="2000"/>
                <a:buFont typeface="Calibri"/>
                <a:buChar char="•"/>
              </a:pPr>
              <a:r>
                <a:rPr lang="en-US" sz="2000" b="0" i="0" u="none" strike="noStrike" cap="none">
                  <a:solidFill>
                    <a:schemeClr val="lt1"/>
                  </a:solidFill>
                  <a:latin typeface="Calibri"/>
                  <a:ea typeface="Calibri"/>
                  <a:cs typeface="Calibri"/>
                  <a:sym typeface="Calibri"/>
                </a:rPr>
                <a:t>Reduces chance variation in the results and can help achieve statistical significance</a:t>
              </a:r>
              <a:endParaRPr/>
            </a:p>
          </p:txBody>
        </p:sp>
      </p:grpSp>
      <p:sp>
        <p:nvSpPr>
          <p:cNvPr id="288" name="Google Shape;28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289" name="Google Shape;28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Experimental Research</a:t>
            </a:r>
            <a:endParaRPr/>
          </a:p>
        </p:txBody>
      </p:sp>
      <p:sp>
        <p:nvSpPr>
          <p:cNvPr id="295" name="Google Shape;295;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80000"/>
              </a:lnSpc>
              <a:spcBef>
                <a:spcPts val="0"/>
              </a:spcBef>
              <a:spcAft>
                <a:spcPts val="0"/>
              </a:spcAft>
              <a:buClr>
                <a:srgbClr val="FF0000"/>
              </a:buClr>
              <a:buSzPts val="2000"/>
              <a:buChar char="•"/>
            </a:pPr>
            <a:r>
              <a:rPr lang="en-US" sz="2000" b="1">
                <a:solidFill>
                  <a:srgbClr val="FF0000"/>
                </a:solidFill>
              </a:rPr>
              <a:t>Experimental Research</a:t>
            </a:r>
            <a:r>
              <a:rPr lang="en-US" sz="2000"/>
              <a:t>: research that allows for the </a:t>
            </a:r>
            <a:r>
              <a:rPr lang="en-US" sz="2000" b="1">
                <a:solidFill>
                  <a:srgbClr val="FF0000"/>
                </a:solidFill>
              </a:rPr>
              <a:t>causes</a:t>
            </a:r>
            <a:r>
              <a:rPr lang="en-US" sz="2000" b="1"/>
              <a:t> </a:t>
            </a:r>
            <a:r>
              <a:rPr lang="en-US" sz="2000"/>
              <a:t>of </a:t>
            </a:r>
            <a:r>
              <a:rPr lang="en-US" sz="2000" b="1">
                <a:solidFill>
                  <a:srgbClr val="FF0000"/>
                </a:solidFill>
              </a:rPr>
              <a:t>behaviour</a:t>
            </a:r>
            <a:r>
              <a:rPr lang="en-US" sz="2000" b="1"/>
              <a:t> </a:t>
            </a:r>
            <a:r>
              <a:rPr lang="en-US" sz="2000"/>
              <a:t>to be determined</a:t>
            </a:r>
            <a:endParaRPr/>
          </a:p>
          <a:p>
            <a:pPr marL="171450" lvl="0" indent="-44450" algn="l" rtl="0">
              <a:lnSpc>
                <a:spcPct val="80000"/>
              </a:lnSpc>
              <a:spcBef>
                <a:spcPts val="750"/>
              </a:spcBef>
              <a:spcAft>
                <a:spcPts val="0"/>
              </a:spcAft>
              <a:buClr>
                <a:schemeClr val="dk1"/>
              </a:buClr>
              <a:buSzPts val="2000"/>
              <a:buNone/>
            </a:pPr>
            <a:endParaRPr sz="2000"/>
          </a:p>
          <a:p>
            <a:pPr marL="171450" lvl="0" indent="-171450" algn="l" rtl="0">
              <a:lnSpc>
                <a:spcPct val="80000"/>
              </a:lnSpc>
              <a:spcBef>
                <a:spcPts val="750"/>
              </a:spcBef>
              <a:spcAft>
                <a:spcPts val="0"/>
              </a:spcAft>
              <a:buClr>
                <a:srgbClr val="FF0000"/>
              </a:buClr>
              <a:buSzPts val="2000"/>
              <a:buChar char="•"/>
            </a:pPr>
            <a:r>
              <a:rPr lang="en-US" sz="2000" b="1">
                <a:solidFill>
                  <a:srgbClr val="FF0000"/>
                </a:solidFill>
              </a:rPr>
              <a:t>Experiment</a:t>
            </a:r>
            <a:r>
              <a:rPr lang="en-US" sz="2000"/>
              <a:t>: a carefully regulated procedure where one or more factors are </a:t>
            </a:r>
            <a:r>
              <a:rPr lang="en-US" sz="2000" b="1">
                <a:solidFill>
                  <a:srgbClr val="FF0000"/>
                </a:solidFill>
              </a:rPr>
              <a:t>deliberately manipulated </a:t>
            </a:r>
            <a:r>
              <a:rPr lang="en-US" sz="2000"/>
              <a:t>and all other factors are </a:t>
            </a:r>
            <a:r>
              <a:rPr lang="en-US" sz="2000" b="1">
                <a:solidFill>
                  <a:srgbClr val="FF0000"/>
                </a:solidFill>
              </a:rPr>
              <a:t>held constant</a:t>
            </a:r>
            <a:r>
              <a:rPr lang="en-US" sz="2000"/>
              <a:t>.</a:t>
            </a:r>
            <a:endParaRPr/>
          </a:p>
          <a:p>
            <a:pPr marL="171450" lvl="0" indent="-171450" algn="l" rtl="0">
              <a:lnSpc>
                <a:spcPct val="80000"/>
              </a:lnSpc>
              <a:spcBef>
                <a:spcPts val="750"/>
              </a:spcBef>
              <a:spcAft>
                <a:spcPts val="0"/>
              </a:spcAft>
              <a:buClr>
                <a:schemeClr val="dk1"/>
              </a:buClr>
              <a:buSzPts val="2000"/>
              <a:buFont typeface="Noto Sans Symbols"/>
              <a:buNone/>
            </a:pPr>
            <a:endParaRPr sz="2000"/>
          </a:p>
          <a:p>
            <a:pPr marL="171450" lvl="0" indent="-171450" algn="l" rtl="0">
              <a:lnSpc>
                <a:spcPct val="80000"/>
              </a:lnSpc>
              <a:spcBef>
                <a:spcPts val="750"/>
              </a:spcBef>
              <a:spcAft>
                <a:spcPts val="0"/>
              </a:spcAft>
              <a:buClr>
                <a:schemeClr val="dk1"/>
              </a:buClr>
              <a:buSzPts val="2000"/>
              <a:buChar char="•"/>
            </a:pPr>
            <a:r>
              <a:rPr lang="en-US" sz="2000"/>
              <a:t>Cause-effect relationship occurs if:</a:t>
            </a:r>
            <a:endParaRPr/>
          </a:p>
          <a:p>
            <a:pPr marL="514350" lvl="1" indent="-171450" algn="l" rtl="0">
              <a:lnSpc>
                <a:spcPct val="90000"/>
              </a:lnSpc>
              <a:spcBef>
                <a:spcPts val="375"/>
              </a:spcBef>
              <a:spcAft>
                <a:spcPts val="0"/>
              </a:spcAft>
              <a:buClr>
                <a:schemeClr val="dk1"/>
              </a:buClr>
              <a:buSzPts val="1800"/>
              <a:buChar char="•"/>
            </a:pPr>
            <a:r>
              <a:rPr lang="en-US" sz="1800"/>
              <a:t>The cause is correlated with the effect.</a:t>
            </a:r>
            <a:endParaRPr/>
          </a:p>
          <a:p>
            <a:pPr marL="514350" lvl="1" indent="-171450" algn="l" rtl="0">
              <a:lnSpc>
                <a:spcPct val="90000"/>
              </a:lnSpc>
              <a:spcBef>
                <a:spcPts val="375"/>
              </a:spcBef>
              <a:spcAft>
                <a:spcPts val="0"/>
              </a:spcAft>
              <a:buClr>
                <a:schemeClr val="dk1"/>
              </a:buClr>
              <a:buSzPts val="1800"/>
              <a:buChar char="•"/>
            </a:pPr>
            <a:r>
              <a:rPr lang="en-US" sz="1800"/>
              <a:t>The cause occurred before the effect.</a:t>
            </a:r>
            <a:endParaRPr/>
          </a:p>
          <a:p>
            <a:pPr marL="514350" lvl="1" indent="-171450" algn="l" rtl="0">
              <a:lnSpc>
                <a:spcPct val="90000"/>
              </a:lnSpc>
              <a:spcBef>
                <a:spcPts val="375"/>
              </a:spcBef>
              <a:spcAft>
                <a:spcPts val="0"/>
              </a:spcAft>
              <a:buClr>
                <a:schemeClr val="dk1"/>
              </a:buClr>
              <a:buSzPts val="1800"/>
              <a:buChar char="•"/>
            </a:pPr>
            <a:r>
              <a:rPr lang="en-US" sz="1800"/>
              <a:t>We can rule out other plausible explanations of the causal relationship</a:t>
            </a:r>
            <a:endParaRPr/>
          </a:p>
          <a:p>
            <a:pPr marL="514350" lvl="1" indent="-57150" algn="l" rtl="0">
              <a:lnSpc>
                <a:spcPct val="90000"/>
              </a:lnSpc>
              <a:spcBef>
                <a:spcPts val="375"/>
              </a:spcBef>
              <a:spcAft>
                <a:spcPts val="0"/>
              </a:spcAft>
              <a:buClr>
                <a:schemeClr val="dk1"/>
              </a:buClr>
              <a:buSzPts val="1800"/>
              <a:buNone/>
            </a:pPr>
            <a:endParaRPr sz="1800"/>
          </a:p>
          <a:p>
            <a:pPr marL="171450" lvl="0" indent="-171450" algn="l" rtl="0">
              <a:lnSpc>
                <a:spcPct val="80000"/>
              </a:lnSpc>
              <a:spcBef>
                <a:spcPts val="750"/>
              </a:spcBef>
              <a:spcAft>
                <a:spcPts val="0"/>
              </a:spcAft>
              <a:buClr>
                <a:schemeClr val="dk1"/>
              </a:buClr>
              <a:buSzPts val="2000"/>
              <a:buChar char="•"/>
            </a:pPr>
            <a:r>
              <a:rPr lang="en-US" sz="2000" b="1"/>
              <a:t>Example</a:t>
            </a:r>
            <a:r>
              <a:rPr lang="en-US" sz="2000"/>
              <a:t>: Learning effectiveness of e-Learning system</a:t>
            </a:r>
            <a:endParaRPr/>
          </a:p>
        </p:txBody>
      </p:sp>
      <p:sp>
        <p:nvSpPr>
          <p:cNvPr id="296" name="Google Shape;296;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297" name="Google Shape;297;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Experimental Research: Factors</a:t>
            </a:r>
            <a:endParaRPr/>
          </a:p>
        </p:txBody>
      </p:sp>
      <p:sp>
        <p:nvSpPr>
          <p:cNvPr id="304" name="Google Shape;304;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lnSpcReduction="10000"/>
          </a:bodyPr>
          <a:lstStyle/>
          <a:p>
            <a:pPr marL="171450" lvl="0" indent="-171450" algn="l" rtl="0">
              <a:lnSpc>
                <a:spcPct val="115000"/>
              </a:lnSpc>
              <a:spcBef>
                <a:spcPts val="0"/>
              </a:spcBef>
              <a:spcAft>
                <a:spcPts val="0"/>
              </a:spcAft>
              <a:buClr>
                <a:srgbClr val="FF0000"/>
              </a:buClr>
              <a:buSzPts val="2000"/>
              <a:buChar char="•"/>
            </a:pPr>
            <a:r>
              <a:rPr lang="en-US" sz="2000" b="1">
                <a:solidFill>
                  <a:srgbClr val="FF0000"/>
                </a:solidFill>
              </a:rPr>
              <a:t>Independent Variable (IV)</a:t>
            </a:r>
            <a:r>
              <a:rPr lang="en-US" sz="2000"/>
              <a:t>: factor that is manipulated</a:t>
            </a:r>
            <a:endParaRPr/>
          </a:p>
          <a:p>
            <a:pPr marL="171450" lvl="0" indent="-171450" algn="l" rtl="0">
              <a:lnSpc>
                <a:spcPct val="115000"/>
              </a:lnSpc>
              <a:spcBef>
                <a:spcPts val="750"/>
              </a:spcBef>
              <a:spcAft>
                <a:spcPts val="0"/>
              </a:spcAft>
              <a:buClr>
                <a:srgbClr val="FF0000"/>
              </a:buClr>
              <a:buSzPts val="2000"/>
              <a:buChar char="•"/>
            </a:pPr>
            <a:r>
              <a:rPr lang="en-US" sz="2000" b="1">
                <a:solidFill>
                  <a:srgbClr val="FF0000"/>
                </a:solidFill>
              </a:rPr>
              <a:t>Dependent Variable (DV)</a:t>
            </a:r>
            <a:r>
              <a:rPr lang="en-US" sz="2000"/>
              <a:t>: factor that is measured</a:t>
            </a:r>
            <a:endParaRPr/>
          </a:p>
          <a:p>
            <a:pPr marL="171450" lvl="0" indent="-171450" algn="l" rtl="0">
              <a:lnSpc>
                <a:spcPct val="115000"/>
              </a:lnSpc>
              <a:spcBef>
                <a:spcPts val="750"/>
              </a:spcBef>
              <a:spcAft>
                <a:spcPts val="0"/>
              </a:spcAft>
              <a:buClr>
                <a:srgbClr val="FF0000"/>
              </a:buClr>
              <a:buSzPts val="2000"/>
              <a:buChar char="•"/>
            </a:pPr>
            <a:r>
              <a:rPr lang="en-US" sz="2000" b="1">
                <a:solidFill>
                  <a:srgbClr val="FF0000"/>
                </a:solidFill>
              </a:rPr>
              <a:t>Experimental condition</a:t>
            </a:r>
            <a:r>
              <a:rPr lang="en-US" sz="2000"/>
              <a:t>: subjects that are manipulated</a:t>
            </a:r>
            <a:endParaRPr/>
          </a:p>
          <a:p>
            <a:pPr marL="171450" lvl="0" indent="-171450" algn="l" rtl="0">
              <a:lnSpc>
                <a:spcPct val="115000"/>
              </a:lnSpc>
              <a:spcBef>
                <a:spcPts val="750"/>
              </a:spcBef>
              <a:spcAft>
                <a:spcPts val="0"/>
              </a:spcAft>
              <a:buClr>
                <a:srgbClr val="FF0000"/>
              </a:buClr>
              <a:buSzPts val="2000"/>
              <a:buChar char="•"/>
            </a:pPr>
            <a:r>
              <a:rPr lang="en-US" sz="2000" b="1">
                <a:solidFill>
                  <a:srgbClr val="FF0000"/>
                </a:solidFill>
              </a:rPr>
              <a:t>Control condition</a:t>
            </a:r>
            <a:r>
              <a:rPr lang="en-US" sz="2000"/>
              <a:t>: subjects that are not manipulated</a:t>
            </a:r>
            <a:endParaRPr/>
          </a:p>
          <a:p>
            <a:pPr marL="171450" lvl="0" indent="-171450" algn="l" rtl="0">
              <a:lnSpc>
                <a:spcPct val="115000"/>
              </a:lnSpc>
              <a:spcBef>
                <a:spcPts val="750"/>
              </a:spcBef>
              <a:spcAft>
                <a:spcPts val="0"/>
              </a:spcAft>
              <a:buClr>
                <a:srgbClr val="FF0000"/>
              </a:buClr>
              <a:buSzPts val="2000"/>
              <a:buChar char="•"/>
            </a:pPr>
            <a:r>
              <a:rPr lang="en-US" sz="2000" b="1">
                <a:solidFill>
                  <a:srgbClr val="FF0000"/>
                </a:solidFill>
              </a:rPr>
              <a:t>Confounding variable</a:t>
            </a:r>
            <a:r>
              <a:rPr lang="en-US" sz="2000"/>
              <a:t>: an extraneous variable that should be controlled, but is not. Can lead to false/spurious conclusions!</a:t>
            </a:r>
            <a:endParaRPr/>
          </a:p>
          <a:p>
            <a:pPr marL="171450" lvl="0" indent="-171450" algn="l" rtl="0">
              <a:lnSpc>
                <a:spcPct val="115000"/>
              </a:lnSpc>
              <a:spcBef>
                <a:spcPts val="750"/>
              </a:spcBef>
              <a:spcAft>
                <a:spcPts val="0"/>
              </a:spcAft>
              <a:buClr>
                <a:srgbClr val="FF0000"/>
              </a:buClr>
              <a:buSzPts val="2000"/>
              <a:buChar char="•"/>
            </a:pPr>
            <a:r>
              <a:rPr lang="en-US" sz="2000" b="1" i="1">
                <a:solidFill>
                  <a:srgbClr val="FF0000"/>
                </a:solidFill>
              </a:rPr>
              <a:t>Anecdote</a:t>
            </a:r>
            <a:r>
              <a:rPr lang="en-US" sz="2000"/>
              <a:t>:</a:t>
            </a:r>
            <a:endParaRPr/>
          </a:p>
          <a:p>
            <a:pPr marL="514350" lvl="1" indent="-171450" algn="l" rtl="0">
              <a:lnSpc>
                <a:spcPct val="115000"/>
              </a:lnSpc>
              <a:spcBef>
                <a:spcPts val="375"/>
              </a:spcBef>
              <a:spcAft>
                <a:spcPts val="0"/>
              </a:spcAft>
              <a:buClr>
                <a:schemeClr val="dk1"/>
              </a:buClr>
              <a:buSzPts val="1800"/>
              <a:buChar char="•"/>
            </a:pPr>
            <a:r>
              <a:rPr lang="en-US"/>
              <a:t>Day 1: drink water + beer. Result? Drunk!</a:t>
            </a:r>
            <a:endParaRPr/>
          </a:p>
          <a:p>
            <a:pPr marL="514350" lvl="1" indent="-171450" algn="l" rtl="0">
              <a:lnSpc>
                <a:spcPct val="115000"/>
              </a:lnSpc>
              <a:spcBef>
                <a:spcPts val="375"/>
              </a:spcBef>
              <a:spcAft>
                <a:spcPts val="0"/>
              </a:spcAft>
              <a:buClr>
                <a:schemeClr val="dk1"/>
              </a:buClr>
              <a:buSzPts val="1800"/>
              <a:buChar char="•"/>
            </a:pPr>
            <a:r>
              <a:rPr lang="en-US"/>
              <a:t>Day 2: drink water + wine. Result? Drunk!</a:t>
            </a:r>
            <a:endParaRPr/>
          </a:p>
          <a:p>
            <a:pPr marL="514350" lvl="1" indent="-171450" algn="l" rtl="0">
              <a:lnSpc>
                <a:spcPct val="115000"/>
              </a:lnSpc>
              <a:spcBef>
                <a:spcPts val="375"/>
              </a:spcBef>
              <a:spcAft>
                <a:spcPts val="0"/>
              </a:spcAft>
              <a:buClr>
                <a:schemeClr val="dk1"/>
              </a:buClr>
              <a:buSzPts val="1800"/>
              <a:buChar char="•"/>
            </a:pPr>
            <a:r>
              <a:rPr lang="en-US"/>
              <a:t>Day 3: drink water + whiskey. Result? Drunk!</a:t>
            </a:r>
            <a:endParaRPr/>
          </a:p>
          <a:p>
            <a:pPr marL="514350" lvl="1" indent="-171450" algn="l" rtl="0">
              <a:lnSpc>
                <a:spcPct val="115000"/>
              </a:lnSpc>
              <a:spcBef>
                <a:spcPts val="375"/>
              </a:spcBef>
              <a:spcAft>
                <a:spcPts val="0"/>
              </a:spcAft>
              <a:buClr>
                <a:schemeClr val="dk1"/>
              </a:buClr>
              <a:buSzPts val="1800"/>
              <a:buChar char="•"/>
            </a:pPr>
            <a:r>
              <a:rPr lang="en-US"/>
              <a:t>Conclusion?</a:t>
            </a:r>
            <a:endParaRPr/>
          </a:p>
        </p:txBody>
      </p:sp>
      <p:sp>
        <p:nvSpPr>
          <p:cNvPr id="305" name="Google Shape;305;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306" name="Google Shape;306;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0"/>
        <p:cNvGrpSpPr/>
        <p:nvPr/>
      </p:nvGrpSpPr>
      <p:grpSpPr>
        <a:xfrm>
          <a:off x="0" y="0"/>
          <a:ext cx="0" cy="0"/>
          <a:chOff x="0" y="0"/>
          <a:chExt cx="0" cy="0"/>
        </a:xfrm>
      </p:grpSpPr>
      <p:sp>
        <p:nvSpPr>
          <p:cNvPr id="311" name="Google Shape;311;p16"/>
          <p:cNvSpPr/>
          <p:nvPr/>
        </p:nvSpPr>
        <p:spPr>
          <a:xfrm>
            <a:off x="0" y="0"/>
            <a:ext cx="9144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16"/>
          <p:cNvSpPr/>
          <p:nvPr/>
        </p:nvSpPr>
        <p:spPr>
          <a:xfrm rot="2700000">
            <a:off x="-2171345" y="2065016"/>
            <a:ext cx="6135300" cy="4153336"/>
          </a:xfrm>
          <a:custGeom>
            <a:avLst/>
            <a:gdLst/>
            <a:ahLst/>
            <a:cxnLst/>
            <a:rect l="l" t="t" r="r" b="b"/>
            <a:pathLst>
              <a:path w="6135300" h="5537781" extrusionOk="0">
                <a:moveTo>
                  <a:pt x="0" y="0"/>
                </a:moveTo>
                <a:lnTo>
                  <a:pt x="6135300" y="0"/>
                </a:lnTo>
                <a:lnTo>
                  <a:pt x="6135300" y="3548931"/>
                </a:lnTo>
                <a:lnTo>
                  <a:pt x="4146451" y="5537781"/>
                </a:lnTo>
                <a:lnTo>
                  <a:pt x="0" y="1391331"/>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16"/>
          <p:cNvSpPr/>
          <p:nvPr/>
        </p:nvSpPr>
        <p:spPr>
          <a:xfrm rot="2700000">
            <a:off x="5405590" y="1443800"/>
            <a:ext cx="5056735" cy="6904952"/>
          </a:xfrm>
          <a:custGeom>
            <a:avLst/>
            <a:gdLst/>
            <a:ahLst/>
            <a:cxnLst/>
            <a:rect l="l" t="t" r="r" b="b"/>
            <a:pathLst>
              <a:path w="5053652" h="9200989" extrusionOk="0">
                <a:moveTo>
                  <a:pt x="0" y="209273"/>
                </a:moveTo>
                <a:lnTo>
                  <a:pt x="209274" y="0"/>
                </a:lnTo>
                <a:lnTo>
                  <a:pt x="5053652" y="4844379"/>
                </a:lnTo>
                <a:lnTo>
                  <a:pt x="697042" y="9200989"/>
                </a:lnTo>
                <a:lnTo>
                  <a:pt x="0" y="9200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6"/>
          <p:cNvSpPr/>
          <p:nvPr/>
        </p:nvSpPr>
        <p:spPr>
          <a:xfrm>
            <a:off x="3177681" y="5272381"/>
            <a:ext cx="2378429" cy="1585619"/>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6"/>
          <p:cNvSpPr/>
          <p:nvPr/>
        </p:nvSpPr>
        <p:spPr>
          <a:xfrm rot="2700000">
            <a:off x="974783" y="2164437"/>
            <a:ext cx="3372170" cy="252912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16"/>
          <p:cNvSpPr/>
          <p:nvPr/>
        </p:nvSpPr>
        <p:spPr>
          <a:xfrm rot="2700000">
            <a:off x="536146" y="1835459"/>
            <a:ext cx="4249446" cy="3187083"/>
          </a:xfrm>
          <a:prstGeom prst="frame">
            <a:avLst>
              <a:gd name="adj1" fmla="val 1195"/>
            </a:avLst>
          </a:pr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16"/>
          <p:cNvSpPr txBox="1">
            <a:spLocks noGrp="1"/>
          </p:cNvSpPr>
          <p:nvPr>
            <p:ph type="title"/>
          </p:nvPr>
        </p:nvSpPr>
        <p:spPr>
          <a:xfrm>
            <a:off x="1304012" y="2721789"/>
            <a:ext cx="2713713" cy="13457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Calibri"/>
              <a:buNone/>
            </a:pPr>
            <a:r>
              <a:rPr lang="en-US" sz="2400"/>
              <a:t>Quasi Experimental Research</a:t>
            </a:r>
            <a:endParaRPr sz="2400">
              <a:solidFill>
                <a:srgbClr val="080808"/>
              </a:solidFill>
              <a:latin typeface="Calibri"/>
              <a:ea typeface="Calibri"/>
              <a:cs typeface="Calibri"/>
              <a:sym typeface="Calibri"/>
            </a:endParaRPr>
          </a:p>
        </p:txBody>
      </p:sp>
      <p:sp>
        <p:nvSpPr>
          <p:cNvPr id="318" name="Google Shape;318;p16"/>
          <p:cNvSpPr txBox="1">
            <a:spLocks noGrp="1"/>
          </p:cNvSpPr>
          <p:nvPr>
            <p:ph type="body" idx="1"/>
          </p:nvPr>
        </p:nvSpPr>
        <p:spPr>
          <a:xfrm>
            <a:off x="1648014" y="4161701"/>
            <a:ext cx="2025708" cy="65999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88888"/>
              </a:buClr>
              <a:buSzPts val="1400"/>
              <a:buNone/>
            </a:pPr>
            <a:endParaRPr sz="1400">
              <a:solidFill>
                <a:srgbClr val="080808"/>
              </a:solidFill>
              <a:latin typeface="Calibri"/>
              <a:ea typeface="Calibri"/>
              <a:cs typeface="Calibri"/>
              <a:sym typeface="Calibri"/>
            </a:endParaRPr>
          </a:p>
        </p:txBody>
      </p:sp>
      <p:sp>
        <p:nvSpPr>
          <p:cNvPr id="319" name="Google Shape;319;p16"/>
          <p:cNvSpPr txBox="1">
            <a:spLocks noGrp="1"/>
          </p:cNvSpPr>
          <p:nvPr>
            <p:ph type="ftr" idx="11"/>
          </p:nvPr>
        </p:nvSpPr>
        <p:spPr>
          <a:xfrm>
            <a:off x="241299" y="5991225"/>
            <a:ext cx="1926609" cy="365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solidFill>
                  <a:srgbClr val="FFFFFF"/>
                </a:solidFill>
                <a:latin typeface="Calibri"/>
                <a:ea typeface="Calibri"/>
                <a:cs typeface="Calibri"/>
                <a:sym typeface="Calibri"/>
              </a:rPr>
              <a:t>Metodologi Penelitian dan Penulisan Ilmiah</a:t>
            </a:r>
            <a:endParaRPr/>
          </a:p>
        </p:txBody>
      </p:sp>
      <p:sp>
        <p:nvSpPr>
          <p:cNvPr id="320" name="Google Shape;320;p16"/>
          <p:cNvSpPr txBox="1">
            <a:spLocks noGrp="1"/>
          </p:cNvSpPr>
          <p:nvPr>
            <p:ph type="sldNum" idx="12"/>
          </p:nvPr>
        </p:nvSpPr>
        <p:spPr>
          <a:xfrm>
            <a:off x="241299" y="6356350"/>
            <a:ext cx="1926608"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1200">
                <a:solidFill>
                  <a:srgbClr val="FFFFFF"/>
                </a:solidFill>
              </a:rPr>
              <a:t>16</a:t>
            </a:fld>
            <a:endParaRPr sz="1200">
              <a:solidFill>
                <a:srgbClr val="FFFFFF"/>
              </a:solidFill>
            </a:endParaRPr>
          </a:p>
        </p:txBody>
      </p:sp>
      <p:pic>
        <p:nvPicPr>
          <p:cNvPr id="321" name="Google Shape;321;p16" descr="scientist"/>
          <p:cNvPicPr preferRelativeResize="0"/>
          <p:nvPr/>
        </p:nvPicPr>
        <p:blipFill rotWithShape="1">
          <a:blip r:embed="rId3">
            <a:alphaModFix/>
          </a:blip>
          <a:srcRect b="10001"/>
          <a:stretch/>
        </p:blipFill>
        <p:spPr>
          <a:xfrm>
            <a:off x="5159829" y="621879"/>
            <a:ext cx="3742870" cy="5614242"/>
          </a:xfrm>
          <a:prstGeom prst="rect">
            <a:avLst/>
          </a:prstGeom>
          <a:noFill/>
          <a:ln>
            <a:noFill/>
          </a:ln>
        </p:spPr>
      </p:pic>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Quasi-Experimental Designs</a:t>
            </a:r>
            <a:endParaRPr/>
          </a:p>
        </p:txBody>
      </p:sp>
      <p:sp>
        <p:nvSpPr>
          <p:cNvPr id="327" name="Google Shape;327;p17"/>
          <p:cNvSpPr txBox="1">
            <a:spLocks noGrp="1"/>
          </p:cNvSpPr>
          <p:nvPr>
            <p:ph type="body" idx="1"/>
          </p:nvPr>
        </p:nvSpPr>
        <p:spPr>
          <a:xfrm>
            <a:off x="650422" y="1870077"/>
            <a:ext cx="7543800" cy="988104"/>
          </a:xfrm>
          <a:prstGeom prst="rect">
            <a:avLst/>
          </a:prstGeom>
          <a:solidFill>
            <a:srgbClr val="E1EFD8"/>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100"/>
              <a:buNone/>
            </a:pPr>
            <a:r>
              <a:rPr lang="en-US"/>
              <a:t>A research design in which an experimental procedure is applied but all extraneous variables are not controlled</a:t>
            </a:r>
            <a:endParaRPr/>
          </a:p>
        </p:txBody>
      </p:sp>
      <p:sp>
        <p:nvSpPr>
          <p:cNvPr id="328" name="Google Shape;328;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329" name="Google Shape;329;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30" name="Google Shape;330;p17"/>
          <p:cNvSpPr txBox="1"/>
          <p:nvPr/>
        </p:nvSpPr>
        <p:spPr>
          <a:xfrm>
            <a:off x="639536" y="3515511"/>
            <a:ext cx="6305550" cy="599401"/>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90000"/>
              </a:lnSpc>
              <a:spcBef>
                <a:spcPts val="0"/>
              </a:spcBef>
              <a:spcAft>
                <a:spcPts val="0"/>
              </a:spcAft>
              <a:buClr>
                <a:schemeClr val="dk1"/>
              </a:buClr>
              <a:buSzPct val="100000"/>
              <a:buFont typeface="Calibri"/>
              <a:buNone/>
            </a:pPr>
            <a:r>
              <a:rPr lang="en-US" sz="3200" b="1">
                <a:solidFill>
                  <a:schemeClr val="dk1"/>
                </a:solidFill>
                <a:latin typeface="Calibri"/>
                <a:ea typeface="Calibri"/>
                <a:cs typeface="Calibri"/>
                <a:sym typeface="Calibri"/>
              </a:rPr>
              <a:t>Characteristics of Quasi-Experimental Research</a:t>
            </a:r>
            <a:endParaRPr/>
          </a:p>
        </p:txBody>
      </p:sp>
      <p:grpSp>
        <p:nvGrpSpPr>
          <p:cNvPr id="331" name="Google Shape;331;p17"/>
          <p:cNvGrpSpPr/>
          <p:nvPr/>
        </p:nvGrpSpPr>
        <p:grpSpPr>
          <a:xfrm>
            <a:off x="762000" y="4194174"/>
            <a:ext cx="7162799" cy="1343025"/>
            <a:chOff x="0" y="639762"/>
            <a:chExt cx="7162799" cy="1343025"/>
          </a:xfrm>
        </p:grpSpPr>
        <p:sp>
          <p:nvSpPr>
            <p:cNvPr id="332" name="Google Shape;332;p17"/>
            <p:cNvSpPr/>
            <p:nvPr/>
          </p:nvSpPr>
          <p:spPr>
            <a:xfrm>
              <a:off x="0" y="639762"/>
              <a:ext cx="2238374" cy="1343025"/>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txBox="1"/>
            <p:nvPr/>
          </p:nvSpPr>
          <p:spPr>
            <a:xfrm>
              <a:off x="0" y="639762"/>
              <a:ext cx="2238374" cy="1343025"/>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There is a control or comparison group</a:t>
              </a:r>
              <a:endParaRPr sz="2100">
                <a:solidFill>
                  <a:schemeClr val="lt1"/>
                </a:solidFill>
                <a:latin typeface="Calibri"/>
                <a:ea typeface="Calibri"/>
                <a:cs typeface="Calibri"/>
                <a:sym typeface="Calibri"/>
              </a:endParaRPr>
            </a:p>
          </p:txBody>
        </p:sp>
        <p:sp>
          <p:nvSpPr>
            <p:cNvPr id="334" name="Google Shape;334;p17"/>
            <p:cNvSpPr/>
            <p:nvPr/>
          </p:nvSpPr>
          <p:spPr>
            <a:xfrm>
              <a:off x="2462212" y="639762"/>
              <a:ext cx="2238374" cy="1343025"/>
            </a:xfrm>
            <a:prstGeom prst="rect">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txBox="1"/>
            <p:nvPr/>
          </p:nvSpPr>
          <p:spPr>
            <a:xfrm>
              <a:off x="2462212" y="639762"/>
              <a:ext cx="2238374" cy="1343025"/>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Intact groups are used</a:t>
              </a:r>
              <a:endParaRPr/>
            </a:p>
          </p:txBody>
        </p:sp>
        <p:sp>
          <p:nvSpPr>
            <p:cNvPr id="336" name="Google Shape;336;p17"/>
            <p:cNvSpPr/>
            <p:nvPr/>
          </p:nvSpPr>
          <p:spPr>
            <a:xfrm>
              <a:off x="4924425" y="639762"/>
              <a:ext cx="2238374" cy="1343025"/>
            </a:xfrm>
            <a:prstGeom prst="rect">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txBox="1"/>
            <p:nvPr/>
          </p:nvSpPr>
          <p:spPr>
            <a:xfrm>
              <a:off x="4924425" y="639762"/>
              <a:ext cx="2238374" cy="1343025"/>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The treatment is not randomly assigned to groups.</a:t>
              </a:r>
              <a:endParaRPr sz="2100">
                <a:solidFill>
                  <a:schemeClr val="lt1"/>
                </a:solidFill>
                <a:latin typeface="Calibri"/>
                <a:ea typeface="Calibri"/>
                <a:cs typeface="Calibri"/>
                <a:sym typeface="Calibri"/>
              </a:endParaRPr>
            </a:p>
          </p:txBody>
        </p:sp>
      </p:gr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Quasi-Experimental Research</a:t>
            </a:r>
            <a:endParaRPr/>
          </a:p>
        </p:txBody>
      </p:sp>
      <p:sp>
        <p:nvSpPr>
          <p:cNvPr id="343" name="Google Shape;343;p18"/>
          <p:cNvSpPr txBox="1">
            <a:spLocks noGrp="1"/>
          </p:cNvSpPr>
          <p:nvPr>
            <p:ph type="body" idx="1"/>
          </p:nvPr>
        </p:nvSpPr>
        <p:spPr>
          <a:xfrm>
            <a:off x="628650" y="1617893"/>
            <a:ext cx="7886700" cy="4738458"/>
          </a:xfrm>
          <a:prstGeom prst="rect">
            <a:avLst/>
          </a:prstGeom>
          <a:noFill/>
          <a:ln>
            <a:noFill/>
          </a:ln>
        </p:spPr>
        <p:txBody>
          <a:bodyPr spcFirstLastPara="1" wrap="square" lIns="91425" tIns="45700" rIns="91425" bIns="45700" anchor="t" anchorCtr="0">
            <a:normAutofit fontScale="85000" lnSpcReduction="20000"/>
          </a:bodyPr>
          <a:lstStyle/>
          <a:p>
            <a:pPr marL="171450" lvl="0" indent="-171450" algn="l" rtl="0">
              <a:lnSpc>
                <a:spcPct val="90000"/>
              </a:lnSpc>
              <a:spcBef>
                <a:spcPts val="0"/>
              </a:spcBef>
              <a:spcAft>
                <a:spcPts val="0"/>
              </a:spcAft>
              <a:buClr>
                <a:schemeClr val="dk1"/>
              </a:buClr>
              <a:buSzPct val="100000"/>
              <a:buFont typeface="Noto Sans Symbols"/>
              <a:buNone/>
            </a:pPr>
            <a:r>
              <a:rPr lang="en-US" sz="2400" u="sng"/>
              <a:t>Parametric Tests</a:t>
            </a:r>
            <a:endParaRPr/>
          </a:p>
          <a:p>
            <a:pPr marL="171450" lvl="0" indent="-171450" algn="l" rtl="0">
              <a:lnSpc>
                <a:spcPct val="90000"/>
              </a:lnSpc>
              <a:spcBef>
                <a:spcPts val="750"/>
              </a:spcBef>
              <a:spcAft>
                <a:spcPts val="0"/>
              </a:spcAft>
              <a:buClr>
                <a:schemeClr val="dk1"/>
              </a:buClr>
              <a:buSzPct val="100000"/>
              <a:buFont typeface="Noto Sans Symbols"/>
              <a:buNone/>
            </a:pPr>
            <a:r>
              <a:rPr lang="en-US" sz="2400"/>
              <a:t>Statistical Analysis:  The </a:t>
            </a:r>
            <a:r>
              <a:rPr lang="en-US" sz="2400" i="1"/>
              <a:t>t</a:t>
            </a:r>
            <a:r>
              <a:rPr lang="en-US" sz="2400"/>
              <a:t> Test</a:t>
            </a:r>
            <a:endParaRPr/>
          </a:p>
          <a:p>
            <a:pPr marL="171450" lvl="0" indent="-171450" algn="l" rtl="0">
              <a:lnSpc>
                <a:spcPct val="90000"/>
              </a:lnSpc>
              <a:spcBef>
                <a:spcPts val="750"/>
              </a:spcBef>
              <a:spcAft>
                <a:spcPts val="0"/>
              </a:spcAft>
              <a:buClr>
                <a:schemeClr val="dk1"/>
              </a:buClr>
              <a:buSzPct val="100000"/>
              <a:buFont typeface="Noto Sans Symbols"/>
              <a:buNone/>
            </a:pPr>
            <a:r>
              <a:rPr lang="en-US" sz="2400"/>
              <a:t>	</a:t>
            </a:r>
            <a:r>
              <a:rPr lang="en-US" sz="2400" i="1">
                <a:solidFill>
                  <a:schemeClr val="folHlink"/>
                </a:solidFill>
              </a:rPr>
              <a:t>For testing the significance of difference between two sample means</a:t>
            </a:r>
            <a:endParaRPr/>
          </a:p>
          <a:p>
            <a:pPr marL="171450" lvl="0" indent="-171450" algn="l" rtl="0">
              <a:lnSpc>
                <a:spcPct val="90000"/>
              </a:lnSpc>
              <a:spcBef>
                <a:spcPts val="750"/>
              </a:spcBef>
              <a:spcAft>
                <a:spcPts val="0"/>
              </a:spcAft>
              <a:buClr>
                <a:schemeClr val="dk1"/>
              </a:buClr>
              <a:buSzPct val="100000"/>
              <a:buFont typeface="Noto Sans Symbols"/>
              <a:buNone/>
            </a:pPr>
            <a:endParaRPr sz="2400" i="1">
              <a:solidFill>
                <a:schemeClr val="folHlink"/>
              </a:solidFill>
            </a:endParaRPr>
          </a:p>
          <a:p>
            <a:pPr marL="171450" lvl="0" indent="-171450" algn="l" rtl="0">
              <a:lnSpc>
                <a:spcPct val="90000"/>
              </a:lnSpc>
              <a:spcBef>
                <a:spcPts val="750"/>
              </a:spcBef>
              <a:spcAft>
                <a:spcPts val="0"/>
              </a:spcAft>
              <a:buClr>
                <a:schemeClr val="dk1"/>
              </a:buClr>
              <a:buSzPct val="100000"/>
              <a:buFont typeface="Noto Sans Symbols"/>
              <a:buNone/>
            </a:pPr>
            <a:r>
              <a:rPr lang="en-US" sz="2400"/>
              <a:t>Analysis of Variance (ANOVA)</a:t>
            </a:r>
            <a:endParaRPr/>
          </a:p>
          <a:p>
            <a:pPr marL="171450" lvl="0" indent="-171450" algn="l" rtl="0">
              <a:lnSpc>
                <a:spcPct val="90000"/>
              </a:lnSpc>
              <a:spcBef>
                <a:spcPts val="750"/>
              </a:spcBef>
              <a:spcAft>
                <a:spcPts val="0"/>
              </a:spcAft>
              <a:buClr>
                <a:schemeClr val="dk1"/>
              </a:buClr>
              <a:buSzPct val="100000"/>
              <a:buFont typeface="Noto Sans Symbols"/>
              <a:buNone/>
            </a:pPr>
            <a:r>
              <a:rPr lang="en-US" sz="2400"/>
              <a:t>	</a:t>
            </a:r>
            <a:r>
              <a:rPr lang="en-US" sz="2400" i="1">
                <a:solidFill>
                  <a:srgbClr val="A50021"/>
                </a:solidFill>
              </a:rPr>
              <a:t>Comparison of two or more group means</a:t>
            </a:r>
            <a:endParaRPr/>
          </a:p>
          <a:p>
            <a:pPr marL="171450" lvl="0" indent="-171450" algn="l" rtl="0">
              <a:lnSpc>
                <a:spcPct val="90000"/>
              </a:lnSpc>
              <a:spcBef>
                <a:spcPts val="750"/>
              </a:spcBef>
              <a:spcAft>
                <a:spcPts val="0"/>
              </a:spcAft>
              <a:buClr>
                <a:schemeClr val="dk1"/>
              </a:buClr>
              <a:buSzPct val="100000"/>
              <a:buFont typeface="Noto Sans Symbols"/>
              <a:buNone/>
            </a:pPr>
            <a:endParaRPr sz="2400" i="1">
              <a:solidFill>
                <a:srgbClr val="A50021"/>
              </a:solidFill>
            </a:endParaRPr>
          </a:p>
          <a:p>
            <a:pPr marL="171450" lvl="0" indent="-171450" algn="l" rtl="0">
              <a:lnSpc>
                <a:spcPct val="90000"/>
              </a:lnSpc>
              <a:spcBef>
                <a:spcPts val="750"/>
              </a:spcBef>
              <a:spcAft>
                <a:spcPts val="0"/>
              </a:spcAft>
              <a:buClr>
                <a:schemeClr val="dk1"/>
              </a:buClr>
              <a:buSzPct val="100000"/>
              <a:buFont typeface="Noto Sans Symbols"/>
              <a:buNone/>
            </a:pPr>
            <a:r>
              <a:rPr lang="en-US" sz="2400"/>
              <a:t>Multivariate Analysis of Variance (MANOVA)</a:t>
            </a:r>
            <a:endParaRPr/>
          </a:p>
          <a:p>
            <a:pPr marL="171450" lvl="0" indent="-171450" algn="l" rtl="0">
              <a:lnSpc>
                <a:spcPct val="90000"/>
              </a:lnSpc>
              <a:spcBef>
                <a:spcPts val="750"/>
              </a:spcBef>
              <a:spcAft>
                <a:spcPts val="0"/>
              </a:spcAft>
              <a:buClr>
                <a:schemeClr val="dk1"/>
              </a:buClr>
              <a:buSzPct val="100000"/>
              <a:buFont typeface="Noto Sans Symbols"/>
              <a:buNone/>
            </a:pPr>
            <a:r>
              <a:rPr lang="en-US" sz="2400"/>
              <a:t>	</a:t>
            </a:r>
            <a:r>
              <a:rPr lang="en-US" sz="2400" i="1">
                <a:solidFill>
                  <a:srgbClr val="A50021"/>
                </a:solidFill>
              </a:rPr>
              <a:t>Statistical technique for determining whether groups differ on more than one dependent variable.</a:t>
            </a:r>
            <a:endParaRPr/>
          </a:p>
          <a:p>
            <a:pPr marL="171450" lvl="0" indent="-171450" algn="l" rtl="0">
              <a:lnSpc>
                <a:spcPct val="90000"/>
              </a:lnSpc>
              <a:spcBef>
                <a:spcPts val="750"/>
              </a:spcBef>
              <a:spcAft>
                <a:spcPts val="0"/>
              </a:spcAft>
              <a:buClr>
                <a:schemeClr val="dk1"/>
              </a:buClr>
              <a:buSzPct val="100000"/>
              <a:buFont typeface="Noto Sans Symbols"/>
              <a:buNone/>
            </a:pPr>
            <a:endParaRPr sz="2400">
              <a:solidFill>
                <a:srgbClr val="A50021"/>
              </a:solidFill>
            </a:endParaRPr>
          </a:p>
          <a:p>
            <a:pPr marL="171450" lvl="0" indent="-171450" algn="l" rtl="0">
              <a:lnSpc>
                <a:spcPct val="90000"/>
              </a:lnSpc>
              <a:spcBef>
                <a:spcPts val="750"/>
              </a:spcBef>
              <a:spcAft>
                <a:spcPts val="0"/>
              </a:spcAft>
              <a:buClr>
                <a:schemeClr val="dk1"/>
              </a:buClr>
              <a:buSzPct val="100000"/>
              <a:buFont typeface="Noto Sans Symbols"/>
              <a:buNone/>
            </a:pPr>
            <a:r>
              <a:rPr lang="en-US" sz="2400"/>
              <a:t>Basic Assumptions</a:t>
            </a:r>
            <a:endParaRPr/>
          </a:p>
          <a:p>
            <a:pPr marL="171450" lvl="0" indent="-171450" algn="l" rtl="0">
              <a:lnSpc>
                <a:spcPct val="90000"/>
              </a:lnSpc>
              <a:spcBef>
                <a:spcPts val="750"/>
              </a:spcBef>
              <a:spcAft>
                <a:spcPts val="0"/>
              </a:spcAft>
              <a:buClr>
                <a:schemeClr val="dk1"/>
              </a:buClr>
              <a:buSzPct val="100000"/>
              <a:buFont typeface="Noto Sans Symbols"/>
              <a:buNone/>
            </a:pPr>
            <a:r>
              <a:rPr lang="en-US" sz="2400"/>
              <a:t>	1-</a:t>
            </a:r>
            <a:r>
              <a:rPr lang="en-US" sz="2400" i="1"/>
              <a:t>Scores form an interval or ratio scale</a:t>
            </a:r>
            <a:endParaRPr/>
          </a:p>
          <a:p>
            <a:pPr marL="171450" lvl="0" indent="-171450" algn="l" rtl="0">
              <a:lnSpc>
                <a:spcPct val="90000"/>
              </a:lnSpc>
              <a:spcBef>
                <a:spcPts val="750"/>
              </a:spcBef>
              <a:spcAft>
                <a:spcPts val="0"/>
              </a:spcAft>
              <a:buClr>
                <a:schemeClr val="dk1"/>
              </a:buClr>
              <a:buSzPct val="100000"/>
              <a:buFont typeface="Noto Sans Symbols"/>
              <a:buNone/>
            </a:pPr>
            <a:r>
              <a:rPr lang="en-US" sz="2400" i="1"/>
              <a:t>	2-Scores are normally distributed</a:t>
            </a:r>
            <a:endParaRPr/>
          </a:p>
          <a:p>
            <a:pPr marL="171450" lvl="0" indent="-171450" algn="l" rtl="0">
              <a:lnSpc>
                <a:spcPct val="90000"/>
              </a:lnSpc>
              <a:spcBef>
                <a:spcPts val="750"/>
              </a:spcBef>
              <a:spcAft>
                <a:spcPts val="0"/>
              </a:spcAft>
              <a:buClr>
                <a:schemeClr val="dk1"/>
              </a:buClr>
              <a:buSzPct val="100000"/>
              <a:buFont typeface="Noto Sans Symbols"/>
              <a:buNone/>
            </a:pPr>
            <a:r>
              <a:rPr lang="en-US" sz="2400" i="1"/>
              <a:t>	3-Score variances for the populations under study are equal (SD=SD)</a:t>
            </a:r>
            <a:endParaRPr sz="2400"/>
          </a:p>
          <a:p>
            <a:pPr marL="171450" lvl="0" indent="-171450" algn="l" rtl="0">
              <a:lnSpc>
                <a:spcPct val="90000"/>
              </a:lnSpc>
              <a:spcBef>
                <a:spcPts val="750"/>
              </a:spcBef>
              <a:spcAft>
                <a:spcPts val="0"/>
              </a:spcAft>
              <a:buClr>
                <a:schemeClr val="dk1"/>
              </a:buClr>
              <a:buSzPct val="100000"/>
              <a:buFont typeface="Noto Sans Symbols"/>
              <a:buNone/>
            </a:pPr>
            <a:endParaRPr sz="2400" i="1">
              <a:solidFill>
                <a:schemeClr val="folHlink"/>
              </a:solidFill>
            </a:endParaRPr>
          </a:p>
          <a:p>
            <a:pPr marL="171450" lvl="0" indent="-171450" algn="l" rtl="0">
              <a:lnSpc>
                <a:spcPct val="90000"/>
              </a:lnSpc>
              <a:spcBef>
                <a:spcPts val="750"/>
              </a:spcBef>
              <a:spcAft>
                <a:spcPts val="0"/>
              </a:spcAft>
              <a:buClr>
                <a:schemeClr val="dk1"/>
              </a:buClr>
              <a:buSzPct val="100000"/>
              <a:buFont typeface="Noto Sans Symbols"/>
              <a:buNone/>
            </a:pPr>
            <a:endParaRPr sz="2400" i="1"/>
          </a:p>
          <a:p>
            <a:pPr marL="171450" lvl="0" indent="-171450" algn="l" rtl="0">
              <a:lnSpc>
                <a:spcPct val="90000"/>
              </a:lnSpc>
              <a:spcBef>
                <a:spcPts val="750"/>
              </a:spcBef>
              <a:spcAft>
                <a:spcPts val="0"/>
              </a:spcAft>
              <a:buClr>
                <a:schemeClr val="dk1"/>
              </a:buClr>
              <a:buSzPct val="100000"/>
              <a:buFont typeface="Noto Sans Symbols"/>
              <a:buNone/>
            </a:pPr>
            <a:endParaRPr sz="2400"/>
          </a:p>
        </p:txBody>
      </p:sp>
      <p:sp>
        <p:nvSpPr>
          <p:cNvPr id="344" name="Google Shape;344;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345" name="Google Shape;345;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Quasi-Experimental (Cont’d)</a:t>
            </a:r>
            <a:endParaRPr/>
          </a:p>
        </p:txBody>
      </p:sp>
      <p:sp>
        <p:nvSpPr>
          <p:cNvPr id="351" name="Google Shape;351;p19"/>
          <p:cNvSpPr txBox="1">
            <a:spLocks noGrp="1"/>
          </p:cNvSpPr>
          <p:nvPr>
            <p:ph type="body" idx="1"/>
          </p:nvPr>
        </p:nvSpPr>
        <p:spPr>
          <a:xfrm>
            <a:off x="314325" y="1524000"/>
            <a:ext cx="86106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accent1"/>
              </a:buClr>
              <a:buSzPts val="2400"/>
              <a:buFont typeface="Noto Sans Symbols"/>
              <a:buNone/>
            </a:pPr>
            <a:r>
              <a:rPr lang="en-US" sz="2400" b="1">
                <a:solidFill>
                  <a:schemeClr val="accent1"/>
                </a:solidFill>
              </a:rPr>
              <a:t>Nonparametric Tests </a:t>
            </a:r>
            <a:r>
              <a:rPr lang="en-US" sz="2400"/>
              <a:t>:  </a:t>
            </a:r>
            <a:r>
              <a:rPr lang="en-US" sz="2000"/>
              <a:t>Nonparametric statistics tests statistical significance that do not rely on any assumptions about shape or variance of population scores.</a:t>
            </a:r>
            <a:endParaRPr/>
          </a:p>
          <a:p>
            <a:pPr marL="171450" lvl="0" indent="-171450" algn="l" rtl="0">
              <a:lnSpc>
                <a:spcPct val="90000"/>
              </a:lnSpc>
              <a:spcBef>
                <a:spcPts val="750"/>
              </a:spcBef>
              <a:spcAft>
                <a:spcPts val="0"/>
              </a:spcAft>
              <a:buClr>
                <a:schemeClr val="dk1"/>
              </a:buClr>
              <a:buSzPts val="2000"/>
              <a:buFont typeface="Noto Sans Symbols"/>
              <a:buNone/>
            </a:pPr>
            <a:r>
              <a:rPr lang="en-US" sz="2000"/>
              <a:t>	Used with measures that yield categorical or rank scores,  or do not have equal intervals. Nonparametric tests are less powerful, they require larger samples to yield the same level statistical significance.</a:t>
            </a:r>
            <a:endParaRPr/>
          </a:p>
          <a:p>
            <a:pPr marL="171450" lvl="0" indent="-171450" algn="l" rtl="0">
              <a:lnSpc>
                <a:spcPct val="90000"/>
              </a:lnSpc>
              <a:spcBef>
                <a:spcPts val="750"/>
              </a:spcBef>
              <a:spcAft>
                <a:spcPts val="0"/>
              </a:spcAft>
              <a:buClr>
                <a:schemeClr val="dk1"/>
              </a:buClr>
              <a:buSzPts val="2000"/>
              <a:buFont typeface="Noto Sans Symbols"/>
              <a:buNone/>
            </a:pPr>
            <a:endParaRPr sz="2000" i="1"/>
          </a:p>
          <a:p>
            <a:pPr marL="171450" lvl="0" indent="-171450" algn="l" rtl="0">
              <a:lnSpc>
                <a:spcPct val="90000"/>
              </a:lnSpc>
              <a:spcBef>
                <a:spcPts val="750"/>
              </a:spcBef>
              <a:spcAft>
                <a:spcPts val="0"/>
              </a:spcAft>
              <a:buClr>
                <a:schemeClr val="dk1"/>
              </a:buClr>
              <a:buSzPts val="2000"/>
              <a:buFont typeface="Noto Sans Symbols"/>
              <a:buNone/>
            </a:pPr>
            <a:r>
              <a:rPr lang="en-US" sz="2000" i="1"/>
              <a:t>	</a:t>
            </a:r>
            <a:endParaRPr/>
          </a:p>
        </p:txBody>
      </p:sp>
      <p:sp>
        <p:nvSpPr>
          <p:cNvPr id="352" name="Google Shape;352;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353" name="Google Shape;353;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pSp>
        <p:nvGrpSpPr>
          <p:cNvPr id="354" name="Google Shape;354;p19"/>
          <p:cNvGrpSpPr/>
          <p:nvPr/>
        </p:nvGrpSpPr>
        <p:grpSpPr>
          <a:xfrm>
            <a:off x="628650" y="3556818"/>
            <a:ext cx="7981950" cy="2701410"/>
            <a:chOff x="0" y="424226"/>
            <a:chExt cx="7981950" cy="2701410"/>
          </a:xfrm>
        </p:grpSpPr>
        <p:sp>
          <p:nvSpPr>
            <p:cNvPr id="355" name="Google Shape;355;p19"/>
            <p:cNvSpPr/>
            <p:nvPr/>
          </p:nvSpPr>
          <p:spPr>
            <a:xfrm>
              <a:off x="0" y="424226"/>
              <a:ext cx="7981950" cy="636480"/>
            </a:xfrm>
            <a:prstGeom prst="roundRect">
              <a:avLst>
                <a:gd name="adj" fmla="val 16667"/>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txBox="1"/>
            <p:nvPr/>
          </p:nvSpPr>
          <p:spPr>
            <a:xfrm>
              <a:off x="31070" y="455296"/>
              <a:ext cx="7919810" cy="57434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Noto Sans Symbols"/>
                <a:buNone/>
              </a:pPr>
              <a:r>
                <a:rPr lang="en-US" sz="1600" i="1">
                  <a:solidFill>
                    <a:schemeClr val="lt1"/>
                  </a:solidFill>
                  <a:latin typeface="Calibri"/>
                  <a:ea typeface="Calibri"/>
                  <a:cs typeface="Calibri"/>
                  <a:sym typeface="Calibri"/>
                </a:rPr>
                <a:t>1-</a:t>
              </a:r>
              <a:r>
                <a:rPr lang="en-US" sz="1600" i="1" u="sng">
                  <a:solidFill>
                    <a:schemeClr val="lt1"/>
                  </a:solidFill>
                  <a:latin typeface="Calibri"/>
                  <a:ea typeface="Calibri"/>
                  <a:cs typeface="Calibri"/>
                  <a:sym typeface="Calibri"/>
                </a:rPr>
                <a:t>The Chi-Square Test</a:t>
              </a:r>
              <a:r>
                <a:rPr lang="en-US" sz="1600" i="1">
                  <a:solidFill>
                    <a:schemeClr val="lt1"/>
                  </a:solidFill>
                  <a:latin typeface="Calibri"/>
                  <a:ea typeface="Calibri"/>
                  <a:cs typeface="Calibri"/>
                  <a:sym typeface="Calibri"/>
                </a:rPr>
                <a:t> = used to determine whether research data in the form of frequency counts are distributed differently for different samples.</a:t>
              </a:r>
              <a:endParaRPr sz="1600">
                <a:solidFill>
                  <a:schemeClr val="lt1"/>
                </a:solidFill>
                <a:latin typeface="Calibri"/>
                <a:ea typeface="Calibri"/>
                <a:cs typeface="Calibri"/>
                <a:sym typeface="Calibri"/>
              </a:endParaRPr>
            </a:p>
          </p:txBody>
        </p:sp>
        <p:sp>
          <p:nvSpPr>
            <p:cNvPr id="357" name="Google Shape;357;p19"/>
            <p:cNvSpPr/>
            <p:nvPr/>
          </p:nvSpPr>
          <p:spPr>
            <a:xfrm>
              <a:off x="0" y="1124036"/>
              <a:ext cx="7981950" cy="636480"/>
            </a:xfrm>
            <a:prstGeom prst="roundRect">
              <a:avLst>
                <a:gd name="adj" fmla="val 16667"/>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txBox="1"/>
            <p:nvPr/>
          </p:nvSpPr>
          <p:spPr>
            <a:xfrm>
              <a:off x="31070" y="1155106"/>
              <a:ext cx="7919810" cy="57434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i="1">
                  <a:solidFill>
                    <a:schemeClr val="lt1"/>
                  </a:solidFill>
                  <a:latin typeface="Calibri"/>
                  <a:ea typeface="Calibri"/>
                  <a:cs typeface="Calibri"/>
                  <a:sym typeface="Calibri"/>
                </a:rPr>
                <a:t>2-</a:t>
              </a:r>
              <a:r>
                <a:rPr lang="en-US" sz="1600" i="1" u="sng">
                  <a:solidFill>
                    <a:schemeClr val="lt1"/>
                  </a:solidFill>
                  <a:latin typeface="Calibri"/>
                  <a:ea typeface="Calibri"/>
                  <a:cs typeface="Calibri"/>
                  <a:sym typeface="Calibri"/>
                </a:rPr>
                <a:t>The Mann-Whitney U test</a:t>
              </a:r>
              <a:r>
                <a:rPr lang="en-US" sz="1600" i="1">
                  <a:solidFill>
                    <a:schemeClr val="lt1"/>
                  </a:solidFill>
                  <a:latin typeface="Calibri"/>
                  <a:ea typeface="Calibri"/>
                  <a:cs typeface="Calibri"/>
                  <a:sym typeface="Calibri"/>
                </a:rPr>
                <a:t>=used to determine whether the distributions of scores of two independent samples differ significantly from each other.</a:t>
              </a:r>
              <a:endParaRPr sz="1600" i="1">
                <a:solidFill>
                  <a:schemeClr val="lt1"/>
                </a:solidFill>
                <a:latin typeface="Calibri"/>
                <a:ea typeface="Calibri"/>
                <a:cs typeface="Calibri"/>
                <a:sym typeface="Calibri"/>
              </a:endParaRPr>
            </a:p>
          </p:txBody>
        </p:sp>
        <p:sp>
          <p:nvSpPr>
            <p:cNvPr id="359" name="Google Shape;359;p19"/>
            <p:cNvSpPr/>
            <p:nvPr/>
          </p:nvSpPr>
          <p:spPr>
            <a:xfrm>
              <a:off x="0" y="1806596"/>
              <a:ext cx="7981950" cy="636480"/>
            </a:xfrm>
            <a:prstGeom prst="roundRect">
              <a:avLst>
                <a:gd name="adj" fmla="val 16667"/>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txBox="1"/>
            <p:nvPr/>
          </p:nvSpPr>
          <p:spPr>
            <a:xfrm>
              <a:off x="31070" y="1837666"/>
              <a:ext cx="7919810" cy="57434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i="1">
                  <a:solidFill>
                    <a:schemeClr val="lt1"/>
                  </a:solidFill>
                  <a:latin typeface="Calibri"/>
                  <a:ea typeface="Calibri"/>
                  <a:cs typeface="Calibri"/>
                  <a:sym typeface="Calibri"/>
                </a:rPr>
                <a:t>3-</a:t>
              </a:r>
              <a:r>
                <a:rPr lang="en-US" sz="1600" i="1" u="sng">
                  <a:solidFill>
                    <a:schemeClr val="lt1"/>
                  </a:solidFill>
                  <a:latin typeface="Calibri"/>
                  <a:ea typeface="Calibri"/>
                  <a:cs typeface="Calibri"/>
                  <a:sym typeface="Calibri"/>
                </a:rPr>
                <a:t>The Wilcox signed rank test</a:t>
              </a:r>
              <a:r>
                <a:rPr lang="en-US" sz="1600" i="1">
                  <a:solidFill>
                    <a:schemeClr val="lt1"/>
                  </a:solidFill>
                  <a:latin typeface="Calibri"/>
                  <a:ea typeface="Calibri"/>
                  <a:cs typeface="Calibri"/>
                  <a:sym typeface="Calibri"/>
                </a:rPr>
                <a:t>=used to determine whether the distributions of scores of two samples differ significantly from each other when the scores of the samples are correlated.</a:t>
              </a:r>
              <a:endParaRPr sz="1600" i="1">
                <a:solidFill>
                  <a:schemeClr val="lt1"/>
                </a:solidFill>
                <a:latin typeface="Calibri"/>
                <a:ea typeface="Calibri"/>
                <a:cs typeface="Calibri"/>
                <a:sym typeface="Calibri"/>
              </a:endParaRPr>
            </a:p>
          </p:txBody>
        </p:sp>
        <p:sp>
          <p:nvSpPr>
            <p:cNvPr id="361" name="Google Shape;361;p19"/>
            <p:cNvSpPr/>
            <p:nvPr/>
          </p:nvSpPr>
          <p:spPr>
            <a:xfrm>
              <a:off x="0" y="2489156"/>
              <a:ext cx="7981950" cy="636480"/>
            </a:xfrm>
            <a:prstGeom prst="roundRect">
              <a:avLst>
                <a:gd name="adj" fmla="val 16667"/>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txBox="1"/>
            <p:nvPr/>
          </p:nvSpPr>
          <p:spPr>
            <a:xfrm>
              <a:off x="31070" y="2520226"/>
              <a:ext cx="7919810" cy="57434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i="1">
                  <a:solidFill>
                    <a:schemeClr val="lt1"/>
                  </a:solidFill>
                  <a:latin typeface="Calibri"/>
                  <a:ea typeface="Calibri"/>
                  <a:cs typeface="Calibri"/>
                  <a:sym typeface="Calibri"/>
                </a:rPr>
                <a:t>4-</a:t>
              </a:r>
              <a:r>
                <a:rPr lang="en-US" sz="1600" i="1" u="sng">
                  <a:solidFill>
                    <a:schemeClr val="lt1"/>
                  </a:solidFill>
                  <a:latin typeface="Calibri"/>
                  <a:ea typeface="Calibri"/>
                  <a:cs typeface="Calibri"/>
                  <a:sym typeface="Calibri"/>
                </a:rPr>
                <a:t>The Kruskal-Wallis test</a:t>
              </a:r>
              <a:r>
                <a:rPr lang="en-US" sz="1600" i="1">
                  <a:solidFill>
                    <a:schemeClr val="lt1"/>
                  </a:solidFill>
                  <a:latin typeface="Calibri"/>
                  <a:ea typeface="Calibri"/>
                  <a:cs typeface="Calibri"/>
                  <a:sym typeface="Calibri"/>
                </a:rPr>
                <a:t>=If more than two groups of subjects are to be compared, a nonparametric one-way analysis of variance (Kruskal-Wallis) can be used. </a:t>
              </a: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p:txBody>
        </p:sp>
      </p:gr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Research Methods</a:t>
            </a:r>
            <a:r>
              <a:rPr lang="en-US"/>
              <a:t> </a:t>
            </a:r>
            <a:br>
              <a:rPr lang="en-US"/>
            </a:br>
            <a:r>
              <a:rPr lang="en-US" sz="2400"/>
              <a:t>(upon which methodologies can be built)</a:t>
            </a:r>
            <a:endParaRPr sz="2400"/>
          </a:p>
        </p:txBody>
      </p:sp>
      <p:grpSp>
        <p:nvGrpSpPr>
          <p:cNvPr id="110" name="Google Shape;110;p2"/>
          <p:cNvGrpSpPr/>
          <p:nvPr/>
        </p:nvGrpSpPr>
        <p:grpSpPr>
          <a:xfrm>
            <a:off x="609600" y="1828800"/>
            <a:ext cx="8001000" cy="4800600"/>
            <a:chOff x="288" y="588"/>
            <a:chExt cx="5118" cy="3444"/>
          </a:xfrm>
        </p:grpSpPr>
        <p:sp>
          <p:nvSpPr>
            <p:cNvPr id="111" name="Google Shape;111;p2"/>
            <p:cNvSpPr/>
            <p:nvPr/>
          </p:nvSpPr>
          <p:spPr>
            <a:xfrm>
              <a:off x="672" y="2112"/>
              <a:ext cx="1008" cy="288"/>
            </a:xfrm>
            <a:prstGeom prst="rect">
              <a:avLst/>
            </a:prstGeom>
            <a:solidFill>
              <a:schemeClr val="accent1"/>
            </a:solidFill>
            <a:ln w="28575"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2" name="Google Shape;112;p2"/>
            <p:cNvGrpSpPr/>
            <p:nvPr/>
          </p:nvGrpSpPr>
          <p:grpSpPr>
            <a:xfrm>
              <a:off x="288" y="588"/>
              <a:ext cx="5118" cy="3444"/>
              <a:chOff x="546" y="816"/>
              <a:chExt cx="5118" cy="3444"/>
            </a:xfrm>
          </p:grpSpPr>
          <p:pic>
            <p:nvPicPr>
              <p:cNvPr id="113" name="Google Shape;113;p2" descr="typesresearch"/>
              <p:cNvPicPr preferRelativeResize="0"/>
              <p:nvPr/>
            </p:nvPicPr>
            <p:blipFill rotWithShape="1">
              <a:blip r:embed="rId3">
                <a:alphaModFix/>
              </a:blip>
              <a:srcRect/>
              <a:stretch/>
            </p:blipFill>
            <p:spPr>
              <a:xfrm>
                <a:off x="1794" y="1776"/>
                <a:ext cx="2352" cy="1654"/>
              </a:xfrm>
              <a:prstGeom prst="rect">
                <a:avLst/>
              </a:prstGeom>
              <a:noFill/>
              <a:ln>
                <a:noFill/>
              </a:ln>
            </p:spPr>
          </p:pic>
          <p:pic>
            <p:nvPicPr>
              <p:cNvPr id="114" name="Google Shape;114;p2" descr="action"/>
              <p:cNvPicPr preferRelativeResize="0"/>
              <p:nvPr/>
            </p:nvPicPr>
            <p:blipFill rotWithShape="1">
              <a:blip r:embed="rId4">
                <a:alphaModFix/>
              </a:blip>
              <a:srcRect/>
              <a:stretch/>
            </p:blipFill>
            <p:spPr>
              <a:xfrm>
                <a:off x="1794" y="3696"/>
                <a:ext cx="1488" cy="294"/>
              </a:xfrm>
              <a:prstGeom prst="rect">
                <a:avLst/>
              </a:prstGeom>
              <a:noFill/>
              <a:ln>
                <a:noFill/>
              </a:ln>
            </p:spPr>
          </p:pic>
          <p:pic>
            <p:nvPicPr>
              <p:cNvPr id="115" name="Google Shape;115;p2" descr="causalcom"/>
              <p:cNvPicPr preferRelativeResize="0"/>
              <p:nvPr/>
            </p:nvPicPr>
            <p:blipFill rotWithShape="1">
              <a:blip r:embed="rId5">
                <a:alphaModFix/>
              </a:blip>
              <a:srcRect/>
              <a:stretch/>
            </p:blipFill>
            <p:spPr>
              <a:xfrm>
                <a:off x="2130" y="816"/>
                <a:ext cx="1164" cy="486"/>
              </a:xfrm>
              <a:prstGeom prst="rect">
                <a:avLst/>
              </a:prstGeom>
              <a:noFill/>
              <a:ln>
                <a:noFill/>
              </a:ln>
            </p:spPr>
          </p:pic>
          <p:pic>
            <p:nvPicPr>
              <p:cNvPr id="116" name="Google Shape;116;p2" descr="corre"/>
              <p:cNvPicPr preferRelativeResize="0"/>
              <p:nvPr/>
            </p:nvPicPr>
            <p:blipFill rotWithShape="1">
              <a:blip r:embed="rId6">
                <a:alphaModFix/>
              </a:blip>
              <a:srcRect/>
              <a:stretch/>
            </p:blipFill>
            <p:spPr>
              <a:xfrm>
                <a:off x="546" y="1200"/>
                <a:ext cx="1122" cy="888"/>
              </a:xfrm>
              <a:prstGeom prst="rect">
                <a:avLst/>
              </a:prstGeom>
              <a:noFill/>
              <a:ln>
                <a:noFill/>
              </a:ln>
            </p:spPr>
          </p:pic>
          <p:pic>
            <p:nvPicPr>
              <p:cNvPr id="117" name="Google Shape;117;p2" descr="ethno"/>
              <p:cNvPicPr preferRelativeResize="0"/>
              <p:nvPr/>
            </p:nvPicPr>
            <p:blipFill rotWithShape="1">
              <a:blip r:embed="rId7">
                <a:alphaModFix/>
              </a:blip>
              <a:srcRect/>
              <a:stretch/>
            </p:blipFill>
            <p:spPr>
              <a:xfrm>
                <a:off x="4338" y="3120"/>
                <a:ext cx="1326" cy="294"/>
              </a:xfrm>
              <a:prstGeom prst="rect">
                <a:avLst/>
              </a:prstGeom>
              <a:noFill/>
              <a:ln>
                <a:noFill/>
              </a:ln>
            </p:spPr>
          </p:pic>
          <p:pic>
            <p:nvPicPr>
              <p:cNvPr id="118" name="Google Shape;118;p2" descr="experi"/>
              <p:cNvPicPr preferRelativeResize="0"/>
              <p:nvPr/>
            </p:nvPicPr>
            <p:blipFill rotWithShape="1">
              <a:blip r:embed="rId8">
                <a:alphaModFix/>
              </a:blip>
              <a:srcRect/>
              <a:stretch/>
            </p:blipFill>
            <p:spPr>
              <a:xfrm>
                <a:off x="4674" y="1344"/>
                <a:ext cx="800" cy="816"/>
              </a:xfrm>
              <a:prstGeom prst="rect">
                <a:avLst/>
              </a:prstGeom>
              <a:noFill/>
              <a:ln>
                <a:noFill/>
              </a:ln>
            </p:spPr>
          </p:pic>
          <p:pic>
            <p:nvPicPr>
              <p:cNvPr id="119" name="Google Shape;119;p2" descr="historical"/>
              <p:cNvPicPr preferRelativeResize="0"/>
              <p:nvPr/>
            </p:nvPicPr>
            <p:blipFill rotWithShape="1">
              <a:blip r:embed="rId9">
                <a:alphaModFix/>
              </a:blip>
              <a:srcRect/>
              <a:stretch/>
            </p:blipFill>
            <p:spPr>
              <a:xfrm>
                <a:off x="3378" y="3552"/>
                <a:ext cx="1122" cy="294"/>
              </a:xfrm>
              <a:prstGeom prst="rect">
                <a:avLst/>
              </a:prstGeom>
              <a:noFill/>
              <a:ln>
                <a:noFill/>
              </a:ln>
            </p:spPr>
          </p:pic>
          <p:pic>
            <p:nvPicPr>
              <p:cNvPr id="120" name="Google Shape;120;p2" descr="survey"/>
              <p:cNvPicPr preferRelativeResize="0"/>
              <p:nvPr/>
            </p:nvPicPr>
            <p:blipFill rotWithShape="1">
              <a:blip r:embed="rId10">
                <a:alphaModFix/>
              </a:blip>
              <a:srcRect/>
              <a:stretch/>
            </p:blipFill>
            <p:spPr>
              <a:xfrm>
                <a:off x="978" y="3216"/>
                <a:ext cx="840" cy="294"/>
              </a:xfrm>
              <a:prstGeom prst="rect">
                <a:avLst/>
              </a:prstGeom>
              <a:noFill/>
              <a:ln>
                <a:noFill/>
              </a:ln>
            </p:spPr>
          </p:pic>
          <p:pic>
            <p:nvPicPr>
              <p:cNvPr id="121" name="Google Shape;121;p2" descr="cau1"/>
              <p:cNvPicPr preferRelativeResize="0"/>
              <p:nvPr/>
            </p:nvPicPr>
            <p:blipFill rotWithShape="1">
              <a:blip r:embed="rId11">
                <a:alphaModFix/>
              </a:blip>
              <a:srcRect/>
              <a:stretch/>
            </p:blipFill>
            <p:spPr>
              <a:xfrm>
                <a:off x="3186" y="1296"/>
                <a:ext cx="672" cy="588"/>
              </a:xfrm>
              <a:prstGeom prst="rect">
                <a:avLst/>
              </a:prstGeom>
              <a:noFill/>
              <a:ln>
                <a:noFill/>
              </a:ln>
            </p:spPr>
          </p:pic>
          <p:pic>
            <p:nvPicPr>
              <p:cNvPr id="122" name="Google Shape;122;p2" descr="act1"/>
              <p:cNvPicPr preferRelativeResize="0"/>
              <p:nvPr/>
            </p:nvPicPr>
            <p:blipFill rotWithShape="1">
              <a:blip r:embed="rId12">
                <a:alphaModFix/>
              </a:blip>
              <a:srcRect/>
              <a:stretch/>
            </p:blipFill>
            <p:spPr>
              <a:xfrm>
                <a:off x="1170" y="3744"/>
                <a:ext cx="570" cy="516"/>
              </a:xfrm>
              <a:prstGeom prst="rect">
                <a:avLst/>
              </a:prstGeom>
              <a:noFill/>
              <a:ln>
                <a:noFill/>
              </a:ln>
            </p:spPr>
          </p:pic>
          <p:pic>
            <p:nvPicPr>
              <p:cNvPr id="123" name="Google Shape;123;p2" descr="eth1"/>
              <p:cNvPicPr preferRelativeResize="0"/>
              <p:nvPr/>
            </p:nvPicPr>
            <p:blipFill rotWithShape="1">
              <a:blip r:embed="rId13">
                <a:alphaModFix/>
              </a:blip>
              <a:srcRect/>
              <a:stretch/>
            </p:blipFill>
            <p:spPr>
              <a:xfrm>
                <a:off x="4482" y="3456"/>
                <a:ext cx="703" cy="768"/>
              </a:xfrm>
              <a:prstGeom prst="rect">
                <a:avLst/>
              </a:prstGeom>
              <a:noFill/>
              <a:ln>
                <a:noFill/>
              </a:ln>
            </p:spPr>
          </p:pic>
          <p:pic>
            <p:nvPicPr>
              <p:cNvPr id="124" name="Google Shape;124;p2" descr="sur1"/>
              <p:cNvPicPr preferRelativeResize="0"/>
              <p:nvPr/>
            </p:nvPicPr>
            <p:blipFill rotWithShape="1">
              <a:blip r:embed="rId14">
                <a:alphaModFix/>
              </a:blip>
              <a:srcRect/>
              <a:stretch/>
            </p:blipFill>
            <p:spPr>
              <a:xfrm>
                <a:off x="594" y="2448"/>
                <a:ext cx="774" cy="684"/>
              </a:xfrm>
              <a:prstGeom prst="rect">
                <a:avLst/>
              </a:prstGeom>
              <a:noFill/>
              <a:ln>
                <a:noFill/>
              </a:ln>
            </p:spPr>
          </p:pic>
          <p:pic>
            <p:nvPicPr>
              <p:cNvPr id="125" name="Google Shape;125;p2" descr="eth2"/>
              <p:cNvPicPr preferRelativeResize="0"/>
              <p:nvPr/>
            </p:nvPicPr>
            <p:blipFill rotWithShape="1">
              <a:blip r:embed="rId15">
                <a:alphaModFix/>
              </a:blip>
              <a:srcRect/>
              <a:stretch/>
            </p:blipFill>
            <p:spPr>
              <a:xfrm>
                <a:off x="4482" y="2448"/>
                <a:ext cx="528" cy="522"/>
              </a:xfrm>
              <a:prstGeom prst="rect">
                <a:avLst/>
              </a:prstGeom>
              <a:noFill/>
              <a:ln>
                <a:noFill/>
              </a:ln>
            </p:spPr>
          </p:pic>
          <p:pic>
            <p:nvPicPr>
              <p:cNvPr id="126" name="Google Shape;126;p2" descr="exp"/>
              <p:cNvPicPr preferRelativeResize="0"/>
              <p:nvPr/>
            </p:nvPicPr>
            <p:blipFill rotWithShape="1">
              <a:blip r:embed="rId16">
                <a:alphaModFix/>
              </a:blip>
              <a:srcRect/>
              <a:stretch/>
            </p:blipFill>
            <p:spPr>
              <a:xfrm>
                <a:off x="3954" y="1008"/>
                <a:ext cx="1248" cy="294"/>
              </a:xfrm>
              <a:prstGeom prst="rect">
                <a:avLst/>
              </a:prstGeom>
              <a:noFill/>
              <a:ln>
                <a:noFill/>
              </a:ln>
            </p:spPr>
          </p:pic>
        </p:grpSp>
        <p:sp>
          <p:nvSpPr>
            <p:cNvPr id="127" name="Google Shape;127;p2"/>
            <p:cNvSpPr txBox="1"/>
            <p:nvPr/>
          </p:nvSpPr>
          <p:spPr>
            <a:xfrm>
              <a:off x="527" y="2016"/>
              <a:ext cx="1019" cy="303"/>
            </a:xfrm>
            <a:prstGeom prst="rect">
              <a:avLst/>
            </a:prstGeom>
            <a:solidFill>
              <a:srgbClr val="FFFF99"/>
            </a:solidFill>
            <a:ln w="25400" cap="sq"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Case Study</a:t>
              </a:r>
              <a:endParaRPr/>
            </a:p>
          </p:txBody>
        </p:sp>
        <p:cxnSp>
          <p:nvCxnSpPr>
            <p:cNvPr id="128" name="Google Shape;128;p2"/>
            <p:cNvCxnSpPr/>
            <p:nvPr/>
          </p:nvCxnSpPr>
          <p:spPr>
            <a:xfrm rot="10800000">
              <a:off x="1680" y="2352"/>
              <a:ext cx="144" cy="0"/>
            </a:xfrm>
            <a:prstGeom prst="straightConnector1">
              <a:avLst/>
            </a:prstGeom>
            <a:noFill/>
            <a:ln w="28575" cap="sq" cmpd="sng">
              <a:solidFill>
                <a:schemeClr val="dk1"/>
              </a:solidFill>
              <a:prstDash val="solid"/>
              <a:round/>
              <a:headEnd type="none" w="sm" len="sm"/>
              <a:tailEnd type="triangle" w="med" len="med"/>
            </a:ln>
          </p:spPr>
        </p:cxnSp>
        <p:sp>
          <p:nvSpPr>
            <p:cNvPr id="129" name="Google Shape;129;p2"/>
            <p:cNvSpPr/>
            <p:nvPr/>
          </p:nvSpPr>
          <p:spPr>
            <a:xfrm>
              <a:off x="1632" y="1824"/>
              <a:ext cx="2160" cy="1056"/>
            </a:xfrm>
            <a:prstGeom prst="rect">
              <a:avLst/>
            </a:prstGeom>
            <a:solidFill>
              <a:srgbClr val="FFFF00"/>
            </a:solidFill>
            <a:ln w="508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2"/>
            <p:cNvSpPr txBox="1"/>
            <p:nvPr/>
          </p:nvSpPr>
          <p:spPr>
            <a:xfrm>
              <a:off x="1680" y="1968"/>
              <a:ext cx="2064" cy="6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rgbClr val="FF0000"/>
                  </a:solidFill>
                  <a:latin typeface="Gill Sans"/>
                  <a:ea typeface="Gill Sans"/>
                  <a:cs typeface="Gill Sans"/>
                  <a:sym typeface="Gill Sans"/>
                </a:rPr>
                <a:t>Types of</a:t>
              </a:r>
              <a:br>
                <a:rPr lang="en-US" sz="2600" b="1">
                  <a:solidFill>
                    <a:srgbClr val="FF0000"/>
                  </a:solidFill>
                  <a:latin typeface="Gill Sans"/>
                  <a:ea typeface="Gill Sans"/>
                  <a:cs typeface="Gill Sans"/>
                  <a:sym typeface="Gill Sans"/>
                </a:rPr>
              </a:br>
              <a:r>
                <a:rPr lang="en-US" sz="2600" b="1">
                  <a:solidFill>
                    <a:srgbClr val="FF0000"/>
                  </a:solidFill>
                  <a:latin typeface="Gill Sans"/>
                  <a:ea typeface="Gill Sans"/>
                  <a:cs typeface="Gill Sans"/>
                  <a:sym typeface="Gill Sans"/>
                </a:rPr>
                <a:t>Research Methods</a:t>
              </a:r>
              <a:endParaRPr/>
            </a:p>
          </p:txBody>
        </p:sp>
      </p:grpSp>
      <p:sp>
        <p:nvSpPr>
          <p:cNvPr id="131" name="Google Shape;131;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132" name="Google Shape;132;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Quasi-Experimental Research</a:t>
            </a:r>
            <a:endParaRPr/>
          </a:p>
        </p:txBody>
      </p:sp>
      <p:sp>
        <p:nvSpPr>
          <p:cNvPr id="369" name="Google Shape;369;p2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80000"/>
              </a:lnSpc>
              <a:spcBef>
                <a:spcPts val="0"/>
              </a:spcBef>
              <a:spcAft>
                <a:spcPts val="0"/>
              </a:spcAft>
              <a:buClr>
                <a:schemeClr val="dk1"/>
              </a:buClr>
              <a:buSzPts val="2400"/>
              <a:buChar char="•"/>
            </a:pPr>
            <a:r>
              <a:rPr lang="en-US" sz="2400"/>
              <a:t>Quasi-experimental research</a:t>
            </a:r>
            <a:endParaRPr/>
          </a:p>
          <a:p>
            <a:pPr marL="514350" lvl="1" indent="-171450" algn="l" rtl="0">
              <a:lnSpc>
                <a:spcPct val="90000"/>
              </a:lnSpc>
              <a:spcBef>
                <a:spcPts val="375"/>
              </a:spcBef>
              <a:spcAft>
                <a:spcPts val="0"/>
              </a:spcAft>
              <a:buClr>
                <a:schemeClr val="dk1"/>
              </a:buClr>
              <a:buSzPts val="1800"/>
              <a:buChar char="•"/>
            </a:pPr>
            <a:r>
              <a:rPr lang="en-US" sz="1800"/>
              <a:t>Almost but not quite real experiments</a:t>
            </a:r>
            <a:endParaRPr/>
          </a:p>
          <a:p>
            <a:pPr marL="514350" lvl="1" indent="-171450" algn="l" rtl="0">
              <a:lnSpc>
                <a:spcPct val="90000"/>
              </a:lnSpc>
              <a:spcBef>
                <a:spcPts val="375"/>
              </a:spcBef>
              <a:spcAft>
                <a:spcPts val="0"/>
              </a:spcAft>
              <a:buClr>
                <a:schemeClr val="dk1"/>
              </a:buClr>
              <a:buSzPts val="1800"/>
              <a:buChar char="•"/>
            </a:pPr>
            <a:r>
              <a:rPr lang="en-US" sz="1800"/>
              <a:t>No manipulation of the variables</a:t>
            </a:r>
            <a:endParaRPr/>
          </a:p>
          <a:p>
            <a:pPr marL="514350" lvl="1" indent="-171450" algn="l" rtl="0">
              <a:lnSpc>
                <a:spcPct val="90000"/>
              </a:lnSpc>
              <a:spcBef>
                <a:spcPts val="375"/>
              </a:spcBef>
              <a:spcAft>
                <a:spcPts val="0"/>
              </a:spcAft>
              <a:buClr>
                <a:schemeClr val="dk1"/>
              </a:buClr>
              <a:buSzPts val="1800"/>
              <a:buChar char="•"/>
            </a:pPr>
            <a:r>
              <a:rPr lang="en-US" sz="1800"/>
              <a:t>Compare groups biased on naturally occuring variables</a:t>
            </a:r>
            <a:endParaRPr/>
          </a:p>
          <a:p>
            <a:pPr marL="514350" lvl="1" indent="-171450" algn="l" rtl="0">
              <a:lnSpc>
                <a:spcPct val="90000"/>
              </a:lnSpc>
              <a:spcBef>
                <a:spcPts val="375"/>
              </a:spcBef>
              <a:spcAft>
                <a:spcPts val="0"/>
              </a:spcAft>
              <a:buClr>
                <a:schemeClr val="dk1"/>
              </a:buClr>
              <a:buSzPts val="1800"/>
              <a:buFont typeface="Noto Sans Symbols"/>
              <a:buNone/>
            </a:pPr>
            <a:endParaRPr sz="1800"/>
          </a:p>
          <a:p>
            <a:pPr marL="171450" lvl="0" indent="-171450" algn="l" rtl="0">
              <a:lnSpc>
                <a:spcPct val="80000"/>
              </a:lnSpc>
              <a:spcBef>
                <a:spcPts val="750"/>
              </a:spcBef>
              <a:spcAft>
                <a:spcPts val="0"/>
              </a:spcAft>
              <a:buClr>
                <a:schemeClr val="dk1"/>
              </a:buClr>
              <a:buSzPts val="2400"/>
              <a:buChar char="•"/>
            </a:pPr>
            <a:r>
              <a:rPr lang="en-US" sz="2400"/>
              <a:t>Two types of natural variables</a:t>
            </a:r>
            <a:endParaRPr/>
          </a:p>
          <a:p>
            <a:pPr marL="514350" lvl="1" indent="-171450" algn="l" rtl="0">
              <a:lnSpc>
                <a:spcPct val="90000"/>
              </a:lnSpc>
              <a:spcBef>
                <a:spcPts val="375"/>
              </a:spcBef>
              <a:spcAft>
                <a:spcPts val="0"/>
              </a:spcAft>
              <a:buClr>
                <a:schemeClr val="dk1"/>
              </a:buClr>
              <a:buSzPts val="1800"/>
              <a:buChar char="•"/>
            </a:pPr>
            <a:r>
              <a:rPr lang="en-US" sz="1800"/>
              <a:t>Subject variable: Characteristics that vary between participants, but can not be manipulated </a:t>
            </a:r>
            <a:endParaRPr/>
          </a:p>
          <a:p>
            <a:pPr marL="514350" lvl="1" indent="-171450" algn="l" rtl="0">
              <a:lnSpc>
                <a:spcPct val="90000"/>
              </a:lnSpc>
              <a:spcBef>
                <a:spcPts val="375"/>
              </a:spcBef>
              <a:spcAft>
                <a:spcPts val="0"/>
              </a:spcAft>
              <a:buClr>
                <a:schemeClr val="dk1"/>
              </a:buClr>
              <a:buSzPts val="1800"/>
              <a:buChar char="•"/>
            </a:pPr>
            <a:r>
              <a:rPr lang="en-US" sz="1800"/>
              <a:t>Time variable: Comparing individuals at different points in time (age 3 and 6)</a:t>
            </a:r>
            <a:endParaRPr/>
          </a:p>
          <a:p>
            <a:pPr marL="514350" lvl="1" indent="-171450" algn="l" rtl="0">
              <a:lnSpc>
                <a:spcPct val="90000"/>
              </a:lnSpc>
              <a:spcBef>
                <a:spcPts val="375"/>
              </a:spcBef>
              <a:spcAft>
                <a:spcPts val="0"/>
              </a:spcAft>
              <a:buClr>
                <a:schemeClr val="dk1"/>
              </a:buClr>
              <a:buSzPts val="1800"/>
              <a:buFont typeface="Noto Sans Symbols"/>
              <a:buNone/>
            </a:pPr>
            <a:endParaRPr sz="1800"/>
          </a:p>
          <a:p>
            <a:pPr marL="171450" lvl="0" indent="-171450" algn="l" rtl="0">
              <a:lnSpc>
                <a:spcPct val="80000"/>
              </a:lnSpc>
              <a:spcBef>
                <a:spcPts val="750"/>
              </a:spcBef>
              <a:spcAft>
                <a:spcPts val="0"/>
              </a:spcAft>
              <a:buClr>
                <a:schemeClr val="dk1"/>
              </a:buClr>
              <a:buSzPts val="2400"/>
              <a:buChar char="•"/>
            </a:pPr>
            <a:r>
              <a:rPr lang="en-US" sz="2400"/>
              <a:t>One-shot post-test, no control group</a:t>
            </a:r>
            <a:endParaRPr/>
          </a:p>
          <a:p>
            <a:pPr marL="171450" lvl="0" indent="-171450" algn="l" rtl="0">
              <a:lnSpc>
                <a:spcPct val="80000"/>
              </a:lnSpc>
              <a:spcBef>
                <a:spcPts val="750"/>
              </a:spcBef>
              <a:spcAft>
                <a:spcPts val="0"/>
              </a:spcAft>
              <a:buClr>
                <a:schemeClr val="dk1"/>
              </a:buClr>
              <a:buSzPts val="2400"/>
              <a:buChar char="•"/>
            </a:pPr>
            <a:r>
              <a:rPr lang="en-US" sz="2400"/>
              <a:t>Example: The impact of marketing strategy </a:t>
            </a:r>
            <a:endParaRPr/>
          </a:p>
          <a:p>
            <a:pPr marL="171450" lvl="0" indent="-171450" algn="l" rtl="0">
              <a:lnSpc>
                <a:spcPct val="80000"/>
              </a:lnSpc>
              <a:spcBef>
                <a:spcPts val="750"/>
              </a:spcBef>
              <a:spcAft>
                <a:spcPts val="0"/>
              </a:spcAft>
              <a:buClr>
                <a:schemeClr val="dk1"/>
              </a:buClr>
              <a:buSzPts val="2400"/>
              <a:buFont typeface="Noto Sans Symbols"/>
              <a:buNone/>
            </a:pPr>
            <a:endParaRPr sz="2400"/>
          </a:p>
        </p:txBody>
      </p:sp>
      <p:sp>
        <p:nvSpPr>
          <p:cNvPr id="370" name="Google Shape;370;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371" name="Google Shape;371;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Diagramming Research</a:t>
            </a:r>
            <a:endParaRPr/>
          </a:p>
        </p:txBody>
      </p:sp>
      <p:sp>
        <p:nvSpPr>
          <p:cNvPr id="377" name="Google Shape;377;p2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400"/>
              <a:buChar char="•"/>
            </a:pPr>
            <a:r>
              <a:rPr lang="en-US" sz="2400"/>
              <a:t>To illustrate research designs, a number of symbols are used</a:t>
            </a:r>
            <a:endParaRPr/>
          </a:p>
          <a:p>
            <a:pPr marL="514350" lvl="1" indent="-171450" algn="l" rtl="0">
              <a:lnSpc>
                <a:spcPct val="90000"/>
              </a:lnSpc>
              <a:spcBef>
                <a:spcPts val="375"/>
              </a:spcBef>
              <a:spcAft>
                <a:spcPts val="0"/>
              </a:spcAft>
              <a:buClr>
                <a:schemeClr val="dk1"/>
              </a:buClr>
              <a:buSzPts val="2400"/>
              <a:buChar char="•"/>
            </a:pPr>
            <a:r>
              <a:rPr lang="en-US" sz="2400"/>
              <a:t>X</a:t>
            </a:r>
            <a:r>
              <a:rPr lang="en-US" sz="2400" baseline="-25000"/>
              <a:t>1</a:t>
            </a:r>
            <a:r>
              <a:rPr lang="en-US" sz="2400"/>
              <a:t> = Treatment</a:t>
            </a:r>
            <a:endParaRPr/>
          </a:p>
          <a:p>
            <a:pPr marL="514350" lvl="1" indent="-171450" algn="l" rtl="0">
              <a:lnSpc>
                <a:spcPct val="90000"/>
              </a:lnSpc>
              <a:spcBef>
                <a:spcPts val="375"/>
              </a:spcBef>
              <a:spcAft>
                <a:spcPts val="0"/>
              </a:spcAft>
              <a:buClr>
                <a:schemeClr val="dk1"/>
              </a:buClr>
              <a:buSzPts val="2400"/>
              <a:buChar char="•"/>
            </a:pPr>
            <a:r>
              <a:rPr lang="en-US" sz="2400"/>
              <a:t>X</a:t>
            </a:r>
            <a:r>
              <a:rPr lang="en-US" sz="2400" baseline="-25000"/>
              <a:t>2</a:t>
            </a:r>
            <a:r>
              <a:rPr lang="en-US" sz="2400"/>
              <a:t> = Control Group</a:t>
            </a:r>
            <a:endParaRPr/>
          </a:p>
          <a:p>
            <a:pPr marL="514350" lvl="1" indent="-171450" algn="l" rtl="0">
              <a:lnSpc>
                <a:spcPct val="90000"/>
              </a:lnSpc>
              <a:spcBef>
                <a:spcPts val="375"/>
              </a:spcBef>
              <a:spcAft>
                <a:spcPts val="0"/>
              </a:spcAft>
              <a:buClr>
                <a:schemeClr val="dk1"/>
              </a:buClr>
              <a:buSzPts val="2400"/>
              <a:buChar char="•"/>
            </a:pPr>
            <a:r>
              <a:rPr lang="en-US" sz="2400"/>
              <a:t>O = Observation (pretest or posttest)</a:t>
            </a:r>
            <a:endParaRPr/>
          </a:p>
          <a:p>
            <a:pPr marL="514350" lvl="1" indent="-171450" algn="l" rtl="0">
              <a:lnSpc>
                <a:spcPct val="90000"/>
              </a:lnSpc>
              <a:spcBef>
                <a:spcPts val="375"/>
              </a:spcBef>
              <a:spcAft>
                <a:spcPts val="0"/>
              </a:spcAft>
              <a:buClr>
                <a:schemeClr val="dk1"/>
              </a:buClr>
              <a:buSzPts val="2400"/>
              <a:buChar char="•"/>
            </a:pPr>
            <a:r>
              <a:rPr lang="en-US" sz="2400"/>
              <a:t>R = Random Assignment</a:t>
            </a:r>
            <a:endParaRPr/>
          </a:p>
        </p:txBody>
      </p:sp>
      <p:sp>
        <p:nvSpPr>
          <p:cNvPr id="378" name="Google Shape;378;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379" name="Google Shape;379;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80" name="Google Shape;380;p21"/>
          <p:cNvSpPr txBox="1"/>
          <p:nvPr/>
        </p:nvSpPr>
        <p:spPr>
          <a:xfrm>
            <a:off x="628650" y="4191000"/>
            <a:ext cx="4411436" cy="304801"/>
          </a:xfrm>
          <a:prstGeom prst="rect">
            <a:avLst/>
          </a:prstGeom>
          <a:noFill/>
          <a:ln>
            <a:noFill/>
          </a:ln>
        </p:spPr>
        <p:txBody>
          <a:bodyPr spcFirstLastPara="1" wrap="square" lIns="91425" tIns="45700" rIns="91425" bIns="45700" anchor="ctr" anchorCtr="0">
            <a:normAutofit fontScale="62500" lnSpcReduction="20000"/>
          </a:bodyPr>
          <a:lstStyle/>
          <a:p>
            <a:pPr marL="0" marR="0" lvl="0" indent="0" algn="l" rtl="0">
              <a:lnSpc>
                <a:spcPct val="90000"/>
              </a:lnSpc>
              <a:spcBef>
                <a:spcPts val="0"/>
              </a:spcBef>
              <a:spcAft>
                <a:spcPts val="0"/>
              </a:spcAft>
              <a:buClr>
                <a:schemeClr val="accent1"/>
              </a:buClr>
              <a:buSzPct val="100000"/>
              <a:buFont typeface="Calibri"/>
              <a:buNone/>
            </a:pPr>
            <a:r>
              <a:rPr lang="en-US" sz="3200" b="1">
                <a:solidFill>
                  <a:schemeClr val="accent1"/>
                </a:solidFill>
                <a:latin typeface="Calibri"/>
                <a:ea typeface="Calibri"/>
                <a:cs typeface="Calibri"/>
                <a:sym typeface="Calibri"/>
              </a:rPr>
              <a:t>A Sample Research Design</a:t>
            </a:r>
            <a:endParaRPr/>
          </a:p>
        </p:txBody>
      </p:sp>
      <p:sp>
        <p:nvSpPr>
          <p:cNvPr id="381" name="Google Shape;381;p21"/>
          <p:cNvSpPr txBox="1"/>
          <p:nvPr/>
        </p:nvSpPr>
        <p:spPr>
          <a:xfrm>
            <a:off x="838200" y="4495801"/>
            <a:ext cx="7467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Single-Group Pretest-Treatment-Posttest Design</a:t>
            </a:r>
            <a:endParaRPr/>
          </a:p>
          <a:p>
            <a:pPr marL="457200" marR="0" lvl="1" indent="0" algn="l" rtl="0">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p:txBody>
      </p:sp>
      <p:sp>
        <p:nvSpPr>
          <p:cNvPr id="382" name="Google Shape;382;p21"/>
          <p:cNvSpPr txBox="1"/>
          <p:nvPr/>
        </p:nvSpPr>
        <p:spPr>
          <a:xfrm>
            <a:off x="3352800" y="5007039"/>
            <a:ext cx="4572000" cy="923330"/>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This means subjects are randomly assigned to a group, which is then given a pretest, then there is a treatment, then there is a posttest.</a:t>
            </a:r>
            <a:endParaRPr/>
          </a:p>
        </p:txBody>
      </p:sp>
      <p:sp>
        <p:nvSpPr>
          <p:cNvPr id="383" name="Google Shape;383;p21"/>
          <p:cNvSpPr txBox="1"/>
          <p:nvPr/>
        </p:nvSpPr>
        <p:spPr>
          <a:xfrm>
            <a:off x="1371600" y="5262267"/>
            <a:ext cx="1066801" cy="369332"/>
          </a:xfrm>
          <a:prstGeom prst="rect">
            <a:avLst/>
          </a:prstGeom>
          <a:solidFill>
            <a:srgbClr val="E1EFD8"/>
          </a:solidFill>
          <a:ln>
            <a:noFill/>
          </a:ln>
        </p:spPr>
        <p:txBody>
          <a:bodyPr spcFirstLastPara="1" wrap="square" lIns="91425" tIns="45700" rIns="91425" bIns="45700" anchor="t" anchorCtr="0">
            <a:spAutoFit/>
          </a:bodyPr>
          <a:lstStyle/>
          <a:p>
            <a:pPr marL="0" marR="0" lvl="1"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Calibri"/>
                <a:ea typeface="Calibri"/>
                <a:cs typeface="Calibri"/>
                <a:sym typeface="Calibri"/>
              </a:rPr>
              <a:t>R O X</a:t>
            </a:r>
            <a:r>
              <a:rPr lang="en-US" sz="1800" b="0" i="0" u="none" strike="noStrike" cap="none" baseline="-25000">
                <a:solidFill>
                  <a:schemeClr val="dk1"/>
                </a:solidFill>
                <a:latin typeface="Calibri"/>
                <a:ea typeface="Calibri"/>
                <a:cs typeface="Calibri"/>
                <a:sym typeface="Calibri"/>
              </a:rPr>
              <a:t>1</a:t>
            </a:r>
            <a:r>
              <a:rPr lang="en-US" sz="1800" b="0" i="0" u="none" strike="noStrike" cap="none">
                <a:solidFill>
                  <a:schemeClr val="dk1"/>
                </a:solidFill>
                <a:latin typeface="Calibri"/>
                <a:ea typeface="Calibri"/>
                <a:cs typeface="Calibri"/>
                <a:sym typeface="Calibri"/>
              </a:rPr>
              <a:t> O</a:t>
            </a:r>
            <a:endParaRP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pSp>
        <p:nvGrpSpPr>
          <p:cNvPr id="388" name="Google Shape;388;p22"/>
          <p:cNvGrpSpPr/>
          <p:nvPr/>
        </p:nvGrpSpPr>
        <p:grpSpPr>
          <a:xfrm>
            <a:off x="1524000" y="2667000"/>
            <a:ext cx="7086600" cy="2819400"/>
            <a:chOff x="1056" y="864"/>
            <a:chExt cx="4464" cy="1776"/>
          </a:xfrm>
        </p:grpSpPr>
        <p:sp>
          <p:nvSpPr>
            <p:cNvPr id="389" name="Google Shape;389;p22"/>
            <p:cNvSpPr txBox="1"/>
            <p:nvPr/>
          </p:nvSpPr>
          <p:spPr>
            <a:xfrm>
              <a:off x="1872" y="864"/>
              <a:ext cx="28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X</a:t>
              </a:r>
              <a:endParaRPr/>
            </a:p>
          </p:txBody>
        </p:sp>
        <p:sp>
          <p:nvSpPr>
            <p:cNvPr id="390" name="Google Shape;390;p22"/>
            <p:cNvSpPr txBox="1"/>
            <p:nvPr/>
          </p:nvSpPr>
          <p:spPr>
            <a:xfrm>
              <a:off x="1152" y="864"/>
              <a:ext cx="336"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O</a:t>
              </a:r>
              <a:r>
                <a:rPr lang="en-US" sz="1400">
                  <a:solidFill>
                    <a:schemeClr val="dk1"/>
                  </a:solidFill>
                  <a:latin typeface="Times New Roman"/>
                  <a:ea typeface="Times New Roman"/>
                  <a:cs typeface="Times New Roman"/>
                  <a:sym typeface="Times New Roman"/>
                </a:rPr>
                <a:t>1</a:t>
              </a:r>
              <a:endParaRPr sz="2000" i="1">
                <a:solidFill>
                  <a:schemeClr val="dk1"/>
                </a:solidFill>
                <a:latin typeface="Times New Roman"/>
                <a:ea typeface="Times New Roman"/>
                <a:cs typeface="Times New Roman"/>
                <a:sym typeface="Times New Roman"/>
              </a:endParaRPr>
            </a:p>
          </p:txBody>
        </p:sp>
        <p:cxnSp>
          <p:nvCxnSpPr>
            <p:cNvPr id="391" name="Google Shape;391;p22"/>
            <p:cNvCxnSpPr/>
            <p:nvPr/>
          </p:nvCxnSpPr>
          <p:spPr>
            <a:xfrm>
              <a:off x="1440" y="1008"/>
              <a:ext cx="336" cy="0"/>
            </a:xfrm>
            <a:prstGeom prst="straightConnector1">
              <a:avLst/>
            </a:prstGeom>
            <a:noFill/>
            <a:ln w="9525" cap="flat" cmpd="sng">
              <a:solidFill>
                <a:schemeClr val="dk1"/>
              </a:solidFill>
              <a:prstDash val="solid"/>
              <a:round/>
              <a:headEnd type="none" w="med" len="med"/>
              <a:tailEnd type="triangle" w="med" len="med"/>
            </a:ln>
          </p:spPr>
        </p:cxnSp>
        <p:cxnSp>
          <p:nvCxnSpPr>
            <p:cNvPr id="392" name="Google Shape;392;p22"/>
            <p:cNvCxnSpPr/>
            <p:nvPr/>
          </p:nvCxnSpPr>
          <p:spPr>
            <a:xfrm>
              <a:off x="2160" y="1008"/>
              <a:ext cx="384" cy="0"/>
            </a:xfrm>
            <a:prstGeom prst="straightConnector1">
              <a:avLst/>
            </a:prstGeom>
            <a:noFill/>
            <a:ln w="9525" cap="flat" cmpd="sng">
              <a:solidFill>
                <a:schemeClr val="dk1"/>
              </a:solidFill>
              <a:prstDash val="solid"/>
              <a:round/>
              <a:headEnd type="none" w="med" len="med"/>
              <a:tailEnd type="triangle" w="med" len="med"/>
            </a:ln>
          </p:spPr>
        </p:cxnSp>
        <p:sp>
          <p:nvSpPr>
            <p:cNvPr id="393" name="Google Shape;393;p22"/>
            <p:cNvSpPr txBox="1"/>
            <p:nvPr/>
          </p:nvSpPr>
          <p:spPr>
            <a:xfrm>
              <a:off x="2592" y="864"/>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O</a:t>
              </a:r>
              <a:r>
                <a:rPr lang="en-US" sz="1600" i="1">
                  <a:solidFill>
                    <a:schemeClr val="dk1"/>
                  </a:solidFill>
                  <a:latin typeface="Times New Roman"/>
                  <a:ea typeface="Times New Roman"/>
                  <a:cs typeface="Times New Roman"/>
                  <a:sym typeface="Times New Roman"/>
                </a:rPr>
                <a:t>2</a:t>
              </a:r>
              <a:endParaRPr sz="2000" i="1">
                <a:solidFill>
                  <a:schemeClr val="dk1"/>
                </a:solidFill>
                <a:latin typeface="Times New Roman"/>
                <a:ea typeface="Times New Roman"/>
                <a:cs typeface="Times New Roman"/>
                <a:sym typeface="Times New Roman"/>
              </a:endParaRPr>
            </a:p>
          </p:txBody>
        </p:sp>
        <p:sp>
          <p:nvSpPr>
            <p:cNvPr id="394" name="Google Shape;394;p22"/>
            <p:cNvSpPr txBox="1"/>
            <p:nvPr/>
          </p:nvSpPr>
          <p:spPr>
            <a:xfrm>
              <a:off x="2976" y="864"/>
              <a:ext cx="235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One-group pretest-posttest design</a:t>
              </a:r>
              <a:endParaRPr/>
            </a:p>
          </p:txBody>
        </p:sp>
        <p:sp>
          <p:nvSpPr>
            <p:cNvPr id="395" name="Google Shape;395;p22"/>
            <p:cNvSpPr txBox="1"/>
            <p:nvPr/>
          </p:nvSpPr>
          <p:spPr>
            <a:xfrm>
              <a:off x="1152" y="1392"/>
              <a:ext cx="816"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Group 1:</a:t>
              </a:r>
              <a:endParaRPr/>
            </a:p>
          </p:txBody>
        </p:sp>
        <p:sp>
          <p:nvSpPr>
            <p:cNvPr id="396" name="Google Shape;396;p22"/>
            <p:cNvSpPr txBox="1"/>
            <p:nvPr/>
          </p:nvSpPr>
          <p:spPr>
            <a:xfrm>
              <a:off x="1152" y="1776"/>
              <a:ext cx="76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Group 2:</a:t>
              </a:r>
              <a:endParaRPr/>
            </a:p>
          </p:txBody>
        </p:sp>
        <p:sp>
          <p:nvSpPr>
            <p:cNvPr id="397" name="Google Shape;397;p22"/>
            <p:cNvSpPr txBox="1"/>
            <p:nvPr/>
          </p:nvSpPr>
          <p:spPr>
            <a:xfrm>
              <a:off x="1920" y="1392"/>
              <a:ext cx="38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O</a:t>
              </a:r>
              <a:r>
                <a:rPr lang="en-US" sz="1600" i="1">
                  <a:solidFill>
                    <a:schemeClr val="dk1"/>
                  </a:solidFill>
                  <a:latin typeface="Times New Roman"/>
                  <a:ea typeface="Times New Roman"/>
                  <a:cs typeface="Times New Roman"/>
                  <a:sym typeface="Times New Roman"/>
                </a:rPr>
                <a:t>1</a:t>
              </a:r>
              <a:endParaRPr sz="2000" i="1">
                <a:solidFill>
                  <a:schemeClr val="dk1"/>
                </a:solidFill>
                <a:latin typeface="Times New Roman"/>
                <a:ea typeface="Times New Roman"/>
                <a:cs typeface="Times New Roman"/>
                <a:sym typeface="Times New Roman"/>
              </a:endParaRPr>
            </a:p>
          </p:txBody>
        </p:sp>
        <p:sp>
          <p:nvSpPr>
            <p:cNvPr id="398" name="Google Shape;398;p22"/>
            <p:cNvSpPr txBox="1"/>
            <p:nvPr/>
          </p:nvSpPr>
          <p:spPr>
            <a:xfrm>
              <a:off x="1920" y="1776"/>
              <a:ext cx="336"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O</a:t>
              </a:r>
              <a:r>
                <a:rPr lang="en-US" sz="1600" i="1">
                  <a:solidFill>
                    <a:schemeClr val="dk1"/>
                  </a:solidFill>
                  <a:latin typeface="Times New Roman"/>
                  <a:ea typeface="Times New Roman"/>
                  <a:cs typeface="Times New Roman"/>
                  <a:sym typeface="Times New Roman"/>
                </a:rPr>
                <a:t>3</a:t>
              </a:r>
              <a:endParaRPr sz="2000" i="1">
                <a:solidFill>
                  <a:schemeClr val="dk1"/>
                </a:solidFill>
                <a:latin typeface="Times New Roman"/>
                <a:ea typeface="Times New Roman"/>
                <a:cs typeface="Times New Roman"/>
                <a:sym typeface="Times New Roman"/>
              </a:endParaRPr>
            </a:p>
          </p:txBody>
        </p:sp>
        <p:cxnSp>
          <p:nvCxnSpPr>
            <p:cNvPr id="399" name="Google Shape;399;p22"/>
            <p:cNvCxnSpPr/>
            <p:nvPr/>
          </p:nvCxnSpPr>
          <p:spPr>
            <a:xfrm>
              <a:off x="2208" y="1536"/>
              <a:ext cx="192" cy="0"/>
            </a:xfrm>
            <a:prstGeom prst="straightConnector1">
              <a:avLst/>
            </a:prstGeom>
            <a:noFill/>
            <a:ln w="9525" cap="flat" cmpd="sng">
              <a:solidFill>
                <a:schemeClr val="dk1"/>
              </a:solidFill>
              <a:prstDash val="solid"/>
              <a:round/>
              <a:headEnd type="none" w="med" len="med"/>
              <a:tailEnd type="triangle" w="med" len="med"/>
            </a:ln>
          </p:spPr>
        </p:cxnSp>
        <p:sp>
          <p:nvSpPr>
            <p:cNvPr id="400" name="Google Shape;400;p22"/>
            <p:cNvSpPr txBox="1"/>
            <p:nvPr/>
          </p:nvSpPr>
          <p:spPr>
            <a:xfrm>
              <a:off x="2496" y="1392"/>
              <a:ext cx="28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X</a:t>
              </a:r>
              <a:endParaRPr/>
            </a:p>
          </p:txBody>
        </p:sp>
        <p:sp>
          <p:nvSpPr>
            <p:cNvPr id="401" name="Google Shape;401;p22"/>
            <p:cNvSpPr txBox="1"/>
            <p:nvPr/>
          </p:nvSpPr>
          <p:spPr>
            <a:xfrm>
              <a:off x="2928" y="1392"/>
              <a:ext cx="336"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O</a:t>
              </a:r>
              <a:r>
                <a:rPr lang="en-US" sz="1600" i="1">
                  <a:solidFill>
                    <a:schemeClr val="dk1"/>
                  </a:solidFill>
                  <a:latin typeface="Times New Roman"/>
                  <a:ea typeface="Times New Roman"/>
                  <a:cs typeface="Times New Roman"/>
                  <a:sym typeface="Times New Roman"/>
                </a:rPr>
                <a:t>2</a:t>
              </a:r>
              <a:endParaRPr sz="2000" i="1">
                <a:solidFill>
                  <a:schemeClr val="dk1"/>
                </a:solidFill>
                <a:latin typeface="Times New Roman"/>
                <a:ea typeface="Times New Roman"/>
                <a:cs typeface="Times New Roman"/>
                <a:sym typeface="Times New Roman"/>
              </a:endParaRPr>
            </a:p>
          </p:txBody>
        </p:sp>
        <p:cxnSp>
          <p:nvCxnSpPr>
            <p:cNvPr id="402" name="Google Shape;402;p22"/>
            <p:cNvCxnSpPr/>
            <p:nvPr/>
          </p:nvCxnSpPr>
          <p:spPr>
            <a:xfrm>
              <a:off x="2736" y="1536"/>
              <a:ext cx="144" cy="0"/>
            </a:xfrm>
            <a:prstGeom prst="straightConnector1">
              <a:avLst/>
            </a:prstGeom>
            <a:noFill/>
            <a:ln w="9525" cap="flat" cmpd="sng">
              <a:solidFill>
                <a:schemeClr val="dk1"/>
              </a:solidFill>
              <a:prstDash val="solid"/>
              <a:round/>
              <a:headEnd type="none" w="med" len="med"/>
              <a:tailEnd type="triangle" w="med" len="med"/>
            </a:ln>
          </p:spPr>
        </p:cxnSp>
        <p:cxnSp>
          <p:nvCxnSpPr>
            <p:cNvPr id="403" name="Google Shape;403;p22"/>
            <p:cNvCxnSpPr/>
            <p:nvPr/>
          </p:nvCxnSpPr>
          <p:spPr>
            <a:xfrm>
              <a:off x="2256" y="1920"/>
              <a:ext cx="576" cy="0"/>
            </a:xfrm>
            <a:prstGeom prst="straightConnector1">
              <a:avLst/>
            </a:prstGeom>
            <a:noFill/>
            <a:ln w="9525" cap="flat" cmpd="sng">
              <a:solidFill>
                <a:schemeClr val="dk1"/>
              </a:solidFill>
              <a:prstDash val="solid"/>
              <a:round/>
              <a:headEnd type="none" w="med" len="med"/>
              <a:tailEnd type="triangle" w="med" len="med"/>
            </a:ln>
          </p:spPr>
        </p:cxnSp>
        <p:sp>
          <p:nvSpPr>
            <p:cNvPr id="404" name="Google Shape;404;p22"/>
            <p:cNvSpPr txBox="1"/>
            <p:nvPr/>
          </p:nvSpPr>
          <p:spPr>
            <a:xfrm>
              <a:off x="2928" y="1776"/>
              <a:ext cx="38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O</a:t>
              </a:r>
              <a:r>
                <a:rPr lang="en-US" sz="1600" i="1">
                  <a:solidFill>
                    <a:schemeClr val="dk1"/>
                  </a:solidFill>
                  <a:latin typeface="Times New Roman"/>
                  <a:ea typeface="Times New Roman"/>
                  <a:cs typeface="Times New Roman"/>
                  <a:sym typeface="Times New Roman"/>
                </a:rPr>
                <a:t>4</a:t>
              </a:r>
              <a:endParaRPr sz="2000" i="1">
                <a:solidFill>
                  <a:schemeClr val="dk1"/>
                </a:solidFill>
                <a:latin typeface="Times New Roman"/>
                <a:ea typeface="Times New Roman"/>
                <a:cs typeface="Times New Roman"/>
                <a:sym typeface="Times New Roman"/>
              </a:endParaRPr>
            </a:p>
          </p:txBody>
        </p:sp>
        <p:sp>
          <p:nvSpPr>
            <p:cNvPr id="405" name="Google Shape;405;p22"/>
            <p:cNvSpPr txBox="1"/>
            <p:nvPr/>
          </p:nvSpPr>
          <p:spPr>
            <a:xfrm>
              <a:off x="3360" y="1392"/>
              <a:ext cx="211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Nonequivalent control group</a:t>
              </a:r>
              <a:endParaRPr/>
            </a:p>
          </p:txBody>
        </p:sp>
        <p:sp>
          <p:nvSpPr>
            <p:cNvPr id="406" name="Google Shape;406;p22"/>
            <p:cNvSpPr txBox="1"/>
            <p:nvPr/>
          </p:nvSpPr>
          <p:spPr>
            <a:xfrm>
              <a:off x="1680" y="2208"/>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O</a:t>
              </a:r>
              <a:r>
                <a:rPr lang="en-US" sz="1600" i="1">
                  <a:solidFill>
                    <a:schemeClr val="dk1"/>
                  </a:solidFill>
                  <a:latin typeface="Times New Roman"/>
                  <a:ea typeface="Times New Roman"/>
                  <a:cs typeface="Times New Roman"/>
                  <a:sym typeface="Times New Roman"/>
                </a:rPr>
                <a:t>1</a:t>
              </a:r>
              <a:endParaRPr sz="2000" i="1">
                <a:solidFill>
                  <a:schemeClr val="dk1"/>
                </a:solidFill>
                <a:latin typeface="Times New Roman"/>
                <a:ea typeface="Times New Roman"/>
                <a:cs typeface="Times New Roman"/>
                <a:sym typeface="Times New Roman"/>
              </a:endParaRPr>
            </a:p>
          </p:txBody>
        </p:sp>
        <p:sp>
          <p:nvSpPr>
            <p:cNvPr id="407" name="Google Shape;407;p22"/>
            <p:cNvSpPr txBox="1"/>
            <p:nvPr/>
          </p:nvSpPr>
          <p:spPr>
            <a:xfrm>
              <a:off x="1200" y="2208"/>
              <a:ext cx="28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X</a:t>
              </a:r>
              <a:r>
                <a:rPr lang="en-US" sz="1600" i="1">
                  <a:solidFill>
                    <a:schemeClr val="dk1"/>
                  </a:solidFill>
                  <a:latin typeface="Times New Roman"/>
                  <a:ea typeface="Times New Roman"/>
                  <a:cs typeface="Times New Roman"/>
                  <a:sym typeface="Times New Roman"/>
                </a:rPr>
                <a:t>1</a:t>
              </a:r>
              <a:endParaRPr sz="2000" i="1">
                <a:solidFill>
                  <a:schemeClr val="dk1"/>
                </a:solidFill>
                <a:latin typeface="Times New Roman"/>
                <a:ea typeface="Times New Roman"/>
                <a:cs typeface="Times New Roman"/>
                <a:sym typeface="Times New Roman"/>
              </a:endParaRPr>
            </a:p>
          </p:txBody>
        </p:sp>
        <p:cxnSp>
          <p:nvCxnSpPr>
            <p:cNvPr id="408" name="Google Shape;408;p22"/>
            <p:cNvCxnSpPr/>
            <p:nvPr/>
          </p:nvCxnSpPr>
          <p:spPr>
            <a:xfrm>
              <a:off x="1440" y="2352"/>
              <a:ext cx="240" cy="0"/>
            </a:xfrm>
            <a:prstGeom prst="straightConnector1">
              <a:avLst/>
            </a:prstGeom>
            <a:noFill/>
            <a:ln w="9525" cap="flat" cmpd="sng">
              <a:solidFill>
                <a:schemeClr val="dk1"/>
              </a:solidFill>
              <a:prstDash val="solid"/>
              <a:round/>
              <a:headEnd type="none" w="med" len="med"/>
              <a:tailEnd type="triangle" w="med" len="med"/>
            </a:ln>
          </p:spPr>
        </p:cxnSp>
        <p:sp>
          <p:nvSpPr>
            <p:cNvPr id="409" name="Google Shape;409;p22"/>
            <p:cNvSpPr txBox="1"/>
            <p:nvPr/>
          </p:nvSpPr>
          <p:spPr>
            <a:xfrm>
              <a:off x="2160" y="2208"/>
              <a:ext cx="4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Times New Roman"/>
                  <a:ea typeface="Times New Roman"/>
                  <a:cs typeface="Times New Roman"/>
                  <a:sym typeface="Times New Roman"/>
                </a:rPr>
                <a:t>X</a:t>
              </a:r>
              <a:r>
                <a:rPr lang="en-US" sz="1600" i="1">
                  <a:solidFill>
                    <a:schemeClr val="dk1"/>
                  </a:solidFill>
                  <a:latin typeface="Times New Roman"/>
                  <a:ea typeface="Times New Roman"/>
                  <a:cs typeface="Times New Roman"/>
                  <a:sym typeface="Times New Roman"/>
                </a:rPr>
                <a:t>2</a:t>
              </a:r>
              <a:endParaRPr sz="1800" i="1">
                <a:solidFill>
                  <a:schemeClr val="dk1"/>
                </a:solidFill>
                <a:latin typeface="Times New Roman"/>
                <a:ea typeface="Times New Roman"/>
                <a:cs typeface="Times New Roman"/>
                <a:sym typeface="Times New Roman"/>
              </a:endParaRPr>
            </a:p>
          </p:txBody>
        </p:sp>
        <p:sp>
          <p:nvSpPr>
            <p:cNvPr id="410" name="Google Shape;410;p22"/>
            <p:cNvSpPr txBox="1"/>
            <p:nvPr/>
          </p:nvSpPr>
          <p:spPr>
            <a:xfrm>
              <a:off x="2688" y="2208"/>
              <a:ext cx="38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Times New Roman"/>
                  <a:ea typeface="Times New Roman"/>
                  <a:cs typeface="Times New Roman"/>
                  <a:sym typeface="Times New Roman"/>
                </a:rPr>
                <a:t>O</a:t>
              </a:r>
              <a:r>
                <a:rPr lang="en-US" sz="1600" i="1">
                  <a:solidFill>
                    <a:schemeClr val="dk1"/>
                  </a:solidFill>
                  <a:latin typeface="Times New Roman"/>
                  <a:ea typeface="Times New Roman"/>
                  <a:cs typeface="Times New Roman"/>
                  <a:sym typeface="Times New Roman"/>
                </a:rPr>
                <a:t>2</a:t>
              </a:r>
              <a:endParaRPr sz="2000" i="1">
                <a:solidFill>
                  <a:schemeClr val="dk1"/>
                </a:solidFill>
                <a:latin typeface="Times New Roman"/>
                <a:ea typeface="Times New Roman"/>
                <a:cs typeface="Times New Roman"/>
                <a:sym typeface="Times New Roman"/>
              </a:endParaRPr>
            </a:p>
          </p:txBody>
        </p:sp>
        <p:cxnSp>
          <p:nvCxnSpPr>
            <p:cNvPr id="411" name="Google Shape;411;p22"/>
            <p:cNvCxnSpPr/>
            <p:nvPr/>
          </p:nvCxnSpPr>
          <p:spPr>
            <a:xfrm>
              <a:off x="1968" y="2352"/>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412" name="Google Shape;412;p22"/>
            <p:cNvCxnSpPr/>
            <p:nvPr/>
          </p:nvCxnSpPr>
          <p:spPr>
            <a:xfrm>
              <a:off x="2400" y="2352"/>
              <a:ext cx="288" cy="0"/>
            </a:xfrm>
            <a:prstGeom prst="straightConnector1">
              <a:avLst/>
            </a:prstGeom>
            <a:noFill/>
            <a:ln w="9525" cap="flat" cmpd="sng">
              <a:solidFill>
                <a:schemeClr val="dk1"/>
              </a:solidFill>
              <a:prstDash val="solid"/>
              <a:round/>
              <a:headEnd type="none" w="med" len="med"/>
              <a:tailEnd type="triangle" w="med" len="med"/>
            </a:ln>
          </p:spPr>
        </p:cxnSp>
        <p:sp>
          <p:nvSpPr>
            <p:cNvPr id="413" name="Google Shape;413;p22"/>
            <p:cNvSpPr txBox="1"/>
            <p:nvPr/>
          </p:nvSpPr>
          <p:spPr>
            <a:xfrm>
              <a:off x="3312" y="2208"/>
              <a:ext cx="2160"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Equivalent time-samples design</a:t>
              </a:r>
              <a:endParaRPr/>
            </a:p>
          </p:txBody>
        </p:sp>
        <p:cxnSp>
          <p:nvCxnSpPr>
            <p:cNvPr id="414" name="Google Shape;414;p22"/>
            <p:cNvCxnSpPr/>
            <p:nvPr/>
          </p:nvCxnSpPr>
          <p:spPr>
            <a:xfrm>
              <a:off x="1056" y="1296"/>
              <a:ext cx="4416" cy="0"/>
            </a:xfrm>
            <a:prstGeom prst="straightConnector1">
              <a:avLst/>
            </a:prstGeom>
            <a:noFill/>
            <a:ln w="9525" cap="flat" cmpd="sng">
              <a:solidFill>
                <a:schemeClr val="dk1"/>
              </a:solidFill>
              <a:prstDash val="solid"/>
              <a:round/>
              <a:headEnd type="none" w="med" len="med"/>
              <a:tailEnd type="none" w="med" len="med"/>
            </a:ln>
          </p:spPr>
        </p:cxnSp>
        <p:cxnSp>
          <p:nvCxnSpPr>
            <p:cNvPr id="415" name="Google Shape;415;p22"/>
            <p:cNvCxnSpPr/>
            <p:nvPr/>
          </p:nvCxnSpPr>
          <p:spPr>
            <a:xfrm>
              <a:off x="1104" y="2112"/>
              <a:ext cx="4416" cy="0"/>
            </a:xfrm>
            <a:prstGeom prst="straightConnector1">
              <a:avLst/>
            </a:prstGeom>
            <a:noFill/>
            <a:ln w="9525" cap="flat" cmpd="sng">
              <a:solidFill>
                <a:schemeClr val="dk1"/>
              </a:solidFill>
              <a:prstDash val="solid"/>
              <a:round/>
              <a:headEnd type="none" w="med" len="med"/>
              <a:tailEnd type="none" w="med" len="med"/>
            </a:ln>
          </p:spPr>
        </p:cxnSp>
        <p:cxnSp>
          <p:nvCxnSpPr>
            <p:cNvPr id="416" name="Google Shape;416;p22"/>
            <p:cNvCxnSpPr/>
            <p:nvPr/>
          </p:nvCxnSpPr>
          <p:spPr>
            <a:xfrm>
              <a:off x="1056" y="2640"/>
              <a:ext cx="4464" cy="0"/>
            </a:xfrm>
            <a:prstGeom prst="straightConnector1">
              <a:avLst/>
            </a:prstGeom>
            <a:noFill/>
            <a:ln w="9525" cap="flat" cmpd="sng">
              <a:solidFill>
                <a:schemeClr val="dk1"/>
              </a:solidFill>
              <a:prstDash val="solid"/>
              <a:round/>
              <a:headEnd type="none" w="med" len="med"/>
              <a:tailEnd type="none" w="med" len="med"/>
            </a:ln>
          </p:spPr>
        </p:cxnSp>
      </p:grpSp>
      <p:sp>
        <p:nvSpPr>
          <p:cNvPr id="417" name="Google Shape;417;p22"/>
          <p:cNvSpPr/>
          <p:nvPr/>
        </p:nvSpPr>
        <p:spPr>
          <a:xfrm>
            <a:off x="1150938" y="838200"/>
            <a:ext cx="7793037" cy="922338"/>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1800" b="1">
              <a:solidFill>
                <a:schemeClr val="dk2"/>
              </a:solidFill>
              <a:latin typeface="Calibri"/>
              <a:ea typeface="Calibri"/>
              <a:cs typeface="Calibri"/>
              <a:sym typeface="Calibri"/>
            </a:endParaRPr>
          </a:p>
        </p:txBody>
      </p:sp>
      <p:sp>
        <p:nvSpPr>
          <p:cNvPr id="418" name="Google Shape;418;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b="1">
                <a:solidFill>
                  <a:schemeClr val="dk2"/>
                </a:solidFill>
              </a:rPr>
              <a:t>Classification of Research Design </a:t>
            </a:r>
            <a:r>
              <a:rPr lang="en-US" b="1">
                <a:solidFill>
                  <a:schemeClr val="dk2"/>
                </a:solidFill>
              </a:rPr>
              <a:t>(Causal Comparative)</a:t>
            </a:r>
            <a:endParaRPr/>
          </a:p>
        </p:txBody>
      </p:sp>
      <p:sp>
        <p:nvSpPr>
          <p:cNvPr id="419" name="Google Shape;419;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420" name="Google Shape;420;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Research design with more power </a:t>
            </a:r>
            <a:r>
              <a:rPr lang="en-US" sz="2400" b="1"/>
              <a:t>(time series)</a:t>
            </a:r>
            <a:endParaRPr/>
          </a:p>
        </p:txBody>
      </p:sp>
      <p:sp>
        <p:nvSpPr>
          <p:cNvPr id="426" name="Google Shape;426;p2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400"/>
              <a:buChar char="•"/>
            </a:pPr>
            <a:r>
              <a:rPr lang="en-US" sz="2400"/>
              <a:t>Pre-test post-test </a:t>
            </a:r>
            <a:endParaRPr/>
          </a:p>
          <a:p>
            <a:pPr marL="171450" lvl="0" indent="-171450" algn="ctr" rtl="0">
              <a:lnSpc>
                <a:spcPct val="90000"/>
              </a:lnSpc>
              <a:spcBef>
                <a:spcPts val="750"/>
              </a:spcBef>
              <a:spcAft>
                <a:spcPts val="0"/>
              </a:spcAft>
              <a:buClr>
                <a:schemeClr val="dk1"/>
              </a:buClr>
              <a:buSzPts val="2400"/>
              <a:buFont typeface="Noto Sans Symbols"/>
              <a:buNone/>
            </a:pPr>
            <a:endParaRPr sz="2400"/>
          </a:p>
          <a:p>
            <a:pPr marL="171450" lvl="0" indent="-171450" algn="ctr" rtl="0">
              <a:lnSpc>
                <a:spcPct val="90000"/>
              </a:lnSpc>
              <a:spcBef>
                <a:spcPts val="750"/>
              </a:spcBef>
              <a:spcAft>
                <a:spcPts val="0"/>
              </a:spcAft>
              <a:buClr>
                <a:schemeClr val="dk1"/>
              </a:buClr>
              <a:buSzPts val="2400"/>
              <a:buFont typeface="Noto Sans Symbols"/>
              <a:buNone/>
            </a:pPr>
            <a:r>
              <a:rPr lang="en-US" sz="2400"/>
              <a:t>O</a:t>
            </a:r>
            <a:r>
              <a:rPr lang="en-US" sz="2400" baseline="-25000"/>
              <a:t>1	</a:t>
            </a:r>
            <a:r>
              <a:rPr lang="en-US" sz="2400"/>
              <a:t>O</a:t>
            </a:r>
            <a:r>
              <a:rPr lang="en-US" sz="2400" baseline="-25000"/>
              <a:t>2</a:t>
            </a:r>
            <a:r>
              <a:rPr lang="en-US" sz="2400"/>
              <a:t>	O</a:t>
            </a:r>
            <a:r>
              <a:rPr lang="en-US" sz="2400" baseline="-25000"/>
              <a:t>3</a:t>
            </a:r>
            <a:r>
              <a:rPr lang="en-US" sz="2400"/>
              <a:t>	X	O</a:t>
            </a:r>
            <a:r>
              <a:rPr lang="en-US" sz="2400" baseline="-25000"/>
              <a:t>4	</a:t>
            </a:r>
            <a:r>
              <a:rPr lang="en-US" sz="2400"/>
              <a:t>O</a:t>
            </a:r>
            <a:r>
              <a:rPr lang="en-US" sz="2400" baseline="-25000"/>
              <a:t>5</a:t>
            </a:r>
            <a:r>
              <a:rPr lang="en-US" sz="2400"/>
              <a:t>	O</a:t>
            </a:r>
            <a:r>
              <a:rPr lang="en-US" sz="2400" baseline="-25000"/>
              <a:t>6	</a:t>
            </a:r>
            <a:endParaRPr/>
          </a:p>
          <a:p>
            <a:pPr marL="171450" lvl="0" indent="-171450" algn="ctr" rtl="0">
              <a:lnSpc>
                <a:spcPct val="90000"/>
              </a:lnSpc>
              <a:spcBef>
                <a:spcPts val="750"/>
              </a:spcBef>
              <a:spcAft>
                <a:spcPts val="0"/>
              </a:spcAft>
              <a:buClr>
                <a:schemeClr val="dk1"/>
              </a:buClr>
              <a:buSzPts val="2400"/>
              <a:buFont typeface="Noto Sans Symbols"/>
              <a:buNone/>
            </a:pPr>
            <a:endParaRPr sz="2400" baseline="-25000"/>
          </a:p>
          <a:p>
            <a:pPr marL="171450" lvl="0" indent="-171450" algn="l" rtl="0">
              <a:lnSpc>
                <a:spcPct val="90000"/>
              </a:lnSpc>
              <a:spcBef>
                <a:spcPts val="750"/>
              </a:spcBef>
              <a:spcAft>
                <a:spcPts val="0"/>
              </a:spcAft>
              <a:buClr>
                <a:schemeClr val="dk1"/>
              </a:buClr>
              <a:buSzPts val="2400"/>
              <a:buChar char="•"/>
            </a:pPr>
            <a:r>
              <a:rPr lang="en-US" sz="2400"/>
              <a:t>Pre-test post-test with control group </a:t>
            </a:r>
            <a:endParaRPr/>
          </a:p>
          <a:p>
            <a:pPr marL="171450" lvl="0" indent="-171450" algn="l" rtl="0">
              <a:lnSpc>
                <a:spcPct val="90000"/>
              </a:lnSpc>
              <a:spcBef>
                <a:spcPts val="750"/>
              </a:spcBef>
              <a:spcAft>
                <a:spcPts val="0"/>
              </a:spcAft>
              <a:buClr>
                <a:schemeClr val="dk1"/>
              </a:buClr>
              <a:buSzPts val="2400"/>
              <a:buFont typeface="Noto Sans Symbols"/>
              <a:buNone/>
            </a:pPr>
            <a:endParaRPr sz="2400"/>
          </a:p>
          <a:p>
            <a:pPr marL="171450" lvl="0" indent="-171450" algn="ctr" rtl="0">
              <a:lnSpc>
                <a:spcPct val="90000"/>
              </a:lnSpc>
              <a:spcBef>
                <a:spcPts val="750"/>
              </a:spcBef>
              <a:spcAft>
                <a:spcPts val="0"/>
              </a:spcAft>
              <a:buClr>
                <a:schemeClr val="dk1"/>
              </a:buClr>
              <a:buSzPts val="2400"/>
              <a:buFont typeface="Noto Sans Symbols"/>
              <a:buNone/>
            </a:pPr>
            <a:r>
              <a:rPr lang="en-US" sz="2400"/>
              <a:t>O</a:t>
            </a:r>
            <a:r>
              <a:rPr lang="en-US" sz="2400" baseline="-25000"/>
              <a:t>1	</a:t>
            </a:r>
            <a:r>
              <a:rPr lang="en-US" sz="2400"/>
              <a:t>O</a:t>
            </a:r>
            <a:r>
              <a:rPr lang="en-US" sz="2400" baseline="-25000"/>
              <a:t>2</a:t>
            </a:r>
            <a:r>
              <a:rPr lang="en-US" sz="2400"/>
              <a:t>	O</a:t>
            </a:r>
            <a:r>
              <a:rPr lang="en-US" sz="2400" baseline="-25000"/>
              <a:t>3</a:t>
            </a:r>
            <a:r>
              <a:rPr lang="en-US" sz="2400"/>
              <a:t>	X	O</a:t>
            </a:r>
            <a:r>
              <a:rPr lang="en-US" sz="2400" baseline="-25000"/>
              <a:t>4	</a:t>
            </a:r>
            <a:r>
              <a:rPr lang="en-US" sz="2400"/>
              <a:t>O</a:t>
            </a:r>
            <a:r>
              <a:rPr lang="en-US" sz="2400" baseline="-25000"/>
              <a:t>5</a:t>
            </a:r>
            <a:r>
              <a:rPr lang="en-US" sz="2400"/>
              <a:t>	O</a:t>
            </a:r>
            <a:r>
              <a:rPr lang="en-US" sz="2400" baseline="-25000"/>
              <a:t>6</a:t>
            </a:r>
            <a:endParaRPr/>
          </a:p>
          <a:p>
            <a:pPr marL="171450" lvl="0" indent="-171450" algn="ctr" rtl="0">
              <a:lnSpc>
                <a:spcPct val="90000"/>
              </a:lnSpc>
              <a:spcBef>
                <a:spcPts val="750"/>
              </a:spcBef>
              <a:spcAft>
                <a:spcPts val="0"/>
              </a:spcAft>
              <a:buClr>
                <a:schemeClr val="dk1"/>
              </a:buClr>
              <a:buSzPts val="2400"/>
              <a:buFont typeface="Noto Sans Symbols"/>
              <a:buNone/>
            </a:pPr>
            <a:endParaRPr sz="2400" baseline="-25000"/>
          </a:p>
          <a:p>
            <a:pPr marL="171450" lvl="0" indent="-171450" algn="ctr" rtl="0">
              <a:lnSpc>
                <a:spcPct val="90000"/>
              </a:lnSpc>
              <a:spcBef>
                <a:spcPts val="750"/>
              </a:spcBef>
              <a:spcAft>
                <a:spcPts val="0"/>
              </a:spcAft>
              <a:buClr>
                <a:schemeClr val="dk1"/>
              </a:buClr>
              <a:buSzPts val="2400"/>
              <a:buFont typeface="Noto Sans Symbols"/>
              <a:buNone/>
            </a:pPr>
            <a:r>
              <a:rPr lang="en-US" sz="2400"/>
              <a:t>O</a:t>
            </a:r>
            <a:r>
              <a:rPr lang="en-US" sz="2400" baseline="-25000"/>
              <a:t>1	</a:t>
            </a:r>
            <a:r>
              <a:rPr lang="en-US" sz="2400"/>
              <a:t>O</a:t>
            </a:r>
            <a:r>
              <a:rPr lang="en-US" sz="2400" baseline="-25000"/>
              <a:t>2</a:t>
            </a:r>
            <a:r>
              <a:rPr lang="en-US" sz="2400"/>
              <a:t>	O</a:t>
            </a:r>
            <a:r>
              <a:rPr lang="en-US" sz="2400" baseline="-25000"/>
              <a:t>3</a:t>
            </a:r>
            <a:r>
              <a:rPr lang="en-US" sz="2400"/>
              <a:t>		O</a:t>
            </a:r>
            <a:r>
              <a:rPr lang="en-US" sz="2400" baseline="-25000"/>
              <a:t>4	</a:t>
            </a:r>
            <a:r>
              <a:rPr lang="en-US" sz="2400"/>
              <a:t>O</a:t>
            </a:r>
            <a:r>
              <a:rPr lang="en-US" sz="2400" baseline="-25000"/>
              <a:t>5</a:t>
            </a:r>
            <a:r>
              <a:rPr lang="en-US" sz="2400"/>
              <a:t>	O</a:t>
            </a:r>
            <a:r>
              <a:rPr lang="en-US" sz="2400" baseline="-25000"/>
              <a:t>6</a:t>
            </a:r>
            <a:endParaRPr/>
          </a:p>
        </p:txBody>
      </p:sp>
      <p:sp>
        <p:nvSpPr>
          <p:cNvPr id="427" name="Google Shape;427;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428" name="Google Shape;428;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cxnSp>
        <p:nvCxnSpPr>
          <p:cNvPr id="429" name="Google Shape;429;p23"/>
          <p:cNvCxnSpPr/>
          <p:nvPr/>
        </p:nvCxnSpPr>
        <p:spPr>
          <a:xfrm>
            <a:off x="1295400" y="2590800"/>
            <a:ext cx="59436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3"/>
          <p:cNvCxnSpPr/>
          <p:nvPr/>
        </p:nvCxnSpPr>
        <p:spPr>
          <a:xfrm>
            <a:off x="1295400" y="3276600"/>
            <a:ext cx="60960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3"/>
          <p:cNvCxnSpPr/>
          <p:nvPr/>
        </p:nvCxnSpPr>
        <p:spPr>
          <a:xfrm>
            <a:off x="1219200" y="4114800"/>
            <a:ext cx="6629400" cy="0"/>
          </a:xfrm>
          <a:prstGeom prst="straightConnector1">
            <a:avLst/>
          </a:prstGeom>
          <a:noFill/>
          <a:ln w="9525" cap="flat" cmpd="sng">
            <a:solidFill>
              <a:schemeClr val="dk1"/>
            </a:solidFill>
            <a:prstDash val="solid"/>
            <a:round/>
            <a:headEnd type="none" w="med" len="med"/>
            <a:tailEnd type="none" w="med" len="med"/>
          </a:ln>
        </p:spPr>
      </p:cxnSp>
      <p:cxnSp>
        <p:nvCxnSpPr>
          <p:cNvPr id="432" name="Google Shape;432;p23"/>
          <p:cNvCxnSpPr/>
          <p:nvPr/>
        </p:nvCxnSpPr>
        <p:spPr>
          <a:xfrm>
            <a:off x="1219200" y="4876800"/>
            <a:ext cx="6629400" cy="0"/>
          </a:xfrm>
          <a:prstGeom prst="straightConnector1">
            <a:avLst/>
          </a:prstGeom>
          <a:noFill/>
          <a:ln w="9525" cap="flat" cmpd="sng">
            <a:solidFill>
              <a:schemeClr val="dk1"/>
            </a:solidFill>
            <a:prstDash val="solid"/>
            <a:round/>
            <a:headEnd type="none" w="med" len="med"/>
            <a:tailEnd type="none" w="med" len="med"/>
          </a:ln>
        </p:spPr>
      </p:cxnSp>
      <p:cxnSp>
        <p:nvCxnSpPr>
          <p:cNvPr id="433" name="Google Shape;433;p23"/>
          <p:cNvCxnSpPr/>
          <p:nvPr/>
        </p:nvCxnSpPr>
        <p:spPr>
          <a:xfrm>
            <a:off x="1295400" y="5638800"/>
            <a:ext cx="6553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Changes to Look For</a:t>
            </a:r>
            <a:r>
              <a:rPr lang="en-US"/>
              <a:t> </a:t>
            </a:r>
            <a:endParaRPr/>
          </a:p>
        </p:txBody>
      </p:sp>
      <p:sp>
        <p:nvSpPr>
          <p:cNvPr id="439" name="Google Shape;439;p2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sp>
        <p:nvSpPr>
          <p:cNvPr id="440" name="Google Shape;440;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441" name="Google Shape;441;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cxnSp>
        <p:nvCxnSpPr>
          <p:cNvPr id="442" name="Google Shape;442;p24"/>
          <p:cNvCxnSpPr/>
          <p:nvPr/>
        </p:nvCxnSpPr>
        <p:spPr>
          <a:xfrm>
            <a:off x="1295400" y="2057400"/>
            <a:ext cx="0" cy="4114800"/>
          </a:xfrm>
          <a:prstGeom prst="straightConnector1">
            <a:avLst/>
          </a:prstGeom>
          <a:noFill/>
          <a:ln w="38100" cap="flat" cmpd="sng">
            <a:solidFill>
              <a:schemeClr val="dk1"/>
            </a:solidFill>
            <a:prstDash val="solid"/>
            <a:round/>
            <a:headEnd type="none" w="med" len="med"/>
            <a:tailEnd type="none" w="med" len="med"/>
          </a:ln>
        </p:spPr>
      </p:cxnSp>
      <p:cxnSp>
        <p:nvCxnSpPr>
          <p:cNvPr id="443" name="Google Shape;443;p24"/>
          <p:cNvCxnSpPr/>
          <p:nvPr/>
        </p:nvCxnSpPr>
        <p:spPr>
          <a:xfrm>
            <a:off x="990600" y="6019800"/>
            <a:ext cx="6629400" cy="0"/>
          </a:xfrm>
          <a:prstGeom prst="straightConnector1">
            <a:avLst/>
          </a:prstGeom>
          <a:noFill/>
          <a:ln w="28575" cap="flat" cmpd="sng">
            <a:solidFill>
              <a:schemeClr val="dk1"/>
            </a:solidFill>
            <a:prstDash val="solid"/>
            <a:round/>
            <a:headEnd type="none" w="med" len="med"/>
            <a:tailEnd type="none" w="med" len="med"/>
          </a:ln>
        </p:spPr>
      </p:cxnSp>
      <p:sp>
        <p:nvSpPr>
          <p:cNvPr id="444" name="Google Shape;444;p24"/>
          <p:cNvSpPr txBox="1"/>
          <p:nvPr/>
        </p:nvSpPr>
        <p:spPr>
          <a:xfrm>
            <a:off x="7299325" y="6132513"/>
            <a:ext cx="7302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TIME</a:t>
            </a:r>
            <a:endParaRPr/>
          </a:p>
        </p:txBody>
      </p:sp>
      <p:sp>
        <p:nvSpPr>
          <p:cNvPr id="445" name="Google Shape;445;p24"/>
          <p:cNvSpPr txBox="1"/>
          <p:nvPr/>
        </p:nvSpPr>
        <p:spPr>
          <a:xfrm>
            <a:off x="3641725" y="6107113"/>
            <a:ext cx="354013"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X</a:t>
            </a:r>
            <a:endParaRPr/>
          </a:p>
        </p:txBody>
      </p:sp>
      <p:cxnSp>
        <p:nvCxnSpPr>
          <p:cNvPr id="446" name="Google Shape;446;p24"/>
          <p:cNvCxnSpPr/>
          <p:nvPr/>
        </p:nvCxnSpPr>
        <p:spPr>
          <a:xfrm rot="10800000">
            <a:off x="3886200" y="2133600"/>
            <a:ext cx="0" cy="3886200"/>
          </a:xfrm>
          <a:prstGeom prst="straightConnector1">
            <a:avLst/>
          </a:prstGeom>
          <a:noFill/>
          <a:ln w="28575" cap="flat" cmpd="sng">
            <a:solidFill>
              <a:schemeClr val="dk1"/>
            </a:solidFill>
            <a:prstDash val="dot"/>
            <a:round/>
            <a:headEnd type="none" w="med" len="med"/>
            <a:tailEnd type="none" w="med" len="med"/>
          </a:ln>
        </p:spPr>
      </p:cxnSp>
      <p:cxnSp>
        <p:nvCxnSpPr>
          <p:cNvPr id="447" name="Google Shape;447;p24"/>
          <p:cNvCxnSpPr/>
          <p:nvPr/>
        </p:nvCxnSpPr>
        <p:spPr>
          <a:xfrm rot="10800000" flipH="1">
            <a:off x="1295400" y="2514600"/>
            <a:ext cx="5486400" cy="1524000"/>
          </a:xfrm>
          <a:prstGeom prst="straightConnector1">
            <a:avLst/>
          </a:prstGeom>
          <a:noFill/>
          <a:ln w="28575" cap="flat" cmpd="sng">
            <a:solidFill>
              <a:srgbClr val="FF0000"/>
            </a:solidFill>
            <a:prstDash val="solid"/>
            <a:round/>
            <a:headEnd type="none" w="med" len="med"/>
            <a:tailEnd type="none" w="med" len="med"/>
          </a:ln>
        </p:spPr>
      </p:cxnSp>
      <p:sp>
        <p:nvSpPr>
          <p:cNvPr id="448" name="Google Shape;448;p24"/>
          <p:cNvSpPr txBox="1"/>
          <p:nvPr/>
        </p:nvSpPr>
        <p:spPr>
          <a:xfrm>
            <a:off x="6765925" y="2322513"/>
            <a:ext cx="11620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No effect </a:t>
            </a:r>
            <a:endParaRPr/>
          </a:p>
        </p:txBody>
      </p:sp>
      <p:cxnSp>
        <p:nvCxnSpPr>
          <p:cNvPr id="449" name="Google Shape;449;p24"/>
          <p:cNvCxnSpPr/>
          <p:nvPr/>
        </p:nvCxnSpPr>
        <p:spPr>
          <a:xfrm rot="10800000" flipH="1">
            <a:off x="1295400" y="4724400"/>
            <a:ext cx="2590800" cy="609600"/>
          </a:xfrm>
          <a:prstGeom prst="straightConnector1">
            <a:avLst/>
          </a:prstGeom>
          <a:noFill/>
          <a:ln w="28575" cap="flat" cmpd="sng">
            <a:solidFill>
              <a:srgbClr val="FF0000"/>
            </a:solidFill>
            <a:prstDash val="solid"/>
            <a:round/>
            <a:headEnd type="none" w="med" len="med"/>
            <a:tailEnd type="none" w="med" len="med"/>
          </a:ln>
        </p:spPr>
      </p:cxnSp>
      <p:cxnSp>
        <p:nvCxnSpPr>
          <p:cNvPr id="450" name="Google Shape;450;p24"/>
          <p:cNvCxnSpPr/>
          <p:nvPr/>
        </p:nvCxnSpPr>
        <p:spPr>
          <a:xfrm rot="10800000" flipH="1">
            <a:off x="3886200" y="3276600"/>
            <a:ext cx="1676400" cy="1447800"/>
          </a:xfrm>
          <a:prstGeom prst="straightConnector1">
            <a:avLst/>
          </a:prstGeom>
          <a:noFill/>
          <a:ln w="38100" cap="flat" cmpd="sng">
            <a:solidFill>
              <a:srgbClr val="0000CC"/>
            </a:solidFill>
            <a:prstDash val="solid"/>
            <a:round/>
            <a:headEnd type="none" w="med" len="med"/>
            <a:tailEnd type="none" w="med" len="med"/>
          </a:ln>
        </p:spPr>
      </p:cxnSp>
      <p:sp>
        <p:nvSpPr>
          <p:cNvPr id="451" name="Google Shape;451;p24"/>
          <p:cNvSpPr txBox="1"/>
          <p:nvPr/>
        </p:nvSpPr>
        <p:spPr>
          <a:xfrm>
            <a:off x="5775325" y="3160713"/>
            <a:ext cx="29400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Change in the rate or slope</a:t>
            </a:r>
            <a:endParaRPr/>
          </a:p>
        </p:txBody>
      </p:sp>
      <p:cxnSp>
        <p:nvCxnSpPr>
          <p:cNvPr id="452" name="Google Shape;452;p24"/>
          <p:cNvCxnSpPr/>
          <p:nvPr/>
        </p:nvCxnSpPr>
        <p:spPr>
          <a:xfrm rot="10800000" flipH="1">
            <a:off x="3886200" y="4800600"/>
            <a:ext cx="2590800" cy="609600"/>
          </a:xfrm>
          <a:prstGeom prst="straightConnector1">
            <a:avLst/>
          </a:prstGeom>
          <a:noFill/>
          <a:ln w="38100" cap="flat" cmpd="sng">
            <a:solidFill>
              <a:schemeClr val="accent2"/>
            </a:solidFill>
            <a:prstDash val="solid"/>
            <a:round/>
            <a:headEnd type="none" w="med" len="med"/>
            <a:tailEnd type="none" w="med" len="med"/>
          </a:ln>
        </p:spPr>
      </p:cxnSp>
      <p:sp>
        <p:nvSpPr>
          <p:cNvPr id="453" name="Google Shape;453;p24"/>
          <p:cNvSpPr txBox="1"/>
          <p:nvPr/>
        </p:nvSpPr>
        <p:spPr>
          <a:xfrm>
            <a:off x="6400800" y="4343400"/>
            <a:ext cx="25463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Change in the intercept</a:t>
            </a:r>
            <a:endParaRPr/>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7"/>
        <p:cNvGrpSpPr/>
        <p:nvPr/>
      </p:nvGrpSpPr>
      <p:grpSpPr>
        <a:xfrm>
          <a:off x="0" y="0"/>
          <a:ext cx="0" cy="0"/>
          <a:chOff x="0" y="0"/>
          <a:chExt cx="0" cy="0"/>
        </a:xfrm>
      </p:grpSpPr>
      <p:sp>
        <p:nvSpPr>
          <p:cNvPr id="458" name="Google Shape;458;p25"/>
          <p:cNvSpPr/>
          <p:nvPr/>
        </p:nvSpPr>
        <p:spPr>
          <a:xfrm>
            <a:off x="0" y="0"/>
            <a:ext cx="9144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25"/>
          <p:cNvSpPr/>
          <p:nvPr/>
        </p:nvSpPr>
        <p:spPr>
          <a:xfrm rot="2700000">
            <a:off x="-2171345" y="2065016"/>
            <a:ext cx="6135300" cy="4153336"/>
          </a:xfrm>
          <a:custGeom>
            <a:avLst/>
            <a:gdLst/>
            <a:ahLst/>
            <a:cxnLst/>
            <a:rect l="l" t="t" r="r" b="b"/>
            <a:pathLst>
              <a:path w="6135300" h="5537781" extrusionOk="0">
                <a:moveTo>
                  <a:pt x="0" y="0"/>
                </a:moveTo>
                <a:lnTo>
                  <a:pt x="6135300" y="0"/>
                </a:lnTo>
                <a:lnTo>
                  <a:pt x="6135300" y="3548931"/>
                </a:lnTo>
                <a:lnTo>
                  <a:pt x="4146451" y="5537781"/>
                </a:lnTo>
                <a:lnTo>
                  <a:pt x="0" y="1391331"/>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0" name="Google Shape;460;p25"/>
          <p:cNvSpPr/>
          <p:nvPr/>
        </p:nvSpPr>
        <p:spPr>
          <a:xfrm rot="2700000">
            <a:off x="5405590" y="1443800"/>
            <a:ext cx="5056735" cy="6904952"/>
          </a:xfrm>
          <a:custGeom>
            <a:avLst/>
            <a:gdLst/>
            <a:ahLst/>
            <a:cxnLst/>
            <a:rect l="l" t="t" r="r" b="b"/>
            <a:pathLst>
              <a:path w="5053652" h="9200989" extrusionOk="0">
                <a:moveTo>
                  <a:pt x="0" y="209273"/>
                </a:moveTo>
                <a:lnTo>
                  <a:pt x="209274" y="0"/>
                </a:lnTo>
                <a:lnTo>
                  <a:pt x="5053652" y="4844379"/>
                </a:lnTo>
                <a:lnTo>
                  <a:pt x="697042" y="9200989"/>
                </a:lnTo>
                <a:lnTo>
                  <a:pt x="0" y="9200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1" name="Google Shape;461;p25"/>
          <p:cNvSpPr/>
          <p:nvPr/>
        </p:nvSpPr>
        <p:spPr>
          <a:xfrm>
            <a:off x="3177681" y="5272381"/>
            <a:ext cx="2378429" cy="1585619"/>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25"/>
          <p:cNvSpPr/>
          <p:nvPr/>
        </p:nvSpPr>
        <p:spPr>
          <a:xfrm rot="2700000">
            <a:off x="974783" y="2164437"/>
            <a:ext cx="3372170" cy="252912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25"/>
          <p:cNvSpPr/>
          <p:nvPr/>
        </p:nvSpPr>
        <p:spPr>
          <a:xfrm rot="2700000">
            <a:off x="536146" y="1835459"/>
            <a:ext cx="4249446" cy="3187083"/>
          </a:xfrm>
          <a:prstGeom prst="frame">
            <a:avLst>
              <a:gd name="adj1" fmla="val 1195"/>
            </a:avLst>
          </a:pr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25"/>
          <p:cNvSpPr txBox="1">
            <a:spLocks noGrp="1"/>
          </p:cNvSpPr>
          <p:nvPr>
            <p:ph type="title"/>
          </p:nvPr>
        </p:nvSpPr>
        <p:spPr>
          <a:xfrm>
            <a:off x="1304012" y="2721789"/>
            <a:ext cx="2713713" cy="13457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Calibri"/>
              <a:buNone/>
            </a:pPr>
            <a:r>
              <a:rPr lang="en-US" sz="2400"/>
              <a:t>Non Experimental Research</a:t>
            </a:r>
            <a:endParaRPr sz="2400">
              <a:solidFill>
                <a:srgbClr val="080808"/>
              </a:solidFill>
              <a:latin typeface="Calibri"/>
              <a:ea typeface="Calibri"/>
              <a:cs typeface="Calibri"/>
              <a:sym typeface="Calibri"/>
            </a:endParaRPr>
          </a:p>
        </p:txBody>
      </p:sp>
      <p:sp>
        <p:nvSpPr>
          <p:cNvPr id="465" name="Google Shape;465;p25"/>
          <p:cNvSpPr txBox="1">
            <a:spLocks noGrp="1"/>
          </p:cNvSpPr>
          <p:nvPr>
            <p:ph type="body" idx="1"/>
          </p:nvPr>
        </p:nvSpPr>
        <p:spPr>
          <a:xfrm>
            <a:off x="1648014" y="4161701"/>
            <a:ext cx="2025708" cy="65999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88888"/>
              </a:buClr>
              <a:buSzPts val="1400"/>
              <a:buNone/>
            </a:pPr>
            <a:endParaRPr sz="1400">
              <a:solidFill>
                <a:srgbClr val="080808"/>
              </a:solidFill>
              <a:latin typeface="Calibri"/>
              <a:ea typeface="Calibri"/>
              <a:cs typeface="Calibri"/>
              <a:sym typeface="Calibri"/>
            </a:endParaRPr>
          </a:p>
        </p:txBody>
      </p:sp>
      <p:sp>
        <p:nvSpPr>
          <p:cNvPr id="466" name="Google Shape;466;p25"/>
          <p:cNvSpPr txBox="1">
            <a:spLocks noGrp="1"/>
          </p:cNvSpPr>
          <p:nvPr>
            <p:ph type="ftr" idx="11"/>
          </p:nvPr>
        </p:nvSpPr>
        <p:spPr>
          <a:xfrm>
            <a:off x="241299" y="5991225"/>
            <a:ext cx="1926609" cy="365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solidFill>
                  <a:srgbClr val="FFFFFF"/>
                </a:solidFill>
                <a:latin typeface="Calibri"/>
                <a:ea typeface="Calibri"/>
                <a:cs typeface="Calibri"/>
                <a:sym typeface="Calibri"/>
              </a:rPr>
              <a:t>Metodologi Penelitian dan Penulisan Ilmiah</a:t>
            </a:r>
            <a:endParaRPr/>
          </a:p>
        </p:txBody>
      </p:sp>
      <p:sp>
        <p:nvSpPr>
          <p:cNvPr id="467" name="Google Shape;467;p25"/>
          <p:cNvSpPr txBox="1">
            <a:spLocks noGrp="1"/>
          </p:cNvSpPr>
          <p:nvPr>
            <p:ph type="sldNum" idx="12"/>
          </p:nvPr>
        </p:nvSpPr>
        <p:spPr>
          <a:xfrm>
            <a:off x="241299" y="6356350"/>
            <a:ext cx="1926608"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1200">
                <a:solidFill>
                  <a:srgbClr val="FFFFFF"/>
                </a:solidFill>
              </a:rPr>
              <a:t>25</a:t>
            </a:fld>
            <a:endParaRPr sz="1200">
              <a:solidFill>
                <a:srgbClr val="FFFFFF"/>
              </a:solidFill>
            </a:endParaRPr>
          </a:p>
        </p:txBody>
      </p:sp>
      <p:pic>
        <p:nvPicPr>
          <p:cNvPr id="468" name="Google Shape;468;p25" descr="scientist"/>
          <p:cNvPicPr preferRelativeResize="0"/>
          <p:nvPr/>
        </p:nvPicPr>
        <p:blipFill rotWithShape="1">
          <a:blip r:embed="rId3">
            <a:alphaModFix/>
          </a:blip>
          <a:srcRect b="10001"/>
          <a:stretch/>
        </p:blipFill>
        <p:spPr>
          <a:xfrm>
            <a:off x="5159829" y="621879"/>
            <a:ext cx="3742870" cy="5614242"/>
          </a:xfrm>
          <a:prstGeom prst="rect">
            <a:avLst/>
          </a:prstGeom>
          <a:noFill/>
          <a:ln>
            <a:noFill/>
          </a:ln>
        </p:spPr>
      </p:pic>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Research Designs by Similarities</a:t>
            </a:r>
            <a:endParaRPr/>
          </a:p>
        </p:txBody>
      </p:sp>
      <p:sp>
        <p:nvSpPr>
          <p:cNvPr id="474" name="Google Shape;474;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400"/>
              <a:buFont typeface="Noto Sans Symbols"/>
              <a:buNone/>
            </a:pPr>
            <a:r>
              <a:rPr lang="en-US" sz="2400"/>
              <a:t>Experimental &amp; Quasi-experimental</a:t>
            </a:r>
            <a:endParaRPr/>
          </a:p>
          <a:p>
            <a:pPr marL="171450" lvl="0" indent="-171450" algn="l" rtl="0">
              <a:lnSpc>
                <a:spcPct val="90000"/>
              </a:lnSpc>
              <a:spcBef>
                <a:spcPts val="750"/>
              </a:spcBef>
              <a:spcAft>
                <a:spcPts val="0"/>
              </a:spcAft>
              <a:buClr>
                <a:schemeClr val="dk1"/>
              </a:buClr>
              <a:buSzPts val="2400"/>
              <a:buFont typeface="Noto Sans Symbols"/>
              <a:buNone/>
            </a:pPr>
            <a:r>
              <a:rPr lang="en-US" sz="2400"/>
              <a:t>	-Involves Researcher Intervention</a:t>
            </a:r>
            <a:endParaRPr sz="2400"/>
          </a:p>
          <a:p>
            <a:pPr marL="171450" lvl="0" indent="-171450" algn="l" rtl="0">
              <a:lnSpc>
                <a:spcPct val="90000"/>
              </a:lnSpc>
              <a:spcBef>
                <a:spcPts val="750"/>
              </a:spcBef>
              <a:spcAft>
                <a:spcPts val="0"/>
              </a:spcAft>
              <a:buClr>
                <a:schemeClr val="dk1"/>
              </a:buClr>
              <a:buSzPts val="2400"/>
              <a:buFont typeface="Noto Sans Symbols"/>
              <a:buNone/>
            </a:pPr>
            <a:endParaRPr sz="2400"/>
          </a:p>
          <a:p>
            <a:pPr marL="171450" lvl="0" indent="-171450" algn="l" rtl="0">
              <a:lnSpc>
                <a:spcPct val="90000"/>
              </a:lnSpc>
              <a:spcBef>
                <a:spcPts val="750"/>
              </a:spcBef>
              <a:spcAft>
                <a:spcPts val="0"/>
              </a:spcAft>
              <a:buClr>
                <a:schemeClr val="dk1"/>
              </a:buClr>
              <a:buSzPts val="2400"/>
              <a:buFont typeface="Noto Sans Symbols"/>
              <a:buNone/>
            </a:pPr>
            <a:r>
              <a:rPr lang="en-US" sz="2400"/>
              <a:t>Non-experimental </a:t>
            </a:r>
            <a:endParaRPr/>
          </a:p>
          <a:p>
            <a:pPr marL="171450" lvl="0" indent="-171450" algn="l" rtl="0">
              <a:lnSpc>
                <a:spcPct val="90000"/>
              </a:lnSpc>
              <a:spcBef>
                <a:spcPts val="750"/>
              </a:spcBef>
              <a:spcAft>
                <a:spcPts val="0"/>
              </a:spcAft>
              <a:buClr>
                <a:schemeClr val="dk1"/>
              </a:buClr>
              <a:buSzPts val="2400"/>
              <a:buFont typeface="Noto Sans Symbols"/>
              <a:buNone/>
            </a:pPr>
            <a:r>
              <a:rPr lang="en-US" sz="2400"/>
              <a:t>	- Examines phenomena as they exist</a:t>
            </a:r>
            <a:endParaRPr/>
          </a:p>
          <a:p>
            <a:pPr marL="171450" lvl="0" indent="-171450" algn="l" rtl="0">
              <a:lnSpc>
                <a:spcPct val="90000"/>
              </a:lnSpc>
              <a:spcBef>
                <a:spcPts val="750"/>
              </a:spcBef>
              <a:spcAft>
                <a:spcPts val="0"/>
              </a:spcAft>
              <a:buClr>
                <a:schemeClr val="dk1"/>
              </a:buClr>
              <a:buSzPts val="2400"/>
              <a:buFont typeface="Noto Sans Symbols"/>
              <a:buNone/>
            </a:pPr>
            <a:r>
              <a:rPr lang="en-US" sz="2400"/>
              <a:t>		</a:t>
            </a:r>
            <a:endParaRPr sz="2400">
              <a:solidFill>
                <a:schemeClr val="folHlink"/>
              </a:solidFill>
            </a:endParaRPr>
          </a:p>
        </p:txBody>
      </p:sp>
      <p:sp>
        <p:nvSpPr>
          <p:cNvPr id="475" name="Google Shape;475;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476" name="Google Shape;476;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grpSp>
        <p:nvGrpSpPr>
          <p:cNvPr id="477" name="Google Shape;477;p26"/>
          <p:cNvGrpSpPr/>
          <p:nvPr/>
        </p:nvGrpSpPr>
        <p:grpSpPr>
          <a:xfrm>
            <a:off x="1066800" y="4069386"/>
            <a:ext cx="7619999" cy="1428750"/>
            <a:chOff x="0" y="335586"/>
            <a:chExt cx="7619999" cy="1428750"/>
          </a:xfrm>
        </p:grpSpPr>
        <p:sp>
          <p:nvSpPr>
            <p:cNvPr id="478" name="Google Shape;478;p26"/>
            <p:cNvSpPr/>
            <p:nvPr/>
          </p:nvSpPr>
          <p:spPr>
            <a:xfrm>
              <a:off x="0" y="335586"/>
              <a:ext cx="2381250" cy="1428750"/>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txBox="1"/>
            <p:nvPr/>
          </p:nvSpPr>
          <p:spPr>
            <a:xfrm>
              <a:off x="0" y="335586"/>
              <a:ext cx="2381250" cy="1428750"/>
            </a:xfrm>
            <a:prstGeom prst="rect">
              <a:avLst/>
            </a:prstGeom>
            <a:noFill/>
            <a:ln>
              <a:noFill/>
            </a:ln>
          </p:spPr>
          <p:txBody>
            <a:bodyPr spcFirstLastPara="1" wrap="square" lIns="118100" tIns="118100" rIns="118100" bIns="118100" anchor="ctr" anchorCtr="0">
              <a:noAutofit/>
            </a:bodyPr>
            <a:lstStyle/>
            <a:p>
              <a:pPr marL="0" marR="0" lvl="0" indent="0" algn="ctr" rtl="0">
                <a:lnSpc>
                  <a:spcPct val="90000"/>
                </a:lnSpc>
                <a:spcBef>
                  <a:spcPts val="0"/>
                </a:spcBef>
                <a:spcAft>
                  <a:spcPts val="0"/>
                </a:spcAft>
                <a:buClr>
                  <a:schemeClr val="lt1"/>
                </a:buClr>
                <a:buSzPts val="3100"/>
                <a:buFont typeface="Noto Sans Symbols"/>
                <a:buNone/>
              </a:pPr>
              <a:r>
                <a:rPr lang="en-US" sz="3100" i="1">
                  <a:solidFill>
                    <a:schemeClr val="lt1"/>
                  </a:solidFill>
                  <a:latin typeface="Calibri"/>
                  <a:ea typeface="Calibri"/>
                  <a:cs typeface="Calibri"/>
                  <a:sym typeface="Calibri"/>
                </a:rPr>
                <a:t>Descriptive</a:t>
              </a:r>
              <a:endParaRPr sz="3100">
                <a:solidFill>
                  <a:schemeClr val="lt1"/>
                </a:solidFill>
                <a:latin typeface="Calibri"/>
                <a:ea typeface="Calibri"/>
                <a:cs typeface="Calibri"/>
                <a:sym typeface="Calibri"/>
              </a:endParaRPr>
            </a:p>
          </p:txBody>
        </p:sp>
        <p:sp>
          <p:nvSpPr>
            <p:cNvPr id="480" name="Google Shape;480;p26"/>
            <p:cNvSpPr/>
            <p:nvPr/>
          </p:nvSpPr>
          <p:spPr>
            <a:xfrm>
              <a:off x="2619374" y="335586"/>
              <a:ext cx="2381250" cy="1428750"/>
            </a:xfrm>
            <a:prstGeom prst="rect">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txBox="1"/>
            <p:nvPr/>
          </p:nvSpPr>
          <p:spPr>
            <a:xfrm>
              <a:off x="2619374" y="335586"/>
              <a:ext cx="2381250" cy="1428750"/>
            </a:xfrm>
            <a:prstGeom prst="rect">
              <a:avLst/>
            </a:prstGeom>
            <a:noFill/>
            <a:ln>
              <a:noFill/>
            </a:ln>
          </p:spPr>
          <p:txBody>
            <a:bodyPr spcFirstLastPara="1" wrap="square" lIns="118100" tIns="118100" rIns="118100" bIns="118100" anchor="ctr" anchorCtr="0">
              <a:noAutofit/>
            </a:bodyPr>
            <a:lstStyle/>
            <a:p>
              <a:pPr marL="0" marR="0" lvl="0" indent="0" algn="ctr" rtl="0">
                <a:lnSpc>
                  <a:spcPct val="90000"/>
                </a:lnSpc>
                <a:spcBef>
                  <a:spcPts val="0"/>
                </a:spcBef>
                <a:spcAft>
                  <a:spcPts val="0"/>
                </a:spcAft>
                <a:buClr>
                  <a:schemeClr val="lt1"/>
                </a:buClr>
                <a:buSzPts val="3100"/>
                <a:buFont typeface="Noto Sans Symbols"/>
                <a:buNone/>
              </a:pPr>
              <a:r>
                <a:rPr lang="en-US" sz="3100" i="1">
                  <a:solidFill>
                    <a:schemeClr val="lt1"/>
                  </a:solidFill>
                  <a:latin typeface="Calibri"/>
                  <a:ea typeface="Calibri"/>
                  <a:cs typeface="Calibri"/>
                  <a:sym typeface="Calibri"/>
                </a:rPr>
                <a:t>Causal-Comparative</a:t>
              </a:r>
              <a:endParaRPr sz="3100">
                <a:solidFill>
                  <a:schemeClr val="lt1"/>
                </a:solidFill>
                <a:latin typeface="Calibri"/>
                <a:ea typeface="Calibri"/>
                <a:cs typeface="Calibri"/>
                <a:sym typeface="Calibri"/>
              </a:endParaRPr>
            </a:p>
          </p:txBody>
        </p:sp>
        <p:sp>
          <p:nvSpPr>
            <p:cNvPr id="482" name="Google Shape;482;p26"/>
            <p:cNvSpPr/>
            <p:nvPr/>
          </p:nvSpPr>
          <p:spPr>
            <a:xfrm>
              <a:off x="5238749" y="335586"/>
              <a:ext cx="2381250" cy="1428750"/>
            </a:xfrm>
            <a:prstGeom prst="rect">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txBox="1"/>
            <p:nvPr/>
          </p:nvSpPr>
          <p:spPr>
            <a:xfrm>
              <a:off x="5238749" y="335586"/>
              <a:ext cx="2381250" cy="1428750"/>
            </a:xfrm>
            <a:prstGeom prst="rect">
              <a:avLst/>
            </a:prstGeom>
            <a:noFill/>
            <a:ln>
              <a:noFill/>
            </a:ln>
          </p:spPr>
          <p:txBody>
            <a:bodyPr spcFirstLastPara="1" wrap="square" lIns="118100" tIns="118100" rIns="118100" bIns="118100" anchor="ctr" anchorCtr="0">
              <a:noAutofit/>
            </a:bodyPr>
            <a:lstStyle/>
            <a:p>
              <a:pPr marL="0" marR="0" lvl="0" indent="0" algn="ctr" rtl="0">
                <a:lnSpc>
                  <a:spcPct val="90000"/>
                </a:lnSpc>
                <a:spcBef>
                  <a:spcPts val="0"/>
                </a:spcBef>
                <a:spcAft>
                  <a:spcPts val="0"/>
                </a:spcAft>
                <a:buClr>
                  <a:schemeClr val="lt1"/>
                </a:buClr>
                <a:buSzPts val="3100"/>
                <a:buFont typeface="Noto Sans Symbols"/>
                <a:buNone/>
              </a:pPr>
              <a:r>
                <a:rPr lang="en-US" sz="3100" i="1">
                  <a:solidFill>
                    <a:schemeClr val="lt1"/>
                  </a:solidFill>
                  <a:latin typeface="Calibri"/>
                  <a:ea typeface="Calibri"/>
                  <a:cs typeface="Calibri"/>
                  <a:sym typeface="Calibri"/>
                </a:rPr>
                <a:t>Correlational</a:t>
              </a:r>
              <a:endParaRPr sz="3100">
                <a:solidFill>
                  <a:schemeClr val="lt1"/>
                </a:solidFill>
                <a:latin typeface="Calibri"/>
                <a:ea typeface="Calibri"/>
                <a:cs typeface="Calibri"/>
                <a:sym typeface="Calibri"/>
              </a:endParaRPr>
            </a:p>
          </p:txBody>
        </p:sp>
      </p:gr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Descriptive Research</a:t>
            </a:r>
            <a:endParaRPr/>
          </a:p>
        </p:txBody>
      </p:sp>
      <p:sp>
        <p:nvSpPr>
          <p:cNvPr id="490" name="Google Shape;490;p27"/>
          <p:cNvSpPr txBox="1">
            <a:spLocks noGrp="1"/>
          </p:cNvSpPr>
          <p:nvPr>
            <p:ph type="body" idx="1"/>
          </p:nvPr>
        </p:nvSpPr>
        <p:spPr>
          <a:xfrm>
            <a:off x="628650" y="1825625"/>
            <a:ext cx="409575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rgbClr val="A50021"/>
              </a:buClr>
              <a:buSzPts val="2400"/>
              <a:buChar char="•"/>
            </a:pPr>
            <a:r>
              <a:rPr lang="en-US" sz="2400" u="sng">
                <a:solidFill>
                  <a:srgbClr val="A50021"/>
                </a:solidFill>
              </a:rPr>
              <a:t>Purpose</a:t>
            </a:r>
            <a:endParaRPr/>
          </a:p>
          <a:p>
            <a:pPr marL="514350" lvl="1" indent="-171450" algn="l" rtl="0">
              <a:lnSpc>
                <a:spcPct val="90000"/>
              </a:lnSpc>
              <a:spcBef>
                <a:spcPts val="375"/>
              </a:spcBef>
              <a:spcAft>
                <a:spcPts val="0"/>
              </a:spcAft>
              <a:buClr>
                <a:schemeClr val="dk1"/>
              </a:buClr>
              <a:buSzPts val="2000"/>
              <a:buChar char="•"/>
            </a:pPr>
            <a:r>
              <a:rPr lang="en-US" sz="2000"/>
              <a:t>To describe the way things are</a:t>
            </a:r>
            <a:endParaRPr/>
          </a:p>
          <a:p>
            <a:pPr marL="514350" lvl="1" indent="-171450" algn="l" rtl="0">
              <a:lnSpc>
                <a:spcPct val="90000"/>
              </a:lnSpc>
              <a:spcBef>
                <a:spcPts val="375"/>
              </a:spcBef>
              <a:spcAft>
                <a:spcPts val="0"/>
              </a:spcAft>
              <a:buClr>
                <a:schemeClr val="dk1"/>
              </a:buClr>
              <a:buSzPts val="2000"/>
              <a:buChar char="•"/>
            </a:pPr>
            <a:r>
              <a:rPr lang="en-US" sz="2000"/>
              <a:t>Or “what is”</a:t>
            </a:r>
            <a:endParaRPr/>
          </a:p>
          <a:p>
            <a:pPr marL="171450" lvl="0" indent="-171450" algn="l" rtl="0">
              <a:lnSpc>
                <a:spcPct val="90000"/>
              </a:lnSpc>
              <a:spcBef>
                <a:spcPts val="750"/>
              </a:spcBef>
              <a:spcAft>
                <a:spcPts val="0"/>
              </a:spcAft>
              <a:buClr>
                <a:srgbClr val="A50021"/>
              </a:buClr>
              <a:buSzPts val="2400"/>
              <a:buChar char="•"/>
            </a:pPr>
            <a:r>
              <a:rPr lang="en-US" sz="2400" u="sng">
                <a:solidFill>
                  <a:srgbClr val="A50021"/>
                </a:solidFill>
              </a:rPr>
              <a:t>Many of the methods used, can also be used for correlational research</a:t>
            </a:r>
            <a:endParaRPr/>
          </a:p>
          <a:p>
            <a:pPr marL="514350" lvl="1" indent="-171450" algn="l" rtl="0">
              <a:lnSpc>
                <a:spcPct val="90000"/>
              </a:lnSpc>
              <a:spcBef>
                <a:spcPts val="375"/>
              </a:spcBef>
              <a:spcAft>
                <a:spcPts val="0"/>
              </a:spcAft>
              <a:buClr>
                <a:schemeClr val="dk1"/>
              </a:buClr>
              <a:buSzPts val="2400"/>
              <a:buChar char="•"/>
            </a:pPr>
            <a:r>
              <a:rPr lang="en-US" sz="2400"/>
              <a:t>Difference is the purpose</a:t>
            </a:r>
            <a:endParaRPr/>
          </a:p>
          <a:p>
            <a:pPr marL="857250" lvl="2" indent="-171450" algn="l" rtl="0">
              <a:lnSpc>
                <a:spcPct val="90000"/>
              </a:lnSpc>
              <a:spcBef>
                <a:spcPts val="375"/>
              </a:spcBef>
              <a:spcAft>
                <a:spcPts val="0"/>
              </a:spcAft>
              <a:buClr>
                <a:schemeClr val="dk1"/>
              </a:buClr>
              <a:buSzPts val="2000"/>
              <a:buChar char="•"/>
            </a:pPr>
            <a:r>
              <a:rPr lang="en-US" sz="2000"/>
              <a:t>describing v. examining a relation</a:t>
            </a:r>
            <a:endParaRPr/>
          </a:p>
          <a:p>
            <a:pPr marL="171450" lvl="0" indent="-171450" algn="l" rtl="0">
              <a:lnSpc>
                <a:spcPct val="90000"/>
              </a:lnSpc>
              <a:spcBef>
                <a:spcPts val="750"/>
              </a:spcBef>
              <a:spcAft>
                <a:spcPts val="0"/>
              </a:spcAft>
              <a:buClr>
                <a:srgbClr val="A50021"/>
              </a:buClr>
              <a:buSzPts val="2400"/>
              <a:buChar char="•"/>
            </a:pPr>
            <a:r>
              <a:rPr lang="en-US" sz="2400" u="sng">
                <a:solidFill>
                  <a:srgbClr val="A50021"/>
                </a:solidFill>
              </a:rPr>
              <a:t>Two main types</a:t>
            </a:r>
            <a:endParaRPr/>
          </a:p>
          <a:p>
            <a:pPr marL="514350" lvl="1" indent="-171450" algn="l" rtl="0">
              <a:lnSpc>
                <a:spcPct val="90000"/>
              </a:lnSpc>
              <a:spcBef>
                <a:spcPts val="375"/>
              </a:spcBef>
              <a:spcAft>
                <a:spcPts val="0"/>
              </a:spcAft>
              <a:buClr>
                <a:schemeClr val="dk1"/>
              </a:buClr>
              <a:buSzPts val="2000"/>
              <a:buChar char="•"/>
            </a:pPr>
            <a:r>
              <a:rPr lang="en-US" sz="2000"/>
              <a:t>Surveys</a:t>
            </a:r>
            <a:endParaRPr/>
          </a:p>
          <a:p>
            <a:pPr marL="514350" lvl="1" indent="-171450" algn="l" rtl="0">
              <a:lnSpc>
                <a:spcPct val="90000"/>
              </a:lnSpc>
              <a:spcBef>
                <a:spcPts val="375"/>
              </a:spcBef>
              <a:spcAft>
                <a:spcPts val="0"/>
              </a:spcAft>
              <a:buClr>
                <a:schemeClr val="dk1"/>
              </a:buClr>
              <a:buSzPts val="2000"/>
              <a:buChar char="•"/>
            </a:pPr>
            <a:r>
              <a:rPr lang="en-US" sz="2000"/>
              <a:t>Observations</a:t>
            </a:r>
            <a:endParaRPr/>
          </a:p>
        </p:txBody>
      </p:sp>
      <p:sp>
        <p:nvSpPr>
          <p:cNvPr id="491" name="Google Shape;491;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492" name="Google Shape;492;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493" name="Google Shape;493;p27"/>
          <p:cNvSpPr txBox="1"/>
          <p:nvPr/>
        </p:nvSpPr>
        <p:spPr>
          <a:xfrm>
            <a:off x="4876800" y="1921331"/>
            <a:ext cx="4095750" cy="4351338"/>
          </a:xfrm>
          <a:prstGeom prst="rect">
            <a:avLst/>
          </a:prstGeom>
          <a:noFill/>
          <a:ln>
            <a:noFill/>
          </a:ln>
        </p:spPr>
        <p:txBody>
          <a:bodyPr spcFirstLastPara="1" wrap="square" lIns="91425" tIns="45700" rIns="91425" bIns="45700" anchor="t" anchorCtr="0">
            <a:normAutofit/>
          </a:bodyPr>
          <a:lstStyle/>
          <a:p>
            <a:pPr marL="171450" marR="0" lvl="0" indent="-171450" algn="l" rtl="0">
              <a:lnSpc>
                <a:spcPct val="80000"/>
              </a:lnSpc>
              <a:spcBef>
                <a:spcPts val="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Objective: </a:t>
            </a:r>
            <a:r>
              <a:rPr lang="en-US" sz="2400">
                <a:solidFill>
                  <a:schemeClr val="dk1"/>
                </a:solidFill>
                <a:latin typeface="Calibri"/>
                <a:ea typeface="Calibri"/>
                <a:cs typeface="Calibri"/>
                <a:sym typeface="Calibri"/>
              </a:rPr>
              <a:t>Describe market characteristics or functions</a:t>
            </a:r>
            <a:endParaRPr/>
          </a:p>
          <a:p>
            <a:pPr marL="171450" marR="0" lvl="0" indent="-19050" algn="l" rtl="0">
              <a:lnSpc>
                <a:spcPct val="80000"/>
              </a:lnSpc>
              <a:spcBef>
                <a:spcPts val="75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Characteristics: </a:t>
            </a:r>
            <a:endParaRPr/>
          </a:p>
          <a:p>
            <a:pPr marL="514350" marR="0" lvl="1" indent="-171450" algn="l" rtl="0">
              <a:lnSpc>
                <a:spcPct val="80000"/>
              </a:lnSpc>
              <a:spcBef>
                <a:spcPts val="37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Marked by the prior formulation of specific hypotheses </a:t>
            </a:r>
            <a:endParaRPr/>
          </a:p>
          <a:p>
            <a:pPr marL="514350" marR="0" lvl="1" indent="-171450" algn="l" rtl="0">
              <a:lnSpc>
                <a:spcPct val="80000"/>
              </a:lnSpc>
              <a:spcBef>
                <a:spcPts val="37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Preplanned and structured design</a:t>
            </a:r>
            <a:endParaRPr/>
          </a:p>
          <a:p>
            <a:pPr marL="514350" marR="0" lvl="1" indent="-171450" algn="l" rtl="0">
              <a:lnSpc>
                <a:spcPct val="80000"/>
              </a:lnSpc>
              <a:spcBef>
                <a:spcPts val="375"/>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a:t>
            </a:r>
            <a:r>
              <a:rPr lang="en-US" sz="2400">
                <a:solidFill>
                  <a:schemeClr val="dk2"/>
                </a:solidFill>
                <a:latin typeface="Calibri"/>
                <a:ea typeface="Calibri"/>
                <a:cs typeface="Calibri"/>
                <a:sym typeface="Calibri"/>
              </a:rPr>
              <a:t>Methods: </a:t>
            </a:r>
            <a:r>
              <a:rPr lang="en-US" sz="2400">
                <a:solidFill>
                  <a:schemeClr val="dk1"/>
                </a:solidFill>
                <a:latin typeface="Calibri"/>
                <a:ea typeface="Calibri"/>
                <a:cs typeface="Calibri"/>
                <a:sym typeface="Calibri"/>
              </a:rPr>
              <a:t>Secondary data</a:t>
            </a:r>
            <a:endParaRPr/>
          </a:p>
          <a:p>
            <a:pPr marL="514350" marR="0" lvl="1" indent="-171450" algn="l" rtl="0">
              <a:lnSpc>
                <a:spcPct val="80000"/>
              </a:lnSpc>
              <a:spcBef>
                <a:spcPts val="37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Surveys</a:t>
            </a:r>
            <a:endParaRPr/>
          </a:p>
          <a:p>
            <a:pPr marL="514350" marR="0" lvl="1" indent="-171450" algn="l" rtl="0">
              <a:lnSpc>
                <a:spcPct val="80000"/>
              </a:lnSpc>
              <a:spcBef>
                <a:spcPts val="37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Panels</a:t>
            </a:r>
            <a:endParaRPr/>
          </a:p>
          <a:p>
            <a:pPr marL="514350" marR="0" lvl="1" indent="-171450" algn="l" rtl="0">
              <a:lnSpc>
                <a:spcPct val="80000"/>
              </a:lnSpc>
              <a:spcBef>
                <a:spcPts val="37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Observation and other data</a:t>
            </a:r>
            <a:endParaRPr/>
          </a:p>
          <a:p>
            <a:pPr marL="171450" marR="0" lvl="0" indent="-171450" algn="l" rtl="0">
              <a:lnSpc>
                <a:spcPct val="80000"/>
              </a:lnSpc>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Causal-Comparative Research</a:t>
            </a:r>
            <a:endParaRPr/>
          </a:p>
        </p:txBody>
      </p:sp>
      <p:sp>
        <p:nvSpPr>
          <p:cNvPr id="499" name="Google Shape;499;p28"/>
          <p:cNvSpPr txBox="1">
            <a:spLocks noGrp="1"/>
          </p:cNvSpPr>
          <p:nvPr>
            <p:ph type="body" idx="1"/>
          </p:nvPr>
        </p:nvSpPr>
        <p:spPr>
          <a:xfrm>
            <a:off x="628650" y="1600200"/>
            <a:ext cx="8058150" cy="1828800"/>
          </a:xfrm>
          <a:prstGeom prst="rect">
            <a:avLst/>
          </a:prstGeom>
          <a:noFill/>
          <a:ln>
            <a:noFill/>
          </a:ln>
        </p:spPr>
        <p:txBody>
          <a:bodyPr spcFirstLastPara="1" wrap="square" lIns="91425" tIns="45700" rIns="91425" bIns="45700" anchor="t" anchorCtr="0">
            <a:normAutofit fontScale="85000" lnSpcReduction="10000"/>
          </a:bodyPr>
          <a:lstStyle/>
          <a:p>
            <a:pPr marL="171450" lvl="0" indent="-171450" algn="l" rtl="0">
              <a:lnSpc>
                <a:spcPct val="90000"/>
              </a:lnSpc>
              <a:spcBef>
                <a:spcPts val="0"/>
              </a:spcBef>
              <a:spcAft>
                <a:spcPts val="0"/>
              </a:spcAft>
              <a:buClr>
                <a:srgbClr val="A50021"/>
              </a:buClr>
              <a:buSzPct val="100000"/>
              <a:buFont typeface="Noto Sans Symbols"/>
              <a:buNone/>
            </a:pPr>
            <a:r>
              <a:rPr lang="en-US" sz="2800" u="sng">
                <a:solidFill>
                  <a:srgbClr val="A50021"/>
                </a:solidFill>
              </a:rPr>
              <a:t>The Purpose</a:t>
            </a:r>
            <a:endParaRPr/>
          </a:p>
          <a:p>
            <a:pPr marL="171450" lvl="0" indent="-171450" algn="l" rtl="0">
              <a:lnSpc>
                <a:spcPct val="90000"/>
              </a:lnSpc>
              <a:spcBef>
                <a:spcPts val="750"/>
              </a:spcBef>
              <a:spcAft>
                <a:spcPts val="0"/>
              </a:spcAft>
              <a:buClr>
                <a:schemeClr val="dk1"/>
              </a:buClr>
              <a:buSzPct val="100000"/>
              <a:buFont typeface="Noto Sans Symbols"/>
              <a:buNone/>
            </a:pPr>
            <a:r>
              <a:rPr lang="en-US" sz="2800" i="1"/>
              <a:t>	</a:t>
            </a:r>
            <a:r>
              <a:rPr lang="en-US" sz="2400" i="1"/>
              <a:t>Purpose of explaining educational phenomena through the study of cause-and-effect relationships.  The presumed cause is called the </a:t>
            </a:r>
            <a:r>
              <a:rPr lang="en-US" sz="2400" i="1" u="sng"/>
              <a:t>independent variable</a:t>
            </a:r>
            <a:r>
              <a:rPr lang="en-US" sz="2400" i="1"/>
              <a:t> and the presumed effect is called the </a:t>
            </a:r>
            <a:r>
              <a:rPr lang="en-US" sz="2400" i="1" u="sng"/>
              <a:t>dependent variable</a:t>
            </a:r>
            <a:r>
              <a:rPr lang="en-US" sz="2400" i="1"/>
              <a:t>.  Designs where the researcher does not manipulate the independent variable are called </a:t>
            </a:r>
            <a:r>
              <a:rPr lang="en-US" sz="2400" i="1" u="sng"/>
              <a:t>ex post facto research</a:t>
            </a:r>
            <a:r>
              <a:rPr lang="en-US" sz="2400" i="1"/>
              <a:t>.</a:t>
            </a:r>
            <a:r>
              <a:rPr lang="en-US" sz="2400"/>
              <a:t>	</a:t>
            </a:r>
            <a:endParaRPr/>
          </a:p>
        </p:txBody>
      </p:sp>
      <p:sp>
        <p:nvSpPr>
          <p:cNvPr id="500" name="Google Shape;500;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501" name="Google Shape;501;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02" name="Google Shape;502;p28"/>
          <p:cNvSpPr txBox="1"/>
          <p:nvPr/>
        </p:nvSpPr>
        <p:spPr>
          <a:xfrm>
            <a:off x="714375" y="3815217"/>
            <a:ext cx="7886700" cy="2519363"/>
          </a:xfrm>
          <a:prstGeom prst="rect">
            <a:avLst/>
          </a:prstGeom>
          <a:noFill/>
          <a:ln>
            <a:noFill/>
          </a:ln>
        </p:spPr>
        <p:txBody>
          <a:bodyPr spcFirstLastPara="1" wrap="square" lIns="91425" tIns="45700" rIns="91425" bIns="45700" anchor="t" anchorCtr="0">
            <a:normAutofit fontScale="77500" lnSpcReduction="20000"/>
          </a:bodyPr>
          <a:lstStyle/>
          <a:p>
            <a:pPr marL="171450" marR="0" lvl="0" indent="-171450" algn="l" rtl="0">
              <a:lnSpc>
                <a:spcPct val="90000"/>
              </a:lnSpc>
              <a:spcBef>
                <a:spcPts val="0"/>
              </a:spcBef>
              <a:spcAft>
                <a:spcPts val="0"/>
              </a:spcAft>
              <a:buClr>
                <a:srgbClr val="A50021"/>
              </a:buClr>
              <a:buSzPct val="100000"/>
              <a:buFont typeface="Noto Sans Symbols"/>
              <a:buNone/>
            </a:pPr>
            <a:r>
              <a:rPr lang="en-US" sz="2400" b="1">
                <a:solidFill>
                  <a:srgbClr val="A50021"/>
                </a:solidFill>
                <a:latin typeface="Calibri"/>
                <a:ea typeface="Calibri"/>
                <a:cs typeface="Calibri"/>
                <a:sym typeface="Calibri"/>
              </a:rPr>
              <a:t>Ex Post Facto = Causal-Comparative Research</a:t>
            </a:r>
            <a:endParaRPr/>
          </a:p>
          <a:p>
            <a:pPr marL="171450" marR="0" lvl="0" indent="-171450" algn="l" rtl="0">
              <a:lnSpc>
                <a:spcPct val="90000"/>
              </a:lnSpc>
              <a:spcBef>
                <a:spcPts val="750"/>
              </a:spcBef>
              <a:spcAft>
                <a:spcPts val="0"/>
              </a:spcAft>
              <a:buClr>
                <a:schemeClr val="dk1"/>
              </a:buClr>
              <a:buSzPct val="100000"/>
              <a:buFont typeface="Arial"/>
              <a:buChar char="•"/>
            </a:pPr>
            <a:r>
              <a:rPr lang="en-US" sz="2400">
                <a:solidFill>
                  <a:schemeClr val="dk1"/>
                </a:solidFill>
                <a:latin typeface="Calibri"/>
                <a:ea typeface="Calibri"/>
                <a:cs typeface="Calibri"/>
                <a:sym typeface="Calibri"/>
              </a:rPr>
              <a:t>Explores possible causes and effects</a:t>
            </a:r>
            <a:endParaRPr/>
          </a:p>
          <a:p>
            <a:pPr marL="171450" marR="0" lvl="0" indent="-171450" algn="l" rtl="0">
              <a:lnSpc>
                <a:spcPct val="90000"/>
              </a:lnSpc>
              <a:spcBef>
                <a:spcPts val="750"/>
              </a:spcBef>
              <a:spcAft>
                <a:spcPts val="0"/>
              </a:spcAft>
              <a:buClr>
                <a:schemeClr val="dk1"/>
              </a:buClr>
              <a:buSzPct val="100000"/>
              <a:buFont typeface="Arial"/>
              <a:buChar char="•"/>
            </a:pPr>
            <a:r>
              <a:rPr lang="en-US" sz="2400">
                <a:solidFill>
                  <a:schemeClr val="dk1"/>
                </a:solidFill>
                <a:latin typeface="Calibri"/>
                <a:ea typeface="Calibri"/>
                <a:cs typeface="Calibri"/>
                <a:sym typeface="Calibri"/>
              </a:rPr>
              <a:t>The independent variable is not manipulated, it has already been applied</a:t>
            </a:r>
            <a:endParaRPr/>
          </a:p>
          <a:p>
            <a:pPr marL="171450" marR="0" lvl="0" indent="-171450" algn="l" rtl="0">
              <a:lnSpc>
                <a:spcPct val="90000"/>
              </a:lnSpc>
              <a:spcBef>
                <a:spcPts val="750"/>
              </a:spcBef>
              <a:spcAft>
                <a:spcPts val="0"/>
              </a:spcAft>
              <a:buClr>
                <a:schemeClr val="dk1"/>
              </a:buClr>
              <a:buSzPct val="100000"/>
              <a:buFont typeface="Arial"/>
              <a:buChar char="•"/>
            </a:pPr>
            <a:r>
              <a:rPr lang="en-US" sz="2400">
                <a:solidFill>
                  <a:schemeClr val="dk1"/>
                </a:solidFill>
                <a:latin typeface="Calibri"/>
                <a:ea typeface="Calibri"/>
                <a:cs typeface="Calibri"/>
                <a:sym typeface="Calibri"/>
              </a:rPr>
              <a:t>Focuses first on the effect, then attempts to determine what caused the observed effect.</a:t>
            </a:r>
            <a:endParaRPr/>
          </a:p>
          <a:p>
            <a:pPr marL="171450" marR="0" lvl="0" indent="-171450" algn="l" rtl="0">
              <a:lnSpc>
                <a:spcPct val="90000"/>
              </a:lnSpc>
              <a:spcBef>
                <a:spcPts val="750"/>
              </a:spcBef>
              <a:spcAft>
                <a:spcPts val="0"/>
              </a:spcAft>
              <a:buClr>
                <a:schemeClr val="dk1"/>
              </a:buClr>
              <a:buSzPct val="100000"/>
              <a:buFont typeface="Arial"/>
              <a:buChar char="•"/>
            </a:pPr>
            <a:r>
              <a:rPr lang="en-US" sz="2400">
                <a:solidFill>
                  <a:schemeClr val="dk1"/>
                </a:solidFill>
                <a:latin typeface="Calibri"/>
                <a:ea typeface="Calibri"/>
                <a:cs typeface="Calibri"/>
                <a:sym typeface="Calibri"/>
              </a:rPr>
              <a:t>Seeks to explain differences between two groups that have occurred</a:t>
            </a:r>
            <a:endParaRPr/>
          </a:p>
          <a:p>
            <a:pPr marL="171450" marR="0" lvl="0" indent="-171450" algn="l" rtl="0">
              <a:lnSpc>
                <a:spcPct val="90000"/>
              </a:lnSpc>
              <a:spcBef>
                <a:spcPts val="750"/>
              </a:spcBef>
              <a:spcAft>
                <a:spcPts val="0"/>
              </a:spcAft>
              <a:buClr>
                <a:schemeClr val="dk1"/>
              </a:buClr>
              <a:buSzPct val="100000"/>
              <a:buFont typeface="Arial"/>
              <a:buChar char="•"/>
            </a:pPr>
            <a:r>
              <a:rPr lang="en-US" sz="2400">
                <a:solidFill>
                  <a:schemeClr val="dk1"/>
                </a:solidFill>
                <a:latin typeface="Calibri"/>
                <a:ea typeface="Calibri"/>
                <a:cs typeface="Calibri"/>
                <a:sym typeface="Calibri"/>
              </a:rPr>
              <a:t>Example: Why are IT multinational companies are more innovative than local firms?</a:t>
            </a:r>
            <a:endParaRPr sz="2400">
              <a:solidFill>
                <a:schemeClr val="dk1"/>
              </a:solidFill>
              <a:latin typeface="Calibri"/>
              <a:ea typeface="Calibri"/>
              <a:cs typeface="Calibri"/>
              <a:sym typeface="Calibri"/>
            </a:endParaRPr>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Correlational Designs</a:t>
            </a:r>
            <a:endParaRPr/>
          </a:p>
        </p:txBody>
      </p:sp>
      <p:sp>
        <p:nvSpPr>
          <p:cNvPr id="508" name="Google Shape;508;p29"/>
          <p:cNvSpPr txBox="1">
            <a:spLocks noGrp="1"/>
          </p:cNvSpPr>
          <p:nvPr>
            <p:ph type="body" idx="1"/>
          </p:nvPr>
        </p:nvSpPr>
        <p:spPr>
          <a:xfrm>
            <a:off x="620486" y="1546000"/>
            <a:ext cx="7886700" cy="1831975"/>
          </a:xfrm>
          <a:prstGeom prst="rect">
            <a:avLst/>
          </a:prstGeom>
          <a:noFill/>
          <a:ln>
            <a:noFill/>
          </a:ln>
        </p:spPr>
        <p:txBody>
          <a:bodyPr spcFirstLastPara="1" wrap="square" lIns="91425" tIns="45700" rIns="91425" bIns="45700" anchor="t" anchorCtr="0">
            <a:normAutofit fontScale="77500" lnSpcReduction="20000"/>
          </a:bodyPr>
          <a:lstStyle/>
          <a:p>
            <a:pPr marL="171450" lvl="0" indent="-171450" algn="l" rtl="0">
              <a:lnSpc>
                <a:spcPct val="90000"/>
              </a:lnSpc>
              <a:spcBef>
                <a:spcPts val="0"/>
              </a:spcBef>
              <a:spcAft>
                <a:spcPts val="0"/>
              </a:spcAft>
              <a:buClr>
                <a:srgbClr val="A50021"/>
              </a:buClr>
              <a:buSzPct val="100000"/>
              <a:buFont typeface="Noto Sans Symbols"/>
              <a:buNone/>
            </a:pPr>
            <a:r>
              <a:rPr lang="en-US" u="sng">
                <a:solidFill>
                  <a:srgbClr val="A50021"/>
                </a:solidFill>
              </a:rPr>
              <a:t>The Purpose</a:t>
            </a:r>
            <a:endParaRPr/>
          </a:p>
          <a:p>
            <a:pPr marL="171450" lvl="0" indent="-171450" algn="l" rtl="0">
              <a:lnSpc>
                <a:spcPct val="90000"/>
              </a:lnSpc>
              <a:spcBef>
                <a:spcPts val="750"/>
              </a:spcBef>
              <a:spcAft>
                <a:spcPts val="0"/>
              </a:spcAft>
              <a:buClr>
                <a:schemeClr val="dk1"/>
              </a:buClr>
              <a:buSzPct val="100000"/>
              <a:buFont typeface="Noto Sans Symbols"/>
              <a:buNone/>
            </a:pPr>
            <a:r>
              <a:rPr lang="en-US"/>
              <a:t>	</a:t>
            </a:r>
            <a:r>
              <a:rPr lang="en-US" sz="2000"/>
              <a:t>To discover relationships </a:t>
            </a:r>
            <a:r>
              <a:rPr lang="en-US" sz="2000" b="1" u="sng"/>
              <a:t>between variables through the use of correlational statistics</a:t>
            </a:r>
            <a:r>
              <a:rPr lang="en-US" sz="2000"/>
              <a:t>. Involves correlating data on two or more variables for each individual in a sample and computing a correlation coefficient.</a:t>
            </a:r>
            <a:endParaRPr/>
          </a:p>
          <a:p>
            <a:pPr marL="171450" lvl="0" indent="-171450" algn="l" rtl="0">
              <a:lnSpc>
                <a:spcPct val="90000"/>
              </a:lnSpc>
              <a:spcBef>
                <a:spcPts val="750"/>
              </a:spcBef>
              <a:spcAft>
                <a:spcPts val="0"/>
              </a:spcAft>
              <a:buClr>
                <a:schemeClr val="dk1"/>
              </a:buClr>
              <a:buSzPct val="100000"/>
              <a:buFont typeface="Noto Sans Symbols"/>
              <a:buNone/>
            </a:pPr>
            <a:r>
              <a:rPr lang="en-US" sz="2000"/>
              <a:t>	</a:t>
            </a:r>
            <a:r>
              <a:rPr lang="en-US" sz="2000" u="sng"/>
              <a:t>Two major purposes</a:t>
            </a:r>
            <a:r>
              <a:rPr lang="en-US" sz="2000"/>
              <a:t>:</a:t>
            </a:r>
            <a:endParaRPr/>
          </a:p>
          <a:p>
            <a:pPr marL="171450" lvl="0" indent="-171450" algn="l" rtl="0">
              <a:lnSpc>
                <a:spcPct val="90000"/>
              </a:lnSpc>
              <a:spcBef>
                <a:spcPts val="750"/>
              </a:spcBef>
              <a:spcAft>
                <a:spcPts val="0"/>
              </a:spcAft>
              <a:buClr>
                <a:schemeClr val="dk1"/>
              </a:buClr>
              <a:buSzPct val="100000"/>
              <a:buFont typeface="Noto Sans Symbols"/>
              <a:buNone/>
            </a:pPr>
            <a:r>
              <a:rPr lang="en-US" sz="2000"/>
              <a:t>	1-To </a:t>
            </a:r>
            <a:r>
              <a:rPr lang="en-US" sz="2000" b="1"/>
              <a:t>explore causal relationships </a:t>
            </a:r>
            <a:r>
              <a:rPr lang="en-US" sz="2000"/>
              <a:t>between variables;</a:t>
            </a:r>
            <a:endParaRPr/>
          </a:p>
          <a:p>
            <a:pPr marL="171450" lvl="0" indent="-171450" algn="l" rtl="0">
              <a:lnSpc>
                <a:spcPct val="90000"/>
              </a:lnSpc>
              <a:spcBef>
                <a:spcPts val="750"/>
              </a:spcBef>
              <a:spcAft>
                <a:spcPts val="0"/>
              </a:spcAft>
              <a:buClr>
                <a:schemeClr val="dk1"/>
              </a:buClr>
              <a:buSzPct val="100000"/>
              <a:buFont typeface="Noto Sans Symbols"/>
              <a:buNone/>
            </a:pPr>
            <a:r>
              <a:rPr lang="en-US" sz="2000"/>
              <a:t>	2-To </a:t>
            </a:r>
            <a:r>
              <a:rPr lang="en-US" sz="2000" b="1"/>
              <a:t>predict scores </a:t>
            </a:r>
            <a:r>
              <a:rPr lang="en-US" sz="2000"/>
              <a:t>on one variable from research participants’ scores on other variables.</a:t>
            </a:r>
            <a:endParaRPr/>
          </a:p>
          <a:p>
            <a:pPr marL="171450" lvl="0" indent="-171450" algn="l" rtl="0">
              <a:lnSpc>
                <a:spcPct val="90000"/>
              </a:lnSpc>
              <a:spcBef>
                <a:spcPts val="750"/>
              </a:spcBef>
              <a:spcAft>
                <a:spcPts val="0"/>
              </a:spcAft>
              <a:buClr>
                <a:schemeClr val="dk1"/>
              </a:buClr>
              <a:buSzPct val="100000"/>
              <a:buFont typeface="Noto Sans Symbols"/>
              <a:buNone/>
            </a:pPr>
            <a:endParaRPr sz="2000" u="sng"/>
          </a:p>
        </p:txBody>
      </p:sp>
      <p:sp>
        <p:nvSpPr>
          <p:cNvPr id="509" name="Google Shape;509;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510" name="Google Shape;510;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511" name="Google Shape;511;p29"/>
          <p:cNvSpPr txBox="1"/>
          <p:nvPr/>
        </p:nvSpPr>
        <p:spPr>
          <a:xfrm>
            <a:off x="628650" y="3450771"/>
            <a:ext cx="8112579" cy="2552929"/>
          </a:xfrm>
          <a:prstGeom prst="rect">
            <a:avLst/>
          </a:prstGeom>
          <a:noFill/>
          <a:ln>
            <a:noFill/>
          </a:ln>
        </p:spPr>
        <p:txBody>
          <a:bodyPr spcFirstLastPara="1" wrap="square" lIns="91425" tIns="45700" rIns="91425" bIns="45700" anchor="t" anchorCtr="0">
            <a:noAutofit/>
          </a:bodyPr>
          <a:lstStyle/>
          <a:p>
            <a:pPr marL="171450" marR="0" lvl="0" indent="-171450" algn="l" rtl="0">
              <a:lnSpc>
                <a:spcPct val="70000"/>
              </a:lnSpc>
              <a:spcBef>
                <a:spcPts val="0"/>
              </a:spcBef>
              <a:spcAft>
                <a:spcPts val="0"/>
              </a:spcAft>
              <a:buClr>
                <a:srgbClr val="A50021"/>
              </a:buClr>
              <a:buSzPts val="1600"/>
              <a:buFont typeface="Arial"/>
              <a:buNone/>
            </a:pPr>
            <a:r>
              <a:rPr lang="en-US" sz="1600" u="sng">
                <a:solidFill>
                  <a:srgbClr val="A50021"/>
                </a:solidFill>
                <a:latin typeface="Calibri"/>
                <a:ea typeface="Calibri"/>
                <a:cs typeface="Calibri"/>
                <a:sym typeface="Calibri"/>
              </a:rPr>
              <a:t>Advantages</a:t>
            </a:r>
            <a:endParaRPr/>
          </a:p>
          <a:p>
            <a:pPr marL="171450" marR="0" lvl="0" indent="-171450" algn="l" rtl="0">
              <a:lnSpc>
                <a:spcPct val="80000"/>
              </a:lnSpc>
              <a:spcBef>
                <a:spcPts val="750"/>
              </a:spcBef>
              <a:spcAft>
                <a:spcPts val="0"/>
              </a:spcAft>
              <a:buClr>
                <a:schemeClr val="dk1"/>
              </a:buClr>
              <a:buSzPts val="1600"/>
              <a:buFont typeface="Noto Sans Symbols"/>
              <a:buNone/>
            </a:pPr>
            <a:r>
              <a:rPr lang="en-US" sz="1600">
                <a:solidFill>
                  <a:schemeClr val="dk1"/>
                </a:solidFill>
                <a:latin typeface="Calibri"/>
                <a:ea typeface="Calibri"/>
                <a:cs typeface="Calibri"/>
                <a:sym typeface="Calibri"/>
              </a:rPr>
              <a:t>1-</a:t>
            </a:r>
            <a:r>
              <a:rPr lang="en-US" sz="1600" i="1">
                <a:solidFill>
                  <a:schemeClr val="dk1"/>
                </a:solidFill>
                <a:latin typeface="Calibri"/>
                <a:ea typeface="Calibri"/>
                <a:cs typeface="Calibri"/>
                <a:sym typeface="Calibri"/>
              </a:rPr>
              <a:t>Enables researchers to analyze the relationships among a large number of variables in a single study. </a:t>
            </a:r>
            <a:endParaRPr/>
          </a:p>
          <a:p>
            <a:pPr marL="171450" marR="0" lvl="0" indent="-171450" algn="l" rtl="0">
              <a:lnSpc>
                <a:spcPct val="80000"/>
              </a:lnSpc>
              <a:spcBef>
                <a:spcPts val="750"/>
              </a:spcBef>
              <a:spcAft>
                <a:spcPts val="0"/>
              </a:spcAft>
              <a:buClr>
                <a:schemeClr val="dk1"/>
              </a:buClr>
              <a:buSzPts val="1600"/>
              <a:buFont typeface="Noto Sans Symbols"/>
              <a:buNone/>
            </a:pPr>
            <a:r>
              <a:rPr lang="en-US" sz="1600" i="1">
                <a:solidFill>
                  <a:schemeClr val="dk1"/>
                </a:solidFill>
                <a:latin typeface="Calibri"/>
                <a:ea typeface="Calibri"/>
                <a:cs typeface="Calibri"/>
                <a:sym typeface="Calibri"/>
              </a:rPr>
              <a:t>2-They provide information concerning the degree of the relationship between the variables being studied.</a:t>
            </a:r>
            <a:endParaRPr/>
          </a:p>
          <a:p>
            <a:pPr marL="171450" marR="0" lvl="0" indent="-171450" algn="l" rtl="0">
              <a:lnSpc>
                <a:spcPct val="70000"/>
              </a:lnSpc>
              <a:spcBef>
                <a:spcPts val="750"/>
              </a:spcBef>
              <a:spcAft>
                <a:spcPts val="0"/>
              </a:spcAft>
              <a:buClr>
                <a:srgbClr val="A50021"/>
              </a:buClr>
              <a:buSzPts val="1600"/>
              <a:buFont typeface="Arial"/>
              <a:buNone/>
            </a:pPr>
            <a:r>
              <a:rPr lang="en-US" sz="1600" u="sng">
                <a:solidFill>
                  <a:srgbClr val="A50021"/>
                </a:solidFill>
                <a:latin typeface="Calibri"/>
                <a:ea typeface="Calibri"/>
                <a:cs typeface="Calibri"/>
                <a:sym typeface="Calibri"/>
              </a:rPr>
              <a:t>Parametric Test</a:t>
            </a:r>
            <a:endParaRPr/>
          </a:p>
          <a:p>
            <a:pPr marL="171450" marR="0" lvl="0" indent="-171450" algn="l" rtl="0">
              <a:lnSpc>
                <a:spcPct val="80000"/>
              </a:lnSpc>
              <a:spcBef>
                <a:spcPts val="750"/>
              </a:spcBef>
              <a:spcAft>
                <a:spcPts val="0"/>
              </a:spcAft>
              <a:buClr>
                <a:schemeClr val="dk1"/>
              </a:buClr>
              <a:buSzPts val="1300"/>
              <a:buFont typeface="Noto Sans Symbols"/>
              <a:buNone/>
            </a:pPr>
            <a:r>
              <a:rPr lang="en-US" sz="1300">
                <a:solidFill>
                  <a:schemeClr val="dk1"/>
                </a:solidFill>
                <a:latin typeface="Calibri"/>
                <a:ea typeface="Calibri"/>
                <a:cs typeface="Calibri"/>
                <a:sym typeface="Calibri"/>
              </a:rPr>
              <a:t>	</a:t>
            </a:r>
            <a:r>
              <a:rPr lang="en-US" sz="1300" i="1">
                <a:solidFill>
                  <a:schemeClr val="dk1"/>
                </a:solidFill>
                <a:latin typeface="Calibri"/>
                <a:ea typeface="Calibri"/>
                <a:cs typeface="Calibri"/>
                <a:sym typeface="Calibri"/>
              </a:rPr>
              <a:t>Pearson r statistical procedure</a:t>
            </a:r>
            <a:endParaRPr/>
          </a:p>
          <a:p>
            <a:pPr marL="171450" marR="0" lvl="0" indent="-171450" algn="l" rtl="0">
              <a:lnSpc>
                <a:spcPct val="80000"/>
              </a:lnSpc>
              <a:spcBef>
                <a:spcPts val="750"/>
              </a:spcBef>
              <a:spcAft>
                <a:spcPts val="0"/>
              </a:spcAft>
              <a:buClr>
                <a:schemeClr val="dk1"/>
              </a:buClr>
              <a:buSzPts val="1300"/>
              <a:buFont typeface="Noto Sans Symbols"/>
              <a:buNone/>
            </a:pPr>
            <a:r>
              <a:rPr lang="en-US" sz="1300">
                <a:solidFill>
                  <a:schemeClr val="dk1"/>
                </a:solidFill>
                <a:latin typeface="Calibri"/>
                <a:ea typeface="Calibri"/>
                <a:cs typeface="Calibri"/>
                <a:sym typeface="Calibri"/>
              </a:rPr>
              <a:t>		Basic Assumptions</a:t>
            </a:r>
            <a:endParaRPr/>
          </a:p>
          <a:p>
            <a:pPr marL="171450" marR="0" lvl="0" indent="-171450" algn="l" rtl="0">
              <a:lnSpc>
                <a:spcPct val="80000"/>
              </a:lnSpc>
              <a:spcBef>
                <a:spcPts val="750"/>
              </a:spcBef>
              <a:spcAft>
                <a:spcPts val="0"/>
              </a:spcAft>
              <a:buClr>
                <a:schemeClr val="dk1"/>
              </a:buClr>
              <a:buSzPts val="1300"/>
              <a:buFont typeface="Noto Sans Symbols"/>
              <a:buNone/>
            </a:pPr>
            <a:r>
              <a:rPr lang="en-US" sz="1300">
                <a:solidFill>
                  <a:schemeClr val="dk1"/>
                </a:solidFill>
                <a:latin typeface="Calibri"/>
                <a:ea typeface="Calibri"/>
                <a:cs typeface="Calibri"/>
                <a:sym typeface="Calibri"/>
              </a:rPr>
              <a:t>		1-</a:t>
            </a:r>
            <a:r>
              <a:rPr lang="en-US" sz="1300" i="1">
                <a:solidFill>
                  <a:schemeClr val="dk1"/>
                </a:solidFill>
                <a:latin typeface="Calibri"/>
                <a:ea typeface="Calibri"/>
                <a:cs typeface="Calibri"/>
                <a:sym typeface="Calibri"/>
              </a:rPr>
              <a:t>Scores form an interval or ratio scale</a:t>
            </a:r>
            <a:endParaRPr/>
          </a:p>
          <a:p>
            <a:pPr marL="171450" marR="0" lvl="0" indent="-171450" algn="l" rtl="0">
              <a:lnSpc>
                <a:spcPct val="80000"/>
              </a:lnSpc>
              <a:spcBef>
                <a:spcPts val="750"/>
              </a:spcBef>
              <a:spcAft>
                <a:spcPts val="0"/>
              </a:spcAft>
              <a:buClr>
                <a:schemeClr val="dk1"/>
              </a:buClr>
              <a:buSzPts val="1300"/>
              <a:buFont typeface="Noto Sans Symbols"/>
              <a:buNone/>
            </a:pPr>
            <a:r>
              <a:rPr lang="en-US" sz="1300" i="1">
                <a:solidFill>
                  <a:schemeClr val="dk1"/>
                </a:solidFill>
                <a:latin typeface="Calibri"/>
                <a:ea typeface="Calibri"/>
                <a:cs typeface="Calibri"/>
                <a:sym typeface="Calibri"/>
              </a:rPr>
              <a:t>		2-Scores are normally distributed</a:t>
            </a:r>
            <a:endParaRPr/>
          </a:p>
          <a:p>
            <a:pPr marL="171450" marR="0" lvl="0" indent="-171450" algn="l" rtl="0">
              <a:lnSpc>
                <a:spcPct val="80000"/>
              </a:lnSpc>
              <a:spcBef>
                <a:spcPts val="750"/>
              </a:spcBef>
              <a:spcAft>
                <a:spcPts val="0"/>
              </a:spcAft>
              <a:buClr>
                <a:schemeClr val="dk1"/>
              </a:buClr>
              <a:buSzPts val="1300"/>
              <a:buFont typeface="Noto Sans Symbols"/>
              <a:buNone/>
            </a:pPr>
            <a:r>
              <a:rPr lang="en-US" sz="1300" i="1">
                <a:solidFill>
                  <a:schemeClr val="dk1"/>
                </a:solidFill>
                <a:latin typeface="Calibri"/>
                <a:ea typeface="Calibri"/>
                <a:cs typeface="Calibri"/>
                <a:sym typeface="Calibri"/>
              </a:rPr>
              <a:t>		3-Score variances for the populations under study are                        equal (SD=SD)</a:t>
            </a:r>
            <a:endParaRPr sz="1300">
              <a:solidFill>
                <a:schemeClr val="dk1"/>
              </a:solidFill>
              <a:latin typeface="Calibri"/>
              <a:ea typeface="Calibri"/>
              <a:cs typeface="Calibri"/>
              <a:sym typeface="Calibri"/>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Experimental Group Designs</a:t>
            </a:r>
            <a:br>
              <a:rPr lang="en-US" sz="3200" b="1"/>
            </a:br>
            <a:r>
              <a:rPr lang="en-US" sz="3200" b="1"/>
              <a:t>Three Types</a:t>
            </a:r>
            <a:endParaRPr/>
          </a:p>
        </p:txBody>
      </p:sp>
      <p:sp>
        <p:nvSpPr>
          <p:cNvPr id="138" name="Google Shape;138;p3"/>
          <p:cNvSpPr txBox="1">
            <a:spLocks noGrp="1"/>
          </p:cNvSpPr>
          <p:nvPr>
            <p:ph type="body" idx="1"/>
          </p:nvPr>
        </p:nvSpPr>
        <p:spPr>
          <a:xfrm>
            <a:off x="628650" y="1825625"/>
            <a:ext cx="7886700" cy="4351338"/>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Font typeface="Noto Sans Symbols"/>
              <a:buNone/>
            </a:pPr>
            <a:endParaRPr/>
          </a:p>
          <a:p>
            <a:pPr marL="171450" lvl="0" indent="-171450" algn="l" rtl="0">
              <a:lnSpc>
                <a:spcPct val="90000"/>
              </a:lnSpc>
              <a:spcBef>
                <a:spcPts val="750"/>
              </a:spcBef>
              <a:spcAft>
                <a:spcPts val="0"/>
              </a:spcAft>
              <a:buClr>
                <a:schemeClr val="dk1"/>
              </a:buClr>
              <a:buSzPts val="2100"/>
              <a:buFont typeface="Noto Sans Symbols"/>
              <a:buNone/>
            </a:pPr>
            <a:endParaRPr/>
          </a:p>
          <a:p>
            <a:pPr marL="171450" lvl="0" indent="-171450" algn="ctr" rtl="0">
              <a:lnSpc>
                <a:spcPct val="90000"/>
              </a:lnSpc>
              <a:spcBef>
                <a:spcPts val="750"/>
              </a:spcBef>
              <a:spcAft>
                <a:spcPts val="0"/>
              </a:spcAft>
              <a:buClr>
                <a:schemeClr val="accent1"/>
              </a:buClr>
              <a:buSzPts val="2100"/>
              <a:buFont typeface="Noto Sans Symbols"/>
              <a:buNone/>
            </a:pPr>
            <a:r>
              <a:rPr lang="en-US">
                <a:solidFill>
                  <a:schemeClr val="accent1"/>
                </a:solidFill>
              </a:rPr>
              <a:t>l_____________l_____________l</a:t>
            </a:r>
            <a:endParaRPr>
              <a:solidFill>
                <a:schemeClr val="accent1"/>
              </a:solidFill>
            </a:endParaRPr>
          </a:p>
        </p:txBody>
      </p:sp>
      <p:sp>
        <p:nvSpPr>
          <p:cNvPr id="139" name="Google Shape;139;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140" name="Google Shape;140;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41" name="Google Shape;141;p3"/>
          <p:cNvSpPr txBox="1"/>
          <p:nvPr/>
        </p:nvSpPr>
        <p:spPr>
          <a:xfrm>
            <a:off x="5429250" y="2230834"/>
            <a:ext cx="20574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Non-experimental</a:t>
            </a:r>
            <a:endParaRPr/>
          </a:p>
        </p:txBody>
      </p:sp>
      <p:sp>
        <p:nvSpPr>
          <p:cNvPr id="142" name="Google Shape;142;p3"/>
          <p:cNvSpPr txBox="1"/>
          <p:nvPr/>
        </p:nvSpPr>
        <p:spPr>
          <a:xfrm>
            <a:off x="3717408" y="3002756"/>
            <a:ext cx="23622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Quasi-experimental</a:t>
            </a:r>
            <a:endParaRPr/>
          </a:p>
        </p:txBody>
      </p:sp>
      <p:sp>
        <p:nvSpPr>
          <p:cNvPr id="143" name="Google Shape;143;p3"/>
          <p:cNvSpPr txBox="1"/>
          <p:nvPr/>
        </p:nvSpPr>
        <p:spPr>
          <a:xfrm>
            <a:off x="1905000" y="2237811"/>
            <a:ext cx="16002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Experimental</a:t>
            </a:r>
            <a:endParaRPr/>
          </a:p>
        </p:txBody>
      </p:sp>
      <p:pic>
        <p:nvPicPr>
          <p:cNvPr id="144" name="Google Shape;144;p3" descr="MPj03900820000[1]"/>
          <p:cNvPicPr preferRelativeResize="0"/>
          <p:nvPr/>
        </p:nvPicPr>
        <p:blipFill rotWithShape="1">
          <a:blip r:embed="rId3">
            <a:alphaModFix/>
          </a:blip>
          <a:srcRect/>
          <a:stretch/>
        </p:blipFill>
        <p:spPr>
          <a:xfrm>
            <a:off x="3124200" y="4495800"/>
            <a:ext cx="3505200" cy="1208088"/>
          </a:xfrm>
          <a:prstGeom prst="rect">
            <a:avLst/>
          </a:prstGeom>
          <a:noFill/>
          <a:ln>
            <a:noFill/>
          </a:ln>
        </p:spPr>
      </p:pic>
    </p:spTree>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200"/>
              <a:buFont typeface="Calibri"/>
              <a:buNone/>
            </a:pPr>
            <a:r>
              <a:rPr lang="en-US" sz="2200" b="1"/>
              <a:t>Scattergrams Representing Different Degrees and Directions of Correlation between Two Variables</a:t>
            </a:r>
            <a:endParaRPr/>
          </a:p>
        </p:txBody>
      </p:sp>
      <p:sp>
        <p:nvSpPr>
          <p:cNvPr id="517" name="Google Shape;517;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sp>
        <p:nvSpPr>
          <p:cNvPr id="518" name="Google Shape;51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519" name="Google Shape;51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520" name="Google Shape;520;p30"/>
          <p:cNvSpPr/>
          <p:nvPr/>
        </p:nvSpPr>
        <p:spPr>
          <a:xfrm>
            <a:off x="2381250" y="1633538"/>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521" name="Google Shape;521;p30"/>
          <p:cNvGraphicFramePr/>
          <p:nvPr/>
        </p:nvGraphicFramePr>
        <p:xfrm>
          <a:off x="1143000" y="2209800"/>
          <a:ext cx="3276600" cy="2743200"/>
        </p:xfrm>
        <a:graphic>
          <a:graphicData uri="http://schemas.openxmlformats.org/presentationml/2006/ole">
            <mc:AlternateContent xmlns:mc="http://schemas.openxmlformats.org/markup-compatibility/2006">
              <mc:Choice xmlns:v="urn:schemas-microsoft-com:vml" Requires="v">
                <p:oleObj spid="_x0000_s1030" r:id="rId4" imgW="3276600" imgH="2743200" progId="">
                  <p:embed/>
                </p:oleObj>
              </mc:Choice>
              <mc:Fallback>
                <p:oleObj r:id="rId4" imgW="3276600" imgH="2743200" progId="">
                  <p:embed/>
                  <p:pic>
                    <p:nvPicPr>
                      <p:cNvPr id="521" name="Google Shape;521;p30"/>
                      <p:cNvPicPr preferRelativeResize="0"/>
                      <p:nvPr/>
                    </p:nvPicPr>
                    <p:blipFill rotWithShape="1">
                      <a:blip r:embed="rId5">
                        <a:alphaModFix/>
                      </a:blip>
                      <a:srcRect/>
                      <a:stretch/>
                    </p:blipFill>
                    <p:spPr>
                      <a:xfrm>
                        <a:off x="1143000" y="2209800"/>
                        <a:ext cx="3276600" cy="2743200"/>
                      </a:xfrm>
                      <a:prstGeom prst="rect">
                        <a:avLst/>
                      </a:prstGeom>
                      <a:noFill/>
                      <a:ln>
                        <a:noFill/>
                      </a:ln>
                    </p:spPr>
                  </p:pic>
                </p:oleObj>
              </mc:Fallback>
            </mc:AlternateContent>
          </a:graphicData>
        </a:graphic>
      </p:graphicFrame>
      <p:sp>
        <p:nvSpPr>
          <p:cNvPr id="522" name="Google Shape;522;p30"/>
          <p:cNvSpPr txBox="1"/>
          <p:nvPr/>
        </p:nvSpPr>
        <p:spPr>
          <a:xfrm>
            <a:off x="1143000" y="5105400"/>
            <a:ext cx="33528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Positive correlation (</a:t>
            </a:r>
            <a:r>
              <a:rPr lang="en-US" sz="1800" i="1">
                <a:solidFill>
                  <a:schemeClr val="dk1"/>
                </a:solidFill>
                <a:latin typeface="Times New Roman"/>
                <a:ea typeface="Times New Roman"/>
                <a:cs typeface="Times New Roman"/>
                <a:sym typeface="Times New Roman"/>
              </a:rPr>
              <a:t>r</a:t>
            </a:r>
            <a:r>
              <a:rPr lang="en-US" sz="1800">
                <a:solidFill>
                  <a:schemeClr val="dk1"/>
                </a:solidFill>
                <a:latin typeface="Times New Roman"/>
                <a:ea typeface="Times New Roman"/>
                <a:cs typeface="Times New Roman"/>
                <a:sym typeface="Times New Roman"/>
              </a:rPr>
              <a:t>=.99)</a:t>
            </a:r>
            <a:endParaRPr/>
          </a:p>
        </p:txBody>
      </p:sp>
      <p:graphicFrame>
        <p:nvGraphicFramePr>
          <p:cNvPr id="523" name="Google Shape;523;p30"/>
          <p:cNvGraphicFramePr/>
          <p:nvPr/>
        </p:nvGraphicFramePr>
        <p:xfrm>
          <a:off x="4953000" y="2209800"/>
          <a:ext cx="3517900" cy="2701925"/>
        </p:xfrm>
        <a:graphic>
          <a:graphicData uri="http://schemas.openxmlformats.org/presentationml/2006/ole">
            <mc:AlternateContent xmlns:mc="http://schemas.openxmlformats.org/markup-compatibility/2006">
              <mc:Choice xmlns:v="urn:schemas-microsoft-com:vml" Requires="v">
                <p:oleObj spid="_x0000_s1031" r:id="rId6" imgW="3517900" imgH="2701925" progId="">
                  <p:embed/>
                </p:oleObj>
              </mc:Choice>
              <mc:Fallback>
                <p:oleObj r:id="rId6" imgW="3517900" imgH="2701925" progId="">
                  <p:embed/>
                  <p:pic>
                    <p:nvPicPr>
                      <p:cNvPr id="523" name="Google Shape;523;p30"/>
                      <p:cNvPicPr preferRelativeResize="0"/>
                      <p:nvPr/>
                    </p:nvPicPr>
                    <p:blipFill rotWithShape="1">
                      <a:blip r:embed="rId7">
                        <a:alphaModFix/>
                      </a:blip>
                      <a:srcRect/>
                      <a:stretch/>
                    </p:blipFill>
                    <p:spPr>
                      <a:xfrm>
                        <a:off x="4953000" y="2209800"/>
                        <a:ext cx="3517900" cy="2701925"/>
                      </a:xfrm>
                      <a:prstGeom prst="rect">
                        <a:avLst/>
                      </a:prstGeom>
                      <a:noFill/>
                      <a:ln>
                        <a:noFill/>
                      </a:ln>
                    </p:spPr>
                  </p:pic>
                </p:oleObj>
              </mc:Fallback>
            </mc:AlternateContent>
          </a:graphicData>
        </a:graphic>
      </p:graphicFrame>
      <p:sp>
        <p:nvSpPr>
          <p:cNvPr id="524" name="Google Shape;524;p30"/>
          <p:cNvSpPr txBox="1"/>
          <p:nvPr/>
        </p:nvSpPr>
        <p:spPr>
          <a:xfrm>
            <a:off x="4953000" y="5105400"/>
            <a:ext cx="36576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Negative correlation (</a:t>
            </a:r>
            <a:r>
              <a:rPr lang="en-US" sz="1800" i="1">
                <a:solidFill>
                  <a:schemeClr val="dk1"/>
                </a:solidFill>
                <a:latin typeface="Times New Roman"/>
                <a:ea typeface="Times New Roman"/>
                <a:cs typeface="Times New Roman"/>
                <a:sym typeface="Times New Roman"/>
              </a:rPr>
              <a:t>r=</a:t>
            </a:r>
            <a:r>
              <a:rPr lang="en-US" sz="1800">
                <a:solidFill>
                  <a:schemeClr val="dk1"/>
                </a:solidFill>
                <a:latin typeface="Times New Roman"/>
                <a:ea typeface="Times New Roman"/>
                <a:cs typeface="Times New Roman"/>
                <a:sym typeface="Times New Roman"/>
              </a:rPr>
              <a:t>-.73)</a:t>
            </a:r>
            <a:endParaRPr/>
          </a:p>
        </p:txBody>
      </p:sp>
      <p:sp>
        <p:nvSpPr>
          <p:cNvPr id="525" name="Google Shape;525;p30"/>
          <p:cNvSpPr/>
          <p:nvPr/>
        </p:nvSpPr>
        <p:spPr>
          <a:xfrm>
            <a:off x="1219200" y="5638800"/>
            <a:ext cx="1371600" cy="609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Grade point</a:t>
            </a:r>
            <a:r>
              <a:rPr lang="en-US" sz="1600">
                <a:solidFill>
                  <a:schemeClr val="lt1"/>
                </a:solidFill>
                <a:latin typeface="Times New Roman"/>
                <a:ea typeface="Times New Roman"/>
                <a:cs typeface="Times New Roman"/>
                <a:sym typeface="Times New Roman"/>
              </a:rPr>
              <a:t> </a:t>
            </a:r>
            <a:endParaRPr/>
          </a:p>
        </p:txBody>
      </p:sp>
      <p:sp>
        <p:nvSpPr>
          <p:cNvPr id="526" name="Google Shape;526;p30"/>
          <p:cNvSpPr/>
          <p:nvPr/>
        </p:nvSpPr>
        <p:spPr>
          <a:xfrm>
            <a:off x="2971800" y="5638800"/>
            <a:ext cx="1371600" cy="609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I.Q.</a:t>
            </a:r>
            <a:endParaRPr/>
          </a:p>
        </p:txBody>
      </p:sp>
      <p:cxnSp>
        <p:nvCxnSpPr>
          <p:cNvPr id="527" name="Google Shape;527;p30"/>
          <p:cNvCxnSpPr/>
          <p:nvPr/>
        </p:nvCxnSpPr>
        <p:spPr>
          <a:xfrm>
            <a:off x="2590800" y="5943600"/>
            <a:ext cx="381000" cy="0"/>
          </a:xfrm>
          <a:prstGeom prst="straightConnector1">
            <a:avLst/>
          </a:prstGeom>
          <a:noFill/>
          <a:ln w="9525" cap="flat" cmpd="sng">
            <a:solidFill>
              <a:schemeClr val="dk1"/>
            </a:solidFill>
            <a:prstDash val="solid"/>
            <a:round/>
            <a:headEnd type="none" w="med" len="med"/>
            <a:tailEnd type="none" w="med" len="med"/>
          </a:ln>
        </p:spPr>
      </p:cxnSp>
      <p:sp>
        <p:nvSpPr>
          <p:cNvPr id="528" name="Google Shape;528;p30"/>
          <p:cNvSpPr/>
          <p:nvPr/>
        </p:nvSpPr>
        <p:spPr>
          <a:xfrm>
            <a:off x="5029200" y="5715000"/>
            <a:ext cx="1371600" cy="53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529" name="Google Shape;529;p30"/>
          <p:cNvSpPr txBox="1"/>
          <p:nvPr/>
        </p:nvSpPr>
        <p:spPr>
          <a:xfrm>
            <a:off x="4953000" y="5791200"/>
            <a:ext cx="1676400" cy="33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Computer use</a:t>
            </a:r>
            <a:endParaRPr/>
          </a:p>
        </p:txBody>
      </p:sp>
      <p:sp>
        <p:nvSpPr>
          <p:cNvPr id="530" name="Google Shape;530;p30"/>
          <p:cNvSpPr/>
          <p:nvPr/>
        </p:nvSpPr>
        <p:spPr>
          <a:xfrm>
            <a:off x="6934200" y="5715000"/>
            <a:ext cx="1524000" cy="457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Age</a:t>
            </a:r>
            <a:endParaRPr/>
          </a:p>
        </p:txBody>
      </p:sp>
      <p:cxnSp>
        <p:nvCxnSpPr>
          <p:cNvPr id="531" name="Google Shape;531;p30"/>
          <p:cNvCxnSpPr/>
          <p:nvPr/>
        </p:nvCxnSpPr>
        <p:spPr>
          <a:xfrm>
            <a:off x="6400800" y="5943600"/>
            <a:ext cx="533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Conclusion : Experimental Research Design</a:t>
            </a:r>
            <a:endParaRPr/>
          </a:p>
        </p:txBody>
      </p:sp>
      <p:sp>
        <p:nvSpPr>
          <p:cNvPr id="537" name="Google Shape;537;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sp>
        <p:nvSpPr>
          <p:cNvPr id="538" name="Google Shape;538;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539" name="Google Shape;539;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grpSp>
        <p:nvGrpSpPr>
          <p:cNvPr id="540" name="Google Shape;540;p31"/>
          <p:cNvGrpSpPr/>
          <p:nvPr/>
        </p:nvGrpSpPr>
        <p:grpSpPr>
          <a:xfrm>
            <a:off x="754063" y="1946275"/>
            <a:ext cx="7669213" cy="3348038"/>
            <a:chOff x="475" y="1226"/>
            <a:chExt cx="4831" cy="2109"/>
          </a:xfrm>
        </p:grpSpPr>
        <p:cxnSp>
          <p:nvCxnSpPr>
            <p:cNvPr id="541" name="Google Shape;541;p31"/>
            <p:cNvCxnSpPr>
              <a:stCxn id="542" idx="1"/>
              <a:endCxn id="543" idx="2"/>
            </p:cNvCxnSpPr>
            <p:nvPr/>
          </p:nvCxnSpPr>
          <p:spPr>
            <a:xfrm rot="10800000" flipH="1">
              <a:off x="3434" y="2911"/>
              <a:ext cx="300" cy="300"/>
            </a:xfrm>
            <a:prstGeom prst="bentConnector4">
              <a:avLst>
                <a:gd name="adj1" fmla="val -1030990"/>
                <a:gd name="adj2" fmla="val 1472059"/>
              </a:avLst>
            </a:prstGeom>
            <a:noFill/>
            <a:ln w="9525" cap="flat" cmpd="sng">
              <a:solidFill>
                <a:schemeClr val="lt2"/>
              </a:solidFill>
              <a:prstDash val="solid"/>
              <a:miter lim="800000"/>
              <a:headEnd type="none" w="med" len="med"/>
              <a:tailEnd type="none" w="med" len="med"/>
            </a:ln>
          </p:spPr>
        </p:cxnSp>
        <p:cxnSp>
          <p:nvCxnSpPr>
            <p:cNvPr id="544" name="Google Shape;544;p31"/>
            <p:cNvCxnSpPr>
              <a:stCxn id="543" idx="3"/>
              <a:endCxn id="545" idx="2"/>
            </p:cNvCxnSpPr>
            <p:nvPr/>
          </p:nvCxnSpPr>
          <p:spPr>
            <a:xfrm rot="10800000">
              <a:off x="3758" y="2560"/>
              <a:ext cx="300" cy="300"/>
            </a:xfrm>
            <a:prstGeom prst="bentConnector4">
              <a:avLst>
                <a:gd name="adj1" fmla="val 1311095"/>
                <a:gd name="adj2" fmla="val 1138773"/>
              </a:avLst>
            </a:prstGeom>
            <a:noFill/>
            <a:ln w="9525" cap="flat" cmpd="sng">
              <a:solidFill>
                <a:schemeClr val="lt2"/>
              </a:solidFill>
              <a:prstDash val="solid"/>
              <a:miter lim="800000"/>
              <a:headEnd type="none" w="med" len="med"/>
              <a:tailEnd type="none" w="med" len="med"/>
            </a:ln>
          </p:spPr>
        </p:cxnSp>
        <p:cxnSp>
          <p:nvCxnSpPr>
            <p:cNvPr id="546" name="Google Shape;546;p31"/>
            <p:cNvCxnSpPr/>
            <p:nvPr/>
          </p:nvCxnSpPr>
          <p:spPr>
            <a:xfrm rot="10800000" flipH="1">
              <a:off x="1536" y="2265"/>
              <a:ext cx="1406" cy="536"/>
            </a:xfrm>
            <a:prstGeom prst="bentConnector4">
              <a:avLst>
                <a:gd name="adj1" fmla="val -109181"/>
                <a:gd name="adj2" fmla="val 522285"/>
              </a:avLst>
            </a:prstGeom>
            <a:noFill/>
            <a:ln w="9525" cap="flat" cmpd="sng">
              <a:solidFill>
                <a:schemeClr val="lt2"/>
              </a:solidFill>
              <a:prstDash val="solid"/>
              <a:miter lim="800000"/>
              <a:headEnd type="none" w="med" len="med"/>
              <a:tailEnd type="none" w="med" len="med"/>
            </a:ln>
          </p:spPr>
        </p:cxnSp>
        <p:cxnSp>
          <p:nvCxnSpPr>
            <p:cNvPr id="547" name="Google Shape;547;p31"/>
            <p:cNvCxnSpPr/>
            <p:nvPr/>
          </p:nvCxnSpPr>
          <p:spPr>
            <a:xfrm rot="10800000" flipH="1">
              <a:off x="2352" y="2265"/>
              <a:ext cx="590" cy="536"/>
            </a:xfrm>
            <a:prstGeom prst="bentConnector4">
              <a:avLst>
                <a:gd name="adj1" fmla="val -398401"/>
                <a:gd name="adj2" fmla="val 522285"/>
              </a:avLst>
            </a:prstGeom>
            <a:noFill/>
            <a:ln w="9525" cap="flat" cmpd="sng">
              <a:solidFill>
                <a:schemeClr val="lt2"/>
              </a:solidFill>
              <a:prstDash val="solid"/>
              <a:miter lim="800000"/>
              <a:headEnd type="none" w="med" len="med"/>
              <a:tailEnd type="none" w="med" len="med"/>
            </a:ln>
          </p:spPr>
        </p:cxnSp>
        <p:cxnSp>
          <p:nvCxnSpPr>
            <p:cNvPr id="548" name="Google Shape;548;p31"/>
            <p:cNvCxnSpPr/>
            <p:nvPr/>
          </p:nvCxnSpPr>
          <p:spPr>
            <a:xfrm rot="10800000">
              <a:off x="2942" y="2228"/>
              <a:ext cx="514" cy="239"/>
            </a:xfrm>
            <a:prstGeom prst="bentConnector2">
              <a:avLst/>
            </a:prstGeom>
            <a:noFill/>
            <a:ln w="9525" cap="flat" cmpd="sng">
              <a:solidFill>
                <a:schemeClr val="lt2"/>
              </a:solidFill>
              <a:prstDash val="solid"/>
              <a:miter lim="800000"/>
              <a:headEnd type="none" w="med" len="med"/>
              <a:tailEnd type="none" w="med" len="med"/>
            </a:ln>
          </p:spPr>
        </p:cxnSp>
        <p:cxnSp>
          <p:nvCxnSpPr>
            <p:cNvPr id="549" name="Google Shape;549;p31"/>
            <p:cNvCxnSpPr>
              <a:stCxn id="550" idx="1"/>
              <a:endCxn id="551" idx="2"/>
            </p:cNvCxnSpPr>
            <p:nvPr/>
          </p:nvCxnSpPr>
          <p:spPr>
            <a:xfrm rot="10800000" flipH="1">
              <a:off x="4704" y="2560"/>
              <a:ext cx="300" cy="300"/>
            </a:xfrm>
            <a:prstGeom prst="bentConnector4">
              <a:avLst>
                <a:gd name="adj1" fmla="val -1922987"/>
                <a:gd name="adj2" fmla="val 1099355"/>
              </a:avLst>
            </a:prstGeom>
            <a:noFill/>
            <a:ln w="9525" cap="flat" cmpd="sng">
              <a:solidFill>
                <a:schemeClr val="lt2"/>
              </a:solidFill>
              <a:prstDash val="solid"/>
              <a:miter lim="800000"/>
              <a:headEnd type="none" w="med" len="med"/>
              <a:tailEnd type="none" w="med" len="med"/>
            </a:ln>
          </p:spPr>
        </p:cxnSp>
        <p:cxnSp>
          <p:nvCxnSpPr>
            <p:cNvPr id="552" name="Google Shape;552;p31"/>
            <p:cNvCxnSpPr>
              <a:stCxn id="551" idx="1"/>
              <a:endCxn id="553" idx="2"/>
            </p:cNvCxnSpPr>
            <p:nvPr/>
          </p:nvCxnSpPr>
          <p:spPr>
            <a:xfrm rot="10800000">
              <a:off x="4638" y="2167"/>
              <a:ext cx="0" cy="300"/>
            </a:xfrm>
            <a:prstGeom prst="bentConnector2">
              <a:avLst/>
            </a:prstGeom>
            <a:noFill/>
            <a:ln w="9525" cap="flat" cmpd="sng">
              <a:solidFill>
                <a:schemeClr val="lt2"/>
              </a:solidFill>
              <a:prstDash val="solid"/>
              <a:miter lim="800000"/>
              <a:headEnd type="none" w="med" len="med"/>
              <a:tailEnd type="none" w="med" len="med"/>
            </a:ln>
          </p:spPr>
        </p:cxnSp>
        <p:cxnSp>
          <p:nvCxnSpPr>
            <p:cNvPr id="554" name="Google Shape;554;p31"/>
            <p:cNvCxnSpPr>
              <a:stCxn id="553" idx="0"/>
              <a:endCxn id="555" idx="2"/>
            </p:cNvCxnSpPr>
            <p:nvPr/>
          </p:nvCxnSpPr>
          <p:spPr>
            <a:xfrm>
              <a:off x="4538" y="1971"/>
              <a:ext cx="0" cy="0"/>
            </a:xfrm>
            <a:prstGeom prst="bentConnector3">
              <a:avLst>
                <a:gd name="adj1" fmla="val 1832521"/>
              </a:avLst>
            </a:prstGeom>
            <a:noFill/>
            <a:ln w="9525" cap="flat" cmpd="sng">
              <a:solidFill>
                <a:schemeClr val="lt2"/>
              </a:solidFill>
              <a:prstDash val="solid"/>
              <a:miter lim="800000"/>
              <a:headEnd type="none" w="med" len="med"/>
              <a:tailEnd type="none" w="med" len="med"/>
            </a:ln>
          </p:spPr>
        </p:cxnSp>
        <p:cxnSp>
          <p:nvCxnSpPr>
            <p:cNvPr id="556" name="Google Shape;556;p31"/>
            <p:cNvCxnSpPr>
              <a:stCxn id="557" idx="0"/>
              <a:endCxn id="558" idx="2"/>
            </p:cNvCxnSpPr>
            <p:nvPr/>
          </p:nvCxnSpPr>
          <p:spPr>
            <a:xfrm>
              <a:off x="3485" y="1821"/>
              <a:ext cx="0" cy="300"/>
            </a:xfrm>
            <a:prstGeom prst="bentConnector3">
              <a:avLst>
                <a:gd name="adj1" fmla="val 1832988"/>
              </a:avLst>
            </a:prstGeom>
            <a:noFill/>
            <a:ln w="9525" cap="flat" cmpd="sng">
              <a:solidFill>
                <a:schemeClr val="lt2"/>
              </a:solidFill>
              <a:prstDash val="solid"/>
              <a:miter lim="800000"/>
              <a:headEnd type="none" w="med" len="med"/>
              <a:tailEnd type="none" w="med" len="med"/>
            </a:ln>
          </p:spPr>
        </p:cxnSp>
        <p:cxnSp>
          <p:nvCxnSpPr>
            <p:cNvPr id="559" name="Google Shape;559;p31"/>
            <p:cNvCxnSpPr>
              <a:stCxn id="555" idx="0"/>
              <a:endCxn id="560" idx="2"/>
            </p:cNvCxnSpPr>
            <p:nvPr/>
          </p:nvCxnSpPr>
          <p:spPr>
            <a:xfrm>
              <a:off x="3637" y="698"/>
              <a:ext cx="0" cy="1800"/>
            </a:xfrm>
            <a:prstGeom prst="bentConnector3">
              <a:avLst>
                <a:gd name="adj1" fmla="val 1498144"/>
              </a:avLst>
            </a:prstGeom>
            <a:noFill/>
            <a:ln w="9525" cap="flat" cmpd="sng">
              <a:solidFill>
                <a:schemeClr val="lt2"/>
              </a:solidFill>
              <a:prstDash val="solid"/>
              <a:miter lim="800000"/>
              <a:headEnd type="none" w="med" len="med"/>
              <a:tailEnd type="none" w="med" len="med"/>
            </a:ln>
          </p:spPr>
        </p:cxnSp>
        <p:cxnSp>
          <p:nvCxnSpPr>
            <p:cNvPr id="561" name="Google Shape;561;p31"/>
            <p:cNvCxnSpPr>
              <a:stCxn id="562" idx="0"/>
              <a:endCxn id="563" idx="2"/>
            </p:cNvCxnSpPr>
            <p:nvPr/>
          </p:nvCxnSpPr>
          <p:spPr>
            <a:xfrm>
              <a:off x="776" y="2715"/>
              <a:ext cx="0" cy="0"/>
            </a:xfrm>
            <a:prstGeom prst="straightConnector1">
              <a:avLst/>
            </a:prstGeom>
            <a:noFill/>
            <a:ln w="9525" cap="flat" cmpd="sng">
              <a:solidFill>
                <a:schemeClr val="lt2"/>
              </a:solidFill>
              <a:prstDash val="solid"/>
              <a:round/>
              <a:headEnd type="none" w="med" len="med"/>
              <a:tailEnd type="none" w="med" len="med"/>
            </a:ln>
          </p:spPr>
        </p:cxnSp>
        <p:cxnSp>
          <p:nvCxnSpPr>
            <p:cNvPr id="564" name="Google Shape;564;p31"/>
            <p:cNvCxnSpPr>
              <a:stCxn id="563" idx="3"/>
              <a:endCxn id="565" idx="2"/>
            </p:cNvCxnSpPr>
            <p:nvPr/>
          </p:nvCxnSpPr>
          <p:spPr>
            <a:xfrm rot="10800000">
              <a:off x="1076" y="2167"/>
              <a:ext cx="0" cy="300"/>
            </a:xfrm>
            <a:prstGeom prst="bentConnector2">
              <a:avLst/>
            </a:prstGeom>
            <a:noFill/>
            <a:ln w="9525" cap="flat" cmpd="sng">
              <a:solidFill>
                <a:schemeClr val="lt2"/>
              </a:solidFill>
              <a:prstDash val="solid"/>
              <a:miter lim="800000"/>
              <a:headEnd type="none" w="med" len="med"/>
              <a:tailEnd type="none" w="med" len="med"/>
            </a:ln>
          </p:spPr>
        </p:cxnSp>
        <p:cxnSp>
          <p:nvCxnSpPr>
            <p:cNvPr id="566" name="Google Shape;566;p31"/>
            <p:cNvCxnSpPr>
              <a:stCxn id="567" idx="0"/>
              <a:endCxn id="558" idx="2"/>
            </p:cNvCxnSpPr>
            <p:nvPr/>
          </p:nvCxnSpPr>
          <p:spPr>
            <a:xfrm rot="10800000">
              <a:off x="3083" y="1821"/>
              <a:ext cx="0" cy="300"/>
            </a:xfrm>
            <a:prstGeom prst="bentConnector3">
              <a:avLst>
                <a:gd name="adj1" fmla="val 1832988"/>
              </a:avLst>
            </a:prstGeom>
            <a:noFill/>
            <a:ln w="9525" cap="flat" cmpd="sng">
              <a:solidFill>
                <a:schemeClr val="lt2"/>
              </a:solidFill>
              <a:prstDash val="solid"/>
              <a:miter lim="800000"/>
              <a:headEnd type="none" w="med" len="med"/>
              <a:tailEnd type="none" w="med" len="med"/>
            </a:ln>
          </p:spPr>
        </p:cxnSp>
        <p:cxnSp>
          <p:nvCxnSpPr>
            <p:cNvPr id="568" name="Google Shape;568;p31"/>
            <p:cNvCxnSpPr>
              <a:stCxn id="565" idx="0"/>
              <a:endCxn id="569" idx="2"/>
            </p:cNvCxnSpPr>
            <p:nvPr/>
          </p:nvCxnSpPr>
          <p:spPr>
            <a:xfrm>
              <a:off x="1177" y="1971"/>
              <a:ext cx="0" cy="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31"/>
            <p:cNvCxnSpPr>
              <a:stCxn id="558" idx="0"/>
              <a:endCxn id="560" idx="2"/>
            </p:cNvCxnSpPr>
            <p:nvPr/>
          </p:nvCxnSpPr>
          <p:spPr>
            <a:xfrm>
              <a:off x="3133" y="1448"/>
              <a:ext cx="0" cy="300"/>
            </a:xfrm>
            <a:prstGeom prst="bentConnector3">
              <a:avLst>
                <a:gd name="adj1" fmla="val 1498144"/>
              </a:avLst>
            </a:prstGeom>
            <a:noFill/>
            <a:ln w="9525" cap="flat" cmpd="sng">
              <a:solidFill>
                <a:schemeClr val="lt2"/>
              </a:solidFill>
              <a:prstDash val="solid"/>
              <a:miter lim="800000"/>
              <a:headEnd type="none" w="med" len="med"/>
              <a:tailEnd type="none" w="med" len="med"/>
            </a:ln>
          </p:spPr>
        </p:cxnSp>
        <p:cxnSp>
          <p:nvCxnSpPr>
            <p:cNvPr id="571" name="Google Shape;571;p31"/>
            <p:cNvCxnSpPr>
              <a:stCxn id="572" idx="0"/>
              <a:endCxn id="560" idx="2"/>
            </p:cNvCxnSpPr>
            <p:nvPr/>
          </p:nvCxnSpPr>
          <p:spPr>
            <a:xfrm rot="10800000">
              <a:off x="2731" y="1448"/>
              <a:ext cx="0" cy="300"/>
            </a:xfrm>
            <a:prstGeom prst="bentConnector3">
              <a:avLst>
                <a:gd name="adj1" fmla="val 1498144"/>
              </a:avLst>
            </a:prstGeom>
            <a:noFill/>
            <a:ln w="9525" cap="flat" cmpd="sng">
              <a:solidFill>
                <a:schemeClr val="lt2"/>
              </a:solidFill>
              <a:prstDash val="solid"/>
              <a:miter lim="800000"/>
              <a:headEnd type="none" w="med" len="med"/>
              <a:tailEnd type="none" w="med" len="med"/>
            </a:ln>
          </p:spPr>
        </p:cxnSp>
        <p:cxnSp>
          <p:nvCxnSpPr>
            <p:cNvPr id="573" name="Google Shape;573;p31"/>
            <p:cNvCxnSpPr>
              <a:stCxn id="574" idx="0"/>
              <a:endCxn id="560" idx="2"/>
            </p:cNvCxnSpPr>
            <p:nvPr/>
          </p:nvCxnSpPr>
          <p:spPr>
            <a:xfrm rot="10800000">
              <a:off x="2329" y="1148"/>
              <a:ext cx="0" cy="900"/>
            </a:xfrm>
            <a:prstGeom prst="bentConnector3">
              <a:avLst>
                <a:gd name="adj1" fmla="val 1498144"/>
              </a:avLst>
            </a:prstGeom>
            <a:noFill/>
            <a:ln w="9525" cap="flat" cmpd="sng">
              <a:solidFill>
                <a:schemeClr val="lt2"/>
              </a:solidFill>
              <a:prstDash val="solid"/>
              <a:miter lim="800000"/>
              <a:headEnd type="none" w="med" len="med"/>
              <a:tailEnd type="none" w="med" len="med"/>
            </a:ln>
          </p:spPr>
        </p:cxnSp>
        <p:cxnSp>
          <p:nvCxnSpPr>
            <p:cNvPr id="575" name="Google Shape;575;p31"/>
            <p:cNvCxnSpPr>
              <a:stCxn id="569" idx="0"/>
              <a:endCxn id="560" idx="2"/>
            </p:cNvCxnSpPr>
            <p:nvPr/>
          </p:nvCxnSpPr>
          <p:spPr>
            <a:xfrm rot="10800000">
              <a:off x="2077" y="698"/>
              <a:ext cx="0" cy="1800"/>
            </a:xfrm>
            <a:prstGeom prst="bentConnector3">
              <a:avLst>
                <a:gd name="adj1" fmla="val 1498144"/>
              </a:avLst>
            </a:prstGeom>
            <a:noFill/>
            <a:ln w="9525" cap="flat" cmpd="sng">
              <a:solidFill>
                <a:schemeClr val="lt2"/>
              </a:solidFill>
              <a:prstDash val="solid"/>
              <a:miter lim="800000"/>
              <a:headEnd type="none" w="med" len="med"/>
              <a:tailEnd type="none" w="med" len="med"/>
            </a:ln>
          </p:spPr>
        </p:cxnSp>
        <p:sp>
          <p:nvSpPr>
            <p:cNvPr id="560" name="Google Shape;560;p31"/>
            <p:cNvSpPr/>
            <p:nvPr/>
          </p:nvSpPr>
          <p:spPr>
            <a:xfrm>
              <a:off x="2556" y="1226"/>
              <a:ext cx="602" cy="248"/>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00"/>
                <a:buFont typeface="Tahoma"/>
                <a:buNone/>
              </a:pPr>
              <a:r>
                <a:rPr lang="en-US" sz="700" b="1" i="0" u="none" strike="noStrike" cap="none">
                  <a:solidFill>
                    <a:schemeClr val="dk1"/>
                  </a:solidFill>
                  <a:latin typeface="Tahoma"/>
                  <a:ea typeface="Tahoma"/>
                  <a:cs typeface="Tahoma"/>
                  <a:sym typeface="Tahoma"/>
                </a:rPr>
                <a:t>Experimental Research </a:t>
              </a:r>
              <a:endParaRPr/>
            </a:p>
            <a:p>
              <a:pPr marL="0" marR="0" lvl="0" indent="0" algn="ctr" rtl="0">
                <a:lnSpc>
                  <a:spcPct val="100000"/>
                </a:lnSpc>
                <a:spcBef>
                  <a:spcPts val="0"/>
                </a:spcBef>
                <a:spcAft>
                  <a:spcPts val="0"/>
                </a:spcAft>
                <a:buClr>
                  <a:schemeClr val="dk1"/>
                </a:buClr>
                <a:buSzPts val="700"/>
                <a:buFont typeface="Tahoma"/>
                <a:buNone/>
              </a:pPr>
              <a:r>
                <a:rPr lang="en-US" sz="700" b="1" i="0" u="none" strike="noStrike" cap="none">
                  <a:solidFill>
                    <a:schemeClr val="dk1"/>
                  </a:solidFill>
                  <a:latin typeface="Tahoma"/>
                  <a:ea typeface="Tahoma"/>
                  <a:cs typeface="Tahoma"/>
                  <a:sym typeface="Tahoma"/>
                </a:rPr>
                <a:t>Design</a:t>
              </a:r>
              <a:endParaRPr/>
            </a:p>
          </p:txBody>
        </p:sp>
        <p:sp>
          <p:nvSpPr>
            <p:cNvPr id="569" name="Google Shape;569;p31"/>
            <p:cNvSpPr/>
            <p:nvPr/>
          </p:nvSpPr>
          <p:spPr>
            <a:xfrm>
              <a:off x="876" y="1598"/>
              <a:ext cx="602" cy="248"/>
            </a:xfrm>
            <a:prstGeom prst="roundRect">
              <a:avLst>
                <a:gd name="adj" fmla="val 50000"/>
              </a:avLst>
            </a:prstGeom>
            <a:noFill/>
            <a:ln w="28575" cap="flat" cmpd="sng">
              <a:solidFill>
                <a:schemeClr val="hlink"/>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Design with </a:t>
              </a:r>
              <a:endParaRPr/>
            </a:p>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Threats to </a:t>
              </a:r>
              <a:endParaRPr/>
            </a:p>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Internal Validity</a:t>
              </a:r>
              <a:endParaRPr/>
            </a:p>
          </p:txBody>
        </p:sp>
        <p:sp>
          <p:nvSpPr>
            <p:cNvPr id="574" name="Google Shape;574;p31"/>
            <p:cNvSpPr/>
            <p:nvPr/>
          </p:nvSpPr>
          <p:spPr>
            <a:xfrm>
              <a:off x="1578" y="1598"/>
              <a:ext cx="602" cy="248"/>
            </a:xfrm>
            <a:prstGeom prst="roundRect">
              <a:avLst>
                <a:gd name="adj" fmla="val 50000"/>
              </a:avLst>
            </a:prstGeom>
            <a:noFill/>
            <a:ln w="28575" cap="flat" cmpd="sng">
              <a:solidFill>
                <a:schemeClr val="hlink"/>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Requirements of </a:t>
              </a:r>
              <a:endParaRPr/>
            </a:p>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Experimental </a:t>
              </a:r>
              <a:endParaRPr/>
            </a:p>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Research Design</a:t>
              </a:r>
              <a:endParaRPr/>
            </a:p>
          </p:txBody>
        </p:sp>
        <p:sp>
          <p:nvSpPr>
            <p:cNvPr id="572" name="Google Shape;572;p31"/>
            <p:cNvSpPr/>
            <p:nvPr/>
          </p:nvSpPr>
          <p:spPr>
            <a:xfrm>
              <a:off x="2280" y="1598"/>
              <a:ext cx="602" cy="248"/>
            </a:xfrm>
            <a:prstGeom prst="roundRect">
              <a:avLst>
                <a:gd name="adj" fmla="val 50000"/>
              </a:avLst>
            </a:prstGeom>
            <a:noFill/>
            <a:ln w="28575" cap="flat" cmpd="sng">
              <a:solidFill>
                <a:schemeClr val="hlink"/>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Pre-testing </a:t>
              </a:r>
              <a:endParaRPr/>
            </a:p>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Participant</a:t>
              </a:r>
              <a:endParaRPr/>
            </a:p>
          </p:txBody>
        </p:sp>
        <p:sp>
          <p:nvSpPr>
            <p:cNvPr id="558" name="Google Shape;558;p31"/>
            <p:cNvSpPr/>
            <p:nvPr/>
          </p:nvSpPr>
          <p:spPr>
            <a:xfrm>
              <a:off x="2982" y="1598"/>
              <a:ext cx="602" cy="248"/>
            </a:xfrm>
            <a:prstGeom prst="roundRect">
              <a:avLst>
                <a:gd name="adj" fmla="val 50000"/>
              </a:avLst>
            </a:prstGeom>
            <a:noFill/>
            <a:ln w="28575" cap="flat" cmpd="sng">
              <a:solidFill>
                <a:schemeClr val="hlink"/>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True Research </a:t>
              </a:r>
              <a:endParaRPr/>
            </a:p>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Design</a:t>
              </a:r>
              <a:endParaRPr/>
            </a:p>
          </p:txBody>
        </p:sp>
        <p:sp>
          <p:nvSpPr>
            <p:cNvPr id="565" name="Google Shape;565;p31"/>
            <p:cNvSpPr/>
            <p:nvPr/>
          </p:nvSpPr>
          <p:spPr>
            <a:xfrm>
              <a:off x="876" y="1971"/>
              <a:ext cx="602" cy="248"/>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One-Group </a:t>
              </a:r>
              <a:endParaRPr/>
            </a:p>
            <a:p>
              <a:pPr marL="0" marR="0" lvl="0" indent="0" algn="ctr" rtl="0">
                <a:lnSpc>
                  <a:spcPct val="100000"/>
                </a:lnSpc>
                <a:spcBef>
                  <a:spcPts val="0"/>
                </a:spcBef>
                <a:spcAft>
                  <a:spcPts val="0"/>
                </a:spcAft>
                <a:buClr>
                  <a:schemeClr val="dk1"/>
                </a:buClr>
                <a:buSzPts val="700"/>
                <a:buFont typeface="Tahoma"/>
                <a:buNone/>
              </a:pPr>
              <a:r>
                <a:rPr lang="en-US" sz="700" b="0" i="0" u="none" strike="noStrike" cap="none">
                  <a:solidFill>
                    <a:schemeClr val="dk1"/>
                  </a:solidFill>
                  <a:latin typeface="Tahoma"/>
                  <a:ea typeface="Tahoma"/>
                  <a:cs typeface="Tahoma"/>
                  <a:sym typeface="Tahoma"/>
                </a:rPr>
                <a:t>Posttest-Only</a:t>
              </a:r>
              <a:endParaRPr/>
            </a:p>
          </p:txBody>
        </p:sp>
        <p:sp>
          <p:nvSpPr>
            <p:cNvPr id="567" name="Google Shape;567;p31"/>
            <p:cNvSpPr/>
            <p:nvPr/>
          </p:nvSpPr>
          <p:spPr>
            <a:xfrm>
              <a:off x="2632" y="1971"/>
              <a:ext cx="601" cy="248"/>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Posttest-Only</a:t>
              </a:r>
              <a:endParaRPr/>
            </a:p>
            <a:p>
              <a:pPr marL="0" marR="0" lvl="0" indent="0" algn="ctr"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Tahoma"/>
                <a:ea typeface="Tahoma"/>
                <a:cs typeface="Tahoma"/>
                <a:sym typeface="Tahoma"/>
              </a:endParaRPr>
            </a:p>
          </p:txBody>
        </p:sp>
        <p:sp>
          <p:nvSpPr>
            <p:cNvPr id="563" name="Google Shape;563;p31"/>
            <p:cNvSpPr/>
            <p:nvPr/>
          </p:nvSpPr>
          <p:spPr>
            <a:xfrm>
              <a:off x="475" y="2343"/>
              <a:ext cx="601" cy="248"/>
            </a:xfrm>
            <a:prstGeom prst="roundRect">
              <a:avLst>
                <a:gd name="adj" fmla="val 50000"/>
              </a:avLst>
            </a:prstGeom>
            <a:noFill/>
            <a:ln w="28575" cap="flat" cmpd="sng">
              <a:solidFill>
                <a:schemeClr val="folHlink"/>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One-Group </a:t>
              </a:r>
              <a:endParaRPr/>
            </a:p>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Pretest-Posttest</a:t>
              </a:r>
              <a:endParaRPr/>
            </a:p>
          </p:txBody>
        </p:sp>
        <p:sp>
          <p:nvSpPr>
            <p:cNvPr id="562" name="Google Shape;562;p31"/>
            <p:cNvSpPr/>
            <p:nvPr/>
          </p:nvSpPr>
          <p:spPr>
            <a:xfrm>
              <a:off x="475" y="2715"/>
              <a:ext cx="601" cy="248"/>
            </a:xfrm>
            <a:prstGeom prst="roundRect">
              <a:avLst>
                <a:gd name="adj" fmla="val 50000"/>
              </a:avLst>
            </a:prstGeom>
            <a:noFill/>
            <a:ln w="28575" cap="flat" cmpd="sng">
              <a:solidFill>
                <a:schemeClr val="hlink"/>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Nonequivalent </a:t>
              </a:r>
              <a:endParaRPr/>
            </a:p>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Posttest-Only</a:t>
              </a:r>
              <a:endParaRPr/>
            </a:p>
          </p:txBody>
        </p:sp>
        <p:sp>
          <p:nvSpPr>
            <p:cNvPr id="555" name="Google Shape;555;p31"/>
            <p:cNvSpPr/>
            <p:nvPr/>
          </p:nvSpPr>
          <p:spPr>
            <a:xfrm>
              <a:off x="4236" y="1598"/>
              <a:ext cx="602" cy="248"/>
            </a:xfrm>
            <a:prstGeom prst="roundRect">
              <a:avLst>
                <a:gd name="adj" fmla="val 50000"/>
              </a:avLst>
            </a:prstGeom>
            <a:noFill/>
            <a:ln w="28575" cap="flat" cmpd="sng">
              <a:solidFill>
                <a:schemeClr val="hlink"/>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Choice of </a:t>
              </a:r>
              <a:endParaRPr/>
            </a:p>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Research Design</a:t>
              </a:r>
              <a:endParaRPr/>
            </a:p>
          </p:txBody>
        </p:sp>
        <p:sp>
          <p:nvSpPr>
            <p:cNvPr id="557" name="Google Shape;557;p31"/>
            <p:cNvSpPr/>
            <p:nvPr/>
          </p:nvSpPr>
          <p:spPr>
            <a:xfrm>
              <a:off x="3334" y="1971"/>
              <a:ext cx="601" cy="248"/>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Pretest-Posttest</a:t>
              </a:r>
              <a:endParaRPr/>
            </a:p>
            <a:p>
              <a:pPr marL="0" marR="0" lvl="0" indent="0" algn="ctr"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Tahoma"/>
                <a:ea typeface="Tahoma"/>
                <a:cs typeface="Tahoma"/>
                <a:sym typeface="Tahoma"/>
              </a:endParaRPr>
            </a:p>
          </p:txBody>
        </p:sp>
        <p:sp>
          <p:nvSpPr>
            <p:cNvPr id="553" name="Google Shape;553;p31"/>
            <p:cNvSpPr/>
            <p:nvPr/>
          </p:nvSpPr>
          <p:spPr>
            <a:xfrm>
              <a:off x="4237" y="1971"/>
              <a:ext cx="601" cy="248"/>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Research Question</a:t>
              </a:r>
              <a:endParaRPr/>
            </a:p>
          </p:txBody>
        </p:sp>
        <p:sp>
          <p:nvSpPr>
            <p:cNvPr id="551" name="Google Shape;551;p31"/>
            <p:cNvSpPr/>
            <p:nvPr/>
          </p:nvSpPr>
          <p:spPr>
            <a:xfrm>
              <a:off x="4638" y="2343"/>
              <a:ext cx="602" cy="248"/>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Control</a:t>
              </a:r>
              <a:endParaRPr/>
            </a:p>
          </p:txBody>
        </p:sp>
        <p:sp>
          <p:nvSpPr>
            <p:cNvPr id="550" name="Google Shape;550;p31"/>
            <p:cNvSpPr/>
            <p:nvPr/>
          </p:nvSpPr>
          <p:spPr>
            <a:xfrm>
              <a:off x="4704" y="2736"/>
              <a:ext cx="602" cy="248"/>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Between Vs. Within </a:t>
              </a:r>
              <a:endParaRPr/>
            </a:p>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Participants design</a:t>
              </a:r>
              <a:endParaRPr/>
            </a:p>
          </p:txBody>
        </p:sp>
        <p:sp>
          <p:nvSpPr>
            <p:cNvPr id="545" name="Google Shape;545;p31"/>
            <p:cNvSpPr/>
            <p:nvPr/>
          </p:nvSpPr>
          <p:spPr>
            <a:xfrm>
              <a:off x="3456" y="2352"/>
              <a:ext cx="602" cy="248"/>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Between-Participants</a:t>
              </a:r>
              <a:endParaRPr/>
            </a:p>
          </p:txBody>
        </p:sp>
        <p:sp>
          <p:nvSpPr>
            <p:cNvPr id="576" name="Google Shape;576;p31"/>
            <p:cNvSpPr/>
            <p:nvPr/>
          </p:nvSpPr>
          <p:spPr>
            <a:xfrm>
              <a:off x="2352" y="2640"/>
              <a:ext cx="602" cy="248"/>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Within Participants</a:t>
              </a:r>
              <a:endParaRPr/>
            </a:p>
          </p:txBody>
        </p:sp>
        <p:sp>
          <p:nvSpPr>
            <p:cNvPr id="577" name="Google Shape;577;p31"/>
            <p:cNvSpPr/>
            <p:nvPr/>
          </p:nvSpPr>
          <p:spPr>
            <a:xfrm>
              <a:off x="1536" y="2640"/>
              <a:ext cx="602" cy="248"/>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Mixed Models</a:t>
              </a:r>
              <a:endParaRPr/>
            </a:p>
          </p:txBody>
        </p:sp>
        <p:sp>
          <p:nvSpPr>
            <p:cNvPr id="543" name="Google Shape;543;p31"/>
            <p:cNvSpPr/>
            <p:nvPr/>
          </p:nvSpPr>
          <p:spPr>
            <a:xfrm>
              <a:off x="3456" y="2736"/>
              <a:ext cx="602" cy="248"/>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Simple Randomized</a:t>
              </a:r>
              <a:endParaRPr/>
            </a:p>
          </p:txBody>
        </p:sp>
        <p:sp>
          <p:nvSpPr>
            <p:cNvPr id="542" name="Google Shape;542;p31"/>
            <p:cNvSpPr/>
            <p:nvPr/>
          </p:nvSpPr>
          <p:spPr>
            <a:xfrm>
              <a:off x="3434" y="3087"/>
              <a:ext cx="602" cy="248"/>
            </a:xfrm>
            <a:prstGeom prst="roundRect">
              <a:avLst>
                <a:gd name="adj" fmla="val 50000"/>
              </a:avLst>
            </a:prstGeom>
            <a:noFill/>
            <a:ln w="28575" cap="flat" cmpd="sng">
              <a:solidFill>
                <a:schemeClr val="hlink"/>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800"/>
                <a:buFont typeface="Tahoma"/>
                <a:buNone/>
              </a:pPr>
              <a:r>
                <a:rPr lang="en-US" sz="800" b="0" i="0" u="none" strike="noStrike" cap="none">
                  <a:solidFill>
                    <a:schemeClr val="dk1"/>
                  </a:solidFill>
                  <a:latin typeface="Tahoma"/>
                  <a:ea typeface="Tahoma"/>
                  <a:cs typeface="Tahoma"/>
                  <a:sym typeface="Tahoma"/>
                </a:rPr>
                <a:t>Factorial</a:t>
              </a:r>
              <a:endParaRPr/>
            </a:p>
          </p:txBody>
        </p:sp>
      </p:grpSp>
      <p:sp>
        <p:nvSpPr>
          <p:cNvPr id="578" name="Google Shape;578;p31"/>
          <p:cNvSpPr txBox="1"/>
          <p:nvPr/>
        </p:nvSpPr>
        <p:spPr>
          <a:xfrm>
            <a:off x="5867400" y="5943600"/>
            <a:ext cx="2514600" cy="214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1">
                <a:solidFill>
                  <a:schemeClr val="folHlink"/>
                </a:solidFill>
                <a:latin typeface="Calibri"/>
                <a:ea typeface="Calibri"/>
                <a:cs typeface="Calibri"/>
                <a:sym typeface="Calibri"/>
              </a:rPr>
              <a:t>Sumber: Christensen, Larry B. 2007</a:t>
            </a:r>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4"/>
          <p:cNvSpPr/>
          <p:nvPr/>
        </p:nvSpPr>
        <p:spPr>
          <a:xfrm>
            <a:off x="0" y="0"/>
            <a:ext cx="9144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4"/>
          <p:cNvSpPr/>
          <p:nvPr/>
        </p:nvSpPr>
        <p:spPr>
          <a:xfrm rot="2700000">
            <a:off x="-2171345" y="2065016"/>
            <a:ext cx="6135300" cy="4153336"/>
          </a:xfrm>
          <a:custGeom>
            <a:avLst/>
            <a:gdLst/>
            <a:ahLst/>
            <a:cxnLst/>
            <a:rect l="l" t="t" r="r" b="b"/>
            <a:pathLst>
              <a:path w="6135300" h="5537781" extrusionOk="0">
                <a:moveTo>
                  <a:pt x="0" y="0"/>
                </a:moveTo>
                <a:lnTo>
                  <a:pt x="6135300" y="0"/>
                </a:lnTo>
                <a:lnTo>
                  <a:pt x="6135300" y="3548931"/>
                </a:lnTo>
                <a:lnTo>
                  <a:pt x="4146451" y="5537781"/>
                </a:lnTo>
                <a:lnTo>
                  <a:pt x="0" y="1391331"/>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4"/>
          <p:cNvSpPr/>
          <p:nvPr/>
        </p:nvSpPr>
        <p:spPr>
          <a:xfrm rot="2700000">
            <a:off x="5405590" y="1443800"/>
            <a:ext cx="5056735" cy="6904952"/>
          </a:xfrm>
          <a:custGeom>
            <a:avLst/>
            <a:gdLst/>
            <a:ahLst/>
            <a:cxnLst/>
            <a:rect l="l" t="t" r="r" b="b"/>
            <a:pathLst>
              <a:path w="5053652" h="9200989" extrusionOk="0">
                <a:moveTo>
                  <a:pt x="0" y="209273"/>
                </a:moveTo>
                <a:lnTo>
                  <a:pt x="209274" y="0"/>
                </a:lnTo>
                <a:lnTo>
                  <a:pt x="5053652" y="4844379"/>
                </a:lnTo>
                <a:lnTo>
                  <a:pt x="697042" y="9200989"/>
                </a:lnTo>
                <a:lnTo>
                  <a:pt x="0" y="9200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4"/>
          <p:cNvSpPr/>
          <p:nvPr/>
        </p:nvSpPr>
        <p:spPr>
          <a:xfrm>
            <a:off x="3177681" y="5272381"/>
            <a:ext cx="2378429" cy="1585619"/>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4"/>
          <p:cNvSpPr/>
          <p:nvPr/>
        </p:nvSpPr>
        <p:spPr>
          <a:xfrm rot="2700000">
            <a:off x="974783" y="2164437"/>
            <a:ext cx="3372170" cy="252912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4"/>
          <p:cNvSpPr/>
          <p:nvPr/>
        </p:nvSpPr>
        <p:spPr>
          <a:xfrm rot="2700000">
            <a:off x="536146" y="1835459"/>
            <a:ext cx="4249446" cy="3187083"/>
          </a:xfrm>
          <a:prstGeom prst="frame">
            <a:avLst>
              <a:gd name="adj1" fmla="val 1195"/>
            </a:avLst>
          </a:pr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4"/>
          <p:cNvSpPr txBox="1">
            <a:spLocks noGrp="1"/>
          </p:cNvSpPr>
          <p:nvPr>
            <p:ph type="title"/>
          </p:nvPr>
        </p:nvSpPr>
        <p:spPr>
          <a:xfrm>
            <a:off x="1304012" y="2721789"/>
            <a:ext cx="2713713" cy="13457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80808"/>
              </a:buClr>
              <a:buSzPts val="2400"/>
              <a:buFont typeface="Calibri"/>
              <a:buNone/>
            </a:pPr>
            <a:r>
              <a:rPr lang="en-US" sz="2400">
                <a:solidFill>
                  <a:srgbClr val="080808"/>
                </a:solidFill>
                <a:latin typeface="Calibri"/>
                <a:ea typeface="Calibri"/>
                <a:cs typeface="Calibri"/>
                <a:sym typeface="Calibri"/>
              </a:rPr>
              <a:t>Experimental Reserach</a:t>
            </a:r>
            <a:endParaRPr/>
          </a:p>
        </p:txBody>
      </p:sp>
      <p:sp>
        <p:nvSpPr>
          <p:cNvPr id="156" name="Google Shape;156;p4"/>
          <p:cNvSpPr txBox="1">
            <a:spLocks noGrp="1"/>
          </p:cNvSpPr>
          <p:nvPr>
            <p:ph type="body" idx="1"/>
          </p:nvPr>
        </p:nvSpPr>
        <p:spPr>
          <a:xfrm>
            <a:off x="1648014" y="4161701"/>
            <a:ext cx="2025708" cy="65999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88888"/>
              </a:buClr>
              <a:buSzPts val="1400"/>
              <a:buNone/>
            </a:pPr>
            <a:endParaRPr sz="1400">
              <a:solidFill>
                <a:srgbClr val="080808"/>
              </a:solidFill>
              <a:latin typeface="Calibri"/>
              <a:ea typeface="Calibri"/>
              <a:cs typeface="Calibri"/>
              <a:sym typeface="Calibri"/>
            </a:endParaRPr>
          </a:p>
        </p:txBody>
      </p:sp>
      <p:sp>
        <p:nvSpPr>
          <p:cNvPr id="157" name="Google Shape;157;p4"/>
          <p:cNvSpPr txBox="1">
            <a:spLocks noGrp="1"/>
          </p:cNvSpPr>
          <p:nvPr>
            <p:ph type="ftr" idx="11"/>
          </p:nvPr>
        </p:nvSpPr>
        <p:spPr>
          <a:xfrm>
            <a:off x="241299" y="5991225"/>
            <a:ext cx="1926609" cy="365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solidFill>
                  <a:srgbClr val="FFFFFF"/>
                </a:solidFill>
                <a:latin typeface="Calibri"/>
                <a:ea typeface="Calibri"/>
                <a:cs typeface="Calibri"/>
                <a:sym typeface="Calibri"/>
              </a:rPr>
              <a:t>Metodologi Penelitian dan Penulisan Ilmiah</a:t>
            </a:r>
            <a:endParaRPr/>
          </a:p>
        </p:txBody>
      </p:sp>
      <p:sp>
        <p:nvSpPr>
          <p:cNvPr id="158" name="Google Shape;158;p4"/>
          <p:cNvSpPr txBox="1">
            <a:spLocks noGrp="1"/>
          </p:cNvSpPr>
          <p:nvPr>
            <p:ph type="sldNum" idx="12"/>
          </p:nvPr>
        </p:nvSpPr>
        <p:spPr>
          <a:xfrm>
            <a:off x="241299" y="6356350"/>
            <a:ext cx="1926608"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1200">
                <a:solidFill>
                  <a:srgbClr val="FFFFFF"/>
                </a:solidFill>
              </a:rPr>
              <a:t>4</a:t>
            </a:fld>
            <a:endParaRPr sz="1200">
              <a:solidFill>
                <a:srgbClr val="FFFFFF"/>
              </a:solidFill>
            </a:endParaRPr>
          </a:p>
        </p:txBody>
      </p:sp>
      <p:pic>
        <p:nvPicPr>
          <p:cNvPr id="159" name="Google Shape;159;p4" descr="scientist"/>
          <p:cNvPicPr preferRelativeResize="0"/>
          <p:nvPr/>
        </p:nvPicPr>
        <p:blipFill rotWithShape="1">
          <a:blip r:embed="rId3">
            <a:alphaModFix/>
          </a:blip>
          <a:srcRect b="10001"/>
          <a:stretch/>
        </p:blipFill>
        <p:spPr>
          <a:xfrm>
            <a:off x="5159829" y="621879"/>
            <a:ext cx="3742870" cy="5614242"/>
          </a:xfrm>
          <a:prstGeom prst="rect">
            <a:avLst/>
          </a:prstGeom>
          <a:noFill/>
          <a:ln>
            <a:noFill/>
          </a:ln>
        </p:spPr>
      </p:pic>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What is Experimental Design?</a:t>
            </a:r>
            <a:endParaRPr/>
          </a:p>
        </p:txBody>
      </p:sp>
      <p:sp>
        <p:nvSpPr>
          <p:cNvPr id="165" name="Google Shape;165;p5"/>
          <p:cNvSpPr txBox="1">
            <a:spLocks noGrp="1"/>
          </p:cNvSpPr>
          <p:nvPr>
            <p:ph type="body" idx="1"/>
          </p:nvPr>
        </p:nvSpPr>
        <p:spPr>
          <a:xfrm>
            <a:off x="685800" y="1690689"/>
            <a:ext cx="7886700" cy="1603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100"/>
              <a:buNone/>
            </a:pPr>
            <a:r>
              <a:rPr lang="en-US"/>
              <a:t>An experimental design:</a:t>
            </a:r>
            <a:endParaRPr/>
          </a:p>
          <a:p>
            <a:pPr marL="514350" lvl="1" indent="-171450" algn="l" rtl="0">
              <a:lnSpc>
                <a:spcPct val="90000"/>
              </a:lnSpc>
              <a:spcBef>
                <a:spcPts val="375"/>
              </a:spcBef>
              <a:spcAft>
                <a:spcPts val="0"/>
              </a:spcAft>
              <a:buClr>
                <a:schemeClr val="dk1"/>
              </a:buClr>
              <a:buSzPts val="1800"/>
              <a:buFont typeface="Noto Sans Symbols"/>
              <a:buNone/>
            </a:pPr>
            <a:r>
              <a:rPr lang="en-US"/>
              <a:t>	“Is the traditional approach to conducting quantitative research”</a:t>
            </a:r>
            <a:endParaRPr/>
          </a:p>
        </p:txBody>
      </p:sp>
      <p:sp>
        <p:nvSpPr>
          <p:cNvPr id="166" name="Google Shape;166;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167" name="Google Shape;167;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68" name="Google Shape;168;p5"/>
          <p:cNvSpPr txBox="1"/>
          <p:nvPr/>
        </p:nvSpPr>
        <p:spPr>
          <a:xfrm>
            <a:off x="6038850" y="2590098"/>
            <a:ext cx="289560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folHlink"/>
                </a:solidFill>
                <a:latin typeface="Calibri"/>
                <a:ea typeface="Calibri"/>
                <a:cs typeface="Calibri"/>
                <a:sym typeface="Calibri"/>
              </a:rPr>
              <a:t>Sumber: Creswell, J.C. 2005</a:t>
            </a:r>
            <a:endParaRPr/>
          </a:p>
        </p:txBody>
      </p:sp>
      <p:grpSp>
        <p:nvGrpSpPr>
          <p:cNvPr id="169" name="Google Shape;169;p5"/>
          <p:cNvGrpSpPr/>
          <p:nvPr/>
        </p:nvGrpSpPr>
        <p:grpSpPr>
          <a:xfrm>
            <a:off x="742950" y="3177287"/>
            <a:ext cx="7772400" cy="3015731"/>
            <a:chOff x="0" y="55379"/>
            <a:chExt cx="7772400" cy="3015731"/>
          </a:xfrm>
        </p:grpSpPr>
        <p:sp>
          <p:nvSpPr>
            <p:cNvPr id="170" name="Google Shape;170;p5"/>
            <p:cNvSpPr/>
            <p:nvPr/>
          </p:nvSpPr>
          <p:spPr>
            <a:xfrm>
              <a:off x="0" y="55379"/>
              <a:ext cx="7772400" cy="715052"/>
            </a:xfrm>
            <a:prstGeom prst="roundRect">
              <a:avLst>
                <a:gd name="adj" fmla="val 16667"/>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txBox="1"/>
            <p:nvPr/>
          </p:nvSpPr>
          <p:spPr>
            <a:xfrm>
              <a:off x="34906" y="90285"/>
              <a:ext cx="7702588" cy="64524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Treatment, control, comparison</a:t>
              </a:r>
              <a:endParaRPr sz="1800">
                <a:solidFill>
                  <a:schemeClr val="lt1"/>
                </a:solidFill>
                <a:latin typeface="Calibri"/>
                <a:ea typeface="Calibri"/>
                <a:cs typeface="Calibri"/>
                <a:sym typeface="Calibri"/>
              </a:endParaRPr>
            </a:p>
          </p:txBody>
        </p:sp>
        <p:sp>
          <p:nvSpPr>
            <p:cNvPr id="172" name="Google Shape;172;p5"/>
            <p:cNvSpPr/>
            <p:nvPr/>
          </p:nvSpPr>
          <p:spPr>
            <a:xfrm>
              <a:off x="0" y="822272"/>
              <a:ext cx="7772400" cy="715052"/>
            </a:xfrm>
            <a:prstGeom prst="roundRect">
              <a:avLst>
                <a:gd name="adj" fmla="val 16667"/>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txBox="1"/>
            <p:nvPr/>
          </p:nvSpPr>
          <p:spPr>
            <a:xfrm>
              <a:off x="34906" y="857178"/>
              <a:ext cx="7702588" cy="64524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Do something to subjects (guinea pigs?) </a:t>
              </a:r>
              <a:endParaRPr sz="1800">
                <a:solidFill>
                  <a:schemeClr val="lt1"/>
                </a:solidFill>
                <a:latin typeface="Calibri"/>
                <a:ea typeface="Calibri"/>
                <a:cs typeface="Calibri"/>
                <a:sym typeface="Calibri"/>
              </a:endParaRPr>
            </a:p>
          </p:txBody>
        </p:sp>
        <p:sp>
          <p:nvSpPr>
            <p:cNvPr id="174" name="Google Shape;174;p5"/>
            <p:cNvSpPr/>
            <p:nvPr/>
          </p:nvSpPr>
          <p:spPr>
            <a:xfrm>
              <a:off x="0" y="1589165"/>
              <a:ext cx="7772400" cy="715052"/>
            </a:xfrm>
            <a:prstGeom prst="roundRect">
              <a:avLst>
                <a:gd name="adj" fmla="val 16667"/>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txBox="1"/>
            <p:nvPr/>
          </p:nvSpPr>
          <p:spPr>
            <a:xfrm>
              <a:off x="34906" y="1624071"/>
              <a:ext cx="7702588" cy="64524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Who are randomly selected and randomly assigned to groups</a:t>
              </a:r>
              <a:endParaRPr sz="1800">
                <a:solidFill>
                  <a:schemeClr val="lt1"/>
                </a:solidFill>
                <a:latin typeface="Calibri"/>
                <a:ea typeface="Calibri"/>
                <a:cs typeface="Calibri"/>
                <a:sym typeface="Calibri"/>
              </a:endParaRPr>
            </a:p>
          </p:txBody>
        </p:sp>
        <p:sp>
          <p:nvSpPr>
            <p:cNvPr id="176" name="Google Shape;176;p5"/>
            <p:cNvSpPr/>
            <p:nvPr/>
          </p:nvSpPr>
          <p:spPr>
            <a:xfrm>
              <a:off x="0" y="2356058"/>
              <a:ext cx="7772400" cy="715052"/>
            </a:xfrm>
            <a:prstGeom prst="roundRect">
              <a:avLst>
                <a:gd name="adj" fmla="val 16667"/>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txBox="1"/>
            <p:nvPr/>
          </p:nvSpPr>
          <p:spPr>
            <a:xfrm>
              <a:off x="34906" y="2390964"/>
              <a:ext cx="7702588" cy="64524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For the purpose of determining the cause of an effect (difference between groups)</a:t>
              </a:r>
              <a:endParaRPr sz="1800">
                <a:solidFill>
                  <a:schemeClr val="lt1"/>
                </a:solidFill>
                <a:latin typeface="Calibri"/>
                <a:ea typeface="Calibri"/>
                <a:cs typeface="Calibri"/>
                <a:sym typeface="Calibri"/>
              </a:endParaRPr>
            </a:p>
          </p:txBody>
        </p:sp>
      </p:gr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Characteristics of Experiments</a:t>
            </a:r>
            <a:endParaRPr/>
          </a:p>
        </p:txBody>
      </p:sp>
      <p:grpSp>
        <p:nvGrpSpPr>
          <p:cNvPr id="183" name="Google Shape;183;p6"/>
          <p:cNvGrpSpPr/>
          <p:nvPr/>
        </p:nvGrpSpPr>
        <p:grpSpPr>
          <a:xfrm>
            <a:off x="631182" y="1534747"/>
            <a:ext cx="5062234" cy="4821175"/>
            <a:chOff x="764532" y="427"/>
            <a:chExt cx="5062234" cy="4821175"/>
          </a:xfrm>
        </p:grpSpPr>
        <p:sp>
          <p:nvSpPr>
            <p:cNvPr id="184" name="Google Shape;184;p6"/>
            <p:cNvSpPr/>
            <p:nvPr/>
          </p:nvSpPr>
          <p:spPr>
            <a:xfrm>
              <a:off x="764532" y="427"/>
              <a:ext cx="2410587" cy="1446352"/>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txBox="1"/>
            <p:nvPr/>
          </p:nvSpPr>
          <p:spPr>
            <a:xfrm>
              <a:off x="764532" y="427"/>
              <a:ext cx="2410587" cy="1446352"/>
            </a:xfrm>
            <a:prstGeom prst="rect">
              <a:avLst/>
            </a:prstGeom>
            <a:noFill/>
            <a:ln>
              <a:noFill/>
            </a:ln>
          </p:spPr>
          <p:txBody>
            <a:bodyPr spcFirstLastPara="1" wrap="square" lIns="99050" tIns="99050" rIns="99050" bIns="99050" anchor="ctr" anchorCtr="0">
              <a:noAutofit/>
            </a:bodyPr>
            <a:lstStyle/>
            <a:p>
              <a:pPr marL="0" marR="0" lvl="0" indent="0" algn="ctr" rtl="0">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Random assignment</a:t>
              </a:r>
              <a:endParaRPr sz="2600">
                <a:solidFill>
                  <a:schemeClr val="lt1"/>
                </a:solidFill>
                <a:latin typeface="Calibri"/>
                <a:ea typeface="Calibri"/>
                <a:cs typeface="Calibri"/>
                <a:sym typeface="Calibri"/>
              </a:endParaRPr>
            </a:p>
          </p:txBody>
        </p:sp>
        <p:sp>
          <p:nvSpPr>
            <p:cNvPr id="186" name="Google Shape;186;p6"/>
            <p:cNvSpPr/>
            <p:nvPr/>
          </p:nvSpPr>
          <p:spPr>
            <a:xfrm>
              <a:off x="3416179" y="427"/>
              <a:ext cx="2410587" cy="1446352"/>
            </a:xfrm>
            <a:prstGeom prst="rect">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txBox="1"/>
            <p:nvPr/>
          </p:nvSpPr>
          <p:spPr>
            <a:xfrm>
              <a:off x="3416179" y="427"/>
              <a:ext cx="2410587" cy="1446352"/>
            </a:xfrm>
            <a:prstGeom prst="rect">
              <a:avLst/>
            </a:prstGeom>
            <a:noFill/>
            <a:ln>
              <a:noFill/>
            </a:ln>
          </p:spPr>
          <p:txBody>
            <a:bodyPr spcFirstLastPara="1" wrap="square" lIns="99050" tIns="99050" rIns="99050" bIns="99050" anchor="ctr" anchorCtr="0">
              <a:noAutofit/>
            </a:bodyPr>
            <a:lstStyle/>
            <a:p>
              <a:pPr marL="0" marR="0" lvl="0" indent="0" algn="ctr" rtl="0">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Control over extraneous variables</a:t>
              </a:r>
              <a:endParaRPr sz="2600">
                <a:solidFill>
                  <a:schemeClr val="lt1"/>
                </a:solidFill>
                <a:latin typeface="Calibri"/>
                <a:ea typeface="Calibri"/>
                <a:cs typeface="Calibri"/>
                <a:sym typeface="Calibri"/>
              </a:endParaRPr>
            </a:p>
          </p:txBody>
        </p:sp>
        <p:sp>
          <p:nvSpPr>
            <p:cNvPr id="188" name="Google Shape;188;p6"/>
            <p:cNvSpPr/>
            <p:nvPr/>
          </p:nvSpPr>
          <p:spPr>
            <a:xfrm>
              <a:off x="764532" y="1687839"/>
              <a:ext cx="2410587" cy="1446352"/>
            </a:xfrm>
            <a:prstGeom prst="rect">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txBox="1"/>
            <p:nvPr/>
          </p:nvSpPr>
          <p:spPr>
            <a:xfrm>
              <a:off x="764532" y="1687839"/>
              <a:ext cx="2410587" cy="1446352"/>
            </a:xfrm>
            <a:prstGeom prst="rect">
              <a:avLst/>
            </a:prstGeom>
            <a:noFill/>
            <a:ln>
              <a:noFill/>
            </a:ln>
          </p:spPr>
          <p:txBody>
            <a:bodyPr spcFirstLastPara="1" wrap="square" lIns="99050" tIns="99050" rIns="99050" bIns="99050" anchor="ctr" anchorCtr="0">
              <a:noAutofit/>
            </a:bodyPr>
            <a:lstStyle/>
            <a:p>
              <a:pPr marL="0" marR="0" lvl="0" indent="0" algn="ctr" rtl="0">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Manipulation of the treatment conditions</a:t>
              </a:r>
              <a:endParaRPr sz="2600">
                <a:solidFill>
                  <a:schemeClr val="lt1"/>
                </a:solidFill>
                <a:latin typeface="Calibri"/>
                <a:ea typeface="Calibri"/>
                <a:cs typeface="Calibri"/>
                <a:sym typeface="Calibri"/>
              </a:endParaRPr>
            </a:p>
          </p:txBody>
        </p:sp>
        <p:sp>
          <p:nvSpPr>
            <p:cNvPr id="190" name="Google Shape;190;p6"/>
            <p:cNvSpPr/>
            <p:nvPr/>
          </p:nvSpPr>
          <p:spPr>
            <a:xfrm>
              <a:off x="3416179" y="1687839"/>
              <a:ext cx="2410587" cy="1446352"/>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txBox="1"/>
            <p:nvPr/>
          </p:nvSpPr>
          <p:spPr>
            <a:xfrm>
              <a:off x="3416179" y="1687839"/>
              <a:ext cx="2410587" cy="1446352"/>
            </a:xfrm>
            <a:prstGeom prst="rect">
              <a:avLst/>
            </a:prstGeom>
            <a:noFill/>
            <a:ln>
              <a:noFill/>
            </a:ln>
          </p:spPr>
          <p:txBody>
            <a:bodyPr spcFirstLastPara="1" wrap="square" lIns="99050" tIns="99050" rIns="99050" bIns="99050" anchor="ctr" anchorCtr="0">
              <a:noAutofit/>
            </a:bodyPr>
            <a:lstStyle/>
            <a:p>
              <a:pPr marL="0" marR="0" lvl="0" indent="0" algn="ctr" rtl="0">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Outcome measures</a:t>
              </a:r>
              <a:endParaRPr/>
            </a:p>
          </p:txBody>
        </p:sp>
        <p:sp>
          <p:nvSpPr>
            <p:cNvPr id="192" name="Google Shape;192;p6"/>
            <p:cNvSpPr/>
            <p:nvPr/>
          </p:nvSpPr>
          <p:spPr>
            <a:xfrm>
              <a:off x="764532" y="3375250"/>
              <a:ext cx="2410587" cy="1446352"/>
            </a:xfrm>
            <a:prstGeom prst="rect">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txBox="1"/>
            <p:nvPr/>
          </p:nvSpPr>
          <p:spPr>
            <a:xfrm>
              <a:off x="764532" y="3375250"/>
              <a:ext cx="2410587" cy="1446352"/>
            </a:xfrm>
            <a:prstGeom prst="rect">
              <a:avLst/>
            </a:prstGeom>
            <a:noFill/>
            <a:ln>
              <a:noFill/>
            </a:ln>
          </p:spPr>
          <p:txBody>
            <a:bodyPr spcFirstLastPara="1" wrap="square" lIns="99050" tIns="99050" rIns="99050" bIns="99050" anchor="ctr" anchorCtr="0">
              <a:noAutofit/>
            </a:bodyPr>
            <a:lstStyle/>
            <a:p>
              <a:pPr marL="0" marR="0" lvl="0" indent="0" algn="ctr" rtl="0">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Group comparisons</a:t>
              </a:r>
              <a:endParaRPr sz="2600">
                <a:solidFill>
                  <a:schemeClr val="lt1"/>
                </a:solidFill>
                <a:latin typeface="Calibri"/>
                <a:ea typeface="Calibri"/>
                <a:cs typeface="Calibri"/>
                <a:sym typeface="Calibri"/>
              </a:endParaRPr>
            </a:p>
          </p:txBody>
        </p:sp>
        <p:sp>
          <p:nvSpPr>
            <p:cNvPr id="194" name="Google Shape;194;p6"/>
            <p:cNvSpPr/>
            <p:nvPr/>
          </p:nvSpPr>
          <p:spPr>
            <a:xfrm>
              <a:off x="3416179" y="3375250"/>
              <a:ext cx="2410587" cy="1446352"/>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txBox="1"/>
            <p:nvPr/>
          </p:nvSpPr>
          <p:spPr>
            <a:xfrm>
              <a:off x="3416179" y="3375250"/>
              <a:ext cx="2410587" cy="1446352"/>
            </a:xfrm>
            <a:prstGeom prst="rect">
              <a:avLst/>
            </a:prstGeom>
            <a:noFill/>
            <a:ln>
              <a:noFill/>
            </a:ln>
          </p:spPr>
          <p:txBody>
            <a:bodyPr spcFirstLastPara="1" wrap="square" lIns="99050" tIns="99050" rIns="99050" bIns="99050" anchor="ctr" anchorCtr="0">
              <a:noAutofit/>
            </a:bodyPr>
            <a:lstStyle/>
            <a:p>
              <a:pPr marL="0" marR="0" lvl="0" indent="0" algn="ctr" rtl="0">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Threats to Validity</a:t>
              </a:r>
              <a:endParaRPr sz="2600">
                <a:solidFill>
                  <a:schemeClr val="lt1"/>
                </a:solidFill>
                <a:latin typeface="Calibri"/>
                <a:ea typeface="Calibri"/>
                <a:cs typeface="Calibri"/>
                <a:sym typeface="Calibri"/>
              </a:endParaRPr>
            </a:p>
          </p:txBody>
        </p:sp>
      </p:grpSp>
      <p:sp>
        <p:nvSpPr>
          <p:cNvPr id="196" name="Google Shape;196;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197" name="Google Shape;197;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98" name="Google Shape;198;p6" descr="controlgroup"/>
          <p:cNvPicPr preferRelativeResize="0"/>
          <p:nvPr/>
        </p:nvPicPr>
        <p:blipFill rotWithShape="1">
          <a:blip r:embed="rId3">
            <a:alphaModFix/>
          </a:blip>
          <a:srcRect b="13840"/>
          <a:stretch/>
        </p:blipFill>
        <p:spPr>
          <a:xfrm>
            <a:off x="5429250" y="3626645"/>
            <a:ext cx="4114800" cy="2757488"/>
          </a:xfrm>
          <a:prstGeom prst="rect">
            <a:avLst/>
          </a:prstGeom>
          <a:noFill/>
          <a:ln>
            <a:noFill/>
          </a:ln>
        </p:spPr>
      </p:pic>
      <p:sp>
        <p:nvSpPr>
          <p:cNvPr id="199" name="Google Shape;199;p6"/>
          <p:cNvSpPr txBox="1"/>
          <p:nvPr/>
        </p:nvSpPr>
        <p:spPr>
          <a:xfrm>
            <a:off x="6019800" y="1506539"/>
            <a:ext cx="28956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The random assignment of individuals to groups (or condition within a group) distinguishes a rigorous’ </a:t>
            </a:r>
            <a:r>
              <a:rPr lang="en-US" sz="1400">
                <a:solidFill>
                  <a:srgbClr val="0099FF"/>
                </a:solidFill>
                <a:latin typeface="Calibri"/>
                <a:ea typeface="Calibri"/>
                <a:cs typeface="Calibri"/>
                <a:sym typeface="Calibri"/>
              </a:rPr>
              <a:t>“true”</a:t>
            </a:r>
            <a:r>
              <a:rPr lang="en-US" sz="1400">
                <a:solidFill>
                  <a:schemeClr val="dk1"/>
                </a:solidFill>
                <a:latin typeface="Calibri"/>
                <a:ea typeface="Calibri"/>
                <a:cs typeface="Calibri"/>
                <a:sym typeface="Calibri"/>
              </a:rPr>
              <a:t> experiment from an adequate, but less-than-rigorous, “</a:t>
            </a:r>
            <a:r>
              <a:rPr lang="en-US" sz="1400">
                <a:solidFill>
                  <a:srgbClr val="0099FF"/>
                </a:solidFill>
                <a:latin typeface="Calibri"/>
                <a:ea typeface="Calibri"/>
                <a:cs typeface="Calibri"/>
                <a:sym typeface="Calibri"/>
              </a:rPr>
              <a:t>quasi-experiment</a:t>
            </a:r>
            <a:r>
              <a:rPr lang="en-US" sz="1400">
                <a:solidFill>
                  <a:schemeClr val="dk1"/>
                </a:solidFill>
                <a:latin typeface="Calibri"/>
                <a:ea typeface="Calibri"/>
                <a:cs typeface="Calibri"/>
                <a:sym typeface="Calibri"/>
              </a:rPr>
              <a:t>”.</a:t>
            </a:r>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Experimental Research</a:t>
            </a:r>
            <a:endParaRPr/>
          </a:p>
        </p:txBody>
      </p:sp>
      <p:sp>
        <p:nvSpPr>
          <p:cNvPr id="205" name="Google Shape;205;p7"/>
          <p:cNvSpPr txBox="1">
            <a:spLocks noGrp="1"/>
          </p:cNvSpPr>
          <p:nvPr>
            <p:ph type="body" idx="1"/>
          </p:nvPr>
        </p:nvSpPr>
        <p:spPr>
          <a:xfrm>
            <a:off x="628650" y="4343400"/>
            <a:ext cx="8134350" cy="1833563"/>
          </a:xfrm>
          <a:prstGeom prst="rect">
            <a:avLst/>
          </a:prstGeom>
          <a:noFill/>
          <a:ln>
            <a:noFill/>
          </a:ln>
        </p:spPr>
        <p:txBody>
          <a:bodyPr spcFirstLastPara="1" wrap="square" lIns="91425" tIns="45700" rIns="91425" bIns="45700" anchor="t" anchorCtr="0">
            <a:normAutofit fontScale="77500" lnSpcReduction="20000"/>
          </a:bodyPr>
          <a:lstStyle/>
          <a:p>
            <a:pPr marL="171450" lvl="0" indent="-68135" algn="l" rtl="0">
              <a:lnSpc>
                <a:spcPct val="90000"/>
              </a:lnSpc>
              <a:spcBef>
                <a:spcPts val="0"/>
              </a:spcBef>
              <a:spcAft>
                <a:spcPts val="0"/>
              </a:spcAft>
              <a:buClr>
                <a:schemeClr val="dk1"/>
              </a:buClr>
              <a:buSzPct val="100000"/>
              <a:buNone/>
            </a:pPr>
            <a:endParaRPr/>
          </a:p>
          <a:p>
            <a:pPr marL="171450" lvl="0" indent="-171450" algn="l" rtl="0">
              <a:lnSpc>
                <a:spcPct val="90000"/>
              </a:lnSpc>
              <a:spcBef>
                <a:spcPts val="750"/>
              </a:spcBef>
              <a:spcAft>
                <a:spcPts val="0"/>
              </a:spcAft>
              <a:buClr>
                <a:schemeClr val="dk1"/>
              </a:buClr>
              <a:buSzPct val="100000"/>
              <a:buChar char="•"/>
            </a:pPr>
            <a:r>
              <a:rPr lang="en-US" sz="2400"/>
              <a:t>In an </a:t>
            </a:r>
            <a:r>
              <a:rPr lang="en-US" sz="2400" b="1" i="1" u="sng"/>
              <a:t>observational study</a:t>
            </a:r>
            <a:r>
              <a:rPr lang="en-US" sz="2400"/>
              <a:t>, measurements of variables of interest are observed and recorded, without controlling any factor that might influence their values.</a:t>
            </a:r>
            <a:endParaRPr/>
          </a:p>
          <a:p>
            <a:pPr marL="171450" lvl="0" indent="-171450" algn="l" rtl="0">
              <a:lnSpc>
                <a:spcPct val="90000"/>
              </a:lnSpc>
              <a:spcBef>
                <a:spcPts val="750"/>
              </a:spcBef>
              <a:spcAft>
                <a:spcPts val="0"/>
              </a:spcAft>
              <a:buClr>
                <a:schemeClr val="dk1"/>
              </a:buClr>
              <a:buSzPct val="100000"/>
              <a:buChar char="•"/>
            </a:pPr>
            <a:r>
              <a:rPr lang="en-US" sz="2400"/>
              <a:t>An </a:t>
            </a:r>
            <a:r>
              <a:rPr lang="en-US" sz="2400" b="1" i="1" u="sng"/>
              <a:t>experiment</a:t>
            </a:r>
            <a:r>
              <a:rPr lang="en-US" sz="2400"/>
              <a:t>, on the other hand, deliberately imposes some treatment on individuals in order to observe their responses.</a:t>
            </a:r>
            <a:endParaRPr/>
          </a:p>
          <a:p>
            <a:pPr marL="171450" lvl="0" indent="-171450" algn="l" rtl="0">
              <a:lnSpc>
                <a:spcPct val="90000"/>
              </a:lnSpc>
              <a:spcBef>
                <a:spcPts val="750"/>
              </a:spcBef>
              <a:spcAft>
                <a:spcPts val="0"/>
              </a:spcAft>
              <a:buClr>
                <a:schemeClr val="dk1"/>
              </a:buClr>
              <a:buSzPct val="100000"/>
              <a:buChar char="•"/>
            </a:pPr>
            <a:r>
              <a:rPr lang="en-US" sz="2400"/>
              <a:t>In principle, only experiments can give </a:t>
            </a:r>
            <a:r>
              <a:rPr lang="en-US" sz="2400" b="1"/>
              <a:t>good evidence for causation</a:t>
            </a:r>
            <a:r>
              <a:rPr lang="en-US" sz="2400"/>
              <a:t>.</a:t>
            </a:r>
            <a:endParaRPr/>
          </a:p>
          <a:p>
            <a:pPr marL="171450" lvl="0" indent="-68135" algn="l" rtl="0">
              <a:lnSpc>
                <a:spcPct val="90000"/>
              </a:lnSpc>
              <a:spcBef>
                <a:spcPts val="750"/>
              </a:spcBef>
              <a:spcAft>
                <a:spcPts val="0"/>
              </a:spcAft>
              <a:buClr>
                <a:schemeClr val="dk1"/>
              </a:buClr>
              <a:buSzPct val="100000"/>
              <a:buNone/>
            </a:pPr>
            <a:endParaRPr/>
          </a:p>
          <a:p>
            <a:pPr marL="171450" lvl="0" indent="-68135" algn="l" rtl="0">
              <a:lnSpc>
                <a:spcPct val="90000"/>
              </a:lnSpc>
              <a:spcBef>
                <a:spcPts val="750"/>
              </a:spcBef>
              <a:spcAft>
                <a:spcPts val="0"/>
              </a:spcAft>
              <a:buClr>
                <a:schemeClr val="dk1"/>
              </a:buClr>
              <a:buSzPct val="100000"/>
              <a:buNone/>
            </a:pPr>
            <a:endParaRPr>
              <a:solidFill>
                <a:srgbClr val="0099FF"/>
              </a:solidFill>
            </a:endParaRPr>
          </a:p>
          <a:p>
            <a:pPr marL="171450" lvl="0" indent="-171450" algn="l" rtl="0">
              <a:lnSpc>
                <a:spcPct val="90000"/>
              </a:lnSpc>
              <a:spcBef>
                <a:spcPts val="750"/>
              </a:spcBef>
              <a:spcAft>
                <a:spcPts val="0"/>
              </a:spcAft>
              <a:buClr>
                <a:schemeClr val="dk1"/>
              </a:buClr>
              <a:buSzPct val="100000"/>
              <a:buFont typeface="Noto Sans Symbols"/>
              <a:buNone/>
            </a:pPr>
            <a:endParaRPr/>
          </a:p>
        </p:txBody>
      </p:sp>
      <p:sp>
        <p:nvSpPr>
          <p:cNvPr id="206" name="Google Shape;20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207" name="Google Shape;20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8" name="Google Shape;208;p7"/>
          <p:cNvSpPr/>
          <p:nvPr/>
        </p:nvSpPr>
        <p:spPr>
          <a:xfrm>
            <a:off x="504825" y="1758077"/>
            <a:ext cx="8382000" cy="2585323"/>
          </a:xfrm>
          <a:custGeom>
            <a:avLst/>
            <a:gdLst/>
            <a:ahLst/>
            <a:cxnLst/>
            <a:rect l="l" t="t" r="r" b="b"/>
            <a:pathLst>
              <a:path w="8382000" h="2585323" extrusionOk="0">
                <a:moveTo>
                  <a:pt x="0" y="0"/>
                </a:moveTo>
                <a:cubicBezTo>
                  <a:pt x="320770" y="-30371"/>
                  <a:pt x="506956" y="-22333"/>
                  <a:pt x="866140" y="0"/>
                </a:cubicBezTo>
                <a:cubicBezTo>
                  <a:pt x="1225324" y="22333"/>
                  <a:pt x="1294884" y="-24238"/>
                  <a:pt x="1564640" y="0"/>
                </a:cubicBezTo>
                <a:cubicBezTo>
                  <a:pt x="1834396" y="24238"/>
                  <a:pt x="1910927" y="-1814"/>
                  <a:pt x="2179320" y="0"/>
                </a:cubicBezTo>
                <a:cubicBezTo>
                  <a:pt x="2447713" y="1814"/>
                  <a:pt x="2578007" y="-10578"/>
                  <a:pt x="2710180" y="0"/>
                </a:cubicBezTo>
                <a:cubicBezTo>
                  <a:pt x="2842353" y="10578"/>
                  <a:pt x="3184835" y="19822"/>
                  <a:pt x="3324860" y="0"/>
                </a:cubicBezTo>
                <a:cubicBezTo>
                  <a:pt x="3464885" y="-19822"/>
                  <a:pt x="3837147" y="9957"/>
                  <a:pt x="4023360" y="0"/>
                </a:cubicBezTo>
                <a:cubicBezTo>
                  <a:pt x="4209573" y="-9957"/>
                  <a:pt x="4269089" y="-18315"/>
                  <a:pt x="4470400" y="0"/>
                </a:cubicBezTo>
                <a:cubicBezTo>
                  <a:pt x="4671711" y="18315"/>
                  <a:pt x="4933504" y="19414"/>
                  <a:pt x="5252720" y="0"/>
                </a:cubicBezTo>
                <a:cubicBezTo>
                  <a:pt x="5571936" y="-19414"/>
                  <a:pt x="5598867" y="-14857"/>
                  <a:pt x="5867400" y="0"/>
                </a:cubicBezTo>
                <a:cubicBezTo>
                  <a:pt x="6135933" y="14857"/>
                  <a:pt x="6393792" y="15069"/>
                  <a:pt x="6565900" y="0"/>
                </a:cubicBezTo>
                <a:cubicBezTo>
                  <a:pt x="6738008" y="-15069"/>
                  <a:pt x="6941513" y="-24778"/>
                  <a:pt x="7180580" y="0"/>
                </a:cubicBezTo>
                <a:cubicBezTo>
                  <a:pt x="7419647" y="24778"/>
                  <a:pt x="7458739" y="-12970"/>
                  <a:pt x="7711440" y="0"/>
                </a:cubicBezTo>
                <a:cubicBezTo>
                  <a:pt x="7964141" y="12970"/>
                  <a:pt x="8136287" y="31477"/>
                  <a:pt x="8382000" y="0"/>
                </a:cubicBezTo>
                <a:cubicBezTo>
                  <a:pt x="8361954" y="256216"/>
                  <a:pt x="8395461" y="405822"/>
                  <a:pt x="8382000" y="620478"/>
                </a:cubicBezTo>
                <a:cubicBezTo>
                  <a:pt x="8368539" y="835134"/>
                  <a:pt x="8376950" y="1058836"/>
                  <a:pt x="8382000" y="1215102"/>
                </a:cubicBezTo>
                <a:cubicBezTo>
                  <a:pt x="8387050" y="1371368"/>
                  <a:pt x="8415313" y="1764174"/>
                  <a:pt x="8382000" y="1913139"/>
                </a:cubicBezTo>
                <a:cubicBezTo>
                  <a:pt x="8348687" y="2062104"/>
                  <a:pt x="8399395" y="2413649"/>
                  <a:pt x="8382000" y="2585323"/>
                </a:cubicBezTo>
                <a:cubicBezTo>
                  <a:pt x="8166801" y="2569238"/>
                  <a:pt x="8010213" y="2580846"/>
                  <a:pt x="7851140" y="2585323"/>
                </a:cubicBezTo>
                <a:cubicBezTo>
                  <a:pt x="7692067" y="2589800"/>
                  <a:pt x="7376844" y="2559268"/>
                  <a:pt x="7152640" y="2585323"/>
                </a:cubicBezTo>
                <a:cubicBezTo>
                  <a:pt x="6928436" y="2611378"/>
                  <a:pt x="6854409" y="2584902"/>
                  <a:pt x="6705600" y="2585323"/>
                </a:cubicBezTo>
                <a:cubicBezTo>
                  <a:pt x="6556791" y="2585744"/>
                  <a:pt x="6353676" y="2568746"/>
                  <a:pt x="6258560" y="2585323"/>
                </a:cubicBezTo>
                <a:cubicBezTo>
                  <a:pt x="6163444" y="2601900"/>
                  <a:pt x="6017844" y="2602776"/>
                  <a:pt x="5811520" y="2585323"/>
                </a:cubicBezTo>
                <a:cubicBezTo>
                  <a:pt x="5605196" y="2567870"/>
                  <a:pt x="5472673" y="2571760"/>
                  <a:pt x="5364480" y="2585323"/>
                </a:cubicBezTo>
                <a:cubicBezTo>
                  <a:pt x="5256287" y="2598886"/>
                  <a:pt x="4996978" y="2595904"/>
                  <a:pt x="4833620" y="2585323"/>
                </a:cubicBezTo>
                <a:cubicBezTo>
                  <a:pt x="4670262" y="2574742"/>
                  <a:pt x="4357866" y="2564242"/>
                  <a:pt x="4218940" y="2585323"/>
                </a:cubicBezTo>
                <a:cubicBezTo>
                  <a:pt x="4080014" y="2606404"/>
                  <a:pt x="3845852" y="2610957"/>
                  <a:pt x="3688080" y="2585323"/>
                </a:cubicBezTo>
                <a:cubicBezTo>
                  <a:pt x="3530308" y="2559689"/>
                  <a:pt x="3262724" y="2591620"/>
                  <a:pt x="3073400" y="2585323"/>
                </a:cubicBezTo>
                <a:cubicBezTo>
                  <a:pt x="2884076" y="2579026"/>
                  <a:pt x="2650279" y="2572434"/>
                  <a:pt x="2458720" y="2585323"/>
                </a:cubicBezTo>
                <a:cubicBezTo>
                  <a:pt x="2267161" y="2598212"/>
                  <a:pt x="2113145" y="2593300"/>
                  <a:pt x="2011680" y="2585323"/>
                </a:cubicBezTo>
                <a:cubicBezTo>
                  <a:pt x="1910215" y="2577346"/>
                  <a:pt x="1674007" y="2563756"/>
                  <a:pt x="1397000" y="2585323"/>
                </a:cubicBezTo>
                <a:cubicBezTo>
                  <a:pt x="1119993" y="2606890"/>
                  <a:pt x="1092499" y="2585509"/>
                  <a:pt x="949960" y="2585323"/>
                </a:cubicBezTo>
                <a:cubicBezTo>
                  <a:pt x="807421" y="2585137"/>
                  <a:pt x="381483" y="2589156"/>
                  <a:pt x="0" y="2585323"/>
                </a:cubicBezTo>
                <a:cubicBezTo>
                  <a:pt x="4456" y="2332978"/>
                  <a:pt x="-11717" y="2210705"/>
                  <a:pt x="0" y="1990699"/>
                </a:cubicBezTo>
                <a:cubicBezTo>
                  <a:pt x="11717" y="1770693"/>
                  <a:pt x="21943" y="1574419"/>
                  <a:pt x="0" y="1344368"/>
                </a:cubicBezTo>
                <a:cubicBezTo>
                  <a:pt x="-21943" y="1114317"/>
                  <a:pt x="17336" y="922742"/>
                  <a:pt x="0" y="698037"/>
                </a:cubicBezTo>
                <a:cubicBezTo>
                  <a:pt x="-17336" y="473332"/>
                  <a:pt x="-13650" y="253673"/>
                  <a:pt x="0" y="0"/>
                </a:cubicBez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99FF"/>
                </a:solidFill>
                <a:latin typeface="Calibri"/>
                <a:ea typeface="Calibri"/>
                <a:cs typeface="Calibri"/>
                <a:sym typeface="Calibri"/>
              </a:rPr>
              <a:t>Experiment</a:t>
            </a:r>
            <a:r>
              <a:rPr lang="en-US" sz="1800">
                <a:solidFill>
                  <a:schemeClr val="dk1"/>
                </a:solidFill>
                <a:latin typeface="Calibri"/>
                <a:ea typeface="Calibri"/>
                <a:cs typeface="Calibri"/>
                <a:sym typeface="Calibri"/>
              </a:rPr>
              <a:t>: The investigation of the relationship between two or more variables by </a:t>
            </a:r>
            <a:r>
              <a:rPr lang="en-US" sz="1800" b="1">
                <a:solidFill>
                  <a:schemeClr val="dk1"/>
                </a:solidFill>
                <a:latin typeface="Calibri"/>
                <a:ea typeface="Calibri"/>
                <a:cs typeface="Calibri"/>
                <a:sym typeface="Calibri"/>
              </a:rPr>
              <a:t>deliberately producing a change </a:t>
            </a:r>
            <a:r>
              <a:rPr lang="en-US" sz="1800">
                <a:solidFill>
                  <a:schemeClr val="dk1"/>
                </a:solidFill>
                <a:latin typeface="Calibri"/>
                <a:ea typeface="Calibri"/>
                <a:cs typeface="Calibri"/>
                <a:sym typeface="Calibri"/>
              </a:rPr>
              <a:t>in one variable in a situation and observing the effects of that change on other aspect of the situation.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0099FF"/>
                </a:solidFill>
                <a:latin typeface="Calibri"/>
                <a:ea typeface="Calibri"/>
                <a:cs typeface="Calibri"/>
                <a:sym typeface="Calibri"/>
              </a:rPr>
              <a:t>Cause-and-effect</a:t>
            </a:r>
            <a:endParaRPr/>
          </a:p>
          <a:p>
            <a:pPr marL="0" marR="0" lvl="0" indent="0" algn="l" rtl="0">
              <a:spcBef>
                <a:spcPts val="0"/>
              </a:spcBef>
              <a:spcAft>
                <a:spcPts val="0"/>
              </a:spcAft>
              <a:buNone/>
            </a:pPr>
            <a:r>
              <a:rPr lang="en-US" sz="1800">
                <a:solidFill>
                  <a:srgbClr val="0099FF"/>
                </a:solidFill>
                <a:latin typeface="Calibri"/>
                <a:ea typeface="Calibri"/>
                <a:cs typeface="Calibri"/>
                <a:sym typeface="Calibri"/>
              </a:rPr>
              <a:t>Experimental manipulation</a:t>
            </a:r>
            <a:r>
              <a:rPr lang="en-US" sz="1800">
                <a:solidFill>
                  <a:schemeClr val="dk1"/>
                </a:solidFill>
                <a:latin typeface="Calibri"/>
                <a:ea typeface="Calibri"/>
                <a:cs typeface="Calibri"/>
                <a:sym typeface="Calibri"/>
              </a:rPr>
              <a:t>: Change that an experimenter deliberately produces in a situation</a:t>
            </a:r>
            <a:endParaRPr/>
          </a:p>
          <a:p>
            <a:pPr marL="0" marR="0" lvl="0" indent="0" algn="l" rtl="0">
              <a:spcBef>
                <a:spcPts val="0"/>
              </a:spcBef>
              <a:spcAft>
                <a:spcPts val="0"/>
              </a:spcAft>
              <a:buNone/>
            </a:pPr>
            <a:r>
              <a:rPr lang="en-US" sz="1800">
                <a:solidFill>
                  <a:srgbClr val="0099FF"/>
                </a:solidFill>
                <a:latin typeface="Calibri"/>
                <a:ea typeface="Calibri"/>
                <a:cs typeface="Calibri"/>
                <a:sym typeface="Calibri"/>
              </a:rPr>
              <a:t>Treatment</a:t>
            </a:r>
            <a:r>
              <a:rPr lang="en-US" sz="1800">
                <a:solidFill>
                  <a:schemeClr val="dk1"/>
                </a:solidFill>
                <a:latin typeface="Calibri"/>
                <a:ea typeface="Calibri"/>
                <a:cs typeface="Calibri"/>
                <a:sym typeface="Calibri"/>
              </a:rPr>
              <a:t>: the manipulation implemented by experimenter</a:t>
            </a:r>
            <a:endParaRPr/>
          </a:p>
          <a:p>
            <a:pPr marL="0" marR="0" lvl="0" indent="0" algn="l" rtl="0">
              <a:spcBef>
                <a:spcPts val="0"/>
              </a:spcBef>
              <a:spcAft>
                <a:spcPts val="0"/>
              </a:spcAft>
              <a:buNone/>
            </a:pPr>
            <a:r>
              <a:rPr lang="en-US" sz="1800">
                <a:solidFill>
                  <a:srgbClr val="0099FF"/>
                </a:solidFill>
                <a:latin typeface="Calibri"/>
                <a:ea typeface="Calibri"/>
                <a:cs typeface="Calibri"/>
                <a:sym typeface="Calibri"/>
              </a:rPr>
              <a:t>Experimental</a:t>
            </a:r>
            <a:r>
              <a:rPr lang="en-US" sz="1800">
                <a:solidFill>
                  <a:schemeClr val="dk1"/>
                </a:solidFill>
                <a:latin typeface="Calibri"/>
                <a:ea typeface="Calibri"/>
                <a:cs typeface="Calibri"/>
                <a:sym typeface="Calibri"/>
              </a:rPr>
              <a:t> group: any group receiving a treatment in an experiment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a:t>Steps In Conducting Experimental Research</a:t>
            </a:r>
            <a:endParaRPr/>
          </a:p>
        </p:txBody>
      </p:sp>
      <p:grpSp>
        <p:nvGrpSpPr>
          <p:cNvPr id="214" name="Google Shape;214;p8"/>
          <p:cNvGrpSpPr/>
          <p:nvPr/>
        </p:nvGrpSpPr>
        <p:grpSpPr>
          <a:xfrm>
            <a:off x="1027371" y="1565325"/>
            <a:ext cx="7487979" cy="4483000"/>
            <a:chOff x="0" y="1636"/>
            <a:chExt cx="7487979" cy="4483000"/>
          </a:xfrm>
        </p:grpSpPr>
        <p:sp>
          <p:nvSpPr>
            <p:cNvPr id="215" name="Google Shape;215;p8"/>
            <p:cNvSpPr/>
            <p:nvPr/>
          </p:nvSpPr>
          <p:spPr>
            <a:xfrm>
              <a:off x="0" y="4100193"/>
              <a:ext cx="7487979" cy="384443"/>
            </a:xfrm>
            <a:prstGeom prst="rect">
              <a:avLst/>
            </a:prstGeom>
            <a:solidFill>
              <a:schemeClr val="lt1"/>
            </a:solidFill>
            <a:ln w="12700"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txBox="1"/>
            <p:nvPr/>
          </p:nvSpPr>
          <p:spPr>
            <a:xfrm>
              <a:off x="0" y="4100193"/>
              <a:ext cx="7487979" cy="384443"/>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tx1"/>
                  </a:solidFill>
                  <a:latin typeface="Calibri"/>
                  <a:ea typeface="Calibri"/>
                  <a:cs typeface="Calibri"/>
                  <a:sym typeface="Calibri"/>
                </a:rPr>
                <a:t>Step 8. Develop an experimental Research Report</a:t>
              </a:r>
              <a:endParaRPr dirty="0">
                <a:solidFill>
                  <a:schemeClr val="tx1"/>
                </a:solidFill>
              </a:endParaRPr>
            </a:p>
          </p:txBody>
        </p:sp>
        <p:sp>
          <p:nvSpPr>
            <p:cNvPr id="217" name="Google Shape;217;p8"/>
            <p:cNvSpPr/>
            <p:nvPr/>
          </p:nvSpPr>
          <p:spPr>
            <a:xfrm rot="10800000">
              <a:off x="0" y="3514685"/>
              <a:ext cx="7487979" cy="591274"/>
            </a:xfrm>
            <a:prstGeom prst="upArrowCallout">
              <a:avLst>
                <a:gd name="adj1" fmla="val 25000"/>
                <a:gd name="adj2" fmla="val 25000"/>
                <a:gd name="adj3" fmla="val 25000"/>
                <a:gd name="adj4" fmla="val 64977"/>
              </a:avLst>
            </a:prstGeom>
            <a:solidFill>
              <a:schemeClr val="lt1"/>
            </a:solidFill>
            <a:ln w="12700"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txBox="1"/>
            <p:nvPr/>
          </p:nvSpPr>
          <p:spPr>
            <a:xfrm>
              <a:off x="0" y="3514685"/>
              <a:ext cx="7487979" cy="384192"/>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tx1"/>
                  </a:solidFill>
                  <a:latin typeface="Calibri"/>
                  <a:ea typeface="Calibri"/>
                  <a:cs typeface="Calibri"/>
                  <a:sym typeface="Calibri"/>
                </a:rPr>
                <a:t>Step 7. Organize and Analyze the Data</a:t>
              </a:r>
              <a:endParaRPr sz="2000" dirty="0">
                <a:solidFill>
                  <a:schemeClr val="tx1"/>
                </a:solidFill>
                <a:latin typeface="Calibri"/>
                <a:ea typeface="Calibri"/>
                <a:cs typeface="Calibri"/>
                <a:sym typeface="Calibri"/>
              </a:endParaRPr>
            </a:p>
          </p:txBody>
        </p:sp>
        <p:sp>
          <p:nvSpPr>
            <p:cNvPr id="219" name="Google Shape;219;p8"/>
            <p:cNvSpPr/>
            <p:nvPr/>
          </p:nvSpPr>
          <p:spPr>
            <a:xfrm rot="10800000">
              <a:off x="0" y="2929177"/>
              <a:ext cx="7487979" cy="591274"/>
            </a:xfrm>
            <a:prstGeom prst="upArrowCallout">
              <a:avLst>
                <a:gd name="adj1" fmla="val 25000"/>
                <a:gd name="adj2" fmla="val 25000"/>
                <a:gd name="adj3" fmla="val 25000"/>
                <a:gd name="adj4" fmla="val 64977"/>
              </a:avLst>
            </a:prstGeom>
            <a:solidFill>
              <a:schemeClr val="lt1"/>
            </a:solidFill>
            <a:ln w="12700"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txBox="1"/>
            <p:nvPr/>
          </p:nvSpPr>
          <p:spPr>
            <a:xfrm>
              <a:off x="0" y="2929177"/>
              <a:ext cx="7487979" cy="384192"/>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tx1"/>
                  </a:solidFill>
                  <a:latin typeface="Calibri"/>
                  <a:ea typeface="Calibri"/>
                  <a:cs typeface="Calibri"/>
                  <a:sym typeface="Calibri"/>
                </a:rPr>
                <a:t>Step 6. Conduct the Experimental</a:t>
              </a:r>
              <a:endParaRPr sz="2000" dirty="0">
                <a:solidFill>
                  <a:schemeClr val="tx1"/>
                </a:solidFill>
                <a:latin typeface="Calibri"/>
                <a:ea typeface="Calibri"/>
                <a:cs typeface="Calibri"/>
                <a:sym typeface="Calibri"/>
              </a:endParaRPr>
            </a:p>
          </p:txBody>
        </p:sp>
        <p:sp>
          <p:nvSpPr>
            <p:cNvPr id="221" name="Google Shape;221;p8"/>
            <p:cNvSpPr/>
            <p:nvPr/>
          </p:nvSpPr>
          <p:spPr>
            <a:xfrm rot="10800000">
              <a:off x="0" y="2343669"/>
              <a:ext cx="7487979" cy="591274"/>
            </a:xfrm>
            <a:prstGeom prst="upArrowCallout">
              <a:avLst>
                <a:gd name="adj1" fmla="val 25000"/>
                <a:gd name="adj2" fmla="val 25000"/>
                <a:gd name="adj3" fmla="val 25000"/>
                <a:gd name="adj4" fmla="val 64977"/>
              </a:avLst>
            </a:prstGeom>
            <a:solidFill>
              <a:schemeClr val="lt1"/>
            </a:solidFill>
            <a:ln w="12700"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txBox="1"/>
            <p:nvPr/>
          </p:nvSpPr>
          <p:spPr>
            <a:xfrm>
              <a:off x="0" y="2343669"/>
              <a:ext cx="7487979" cy="384192"/>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tx1"/>
                  </a:solidFill>
                  <a:latin typeface="Calibri"/>
                  <a:ea typeface="Calibri"/>
                  <a:cs typeface="Calibri"/>
                  <a:sym typeface="Calibri"/>
                </a:rPr>
                <a:t>Step 5. Choose a Type of Experimental design</a:t>
              </a:r>
              <a:endParaRPr sz="2000" dirty="0">
                <a:solidFill>
                  <a:schemeClr val="tx1"/>
                </a:solidFill>
                <a:latin typeface="Calibri"/>
                <a:ea typeface="Calibri"/>
                <a:cs typeface="Calibri"/>
                <a:sym typeface="Calibri"/>
              </a:endParaRPr>
            </a:p>
          </p:txBody>
        </p:sp>
        <p:sp>
          <p:nvSpPr>
            <p:cNvPr id="223" name="Google Shape;223;p8"/>
            <p:cNvSpPr/>
            <p:nvPr/>
          </p:nvSpPr>
          <p:spPr>
            <a:xfrm rot="10800000">
              <a:off x="0" y="1758161"/>
              <a:ext cx="7487979" cy="591274"/>
            </a:xfrm>
            <a:prstGeom prst="upArrowCallout">
              <a:avLst>
                <a:gd name="adj1" fmla="val 25000"/>
                <a:gd name="adj2" fmla="val 25000"/>
                <a:gd name="adj3" fmla="val 25000"/>
                <a:gd name="adj4" fmla="val 64977"/>
              </a:avLst>
            </a:prstGeom>
            <a:solidFill>
              <a:schemeClr val="lt1"/>
            </a:solidFill>
            <a:ln w="12700"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txBox="1"/>
            <p:nvPr/>
          </p:nvSpPr>
          <p:spPr>
            <a:xfrm>
              <a:off x="0" y="1758161"/>
              <a:ext cx="7487979" cy="384192"/>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tx1"/>
                  </a:solidFill>
                  <a:latin typeface="Calibri"/>
                  <a:ea typeface="Calibri"/>
                  <a:cs typeface="Calibri"/>
                  <a:sym typeface="Calibri"/>
                </a:rPr>
                <a:t>Step 4. Select an Experimental Treatment and Introduce it</a:t>
              </a:r>
              <a:endParaRPr sz="2000" dirty="0">
                <a:solidFill>
                  <a:schemeClr val="tx1"/>
                </a:solidFill>
                <a:latin typeface="Calibri"/>
                <a:ea typeface="Calibri"/>
                <a:cs typeface="Calibri"/>
                <a:sym typeface="Calibri"/>
              </a:endParaRPr>
            </a:p>
          </p:txBody>
        </p:sp>
        <p:sp>
          <p:nvSpPr>
            <p:cNvPr id="225" name="Google Shape;225;p8"/>
            <p:cNvSpPr/>
            <p:nvPr/>
          </p:nvSpPr>
          <p:spPr>
            <a:xfrm rot="10800000">
              <a:off x="0" y="1172652"/>
              <a:ext cx="7487979" cy="591274"/>
            </a:xfrm>
            <a:prstGeom prst="upArrowCallout">
              <a:avLst>
                <a:gd name="adj1" fmla="val 25000"/>
                <a:gd name="adj2" fmla="val 25000"/>
                <a:gd name="adj3" fmla="val 25000"/>
                <a:gd name="adj4" fmla="val 64977"/>
              </a:avLst>
            </a:prstGeom>
            <a:solidFill>
              <a:schemeClr val="lt1"/>
            </a:solidFill>
            <a:ln w="12700"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txBox="1"/>
            <p:nvPr/>
          </p:nvSpPr>
          <p:spPr>
            <a:xfrm>
              <a:off x="0" y="1172652"/>
              <a:ext cx="7487979" cy="384192"/>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tx1"/>
                  </a:solidFill>
                  <a:latin typeface="Calibri"/>
                  <a:ea typeface="Calibri"/>
                  <a:cs typeface="Calibri"/>
                  <a:sym typeface="Calibri"/>
                </a:rPr>
                <a:t>Step 3. select an Experimental Unit and Identify Study participants</a:t>
              </a:r>
              <a:endParaRPr dirty="0">
                <a:solidFill>
                  <a:schemeClr val="tx1"/>
                </a:solidFill>
              </a:endParaRPr>
            </a:p>
          </p:txBody>
        </p:sp>
        <p:sp>
          <p:nvSpPr>
            <p:cNvPr id="227" name="Google Shape;227;p8"/>
            <p:cNvSpPr/>
            <p:nvPr/>
          </p:nvSpPr>
          <p:spPr>
            <a:xfrm rot="10800000">
              <a:off x="0" y="587144"/>
              <a:ext cx="7487979" cy="591274"/>
            </a:xfrm>
            <a:prstGeom prst="upArrowCallout">
              <a:avLst>
                <a:gd name="adj1" fmla="val 25000"/>
                <a:gd name="adj2" fmla="val 25000"/>
                <a:gd name="adj3" fmla="val 25000"/>
                <a:gd name="adj4" fmla="val 64977"/>
              </a:avLst>
            </a:prstGeom>
            <a:solidFill>
              <a:schemeClr val="lt1"/>
            </a:solidFill>
            <a:ln w="12700"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txBox="1"/>
            <p:nvPr/>
          </p:nvSpPr>
          <p:spPr>
            <a:xfrm>
              <a:off x="0" y="587144"/>
              <a:ext cx="7487979" cy="384192"/>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tx1"/>
                  </a:solidFill>
                  <a:latin typeface="Calibri"/>
                  <a:ea typeface="Calibri"/>
                  <a:cs typeface="Calibri"/>
                  <a:sym typeface="Calibri"/>
                </a:rPr>
                <a:t>Step 2. Form hypotheses to test Cause-and-effect Relationships</a:t>
              </a:r>
              <a:endParaRPr sz="2000" dirty="0">
                <a:solidFill>
                  <a:schemeClr val="tx1"/>
                </a:solidFill>
                <a:latin typeface="Calibri"/>
                <a:ea typeface="Calibri"/>
                <a:cs typeface="Calibri"/>
                <a:sym typeface="Calibri"/>
              </a:endParaRPr>
            </a:p>
          </p:txBody>
        </p:sp>
        <p:sp>
          <p:nvSpPr>
            <p:cNvPr id="229" name="Google Shape;229;p8"/>
            <p:cNvSpPr/>
            <p:nvPr/>
          </p:nvSpPr>
          <p:spPr>
            <a:xfrm rot="10800000">
              <a:off x="0" y="1636"/>
              <a:ext cx="7487979" cy="591274"/>
            </a:xfrm>
            <a:prstGeom prst="upArrowCallout">
              <a:avLst>
                <a:gd name="adj1" fmla="val 25000"/>
                <a:gd name="adj2" fmla="val 25000"/>
                <a:gd name="adj3" fmla="val 25000"/>
                <a:gd name="adj4" fmla="val 64977"/>
              </a:avLst>
            </a:prstGeom>
            <a:solidFill>
              <a:schemeClr val="lt1"/>
            </a:solidFill>
            <a:ln w="12700"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txBox="1"/>
            <p:nvPr/>
          </p:nvSpPr>
          <p:spPr>
            <a:xfrm>
              <a:off x="0" y="1636"/>
              <a:ext cx="7487979" cy="384192"/>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tx1"/>
                  </a:solidFill>
                  <a:latin typeface="Calibri"/>
                  <a:ea typeface="Calibri"/>
                  <a:cs typeface="Calibri"/>
                  <a:sym typeface="Calibri"/>
                </a:rPr>
                <a:t>Step 1. </a:t>
              </a:r>
              <a:r>
                <a:rPr lang="en-US" sz="2000" dirty="0" smtClean="0">
                  <a:solidFill>
                    <a:schemeClr val="tx1"/>
                  </a:solidFill>
                  <a:latin typeface="Calibri"/>
                  <a:ea typeface="Calibri"/>
                  <a:cs typeface="Calibri"/>
                  <a:sym typeface="Calibri"/>
                </a:rPr>
                <a:t>Decide </a:t>
              </a:r>
              <a:r>
                <a:rPr lang="en-US" sz="2000" dirty="0">
                  <a:solidFill>
                    <a:schemeClr val="tx1"/>
                  </a:solidFill>
                  <a:latin typeface="Calibri"/>
                  <a:ea typeface="Calibri"/>
                  <a:cs typeface="Calibri"/>
                  <a:sym typeface="Calibri"/>
                </a:rPr>
                <a:t>if an experiment addresses your research problem</a:t>
              </a:r>
              <a:endParaRPr sz="2000" dirty="0">
                <a:solidFill>
                  <a:schemeClr val="tx1"/>
                </a:solidFill>
                <a:latin typeface="Calibri"/>
                <a:ea typeface="Calibri"/>
                <a:cs typeface="Calibri"/>
                <a:sym typeface="Calibri"/>
              </a:endParaRPr>
            </a:p>
          </p:txBody>
        </p:sp>
      </p:grpSp>
      <p:sp>
        <p:nvSpPr>
          <p:cNvPr id="231" name="Google Shape;2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232" name="Google Shape;2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33" name="Google Shape;233;p8"/>
          <p:cNvSpPr txBox="1"/>
          <p:nvPr/>
        </p:nvSpPr>
        <p:spPr>
          <a:xfrm>
            <a:off x="6172200" y="6049963"/>
            <a:ext cx="2514600" cy="2746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folHlink"/>
                </a:solidFill>
                <a:latin typeface="Calibri"/>
                <a:ea typeface="Calibri"/>
                <a:cs typeface="Calibri"/>
                <a:sym typeface="Calibri"/>
              </a:rPr>
              <a:t>Sumber: Creswell, J.C. 2005</a:t>
            </a:r>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Types of Experimental Designs</a:t>
            </a:r>
            <a:endParaRPr/>
          </a:p>
        </p:txBody>
      </p:sp>
      <p:sp>
        <p:nvSpPr>
          <p:cNvPr id="239" name="Google Shape;239;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7800" algn="l" rtl="0">
              <a:lnSpc>
                <a:spcPct val="90000"/>
              </a:lnSpc>
              <a:spcBef>
                <a:spcPts val="0"/>
              </a:spcBef>
              <a:spcAft>
                <a:spcPts val="0"/>
              </a:spcAft>
              <a:buClr>
                <a:schemeClr val="dk1"/>
              </a:buClr>
              <a:buSzPts val="2800"/>
              <a:buChar char="•"/>
            </a:pPr>
            <a:r>
              <a:rPr lang="en-US" sz="2800"/>
              <a:t>Between-Group Designs</a:t>
            </a:r>
            <a:endParaRPr/>
          </a:p>
          <a:p>
            <a:pPr marL="514350" lvl="1" indent="-171450" algn="l" rtl="0">
              <a:lnSpc>
                <a:spcPct val="90000"/>
              </a:lnSpc>
              <a:spcBef>
                <a:spcPts val="375"/>
              </a:spcBef>
              <a:spcAft>
                <a:spcPts val="0"/>
              </a:spcAft>
              <a:buClr>
                <a:schemeClr val="accent1"/>
              </a:buClr>
              <a:buSzPts val="2400"/>
              <a:buChar char="•"/>
            </a:pPr>
            <a:r>
              <a:rPr lang="en-US" sz="2400" b="1">
                <a:solidFill>
                  <a:schemeClr val="accent1"/>
                </a:solidFill>
              </a:rPr>
              <a:t>True experiments</a:t>
            </a:r>
            <a:r>
              <a:rPr lang="en-US" sz="2400"/>
              <a:t> (pre-and posttest, posttest only)</a:t>
            </a:r>
            <a:endParaRPr/>
          </a:p>
          <a:p>
            <a:pPr marL="514350" lvl="1" indent="-171450" algn="l" rtl="0">
              <a:lnSpc>
                <a:spcPct val="90000"/>
              </a:lnSpc>
              <a:spcBef>
                <a:spcPts val="375"/>
              </a:spcBef>
              <a:spcAft>
                <a:spcPts val="0"/>
              </a:spcAft>
              <a:buClr>
                <a:schemeClr val="accent1"/>
              </a:buClr>
              <a:buSzPts val="2400"/>
              <a:buChar char="•"/>
            </a:pPr>
            <a:r>
              <a:rPr lang="en-US" sz="2400" b="1">
                <a:solidFill>
                  <a:schemeClr val="accent1"/>
                </a:solidFill>
              </a:rPr>
              <a:t>Quasi-experiments</a:t>
            </a:r>
            <a:r>
              <a:rPr lang="en-US" sz="2400"/>
              <a:t> (pre-and posttest, posttest only)</a:t>
            </a:r>
            <a:endParaRPr/>
          </a:p>
          <a:p>
            <a:pPr marL="514350" lvl="1" indent="-171450" algn="l" rtl="0">
              <a:lnSpc>
                <a:spcPct val="90000"/>
              </a:lnSpc>
              <a:spcBef>
                <a:spcPts val="375"/>
              </a:spcBef>
              <a:spcAft>
                <a:spcPts val="0"/>
              </a:spcAft>
              <a:buClr>
                <a:schemeClr val="accent1"/>
              </a:buClr>
              <a:buSzPts val="2400"/>
              <a:buChar char="•"/>
            </a:pPr>
            <a:r>
              <a:rPr lang="en-US" sz="2400" b="1">
                <a:solidFill>
                  <a:schemeClr val="accent1"/>
                </a:solidFill>
              </a:rPr>
              <a:t>Factorial Design</a:t>
            </a:r>
            <a:endParaRPr/>
          </a:p>
          <a:p>
            <a:pPr marL="171450" lvl="0" indent="-177800" algn="l" rtl="0">
              <a:lnSpc>
                <a:spcPct val="90000"/>
              </a:lnSpc>
              <a:spcBef>
                <a:spcPts val="750"/>
              </a:spcBef>
              <a:spcAft>
                <a:spcPts val="0"/>
              </a:spcAft>
              <a:buClr>
                <a:schemeClr val="dk1"/>
              </a:buClr>
              <a:buSzPts val="2800"/>
              <a:buChar char="•"/>
            </a:pPr>
            <a:r>
              <a:rPr lang="en-US" sz="2800"/>
              <a:t>Within-Group or Individual Designs</a:t>
            </a:r>
            <a:endParaRPr/>
          </a:p>
          <a:p>
            <a:pPr marL="514350" lvl="1" indent="-171450" algn="l" rtl="0">
              <a:lnSpc>
                <a:spcPct val="90000"/>
              </a:lnSpc>
              <a:spcBef>
                <a:spcPts val="375"/>
              </a:spcBef>
              <a:spcAft>
                <a:spcPts val="0"/>
              </a:spcAft>
              <a:buClr>
                <a:srgbClr val="A8D08C"/>
              </a:buClr>
              <a:buSzPts val="2400"/>
              <a:buChar char="•"/>
            </a:pPr>
            <a:r>
              <a:rPr lang="en-US" sz="2400" b="1">
                <a:solidFill>
                  <a:srgbClr val="A8D08C"/>
                </a:solidFill>
              </a:rPr>
              <a:t>Time series experiments</a:t>
            </a:r>
            <a:r>
              <a:rPr lang="en-US" sz="2400"/>
              <a:t> (interrupted, equivalent)</a:t>
            </a:r>
            <a:endParaRPr/>
          </a:p>
          <a:p>
            <a:pPr marL="514350" lvl="1" indent="-171450" algn="l" rtl="0">
              <a:lnSpc>
                <a:spcPct val="90000"/>
              </a:lnSpc>
              <a:spcBef>
                <a:spcPts val="375"/>
              </a:spcBef>
              <a:spcAft>
                <a:spcPts val="0"/>
              </a:spcAft>
              <a:buClr>
                <a:srgbClr val="A8D08C"/>
              </a:buClr>
              <a:buSzPts val="2400"/>
              <a:buChar char="•"/>
            </a:pPr>
            <a:r>
              <a:rPr lang="en-US" sz="2400" b="1">
                <a:solidFill>
                  <a:srgbClr val="A8D08C"/>
                </a:solidFill>
              </a:rPr>
              <a:t>Repeated measures experiments</a:t>
            </a:r>
            <a:endParaRPr/>
          </a:p>
          <a:p>
            <a:pPr marL="514350" lvl="1" indent="-171450" algn="l" rtl="0">
              <a:lnSpc>
                <a:spcPct val="90000"/>
              </a:lnSpc>
              <a:spcBef>
                <a:spcPts val="375"/>
              </a:spcBef>
              <a:spcAft>
                <a:spcPts val="0"/>
              </a:spcAft>
              <a:buClr>
                <a:srgbClr val="A8D08C"/>
              </a:buClr>
              <a:buSzPts val="2400"/>
              <a:buChar char="•"/>
            </a:pPr>
            <a:r>
              <a:rPr lang="en-US" sz="2400" b="1">
                <a:solidFill>
                  <a:srgbClr val="A8D08C"/>
                </a:solidFill>
              </a:rPr>
              <a:t>Single-subject experiments</a:t>
            </a:r>
            <a:endParaRPr/>
          </a:p>
        </p:txBody>
      </p:sp>
      <p:sp>
        <p:nvSpPr>
          <p:cNvPr id="240" name="Google Shape;240;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Metodologi Penelitian dan Penulisan Ilmiah</a:t>
            </a:r>
            <a:endParaRPr/>
          </a:p>
        </p:txBody>
      </p:sp>
      <p:sp>
        <p:nvSpPr>
          <p:cNvPr id="241" name="Google Shape;241;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ransition>
    <p:split orient="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2023</Words>
  <Application>Microsoft Office PowerPoint</Application>
  <PresentationFormat>On-screen Show (4:3)</PresentationFormat>
  <Paragraphs>418</Paragraphs>
  <Slides>31</Slides>
  <Notes>31</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9" baseType="lpstr">
      <vt:lpstr>Gill Sans</vt:lpstr>
      <vt:lpstr>Arial</vt:lpstr>
      <vt:lpstr>Times New Roman</vt:lpstr>
      <vt:lpstr>Noto Sans Symbols</vt:lpstr>
      <vt:lpstr>Calibri</vt:lpstr>
      <vt:lpstr>Garamond</vt:lpstr>
      <vt:lpstr>Tahoma</vt:lpstr>
      <vt:lpstr>Office Theme</vt:lpstr>
      <vt:lpstr>EXPERIMENTAL RESEARCH In CS, IS and IT</vt:lpstr>
      <vt:lpstr>Research Methods  (upon which methodologies can be built)</vt:lpstr>
      <vt:lpstr>Experimental Group Designs Three Types</vt:lpstr>
      <vt:lpstr>Experimental Reserach</vt:lpstr>
      <vt:lpstr>What is Experimental Design?</vt:lpstr>
      <vt:lpstr>Characteristics of Experiments</vt:lpstr>
      <vt:lpstr>Experimental Research</vt:lpstr>
      <vt:lpstr>Steps In Conducting Experimental Research</vt:lpstr>
      <vt:lpstr>Types of Experimental Designs</vt:lpstr>
      <vt:lpstr>Types of Experimental Design</vt:lpstr>
      <vt:lpstr>Types of Between-Group Designs</vt:lpstr>
      <vt:lpstr>Experiment Example</vt:lpstr>
      <vt:lpstr>Principles of Experimental Design</vt:lpstr>
      <vt:lpstr>Experimental Research</vt:lpstr>
      <vt:lpstr>Experimental Research: Factors</vt:lpstr>
      <vt:lpstr>Quasi Experimental Research</vt:lpstr>
      <vt:lpstr>Quasi-Experimental Designs</vt:lpstr>
      <vt:lpstr>Quasi-Experimental Research</vt:lpstr>
      <vt:lpstr>Quasi-Experimental (Cont’d)</vt:lpstr>
      <vt:lpstr>Quasi-Experimental Research</vt:lpstr>
      <vt:lpstr>Diagramming Research</vt:lpstr>
      <vt:lpstr>Classification of Research Design (Causal Comparative)</vt:lpstr>
      <vt:lpstr>Research design with more power (time series)</vt:lpstr>
      <vt:lpstr>Changes to Look For </vt:lpstr>
      <vt:lpstr>Non Experimental Research</vt:lpstr>
      <vt:lpstr>Research Designs by Similarities</vt:lpstr>
      <vt:lpstr>Descriptive Research</vt:lpstr>
      <vt:lpstr>Causal-Comparative Research</vt:lpstr>
      <vt:lpstr>Correlational Designs</vt:lpstr>
      <vt:lpstr>Scattergrams Representing Different Degrees and Directions of Correlation between Two Variables</vt:lpstr>
      <vt:lpstr>Conclusion : Experimental Research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RESEARCH In CS, IS and IT</dc:title>
  <dc:creator>Ave Pinem</dc:creator>
  <cp:lastModifiedBy>Sunarso</cp:lastModifiedBy>
  <cp:revision>1</cp:revision>
  <dcterms:created xsi:type="dcterms:W3CDTF">2021-02-24T06:08:21Z</dcterms:created>
  <dcterms:modified xsi:type="dcterms:W3CDTF">2021-08-18T11:17:23Z</dcterms:modified>
</cp:coreProperties>
</file>