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Garamon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gx5hsMshr5aV1Ns9BBfP50uBR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Garamond-regular.fntdata"/><Relationship Id="rId21" Type="http://schemas.openxmlformats.org/officeDocument/2006/relationships/slide" Target="slides/slide16.xml"/><Relationship Id="rId24" Type="http://schemas.openxmlformats.org/officeDocument/2006/relationships/font" Target="fonts/Garamond-italic.fntdata"/><Relationship Id="rId23" Type="http://schemas.openxmlformats.org/officeDocument/2006/relationships/font" Target="fonts/Garamo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3" name="Google Shape;2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Metodologi merupakan pendekatan formal untuk mengimplementasikan system development life cycle. Di dalamnya</a:t>
            </a:r>
            <a:endParaRPr/>
          </a:p>
          <a:p>
            <a:pPr indent="0" lvl="0" marL="0" rtl="0" algn="l">
              <a:spcBef>
                <a:spcPts val="360"/>
              </a:spcBef>
              <a:spcAft>
                <a:spcPts val="0"/>
              </a:spcAft>
              <a:buNone/>
            </a:pPr>
            <a:r>
              <a:rPr lang="en-US"/>
              <a:t>Terdapat serangkaian tahapan yang perlu dilalui serta output yang diperoleh dari setiap tahapan.</a:t>
            </a:r>
            <a:endParaRPr/>
          </a:p>
          <a:p>
            <a:pPr indent="0" lvl="0" marL="0" rtl="0" algn="l">
              <a:spcBef>
                <a:spcPts val="360"/>
              </a:spcBef>
              <a:spcAft>
                <a:spcPts val="0"/>
              </a:spcAft>
              <a:buNone/>
            </a:pPr>
            <a:r>
              <a:rPr lang="en-US"/>
              <a:t>Berikut ini adalah beberapa kategori metodologi:</a:t>
            </a:r>
            <a:endParaRPr/>
          </a:p>
          <a:p>
            <a:pPr indent="0" lvl="0" marL="0" rtl="0" algn="l">
              <a:spcBef>
                <a:spcPts val="360"/>
              </a:spcBef>
              <a:spcAft>
                <a:spcPts val="0"/>
              </a:spcAft>
              <a:buNone/>
            </a:pPr>
            <a:r>
              <a:rPr lang="en-US"/>
              <a:t>Metodologi disebut </a:t>
            </a:r>
            <a:r>
              <a:rPr b="1" i="1" lang="en-US"/>
              <a:t>process-centered</a:t>
            </a:r>
            <a:r>
              <a:rPr lang="en-US"/>
              <a:t> apabila menekankan pada pemodelan </a:t>
            </a:r>
            <a:r>
              <a:rPr b="1" lang="en-US"/>
              <a:t>proses</a:t>
            </a:r>
            <a:r>
              <a:rPr lang="en-US"/>
              <a:t> sebagai inti dari konsep sistem.</a:t>
            </a:r>
            <a:endParaRPr/>
          </a:p>
          <a:p>
            <a:pPr indent="0" lvl="0" marL="0" rtl="0" algn="l">
              <a:spcBef>
                <a:spcPts val="360"/>
              </a:spcBef>
              <a:spcAft>
                <a:spcPts val="0"/>
              </a:spcAft>
              <a:buNone/>
            </a:pPr>
            <a:r>
              <a:rPr lang="en-US"/>
              <a:t>Disebut </a:t>
            </a:r>
            <a:r>
              <a:rPr b="1" i="1" lang="en-US"/>
              <a:t>data-centered</a:t>
            </a:r>
            <a:r>
              <a:rPr lang="en-US"/>
              <a:t> apabila menekankan pada pemodelan </a:t>
            </a:r>
            <a:r>
              <a:rPr b="1" lang="en-US"/>
              <a:t>data</a:t>
            </a:r>
            <a:r>
              <a:rPr lang="en-US"/>
              <a:t> sebagai inti dari konsep sistem.</a:t>
            </a:r>
            <a:endParaRPr/>
          </a:p>
          <a:p>
            <a:pPr indent="0" lvl="0" marL="0" rtl="0" algn="l">
              <a:spcBef>
                <a:spcPts val="360"/>
              </a:spcBef>
              <a:spcAft>
                <a:spcPts val="0"/>
              </a:spcAft>
              <a:buNone/>
            </a:pPr>
            <a:r>
              <a:rPr lang="en-US"/>
              <a:t>Sedangkan sebuah metodologi disebut </a:t>
            </a:r>
            <a:r>
              <a:rPr b="1" i="1" lang="en-US"/>
              <a:t>object-oriented</a:t>
            </a:r>
            <a:r>
              <a:rPr lang="en-US"/>
              <a:t> bila berupaya menyeimbangkan fokus bahasan baik </a:t>
            </a:r>
            <a:r>
              <a:rPr b="1" lang="en-US"/>
              <a:t>proses dan data</a:t>
            </a:r>
            <a:r>
              <a:rPr lang="en-US"/>
              <a:t> pada sebuah model.</a:t>
            </a:r>
            <a:endParaRPr/>
          </a:p>
          <a:p>
            <a:pPr indent="0" lvl="0" marL="0" rtl="0" algn="l">
              <a:spcBef>
                <a:spcPts val="360"/>
              </a:spcBef>
              <a:spcAft>
                <a:spcPts val="0"/>
              </a:spcAft>
              <a:buNone/>
            </a:pPr>
            <a:r>
              <a:rPr lang="en-US"/>
              <a:t>Metodologi Structured Design mengadopsi pendekatan tahapan formal dari SDLC yang berpindah secara logik dari satu fase ke fase berikutnya.</a:t>
            </a:r>
            <a:endParaRPr/>
          </a:p>
          <a:p>
            <a:pPr indent="0" lvl="0" marL="0" rtl="0" algn="l">
              <a:spcBef>
                <a:spcPts val="360"/>
              </a:spcBef>
              <a:spcAft>
                <a:spcPts val="0"/>
              </a:spcAft>
              <a:buNone/>
            </a:pPr>
            <a:r>
              <a:rPr lang="en-US"/>
              <a:t>Contoh metodologi kategori ini adalah Waterfall Development dan Parallel Development.</a:t>
            </a:r>
            <a:endParaRPr/>
          </a:p>
          <a:p>
            <a:pPr indent="0" lvl="0" marL="0" rtl="0" algn="l">
              <a:spcBef>
                <a:spcPts val="360"/>
              </a:spcBef>
              <a:spcAft>
                <a:spcPts val="0"/>
              </a:spcAft>
              <a:buNone/>
            </a:pPr>
            <a:r>
              <a:rPr lang="en-US"/>
              <a:t>Metodologi Rapid Application Development (RAD) dikembangkan untuk mengatasi kelemahan structured development methodologies:</a:t>
            </a:r>
            <a:endParaRPr/>
          </a:p>
          <a:p>
            <a:pPr indent="0" lvl="0" marL="0" rtl="0" algn="l">
              <a:spcBef>
                <a:spcPts val="360"/>
              </a:spcBef>
              <a:spcAft>
                <a:spcPts val="0"/>
              </a:spcAft>
              <a:buNone/>
            </a:pPr>
            <a:r>
              <a:rPr lang="en-US"/>
              <a:t>Waktu pengembangan sistem yang lama dan sulitnya memahami sistem dari paper-based description.</a:t>
            </a:r>
            <a:endParaRPr/>
          </a:p>
          <a:p>
            <a:pPr indent="0" lvl="0" marL="0" rtl="0" algn="l">
              <a:spcBef>
                <a:spcPts val="360"/>
              </a:spcBef>
              <a:spcAft>
                <a:spcPts val="0"/>
              </a:spcAft>
              <a:buNone/>
            </a:pPr>
            <a:r>
              <a:rPr lang="en-US"/>
              <a:t>Contoh matodologi kategori RAD adalah Phased Development, Prototyping, dan Throwaway Prototyping.</a:t>
            </a:r>
            <a:endParaRPr/>
          </a:p>
          <a:p>
            <a:pPr indent="0" lvl="0" marL="0" rtl="0" algn="l">
              <a:spcBef>
                <a:spcPts val="360"/>
              </a:spcBef>
              <a:spcAft>
                <a:spcPts val="0"/>
              </a:spcAft>
              <a:buNone/>
            </a:pPr>
            <a:r>
              <a:rPr lang="en-US"/>
              <a:t>Adapun Agile Development menekankan simplisitas dan pengembangan aplikasi yang bersifat iteratif.</a:t>
            </a:r>
            <a:endParaRPr/>
          </a:p>
          <a:p>
            <a:pPr indent="0" lvl="0" marL="0" rtl="0" algn="l">
              <a:spcBef>
                <a:spcPts val="360"/>
              </a:spcBef>
              <a:spcAft>
                <a:spcPts val="0"/>
              </a:spcAft>
              <a:buNone/>
            </a:pPr>
            <a:r>
              <a:rPr lang="en-US"/>
              <a:t>Contohnya adalah Extreme Programming.</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8" name="Google Shape;78;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8"/>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8"/>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4" name="Google Shape;84;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19"/>
          <p:cNvPicPr preferRelativeResize="0"/>
          <p:nvPr/>
        </p:nvPicPr>
        <p:blipFill rotWithShape="1">
          <a:blip r:embed="rId2">
            <a:alphaModFix/>
          </a:blip>
          <a:srcRect b="0" l="0" r="0" t="0"/>
          <a:stretch/>
        </p:blipFill>
        <p:spPr>
          <a:xfrm>
            <a:off x="6934200" y="35103"/>
            <a:ext cx="1981200" cy="685800"/>
          </a:xfrm>
          <a:prstGeom prst="rect">
            <a:avLst/>
          </a:prstGeom>
          <a:noFill/>
          <a:ln>
            <a:noFill/>
          </a:ln>
        </p:spPr>
      </p:pic>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2" name="Google Shape;32;p20"/>
          <p:cNvPicPr preferRelativeResize="0"/>
          <p:nvPr/>
        </p:nvPicPr>
        <p:blipFill rotWithShape="1">
          <a:blip r:embed="rId2">
            <a:alphaModFix/>
          </a:blip>
          <a:srcRect b="0" l="0" r="0" t="0"/>
          <a:stretch/>
        </p:blipFill>
        <p:spPr>
          <a:xfrm>
            <a:off x="7010400" y="121113"/>
            <a:ext cx="1981200" cy="685800"/>
          </a:xfrm>
          <a:prstGeom prst="rect">
            <a:avLst/>
          </a:prstGeom>
          <a:noFill/>
          <a:ln>
            <a:noFill/>
          </a:ln>
        </p:spPr>
      </p:pic>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6" name="Google Shape;36;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2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3"/>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3"/>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23"/>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23"/>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1" name="Google Shape;51;p23"/>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p24"/>
          <p:cNvPicPr preferRelativeResize="0"/>
          <p:nvPr/>
        </p:nvPicPr>
        <p:blipFill rotWithShape="1">
          <a:blip r:embed="rId2">
            <a:alphaModFix/>
          </a:blip>
          <a:srcRect b="0" l="0" r="0" t="0"/>
          <a:stretch/>
        </p:blipFill>
        <p:spPr>
          <a:xfrm>
            <a:off x="7010400" y="22226"/>
            <a:ext cx="1981200" cy="685800"/>
          </a:xfrm>
          <a:prstGeom prst="rect">
            <a:avLst/>
          </a:prstGeom>
          <a:noFill/>
          <a:ln>
            <a:noFill/>
          </a:ln>
        </p:spPr>
      </p:pic>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4" name="Google Shape;64;p2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1" name="Google Shape;71;p2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2" name="Google Shape;72;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plit orient="vert"/>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22.png"/><Relationship Id="rId7"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flipH="1">
            <a:off x="6432540" y="3335867"/>
            <a:ext cx="246888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a:off x="481330" y="623275"/>
            <a:ext cx="8178790"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txBox="1"/>
          <p:nvPr>
            <p:ph type="ctrTitle"/>
          </p:nvPr>
        </p:nvSpPr>
        <p:spPr>
          <a:xfrm>
            <a:off x="963930" y="1008993"/>
            <a:ext cx="6923558" cy="354204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7000"/>
              <a:buFont typeface="Calibri"/>
              <a:buNone/>
            </a:pPr>
            <a:r>
              <a:rPr b="1" lang="en-US" sz="7000">
                <a:solidFill>
                  <a:schemeClr val="dk1"/>
                </a:solidFill>
                <a:latin typeface="Calibri"/>
                <a:ea typeface="Calibri"/>
                <a:cs typeface="Calibri"/>
                <a:sym typeface="Calibri"/>
              </a:rPr>
              <a:t>BASIC UNDERSTANDING OF RESEARCH</a:t>
            </a:r>
            <a:endParaRPr/>
          </a:p>
        </p:txBody>
      </p:sp>
      <p:sp>
        <p:nvSpPr>
          <p:cNvPr id="96" name="Google Shape;96;p1"/>
          <p:cNvSpPr/>
          <p:nvPr/>
        </p:nvSpPr>
        <p:spPr>
          <a:xfrm>
            <a:off x="647700" y="4876800"/>
            <a:ext cx="7239788" cy="6001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400" u="none" cap="none" strike="noStrike">
                <a:solidFill>
                  <a:srgbClr val="669900"/>
                </a:solidFill>
                <a:latin typeface="Garamond"/>
                <a:ea typeface="Garamond"/>
                <a:cs typeface="Garamond"/>
                <a:sym typeface="Garamond"/>
              </a:rPr>
              <a:t>RESEARCH METHODOLOGY AND SCIENTIFIC WRITING</a:t>
            </a:r>
            <a:endParaRPr/>
          </a:p>
          <a:p>
            <a:pPr indent="0" lvl="0" marL="0" marR="0" rtl="0" algn="ctr">
              <a:spcBef>
                <a:spcPts val="600"/>
              </a:spcBef>
              <a:spcAft>
                <a:spcPts val="0"/>
              </a:spcAft>
              <a:buNone/>
            </a:pPr>
            <a:r>
              <a:rPr b="1" i="0" lang="en-US" sz="1400" u="none" cap="none" strike="noStrike">
                <a:solidFill>
                  <a:srgbClr val="669900"/>
                </a:solidFill>
                <a:latin typeface="Garamond"/>
                <a:ea typeface="Garamond"/>
                <a:cs typeface="Garamond"/>
                <a:sym typeface="Garamond"/>
              </a:rPr>
              <a:t>COMPUTER SCIENCE FACULTY, UNIVERSITY OF INDONESIA</a:t>
            </a:r>
            <a:endParaRPr/>
          </a:p>
        </p:txBody>
      </p:sp>
      <p:sp>
        <p:nvSpPr>
          <p:cNvPr id="97" name="Google Shape;97;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t/>
            </a:r>
            <a:endParaRPr/>
          </a:p>
        </p:txBody>
      </p:sp>
      <p:pic>
        <p:nvPicPr>
          <p:cNvPr id="98" name="Google Shape;98;p1"/>
          <p:cNvPicPr preferRelativeResize="0"/>
          <p:nvPr/>
        </p:nvPicPr>
        <p:blipFill rotWithShape="1">
          <a:blip r:embed="rId3">
            <a:alphaModFix/>
          </a:blip>
          <a:srcRect b="0" l="0" r="0" t="0"/>
          <a:stretch/>
        </p:blipFill>
        <p:spPr>
          <a:xfrm>
            <a:off x="6432540" y="712651"/>
            <a:ext cx="1981200" cy="685800"/>
          </a:xfrm>
          <a:prstGeom prst="rect">
            <a:avLst/>
          </a:prstGeom>
          <a:noFill/>
          <a:ln>
            <a:noFill/>
          </a:ln>
        </p:spPr>
      </p:pic>
    </p:spTree>
  </p:cSld>
  <p:clrMapOvr>
    <a:masterClrMapping/>
  </p:clrMapOvr>
  <p:transition>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1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0"/>
          <p:cNvSpPr/>
          <p:nvPr/>
        </p:nvSpPr>
        <p:spPr>
          <a:xfrm flipH="1">
            <a:off x="6432540" y="3335867"/>
            <a:ext cx="246888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0"/>
          <p:cNvSpPr/>
          <p:nvPr/>
        </p:nvSpPr>
        <p:spPr>
          <a:xfrm>
            <a:off x="481330" y="623275"/>
            <a:ext cx="8178790"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10"/>
          <p:cNvSpPr/>
          <p:nvPr/>
        </p:nvSpPr>
        <p:spPr>
          <a:xfrm>
            <a:off x="963930" y="1050595"/>
            <a:ext cx="6056111" cy="161848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5400">
                <a:solidFill>
                  <a:schemeClr val="dk1"/>
                </a:solidFill>
                <a:latin typeface="Calibri"/>
                <a:ea typeface="Calibri"/>
                <a:cs typeface="Calibri"/>
                <a:sym typeface="Calibri"/>
              </a:rPr>
              <a:t>Understanding Scientific Methods</a:t>
            </a:r>
            <a:endParaRPr/>
          </a:p>
        </p:txBody>
      </p:sp>
      <p:sp>
        <p:nvSpPr>
          <p:cNvPr id="240" name="Google Shape;240;p10"/>
          <p:cNvSpPr/>
          <p:nvPr/>
        </p:nvSpPr>
        <p:spPr>
          <a:xfrm>
            <a:off x="963930" y="2969469"/>
            <a:ext cx="6056111" cy="2800395"/>
          </a:xfrm>
          <a:prstGeom prst="rect">
            <a:avLst/>
          </a:prstGeom>
          <a:noFill/>
          <a:ln>
            <a:noFill/>
          </a:ln>
        </p:spPr>
        <p:txBody>
          <a:bodyPr anchorCtr="0" anchor="t" bIns="45700" lIns="91425" spcFirstLastPara="1" rIns="91425" wrap="square" tIns="45700">
            <a:normAutofit/>
          </a:bodyPr>
          <a:lstStyle/>
          <a:p>
            <a:pPr indent="-228600" lvl="0" marL="447675" marR="0" rtl="0" algn="l">
              <a:lnSpc>
                <a:spcPct val="90000"/>
              </a:lnSpc>
              <a:spcBef>
                <a:spcPts val="0"/>
              </a:spcBef>
              <a:spcAft>
                <a:spcPts val="0"/>
              </a:spcAft>
              <a:buClr>
                <a:schemeClr val="hlink"/>
              </a:buClr>
              <a:buSzPts val="1470"/>
              <a:buFont typeface="Arial"/>
              <a:buChar char="•"/>
            </a:pPr>
            <a:r>
              <a:rPr lang="en-US" sz="2100">
                <a:solidFill>
                  <a:schemeClr val="dk1"/>
                </a:solidFill>
                <a:latin typeface="Calibri"/>
                <a:ea typeface="Calibri"/>
                <a:cs typeface="Calibri"/>
                <a:sym typeface="Calibri"/>
              </a:rPr>
              <a:t>“Methodos” means way</a:t>
            </a:r>
            <a:endParaRPr/>
          </a:p>
          <a:p>
            <a:pPr indent="-228600" lvl="0" marL="447675" marR="0" rtl="0" algn="l">
              <a:lnSpc>
                <a:spcPct val="90000"/>
              </a:lnSpc>
              <a:spcBef>
                <a:spcPts val="420"/>
              </a:spcBef>
              <a:spcAft>
                <a:spcPts val="0"/>
              </a:spcAft>
              <a:buClr>
                <a:schemeClr val="hlink"/>
              </a:buClr>
              <a:buSzPts val="1470"/>
              <a:buFont typeface="Arial"/>
              <a:buChar char="•"/>
            </a:pPr>
            <a:r>
              <a:rPr lang="en-US" sz="2100">
                <a:solidFill>
                  <a:schemeClr val="dk1"/>
                </a:solidFill>
                <a:latin typeface="Calibri"/>
                <a:ea typeface="Calibri"/>
                <a:cs typeface="Calibri"/>
                <a:sym typeface="Calibri"/>
              </a:rPr>
              <a:t>Methodology is the discipline of scientific procedures</a:t>
            </a:r>
            <a:endParaRPr/>
          </a:p>
          <a:p>
            <a:pPr indent="-228600" lvl="0" marL="447675" marR="0" rtl="0" algn="l">
              <a:lnSpc>
                <a:spcPct val="90000"/>
              </a:lnSpc>
              <a:spcBef>
                <a:spcPts val="420"/>
              </a:spcBef>
              <a:spcAft>
                <a:spcPts val="0"/>
              </a:spcAft>
              <a:buClr>
                <a:schemeClr val="hlink"/>
              </a:buClr>
              <a:buSzPts val="1470"/>
              <a:buFont typeface="Arial"/>
              <a:buChar char="•"/>
            </a:pPr>
            <a:r>
              <a:rPr lang="en-US" sz="2100">
                <a:solidFill>
                  <a:schemeClr val="dk1"/>
                </a:solidFill>
                <a:latin typeface="Calibri"/>
                <a:ea typeface="Calibri"/>
                <a:cs typeface="Calibri"/>
                <a:sym typeface="Calibri"/>
              </a:rPr>
              <a:t>Hence, methods are used in the procedures of methodology</a:t>
            </a:r>
            <a:endParaRPr/>
          </a:p>
          <a:p>
            <a:pPr indent="-135255" lvl="0" marL="447675" marR="0" rtl="0" algn="l">
              <a:lnSpc>
                <a:spcPct val="90000"/>
              </a:lnSpc>
              <a:spcBef>
                <a:spcPts val="420"/>
              </a:spcBef>
              <a:spcAft>
                <a:spcPts val="0"/>
              </a:spcAft>
              <a:buClr>
                <a:schemeClr val="hlink"/>
              </a:buClr>
              <a:buSzPts val="1470"/>
              <a:buFont typeface="Arial"/>
              <a:buNone/>
            </a:pPr>
            <a:r>
              <a:t/>
            </a:r>
            <a:endParaRPr sz="2100">
              <a:solidFill>
                <a:schemeClr val="dk1"/>
              </a:solidFill>
              <a:latin typeface="Calibri"/>
              <a:ea typeface="Calibri"/>
              <a:cs typeface="Calibri"/>
              <a:sym typeface="Calibri"/>
            </a:endParaRPr>
          </a:p>
        </p:txBody>
      </p:sp>
      <p:sp>
        <p:nvSpPr>
          <p:cNvPr id="241" name="Google Shape;24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2" name="Google Shape;242;p10"/>
          <p:cNvPicPr preferRelativeResize="0"/>
          <p:nvPr/>
        </p:nvPicPr>
        <p:blipFill rotWithShape="1">
          <a:blip r:embed="rId3">
            <a:alphaModFix/>
          </a:blip>
          <a:srcRect b="0" l="0" r="0" t="0"/>
          <a:stretch/>
        </p:blipFill>
        <p:spPr>
          <a:xfrm>
            <a:off x="7020041" y="43062"/>
            <a:ext cx="1981200" cy="685800"/>
          </a:xfrm>
          <a:prstGeom prst="rect">
            <a:avLst/>
          </a:prstGeom>
          <a:noFill/>
          <a:ln>
            <a:noFill/>
          </a:ln>
        </p:spPr>
      </p:pic>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1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11"/>
          <p:cNvSpPr txBox="1"/>
          <p:nvPr>
            <p:ph type="title"/>
          </p:nvPr>
        </p:nvSpPr>
        <p:spPr>
          <a:xfrm>
            <a:off x="630936" y="256032"/>
            <a:ext cx="6150864" cy="10149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Pengertian Metodologi (Kamus Ilmu Pengetahuan)</a:t>
            </a:r>
            <a:endParaRPr/>
          </a:p>
        </p:txBody>
      </p:sp>
      <p:sp>
        <p:nvSpPr>
          <p:cNvPr id="250" name="Google Shape;250;p11"/>
          <p:cNvSpPr/>
          <p:nvPr/>
        </p:nvSpPr>
        <p:spPr>
          <a:xfrm>
            <a:off x="649464" y="1634502"/>
            <a:ext cx="7838694"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51" name="Google Shape;251;p11"/>
          <p:cNvSpPr/>
          <p:nvPr/>
        </p:nvSpPr>
        <p:spPr>
          <a:xfrm flipH="1" rot="10800000">
            <a:off x="630936" y="1538176"/>
            <a:ext cx="1405092" cy="109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52" name="Google Shape;252;p11"/>
          <p:cNvGrpSpPr/>
          <p:nvPr/>
        </p:nvGrpSpPr>
        <p:grpSpPr>
          <a:xfrm>
            <a:off x="1054177" y="1927328"/>
            <a:ext cx="7035645" cy="4355399"/>
            <a:chOff x="425527" y="1062"/>
            <a:chExt cx="7035645" cy="4355399"/>
          </a:xfrm>
        </p:grpSpPr>
        <p:sp>
          <p:nvSpPr>
            <p:cNvPr id="253" name="Google Shape;253;p11"/>
            <p:cNvSpPr/>
            <p:nvPr/>
          </p:nvSpPr>
          <p:spPr>
            <a:xfrm>
              <a:off x="425527" y="1062"/>
              <a:ext cx="3350307" cy="2010184"/>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txBox="1"/>
            <p:nvPr/>
          </p:nvSpPr>
          <p:spPr>
            <a:xfrm>
              <a:off x="425527" y="1062"/>
              <a:ext cx="3350307" cy="2010184"/>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Metodologi adalah…. “Ilmu tentang metode; Uraian tentang metode.”</a:t>
              </a:r>
              <a:endParaRPr/>
            </a:p>
          </p:txBody>
        </p:sp>
        <p:sp>
          <p:nvSpPr>
            <p:cNvPr id="255" name="Google Shape;255;p11"/>
            <p:cNvSpPr/>
            <p:nvPr/>
          </p:nvSpPr>
          <p:spPr>
            <a:xfrm>
              <a:off x="4110865" y="1062"/>
              <a:ext cx="3350307" cy="2010184"/>
            </a:xfrm>
            <a:prstGeom prst="rect">
              <a:avLst/>
            </a:prstGeom>
            <a:solidFill>
              <a:srgbClr val="4CC3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txBox="1"/>
            <p:nvPr/>
          </p:nvSpPr>
          <p:spPr>
            <a:xfrm>
              <a:off x="4110865" y="1062"/>
              <a:ext cx="3350307" cy="2010184"/>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Ilmu tentang metode-metode, prosedur-prosedur, prinsip-prinsip yang digunakan dalam disiplin keilmuan; </a:t>
              </a:r>
              <a:endParaRPr sz="2200">
                <a:solidFill>
                  <a:schemeClr val="lt1"/>
                </a:solidFill>
                <a:latin typeface="Calibri"/>
                <a:ea typeface="Calibri"/>
                <a:cs typeface="Calibri"/>
                <a:sym typeface="Calibri"/>
              </a:endParaRPr>
            </a:p>
          </p:txBody>
        </p:sp>
        <p:sp>
          <p:nvSpPr>
            <p:cNvPr id="257" name="Google Shape;257;p11"/>
            <p:cNvSpPr/>
            <p:nvPr/>
          </p:nvSpPr>
          <p:spPr>
            <a:xfrm>
              <a:off x="2268196" y="2346277"/>
              <a:ext cx="3350307" cy="2010184"/>
            </a:xfrm>
            <a:prstGeom prst="rect">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txBox="1"/>
            <p:nvPr/>
          </p:nvSpPr>
          <p:spPr>
            <a:xfrm>
              <a:off x="2268196" y="2346277"/>
              <a:ext cx="3350307" cy="2010184"/>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Cabang logika yang merumuskan atau menganalisis prinsip-prinsip yang diperlukan untuk membentuk kesimpulan dan konsep yang logis</a:t>
              </a:r>
              <a:endParaRPr sz="2200">
                <a:solidFill>
                  <a:schemeClr val="lt1"/>
                </a:solidFill>
                <a:latin typeface="Calibri"/>
                <a:ea typeface="Calibri"/>
                <a:cs typeface="Calibri"/>
                <a:sym typeface="Calibri"/>
              </a:endParaRPr>
            </a:p>
          </p:txBody>
        </p:sp>
      </p:grpSp>
      <p:sp>
        <p:nvSpPr>
          <p:cNvPr id="259" name="Google Shape;259;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0" name="Google Shape;260;p11"/>
          <p:cNvPicPr preferRelativeResize="0"/>
          <p:nvPr/>
        </p:nvPicPr>
        <p:blipFill rotWithShape="1">
          <a:blip r:embed="rId3">
            <a:alphaModFix/>
          </a:blip>
          <a:srcRect b="0" l="0" r="0" t="0"/>
          <a:stretch/>
        </p:blipFill>
        <p:spPr>
          <a:xfrm>
            <a:off x="7086600" y="77724"/>
            <a:ext cx="1981200" cy="685800"/>
          </a:xfrm>
          <a:prstGeom prst="rect">
            <a:avLst/>
          </a:prstGeom>
          <a:noFill/>
          <a:ln>
            <a:noFill/>
          </a:ln>
        </p:spPr>
      </p:pic>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1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12"/>
          <p:cNvSpPr/>
          <p:nvPr/>
        </p:nvSpPr>
        <p:spPr>
          <a:xfrm flipH="1">
            <a:off x="6432540" y="3335867"/>
            <a:ext cx="246888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12"/>
          <p:cNvSpPr/>
          <p:nvPr/>
        </p:nvSpPr>
        <p:spPr>
          <a:xfrm>
            <a:off x="481330" y="623275"/>
            <a:ext cx="8178790"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2"/>
          <p:cNvSpPr txBox="1"/>
          <p:nvPr>
            <p:ph type="title"/>
          </p:nvPr>
        </p:nvSpPr>
        <p:spPr>
          <a:xfrm>
            <a:off x="963930" y="1050595"/>
            <a:ext cx="6056111" cy="16184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What is Methodology ?</a:t>
            </a:r>
            <a:endParaRPr/>
          </a:p>
        </p:txBody>
      </p:sp>
      <p:sp>
        <p:nvSpPr>
          <p:cNvPr id="270" name="Google Shape;270;p12"/>
          <p:cNvSpPr txBox="1"/>
          <p:nvPr>
            <p:ph idx="1" type="body"/>
          </p:nvPr>
        </p:nvSpPr>
        <p:spPr>
          <a:xfrm>
            <a:off x="963930" y="2969469"/>
            <a:ext cx="6056111" cy="280039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900"/>
              <a:buChar char="•"/>
            </a:pPr>
            <a:r>
              <a:rPr lang="en-US" sz="1900"/>
              <a:t>A formalized approach to conduct research</a:t>
            </a:r>
            <a:endParaRPr/>
          </a:p>
          <a:p>
            <a:pPr indent="-285750" lvl="1" marL="742950" rtl="0" algn="l">
              <a:lnSpc>
                <a:spcPct val="90000"/>
              </a:lnSpc>
              <a:spcBef>
                <a:spcPts val="375"/>
              </a:spcBef>
              <a:spcAft>
                <a:spcPts val="0"/>
              </a:spcAft>
              <a:buClr>
                <a:schemeClr val="dk1"/>
              </a:buClr>
              <a:buSzPts val="1900"/>
              <a:buChar char="•"/>
            </a:pPr>
            <a:r>
              <a:rPr lang="en-US" sz="1900"/>
              <a:t>A series of steps and deliverables</a:t>
            </a:r>
            <a:endParaRPr/>
          </a:p>
          <a:p>
            <a:pPr indent="-342900" lvl="0" marL="342900" rtl="0" algn="l">
              <a:lnSpc>
                <a:spcPct val="90000"/>
              </a:lnSpc>
              <a:spcBef>
                <a:spcPts val="750"/>
              </a:spcBef>
              <a:spcAft>
                <a:spcPts val="0"/>
              </a:spcAft>
              <a:buClr>
                <a:schemeClr val="dk1"/>
              </a:buClr>
              <a:buSzPts val="1900"/>
              <a:buChar char="•"/>
            </a:pPr>
            <a:r>
              <a:rPr lang="en-US" sz="1900"/>
              <a:t>Research Methodology In Computer Science/Information System/Information Technology (CS/IS/IT)</a:t>
            </a:r>
            <a:endParaRPr/>
          </a:p>
          <a:p>
            <a:pPr indent="-342900" lvl="0" marL="342900" rtl="0" algn="l">
              <a:lnSpc>
                <a:spcPct val="90000"/>
              </a:lnSpc>
              <a:spcBef>
                <a:spcPts val="750"/>
              </a:spcBef>
              <a:spcAft>
                <a:spcPts val="0"/>
              </a:spcAft>
              <a:buClr>
                <a:schemeClr val="dk1"/>
              </a:buClr>
              <a:buSzPts val="1900"/>
              <a:buFont typeface="Noto Sans Symbols"/>
              <a:buNone/>
            </a:pPr>
            <a:r>
              <a:rPr lang="en-US" sz="1900"/>
              <a:t>		“A collection of methods, procedures, 	techniques, tools and documentation aids 	which will help the researcher in their efforts to   conduct a research in the field of CS/IS/IT”.</a:t>
            </a:r>
            <a:endParaRPr/>
          </a:p>
        </p:txBody>
      </p:sp>
      <p:sp>
        <p:nvSpPr>
          <p:cNvPr id="271" name="Google Shape;271;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2" name="Google Shape;272;p12"/>
          <p:cNvPicPr preferRelativeResize="0"/>
          <p:nvPr/>
        </p:nvPicPr>
        <p:blipFill rotWithShape="1">
          <a:blip r:embed="rId3">
            <a:alphaModFix/>
          </a:blip>
          <a:srcRect b="0" l="0" r="0" t="0"/>
          <a:stretch/>
        </p:blipFill>
        <p:spPr>
          <a:xfrm>
            <a:off x="7020041" y="28090"/>
            <a:ext cx="1981200" cy="685800"/>
          </a:xfrm>
          <a:prstGeom prst="rect">
            <a:avLst/>
          </a:prstGeom>
          <a:noFill/>
          <a:ln>
            <a:noFill/>
          </a:ln>
        </p:spPr>
      </p:pic>
    </p:spTree>
  </p:cSld>
  <p:clrMapOvr>
    <a:masterClrMapping/>
  </p:clrMapOvr>
  <p:transition>
    <p:strips dir="ru"/>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1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13"/>
          <p:cNvSpPr txBox="1"/>
          <p:nvPr>
            <p:ph type="title"/>
          </p:nvPr>
        </p:nvSpPr>
        <p:spPr>
          <a:xfrm>
            <a:off x="630936" y="334644"/>
            <a:ext cx="5922264" cy="10769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Calibri"/>
              <a:buNone/>
            </a:pPr>
            <a:r>
              <a:rPr b="1" lang="en-US" sz="3500"/>
              <a:t>Research Methodology Vs. Research Method</a:t>
            </a:r>
            <a:endParaRPr/>
          </a:p>
        </p:txBody>
      </p:sp>
      <p:sp>
        <p:nvSpPr>
          <p:cNvPr id="280" name="Google Shape;280;p13"/>
          <p:cNvSpPr/>
          <p:nvPr/>
        </p:nvSpPr>
        <p:spPr>
          <a:xfrm>
            <a:off x="632079" y="0"/>
            <a:ext cx="7879842" cy="19138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1" name="Google Shape;281;p13"/>
          <p:cNvSpPr/>
          <p:nvPr/>
        </p:nvSpPr>
        <p:spPr>
          <a:xfrm>
            <a:off x="630936" y="1512994"/>
            <a:ext cx="7879842"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82" name="Google Shape;282;p13"/>
          <p:cNvGrpSpPr/>
          <p:nvPr/>
        </p:nvGrpSpPr>
        <p:grpSpPr>
          <a:xfrm>
            <a:off x="632582" y="2984601"/>
            <a:ext cx="7871976" cy="2040940"/>
            <a:chOff x="3932" y="1247241"/>
            <a:chExt cx="7871976" cy="2040940"/>
          </a:xfrm>
        </p:grpSpPr>
        <p:sp>
          <p:nvSpPr>
            <p:cNvPr id="283" name="Google Shape;283;p13"/>
            <p:cNvSpPr/>
            <p:nvPr/>
          </p:nvSpPr>
          <p:spPr>
            <a:xfrm>
              <a:off x="767631" y="1247241"/>
              <a:ext cx="822445" cy="82244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3932" y="2157447"/>
              <a:ext cx="2349843" cy="4405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txBox="1"/>
            <p:nvPr/>
          </p:nvSpPr>
          <p:spPr>
            <a:xfrm>
              <a:off x="3932" y="2157447"/>
              <a:ext cx="2349843" cy="44059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Research Methodology: </a:t>
              </a:r>
              <a:endParaRPr/>
            </a:p>
          </p:txBody>
        </p:sp>
        <p:sp>
          <p:nvSpPr>
            <p:cNvPr id="286" name="Google Shape;286;p13"/>
            <p:cNvSpPr/>
            <p:nvPr/>
          </p:nvSpPr>
          <p:spPr>
            <a:xfrm>
              <a:off x="3932" y="2638861"/>
              <a:ext cx="2349843" cy="649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txBox="1"/>
            <p:nvPr/>
          </p:nvSpPr>
          <p:spPr>
            <a:xfrm>
              <a:off x="3932" y="2638861"/>
              <a:ext cx="2349843" cy="6493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Conceptual frameworks and assumptions used to inform research</a:t>
              </a:r>
              <a:endParaRPr/>
            </a:p>
            <a:p>
              <a:pPr indent="0" lvl="0" marL="0" marR="0" rtl="0" algn="ctr">
                <a:lnSpc>
                  <a:spcPct val="100000"/>
                </a:lnSpc>
                <a:spcBef>
                  <a:spcPts val="385"/>
                </a:spcBef>
                <a:spcAft>
                  <a:spcPts val="0"/>
                </a:spcAft>
                <a:buClr>
                  <a:schemeClr val="dk1"/>
                </a:buClr>
                <a:buSzPts val="1100"/>
                <a:buFont typeface="Calibri"/>
                <a:buNone/>
              </a:pPr>
              <a:r>
                <a:rPr lang="en-US" sz="1100">
                  <a:solidFill>
                    <a:schemeClr val="dk1"/>
                  </a:solidFill>
                  <a:latin typeface="Calibri"/>
                  <a:ea typeface="Calibri"/>
                  <a:cs typeface="Calibri"/>
                  <a:sym typeface="Calibri"/>
                </a:rPr>
                <a:t>Elaboration of research method</a:t>
              </a:r>
              <a:endParaRPr/>
            </a:p>
          </p:txBody>
        </p:sp>
        <p:sp>
          <p:nvSpPr>
            <p:cNvPr id="288" name="Google Shape;288;p13"/>
            <p:cNvSpPr/>
            <p:nvPr/>
          </p:nvSpPr>
          <p:spPr>
            <a:xfrm>
              <a:off x="3528698" y="1247241"/>
              <a:ext cx="822445" cy="82244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2764999" y="2157447"/>
              <a:ext cx="2349843" cy="4405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txBox="1"/>
            <p:nvPr/>
          </p:nvSpPr>
          <p:spPr>
            <a:xfrm>
              <a:off x="2764999" y="2157447"/>
              <a:ext cx="2349843" cy="44059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Research Method: </a:t>
              </a:r>
              <a:endParaRPr/>
            </a:p>
          </p:txBody>
        </p:sp>
        <p:sp>
          <p:nvSpPr>
            <p:cNvPr id="291" name="Google Shape;291;p13"/>
            <p:cNvSpPr/>
            <p:nvPr/>
          </p:nvSpPr>
          <p:spPr>
            <a:xfrm>
              <a:off x="2764999" y="2638861"/>
              <a:ext cx="2349843" cy="649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txBox="1"/>
            <p:nvPr/>
          </p:nvSpPr>
          <p:spPr>
            <a:xfrm>
              <a:off x="2764999" y="2638861"/>
              <a:ext cx="2349843" cy="6493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Research technique or procedure used to gather and analyses data</a:t>
              </a:r>
              <a:endParaRPr/>
            </a:p>
          </p:txBody>
        </p:sp>
        <p:sp>
          <p:nvSpPr>
            <p:cNvPr id="293" name="Google Shape;293;p13"/>
            <p:cNvSpPr/>
            <p:nvPr/>
          </p:nvSpPr>
          <p:spPr>
            <a:xfrm>
              <a:off x="6289764" y="1247241"/>
              <a:ext cx="822445" cy="82244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5526065" y="2157447"/>
              <a:ext cx="2349843" cy="4405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txBox="1"/>
            <p:nvPr/>
          </p:nvSpPr>
          <p:spPr>
            <a:xfrm>
              <a:off x="5526065" y="2157447"/>
              <a:ext cx="2349843" cy="44059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Sometime the distinction is not clear cut</a:t>
              </a:r>
              <a:endParaRPr sz="1400">
                <a:solidFill>
                  <a:schemeClr val="dk1"/>
                </a:solidFill>
                <a:latin typeface="Calibri"/>
                <a:ea typeface="Calibri"/>
                <a:cs typeface="Calibri"/>
                <a:sym typeface="Calibri"/>
              </a:endParaRPr>
            </a:p>
          </p:txBody>
        </p:sp>
        <p:sp>
          <p:nvSpPr>
            <p:cNvPr id="296" name="Google Shape;296;p13"/>
            <p:cNvSpPr/>
            <p:nvPr/>
          </p:nvSpPr>
          <p:spPr>
            <a:xfrm>
              <a:off x="5526065" y="2638861"/>
              <a:ext cx="2349843" cy="649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txBox="1"/>
            <p:nvPr/>
          </p:nvSpPr>
          <p:spPr>
            <a:xfrm>
              <a:off x="5526065" y="2638861"/>
              <a:ext cx="2349843" cy="6493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“Complex research uses research methodology, simple research uses research method”</a:t>
              </a:r>
              <a:endParaRPr sz="1100">
                <a:solidFill>
                  <a:schemeClr val="dk1"/>
                </a:solidFill>
                <a:latin typeface="Calibri"/>
                <a:ea typeface="Calibri"/>
                <a:cs typeface="Calibri"/>
                <a:sym typeface="Calibri"/>
              </a:endParaRPr>
            </a:p>
          </p:txBody>
        </p:sp>
      </p:grpSp>
      <p:sp>
        <p:nvSpPr>
          <p:cNvPr id="298" name="Google Shape;298;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9" name="Google Shape;299;p13"/>
          <p:cNvPicPr preferRelativeResize="0"/>
          <p:nvPr/>
        </p:nvPicPr>
        <p:blipFill rotWithShape="1">
          <a:blip r:embed="rId6">
            <a:alphaModFix/>
          </a:blip>
          <a:srcRect b="0" l="0" r="0" t="0"/>
          <a:stretch/>
        </p:blipFill>
        <p:spPr>
          <a:xfrm>
            <a:off x="7162800" y="-8256"/>
            <a:ext cx="1981200" cy="685800"/>
          </a:xfrm>
          <a:prstGeom prst="rect">
            <a:avLst/>
          </a:prstGeom>
          <a:noFill/>
          <a:ln>
            <a:noFill/>
          </a:ln>
        </p:spPr>
      </p:pic>
    </p:spTree>
  </p:cSld>
  <p:clrMapOvr>
    <a:masterClrMapping/>
  </p:clrMapOvr>
  <p:transition>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1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14"/>
          <p:cNvSpPr txBox="1"/>
          <p:nvPr>
            <p:ph type="title"/>
          </p:nvPr>
        </p:nvSpPr>
        <p:spPr>
          <a:xfrm>
            <a:off x="630936" y="334644"/>
            <a:ext cx="7882128" cy="10769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Calibri"/>
              <a:buNone/>
            </a:pPr>
            <a:r>
              <a:rPr b="1" lang="en-US" sz="3500"/>
              <a:t>Research Methodology</a:t>
            </a:r>
            <a:endParaRPr/>
          </a:p>
        </p:txBody>
      </p:sp>
      <p:sp>
        <p:nvSpPr>
          <p:cNvPr id="307" name="Google Shape;307;p14"/>
          <p:cNvSpPr/>
          <p:nvPr/>
        </p:nvSpPr>
        <p:spPr>
          <a:xfrm>
            <a:off x="632079" y="0"/>
            <a:ext cx="7879842" cy="19138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08" name="Google Shape;308;p14"/>
          <p:cNvSpPr/>
          <p:nvPr/>
        </p:nvSpPr>
        <p:spPr>
          <a:xfrm>
            <a:off x="630936" y="1512994"/>
            <a:ext cx="7879842"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09" name="Google Shape;309;p14"/>
          <p:cNvGrpSpPr/>
          <p:nvPr/>
        </p:nvGrpSpPr>
        <p:grpSpPr>
          <a:xfrm>
            <a:off x="628650" y="1741455"/>
            <a:ext cx="7879842" cy="4527233"/>
            <a:chOff x="0" y="4095"/>
            <a:chExt cx="7879842" cy="4527233"/>
          </a:xfrm>
        </p:grpSpPr>
        <p:sp>
          <p:nvSpPr>
            <p:cNvPr id="310" name="Google Shape;310;p14"/>
            <p:cNvSpPr/>
            <p:nvPr/>
          </p:nvSpPr>
          <p:spPr>
            <a:xfrm>
              <a:off x="0" y="4095"/>
              <a:ext cx="7879842" cy="897037"/>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271353" y="205928"/>
              <a:ext cx="493852" cy="49337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1036560" y="4095"/>
              <a:ext cx="6811885" cy="9531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txBox="1"/>
            <p:nvPr/>
          </p:nvSpPr>
          <p:spPr>
            <a:xfrm>
              <a:off x="1036560" y="4095"/>
              <a:ext cx="6811885" cy="953101"/>
            </a:xfrm>
            <a:prstGeom prst="rect">
              <a:avLst/>
            </a:prstGeom>
            <a:noFill/>
            <a:ln>
              <a:noFill/>
            </a:ln>
          </p:spPr>
          <p:txBody>
            <a:bodyPr anchorCtr="0" anchor="ctr" bIns="100850" lIns="100850" spcFirstLastPara="1" rIns="100850" wrap="square" tIns="100850">
              <a:noAutofit/>
            </a:bodyPr>
            <a:lstStyle/>
            <a:p>
              <a:pPr indent="0" lvl="0" marL="0" marR="0" rtl="0" algn="l">
                <a:lnSpc>
                  <a:spcPct val="9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A reseach methodology will consist of phases, sub-phases</a:t>
              </a:r>
              <a:r>
                <a:rPr lang="en-US" sz="1400">
                  <a:solidFill>
                    <a:schemeClr val="dk1"/>
                  </a:solidFill>
                  <a:latin typeface="Calibri"/>
                  <a:ea typeface="Calibri"/>
                  <a:cs typeface="Calibri"/>
                  <a:sym typeface="Calibri"/>
                </a:rPr>
                <a:t>, which will guide the researchers in their choice of the methods, techniques, procedures, tools, etc., that might be appropriate at each stage of the research and also help them plan, manage, control and evaluate the progress of research.</a:t>
              </a:r>
              <a:endParaRPr/>
            </a:p>
          </p:txBody>
        </p:sp>
        <p:sp>
          <p:nvSpPr>
            <p:cNvPr id="314" name="Google Shape;314;p14"/>
            <p:cNvSpPr/>
            <p:nvPr/>
          </p:nvSpPr>
          <p:spPr>
            <a:xfrm>
              <a:off x="0" y="1195472"/>
              <a:ext cx="7879842" cy="897037"/>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271353" y="1397305"/>
              <a:ext cx="493852" cy="49337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1036560" y="1195472"/>
              <a:ext cx="6811885" cy="9531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txBox="1"/>
            <p:nvPr/>
          </p:nvSpPr>
          <p:spPr>
            <a:xfrm>
              <a:off x="1036560" y="1195472"/>
              <a:ext cx="6811885" cy="953101"/>
            </a:xfrm>
            <a:prstGeom prst="rect">
              <a:avLst/>
            </a:prstGeom>
            <a:noFill/>
            <a:ln>
              <a:noFill/>
            </a:ln>
          </p:spPr>
          <p:txBody>
            <a:bodyPr anchorCtr="0" anchor="ctr" bIns="100850" lIns="100850" spcFirstLastPara="1" rIns="100850" wrap="square" tIns="100850">
              <a:noAutofit/>
            </a:bodyPr>
            <a:lstStyle/>
            <a:p>
              <a:pPr indent="0" lvl="0" marL="0" marR="0" rtl="0" algn="l">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A research methodology represents a way to develop research systematically.</a:t>
              </a:r>
              <a:endParaRPr/>
            </a:p>
          </p:txBody>
        </p:sp>
        <p:sp>
          <p:nvSpPr>
            <p:cNvPr id="318" name="Google Shape;318;p14"/>
            <p:cNvSpPr/>
            <p:nvPr/>
          </p:nvSpPr>
          <p:spPr>
            <a:xfrm>
              <a:off x="0" y="2386849"/>
              <a:ext cx="7879842" cy="897037"/>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271353" y="2588683"/>
              <a:ext cx="493852" cy="49337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1036560" y="2386849"/>
              <a:ext cx="6811885" cy="9531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txBox="1"/>
            <p:nvPr/>
          </p:nvSpPr>
          <p:spPr>
            <a:xfrm>
              <a:off x="1036560" y="2386849"/>
              <a:ext cx="6811885" cy="953101"/>
            </a:xfrm>
            <a:prstGeom prst="rect">
              <a:avLst/>
            </a:prstGeom>
            <a:noFill/>
            <a:ln>
              <a:noFill/>
            </a:ln>
          </p:spPr>
          <p:txBody>
            <a:bodyPr anchorCtr="0" anchor="ctr" bIns="100850" lIns="100850" spcFirstLastPara="1" rIns="100850" wrap="square" tIns="100850">
              <a:noAutofit/>
            </a:bodyPr>
            <a:lstStyle/>
            <a:p>
              <a:pPr indent="0" lvl="0" marL="0" marR="0" rtl="0" algn="l">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A research methodology represents a way to do scientific inquiry.</a:t>
              </a:r>
              <a:endParaRPr/>
            </a:p>
          </p:txBody>
        </p:sp>
        <p:sp>
          <p:nvSpPr>
            <p:cNvPr id="322" name="Google Shape;322;p14"/>
            <p:cNvSpPr/>
            <p:nvPr/>
          </p:nvSpPr>
          <p:spPr>
            <a:xfrm>
              <a:off x="0" y="3578227"/>
              <a:ext cx="7879842" cy="897037"/>
            </a:xfrm>
            <a:prstGeom prst="roundRect">
              <a:avLst>
                <a:gd fmla="val 10000" name="adj"/>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271353" y="3780060"/>
              <a:ext cx="493852" cy="49337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1036560" y="3578227"/>
              <a:ext cx="6811885" cy="9531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txBox="1"/>
            <p:nvPr/>
          </p:nvSpPr>
          <p:spPr>
            <a:xfrm>
              <a:off x="1036560" y="3578227"/>
              <a:ext cx="6811885" cy="953101"/>
            </a:xfrm>
            <a:prstGeom prst="rect">
              <a:avLst/>
            </a:prstGeom>
            <a:noFill/>
            <a:ln>
              <a:noFill/>
            </a:ln>
          </p:spPr>
          <p:txBody>
            <a:bodyPr anchorCtr="0" anchor="ctr" bIns="100850" lIns="100850" spcFirstLastPara="1" rIns="100850" wrap="square" tIns="100850">
              <a:noAutofit/>
            </a:bodyPr>
            <a:lstStyle/>
            <a:p>
              <a:pPr indent="0" lvl="0" marL="0" marR="0" rtl="0" algn="l">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A research methodology should have a sound theoretical basis.</a:t>
              </a:r>
              <a:endParaRPr/>
            </a:p>
          </p:txBody>
        </p:sp>
      </p:grpSp>
      <p:sp>
        <p:nvSpPr>
          <p:cNvPr id="326" name="Google Shape;326;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7" name="Google Shape;327;p14"/>
          <p:cNvPicPr preferRelativeResize="0"/>
          <p:nvPr/>
        </p:nvPicPr>
        <p:blipFill rotWithShape="1">
          <a:blip r:embed="rId7">
            <a:alphaModFix/>
          </a:blip>
          <a:srcRect b="0" l="0" r="0" t="0"/>
          <a:stretch/>
        </p:blipFill>
        <p:spPr>
          <a:xfrm>
            <a:off x="7010400" y="0"/>
            <a:ext cx="1981200" cy="685800"/>
          </a:xfrm>
          <a:prstGeom prst="rect">
            <a:avLst/>
          </a:prstGeom>
          <a:noFill/>
          <a:ln>
            <a:noFill/>
          </a:ln>
        </p:spPr>
      </p:pic>
    </p:spTree>
  </p:cSld>
  <p:clrMapOvr>
    <a:masterClrMapping/>
  </p:clrMapOvr>
  <p:transition>
    <p:wedg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1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15"/>
          <p:cNvSpPr txBox="1"/>
          <p:nvPr>
            <p:ph type="title"/>
          </p:nvPr>
        </p:nvSpPr>
        <p:spPr>
          <a:xfrm>
            <a:off x="630936" y="334644"/>
            <a:ext cx="7882128" cy="10769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Calibri"/>
              <a:buNone/>
            </a:pPr>
            <a:r>
              <a:rPr b="1" lang="en-US" sz="3500"/>
              <a:t>Why Methodology?</a:t>
            </a:r>
            <a:endParaRPr/>
          </a:p>
        </p:txBody>
      </p:sp>
      <p:sp>
        <p:nvSpPr>
          <p:cNvPr id="335" name="Google Shape;335;p15"/>
          <p:cNvSpPr/>
          <p:nvPr/>
        </p:nvSpPr>
        <p:spPr>
          <a:xfrm>
            <a:off x="632079" y="0"/>
            <a:ext cx="7879842" cy="19138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6" name="Google Shape;336;p15"/>
          <p:cNvSpPr/>
          <p:nvPr/>
        </p:nvSpPr>
        <p:spPr>
          <a:xfrm>
            <a:off x="630936" y="1512994"/>
            <a:ext cx="7879842"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37" name="Google Shape;337;p15"/>
          <p:cNvGrpSpPr/>
          <p:nvPr/>
        </p:nvGrpSpPr>
        <p:grpSpPr>
          <a:xfrm>
            <a:off x="628650" y="1737913"/>
            <a:ext cx="7879842" cy="4534317"/>
            <a:chOff x="0" y="553"/>
            <a:chExt cx="7879842" cy="4534317"/>
          </a:xfrm>
        </p:grpSpPr>
        <p:sp>
          <p:nvSpPr>
            <p:cNvPr id="338" name="Google Shape;338;p15"/>
            <p:cNvSpPr/>
            <p:nvPr/>
          </p:nvSpPr>
          <p:spPr>
            <a:xfrm>
              <a:off x="0" y="553"/>
              <a:ext cx="7879842" cy="1295519"/>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391894" y="292045"/>
              <a:ext cx="712535" cy="71253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1496324" y="553"/>
              <a:ext cx="6383517" cy="12955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txBox="1"/>
            <p:nvPr/>
          </p:nvSpPr>
          <p:spPr>
            <a:xfrm>
              <a:off x="1496324" y="553"/>
              <a:ext cx="6383517" cy="1295519"/>
            </a:xfrm>
            <a:prstGeom prst="rect">
              <a:avLst/>
            </a:prstGeom>
            <a:noFill/>
            <a:ln>
              <a:noFill/>
            </a:ln>
          </p:spPr>
          <p:txBody>
            <a:bodyPr anchorCtr="0" anchor="ctr" bIns="137100" lIns="137100" spcFirstLastPara="1" rIns="137100" wrap="square" tIns="137100">
              <a:noAutofit/>
            </a:bodyPr>
            <a:lstStyle/>
            <a:p>
              <a:pPr indent="0" lvl="0" marL="0" marR="0" rtl="0" algn="l">
                <a:lnSpc>
                  <a:spcPct val="9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It will make you better able to understand and utilize scientific information in both your personal life and your work.</a:t>
              </a:r>
              <a:endParaRPr/>
            </a:p>
          </p:txBody>
        </p:sp>
        <p:sp>
          <p:nvSpPr>
            <p:cNvPr id="342" name="Google Shape;342;p15"/>
            <p:cNvSpPr/>
            <p:nvPr/>
          </p:nvSpPr>
          <p:spPr>
            <a:xfrm>
              <a:off x="0" y="1619952"/>
              <a:ext cx="7879842" cy="1295519"/>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391894" y="1911444"/>
              <a:ext cx="712535" cy="71253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1496324" y="1619952"/>
              <a:ext cx="6383517" cy="12955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txBox="1"/>
            <p:nvPr/>
          </p:nvSpPr>
          <p:spPr>
            <a:xfrm>
              <a:off x="1496324" y="1619952"/>
              <a:ext cx="6383517" cy="1295519"/>
            </a:xfrm>
            <a:prstGeom prst="rect">
              <a:avLst/>
            </a:prstGeom>
            <a:noFill/>
            <a:ln>
              <a:noFill/>
            </a:ln>
          </p:spPr>
          <p:txBody>
            <a:bodyPr anchorCtr="0" anchor="ctr" bIns="137100" lIns="137100" spcFirstLastPara="1" rIns="137100" wrap="square" tIns="137100">
              <a:noAutofit/>
            </a:bodyPr>
            <a:lstStyle/>
            <a:p>
              <a:pPr indent="0" lvl="0" marL="0" marR="0" rtl="0" algn="l">
                <a:lnSpc>
                  <a:spcPct val="9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It will make you a more literate and cultured person.</a:t>
              </a:r>
              <a:endParaRPr/>
            </a:p>
          </p:txBody>
        </p:sp>
        <p:sp>
          <p:nvSpPr>
            <p:cNvPr id="346" name="Google Shape;346;p15"/>
            <p:cNvSpPr/>
            <p:nvPr/>
          </p:nvSpPr>
          <p:spPr>
            <a:xfrm>
              <a:off x="0" y="3239351"/>
              <a:ext cx="7879842" cy="1295519"/>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391894" y="3530843"/>
              <a:ext cx="712535" cy="71253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1496324" y="3239351"/>
              <a:ext cx="6383517" cy="12955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txBox="1"/>
            <p:nvPr/>
          </p:nvSpPr>
          <p:spPr>
            <a:xfrm>
              <a:off x="1496324" y="3239351"/>
              <a:ext cx="6383517" cy="1295519"/>
            </a:xfrm>
            <a:prstGeom prst="rect">
              <a:avLst/>
            </a:prstGeom>
            <a:noFill/>
            <a:ln>
              <a:noFill/>
            </a:ln>
          </p:spPr>
          <p:txBody>
            <a:bodyPr anchorCtr="0" anchor="ctr" bIns="137100" lIns="137100" spcFirstLastPara="1" rIns="137100" wrap="square" tIns="137100">
              <a:noAutofit/>
            </a:bodyPr>
            <a:lstStyle/>
            <a:p>
              <a:pPr indent="0" lvl="0" marL="0" marR="0" rtl="0" algn="l">
                <a:lnSpc>
                  <a:spcPct val="9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It provides you some insight not only into scientific findings but also into the general nature of science as a human activity. </a:t>
              </a:r>
              <a:endParaRPr/>
            </a:p>
          </p:txBody>
        </p:sp>
      </p:grpSp>
      <p:sp>
        <p:nvSpPr>
          <p:cNvPr id="350" name="Google Shape;350;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1" name="Google Shape;351;p15"/>
          <p:cNvPicPr preferRelativeResize="0"/>
          <p:nvPr/>
        </p:nvPicPr>
        <p:blipFill rotWithShape="1">
          <a:blip r:embed="rId6">
            <a:alphaModFix/>
          </a:blip>
          <a:srcRect b="0" l="0" r="0" t="0"/>
          <a:stretch/>
        </p:blipFill>
        <p:spPr>
          <a:xfrm>
            <a:off x="7010400" y="0"/>
            <a:ext cx="1981200" cy="685800"/>
          </a:xfrm>
          <a:prstGeom prst="rect">
            <a:avLst/>
          </a:prstGeom>
          <a:noFill/>
          <a:ln>
            <a:noFill/>
          </a:ln>
        </p:spPr>
      </p:pic>
    </p:spTree>
  </p:cSld>
  <p:clrMapOvr>
    <a:masterClrMapping/>
  </p:clrMapOvr>
  <p:transition>
    <p:randomBa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1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16"/>
          <p:cNvSpPr txBox="1"/>
          <p:nvPr>
            <p:ph type="title"/>
          </p:nvPr>
        </p:nvSpPr>
        <p:spPr>
          <a:xfrm>
            <a:off x="630936" y="334644"/>
            <a:ext cx="7882128" cy="10769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Calibri"/>
              <a:buNone/>
            </a:pPr>
            <a:r>
              <a:rPr lang="en-US" sz="3500"/>
              <a:t>Nature of Research in CS/IS/IT</a:t>
            </a:r>
            <a:endParaRPr/>
          </a:p>
        </p:txBody>
      </p:sp>
      <p:sp>
        <p:nvSpPr>
          <p:cNvPr id="359" name="Google Shape;359;p16"/>
          <p:cNvSpPr/>
          <p:nvPr/>
        </p:nvSpPr>
        <p:spPr>
          <a:xfrm>
            <a:off x="632079" y="0"/>
            <a:ext cx="7879842" cy="19138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0" name="Google Shape;360;p16"/>
          <p:cNvSpPr/>
          <p:nvPr/>
        </p:nvSpPr>
        <p:spPr>
          <a:xfrm>
            <a:off x="630936" y="1512994"/>
            <a:ext cx="7879842"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61" name="Google Shape;361;p16"/>
          <p:cNvGrpSpPr/>
          <p:nvPr/>
        </p:nvGrpSpPr>
        <p:grpSpPr>
          <a:xfrm>
            <a:off x="628650" y="1737913"/>
            <a:ext cx="7879842" cy="4534317"/>
            <a:chOff x="0" y="553"/>
            <a:chExt cx="7879842" cy="4534317"/>
          </a:xfrm>
        </p:grpSpPr>
        <p:sp>
          <p:nvSpPr>
            <p:cNvPr id="362" name="Google Shape;362;p16"/>
            <p:cNvSpPr/>
            <p:nvPr/>
          </p:nvSpPr>
          <p:spPr>
            <a:xfrm>
              <a:off x="0" y="6629"/>
              <a:ext cx="7879842" cy="129551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a:off x="391894" y="292045"/>
              <a:ext cx="712535" cy="71253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a:off x="1496324" y="553"/>
              <a:ext cx="6383517" cy="12955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txBox="1"/>
            <p:nvPr/>
          </p:nvSpPr>
          <p:spPr>
            <a:xfrm>
              <a:off x="1496324" y="553"/>
              <a:ext cx="6383517" cy="1295519"/>
            </a:xfrm>
            <a:prstGeom prst="rect">
              <a:avLst/>
            </a:prstGeom>
            <a:noFill/>
            <a:ln>
              <a:noFill/>
            </a:ln>
          </p:spPr>
          <p:txBody>
            <a:bodyPr anchorCtr="0" anchor="ctr" bIns="137100" lIns="137100" spcFirstLastPara="1" rIns="137100" wrap="square" tIns="137100">
              <a:noAutofit/>
            </a:bodyPr>
            <a:lstStyle/>
            <a:p>
              <a:pPr indent="0" lvl="0" marL="0" marR="0" rtl="0" algn="l">
                <a:lnSpc>
                  <a:spcPct val="10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Research in CS often requires experimental design as well as theoretical (basic) research</a:t>
              </a:r>
              <a:endParaRPr/>
            </a:p>
          </p:txBody>
        </p:sp>
        <p:sp>
          <p:nvSpPr>
            <p:cNvPr id="366" name="Google Shape;366;p16"/>
            <p:cNvSpPr/>
            <p:nvPr/>
          </p:nvSpPr>
          <p:spPr>
            <a:xfrm>
              <a:off x="0" y="1619952"/>
              <a:ext cx="7879842" cy="129551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a:off x="391894" y="1911444"/>
              <a:ext cx="712535" cy="71253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1496324" y="1619952"/>
              <a:ext cx="6383517" cy="12955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txBox="1"/>
            <p:nvPr/>
          </p:nvSpPr>
          <p:spPr>
            <a:xfrm>
              <a:off x="1496324" y="1619952"/>
              <a:ext cx="6383517" cy="1295519"/>
            </a:xfrm>
            <a:prstGeom prst="rect">
              <a:avLst/>
            </a:prstGeom>
            <a:noFill/>
            <a:ln>
              <a:noFill/>
            </a:ln>
          </p:spPr>
          <p:txBody>
            <a:bodyPr anchorCtr="0" anchor="ctr" bIns="137100" lIns="137100" spcFirstLastPara="1" rIns="137100" wrap="square" tIns="137100">
              <a:noAutofit/>
            </a:bodyPr>
            <a:lstStyle/>
            <a:p>
              <a:pPr indent="0" lvl="0" marL="0" marR="0" rtl="0" algn="l">
                <a:lnSpc>
                  <a:spcPct val="10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Research in IS often requires system development</a:t>
              </a:r>
              <a:endParaRPr/>
            </a:p>
          </p:txBody>
        </p:sp>
        <p:sp>
          <p:nvSpPr>
            <p:cNvPr id="370" name="Google Shape;370;p16"/>
            <p:cNvSpPr/>
            <p:nvPr/>
          </p:nvSpPr>
          <p:spPr>
            <a:xfrm>
              <a:off x="0" y="3239351"/>
              <a:ext cx="7879842" cy="129551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391894" y="3530843"/>
              <a:ext cx="712535" cy="71253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1496324" y="3239351"/>
              <a:ext cx="6383517" cy="12955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txBox="1"/>
            <p:nvPr/>
          </p:nvSpPr>
          <p:spPr>
            <a:xfrm>
              <a:off x="1496324" y="3239351"/>
              <a:ext cx="6383517" cy="1295519"/>
            </a:xfrm>
            <a:prstGeom prst="rect">
              <a:avLst/>
            </a:prstGeom>
            <a:noFill/>
            <a:ln>
              <a:noFill/>
            </a:ln>
          </p:spPr>
          <p:txBody>
            <a:bodyPr anchorCtr="0" anchor="ctr" bIns="137100" lIns="137100" spcFirstLastPara="1" rIns="137100" wrap="square" tIns="137100">
              <a:noAutofit/>
            </a:bodyPr>
            <a:lstStyle/>
            <a:p>
              <a:pPr indent="0" lvl="0" marL="0" marR="0" rtl="0" algn="l">
                <a:lnSpc>
                  <a:spcPct val="10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Research in IT often requires survey of system components</a:t>
              </a:r>
              <a:endParaRPr sz="2500">
                <a:solidFill>
                  <a:schemeClr val="dk1"/>
                </a:solidFill>
                <a:latin typeface="Calibri"/>
                <a:ea typeface="Calibri"/>
                <a:cs typeface="Calibri"/>
                <a:sym typeface="Calibri"/>
              </a:endParaRPr>
            </a:p>
          </p:txBody>
        </p:sp>
      </p:grpSp>
      <p:sp>
        <p:nvSpPr>
          <p:cNvPr id="374" name="Google Shape;374;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5" name="Google Shape;375;p16"/>
          <p:cNvPicPr preferRelativeResize="0"/>
          <p:nvPr/>
        </p:nvPicPr>
        <p:blipFill rotWithShape="1">
          <a:blip r:embed="rId6">
            <a:alphaModFix/>
          </a:blip>
          <a:srcRect b="0" l="0" r="0" t="0"/>
          <a:stretch/>
        </p:blipFill>
        <p:spPr>
          <a:xfrm>
            <a:off x="7131205" y="8842"/>
            <a:ext cx="1981200" cy="685800"/>
          </a:xfrm>
          <a:prstGeom prst="rect">
            <a:avLst/>
          </a:prstGeom>
          <a:noFill/>
          <a:ln>
            <a:noFill/>
          </a:ln>
        </p:spPr>
      </p:pic>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2"/>
          <p:cNvSpPr txBox="1"/>
          <p:nvPr>
            <p:ph type="title"/>
          </p:nvPr>
        </p:nvSpPr>
        <p:spPr>
          <a:xfrm>
            <a:off x="630936" y="334644"/>
            <a:ext cx="7882128" cy="10769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Calibri"/>
              <a:buNone/>
            </a:pPr>
            <a:r>
              <a:rPr lang="en-US" sz="3500"/>
              <a:t>Session Objectives</a:t>
            </a:r>
            <a:endParaRPr/>
          </a:p>
        </p:txBody>
      </p:sp>
      <p:sp>
        <p:nvSpPr>
          <p:cNvPr id="106" name="Google Shape;106;p2"/>
          <p:cNvSpPr/>
          <p:nvPr/>
        </p:nvSpPr>
        <p:spPr>
          <a:xfrm>
            <a:off x="632079" y="0"/>
            <a:ext cx="7879842" cy="19138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7" name="Google Shape;107;p2"/>
          <p:cNvSpPr/>
          <p:nvPr/>
        </p:nvSpPr>
        <p:spPr>
          <a:xfrm>
            <a:off x="630936" y="1512994"/>
            <a:ext cx="7879842"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08" name="Google Shape;108;p2"/>
          <p:cNvGrpSpPr/>
          <p:nvPr/>
        </p:nvGrpSpPr>
        <p:grpSpPr>
          <a:xfrm>
            <a:off x="772187" y="2614372"/>
            <a:ext cx="7592766" cy="2781399"/>
            <a:chOff x="143537" y="877012"/>
            <a:chExt cx="7592766" cy="2781399"/>
          </a:xfrm>
        </p:grpSpPr>
        <p:sp>
          <p:nvSpPr>
            <p:cNvPr id="109" name="Google Shape;109;p2"/>
            <p:cNvSpPr/>
            <p:nvPr/>
          </p:nvSpPr>
          <p:spPr>
            <a:xfrm>
              <a:off x="143537" y="877012"/>
              <a:ext cx="1005188" cy="100518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54627" y="1088101"/>
              <a:ext cx="583009" cy="58300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364124" y="877012"/>
              <a:ext cx="2369373" cy="100518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txBox="1"/>
            <p:nvPr/>
          </p:nvSpPr>
          <p:spPr>
            <a:xfrm>
              <a:off x="1364124" y="877012"/>
              <a:ext cx="2369373" cy="1005188"/>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To understand the meaning of research</a:t>
              </a:r>
              <a:endParaRPr/>
            </a:p>
          </p:txBody>
        </p:sp>
        <p:sp>
          <p:nvSpPr>
            <p:cNvPr id="113" name="Google Shape;113;p2"/>
            <p:cNvSpPr/>
            <p:nvPr/>
          </p:nvSpPr>
          <p:spPr>
            <a:xfrm>
              <a:off x="4146343" y="877012"/>
              <a:ext cx="1005188" cy="1005188"/>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4357433" y="1088101"/>
              <a:ext cx="583009" cy="58300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5366930" y="877012"/>
              <a:ext cx="2369373" cy="100518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txBox="1"/>
            <p:nvPr/>
          </p:nvSpPr>
          <p:spPr>
            <a:xfrm>
              <a:off x="5366930" y="877012"/>
              <a:ext cx="2369373" cy="1005188"/>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To understand the meaning of research methodology</a:t>
              </a:r>
              <a:endParaRPr/>
            </a:p>
          </p:txBody>
        </p:sp>
        <p:sp>
          <p:nvSpPr>
            <p:cNvPr id="117" name="Google Shape;117;p2"/>
            <p:cNvSpPr/>
            <p:nvPr/>
          </p:nvSpPr>
          <p:spPr>
            <a:xfrm>
              <a:off x="143537" y="2653223"/>
              <a:ext cx="1005188" cy="100518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354627" y="2864312"/>
              <a:ext cx="583009" cy="583009"/>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364124" y="2653223"/>
              <a:ext cx="2369373" cy="100518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nvSpPr>
          <p:spPr>
            <a:xfrm>
              <a:off x="1364124" y="2653223"/>
              <a:ext cx="2369373" cy="1005188"/>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To understand the objectives of research</a:t>
              </a:r>
              <a:endParaRPr/>
            </a:p>
          </p:txBody>
        </p:sp>
        <p:sp>
          <p:nvSpPr>
            <p:cNvPr id="121" name="Google Shape;121;p2"/>
            <p:cNvSpPr/>
            <p:nvPr/>
          </p:nvSpPr>
          <p:spPr>
            <a:xfrm>
              <a:off x="4146343" y="2653223"/>
              <a:ext cx="1005188" cy="1005188"/>
            </a:xfrm>
            <a:prstGeom prst="ellipse">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4357433" y="2864312"/>
              <a:ext cx="583009" cy="583009"/>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66930" y="2653223"/>
              <a:ext cx="2369373" cy="100518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txBox="1"/>
            <p:nvPr/>
          </p:nvSpPr>
          <p:spPr>
            <a:xfrm>
              <a:off x="5366930" y="2653223"/>
              <a:ext cx="2369373" cy="1005188"/>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To understand the basic steps of conducting research</a:t>
              </a:r>
              <a:endParaRPr/>
            </a:p>
          </p:txBody>
        </p:sp>
      </p:grpSp>
      <p:sp>
        <p:nvSpPr>
          <p:cNvPr id="125" name="Google Shape;125;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6" name="Google Shape;126;p2"/>
          <p:cNvPicPr preferRelativeResize="0"/>
          <p:nvPr/>
        </p:nvPicPr>
        <p:blipFill rotWithShape="1">
          <a:blip r:embed="rId7">
            <a:alphaModFix/>
          </a:blip>
          <a:srcRect b="0" l="0" r="0" t="0"/>
          <a:stretch/>
        </p:blipFill>
        <p:spPr>
          <a:xfrm>
            <a:off x="7010400" y="-8256"/>
            <a:ext cx="1981200" cy="685800"/>
          </a:xfrm>
          <a:prstGeom prst="rect">
            <a:avLst/>
          </a:prstGeom>
          <a:noFill/>
          <a:ln>
            <a:noFill/>
          </a:ln>
        </p:spPr>
      </p:pic>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3"/>
          <p:cNvSpPr txBox="1"/>
          <p:nvPr>
            <p:ph type="title"/>
          </p:nvPr>
        </p:nvSpPr>
        <p:spPr>
          <a:xfrm>
            <a:off x="630936" y="334644"/>
            <a:ext cx="7882128" cy="10769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Calibri"/>
              <a:buNone/>
            </a:pPr>
            <a:r>
              <a:rPr lang="en-US" sz="3500"/>
              <a:t>Learning Outcomes</a:t>
            </a:r>
            <a:endParaRPr/>
          </a:p>
        </p:txBody>
      </p:sp>
      <p:sp>
        <p:nvSpPr>
          <p:cNvPr id="133" name="Google Shape;133;p3"/>
          <p:cNvSpPr/>
          <p:nvPr/>
        </p:nvSpPr>
        <p:spPr>
          <a:xfrm>
            <a:off x="632079" y="0"/>
            <a:ext cx="7879842" cy="19138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4" name="Google Shape;134;p3"/>
          <p:cNvSpPr/>
          <p:nvPr/>
        </p:nvSpPr>
        <p:spPr>
          <a:xfrm>
            <a:off x="630936" y="1512994"/>
            <a:ext cx="7879842"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35" name="Google Shape;135;p3"/>
          <p:cNvGrpSpPr/>
          <p:nvPr/>
        </p:nvGrpSpPr>
        <p:grpSpPr>
          <a:xfrm>
            <a:off x="705602" y="2722571"/>
            <a:ext cx="7725937" cy="2565001"/>
            <a:chOff x="76952" y="985211"/>
            <a:chExt cx="7725937" cy="2565001"/>
          </a:xfrm>
        </p:grpSpPr>
        <p:sp>
          <p:nvSpPr>
            <p:cNvPr id="136" name="Google Shape;136;p3"/>
            <p:cNvSpPr/>
            <p:nvPr/>
          </p:nvSpPr>
          <p:spPr>
            <a:xfrm>
              <a:off x="526670" y="985211"/>
              <a:ext cx="1406812" cy="1406812"/>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826483" y="1285024"/>
              <a:ext cx="807187" cy="80718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6952" y="2830212"/>
              <a:ext cx="2306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txBox="1"/>
            <p:nvPr/>
          </p:nvSpPr>
          <p:spPr>
            <a:xfrm>
              <a:off x="76952" y="2830212"/>
              <a:ext cx="2306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STUDENT SHOULD BE ABLE TO DIFFERENTIATE, WHAT IS RESEARCH AND WHAT IS NOT.</a:t>
              </a:r>
              <a:endParaRPr/>
            </a:p>
          </p:txBody>
        </p:sp>
        <p:sp>
          <p:nvSpPr>
            <p:cNvPr id="140" name="Google Shape;140;p3"/>
            <p:cNvSpPr/>
            <p:nvPr/>
          </p:nvSpPr>
          <p:spPr>
            <a:xfrm>
              <a:off x="3236514" y="985211"/>
              <a:ext cx="1406812" cy="1406812"/>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536327" y="1285024"/>
              <a:ext cx="807187" cy="80718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786796" y="2830212"/>
              <a:ext cx="2306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txBox="1"/>
            <p:nvPr/>
          </p:nvSpPr>
          <p:spPr>
            <a:xfrm>
              <a:off x="2786796" y="2830212"/>
              <a:ext cx="2306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STUDENT SHOULD BE ABLE TO PLAN A RESEARCH ACTIVITIES.</a:t>
              </a:r>
              <a:endParaRPr/>
            </a:p>
          </p:txBody>
        </p:sp>
        <p:sp>
          <p:nvSpPr>
            <p:cNvPr id="144" name="Google Shape;144;p3"/>
            <p:cNvSpPr/>
            <p:nvPr/>
          </p:nvSpPr>
          <p:spPr>
            <a:xfrm>
              <a:off x="5946358" y="985211"/>
              <a:ext cx="1406812" cy="1406812"/>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6246171" y="1285024"/>
              <a:ext cx="807187" cy="80718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5496639" y="2830212"/>
              <a:ext cx="2306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txBox="1"/>
            <p:nvPr/>
          </p:nvSpPr>
          <p:spPr>
            <a:xfrm>
              <a:off x="5496639" y="2830212"/>
              <a:ext cx="2306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STUDENT SHOULD BE ABLE TO SET THE OBJECTIVES OF RESEARCH. </a:t>
              </a:r>
              <a:endParaRPr/>
            </a:p>
          </p:txBody>
        </p:sp>
      </p:grpSp>
      <p:sp>
        <p:nvSpPr>
          <p:cNvPr id="148" name="Google Shape;148;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9" name="Google Shape;149;p3"/>
          <p:cNvPicPr preferRelativeResize="0"/>
          <p:nvPr/>
        </p:nvPicPr>
        <p:blipFill rotWithShape="1">
          <a:blip r:embed="rId6">
            <a:alphaModFix/>
          </a:blip>
          <a:srcRect b="0" l="0" r="0" t="0"/>
          <a:stretch/>
        </p:blipFill>
        <p:spPr>
          <a:xfrm>
            <a:off x="7129346" y="-8256"/>
            <a:ext cx="1981200" cy="685800"/>
          </a:xfrm>
          <a:prstGeom prst="rect">
            <a:avLst/>
          </a:prstGeom>
          <a:noFill/>
          <a:ln>
            <a:noFill/>
          </a:ln>
        </p:spPr>
      </p:pic>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4"/>
          <p:cNvSpPr/>
          <p:nvPr/>
        </p:nvSpPr>
        <p:spPr>
          <a:xfrm>
            <a:off x="241299" y="321733"/>
            <a:ext cx="8660121" cy="6214534"/>
          </a:xfrm>
          <a:custGeom>
            <a:rect b="b" l="l" r="r" t="t"/>
            <a:pathLst>
              <a:path extrusionOk="0" h="6214534" w="11546828">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7F7F7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4"/>
          <p:cNvSpPr/>
          <p:nvPr/>
        </p:nvSpPr>
        <p:spPr>
          <a:xfrm flipH="1">
            <a:off x="6432540" y="3335867"/>
            <a:ext cx="246888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4"/>
          <p:cNvSpPr/>
          <p:nvPr/>
        </p:nvSpPr>
        <p:spPr>
          <a:xfrm>
            <a:off x="481330" y="623275"/>
            <a:ext cx="8178790" cy="560788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4"/>
          <p:cNvSpPr txBox="1"/>
          <p:nvPr>
            <p:ph type="title"/>
          </p:nvPr>
        </p:nvSpPr>
        <p:spPr>
          <a:xfrm>
            <a:off x="755175" y="1188637"/>
            <a:ext cx="2356072" cy="448072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3600"/>
              <a:buFont typeface="Calibri"/>
              <a:buNone/>
            </a:pPr>
            <a:r>
              <a:rPr lang="en-US" sz="3600"/>
              <a:t>Pengertian Penelitian (Research) Menurut KBBI</a:t>
            </a:r>
            <a:endParaRPr/>
          </a:p>
        </p:txBody>
      </p:sp>
      <p:cxnSp>
        <p:nvCxnSpPr>
          <p:cNvPr id="160" name="Google Shape;160;p4"/>
          <p:cNvCxnSpPr/>
          <p:nvPr/>
        </p:nvCxnSpPr>
        <p:spPr>
          <a:xfrm>
            <a:off x="3490722" y="1852863"/>
            <a:ext cx="0" cy="3236495"/>
          </a:xfrm>
          <a:prstGeom prst="straightConnector1">
            <a:avLst/>
          </a:prstGeom>
          <a:noFill/>
          <a:ln cap="sq" cmpd="sng" w="19050">
            <a:solidFill>
              <a:srgbClr val="3F3F3F"/>
            </a:solidFill>
            <a:prstDash val="solid"/>
            <a:miter lim="800000"/>
            <a:headEnd len="sm" w="sm" type="none"/>
            <a:tailEnd len="sm" w="sm" type="none"/>
          </a:ln>
        </p:spPr>
      </p:cxnSp>
      <p:sp>
        <p:nvSpPr>
          <p:cNvPr id="161" name="Google Shape;161;p4"/>
          <p:cNvSpPr txBox="1"/>
          <p:nvPr>
            <p:ph idx="1" type="body"/>
          </p:nvPr>
        </p:nvSpPr>
        <p:spPr>
          <a:xfrm>
            <a:off x="3854196" y="1338729"/>
            <a:ext cx="3596688" cy="4180542"/>
          </a:xfrm>
          <a:prstGeom prst="rect">
            <a:avLst/>
          </a:prstGeom>
          <a:noFill/>
          <a:ln>
            <a:noFill/>
          </a:ln>
        </p:spPr>
        <p:txBody>
          <a:bodyPr anchorCtr="0" anchor="ctr"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Penelitian adalah….. “Kegiatan </a:t>
            </a:r>
            <a:r>
              <a:rPr b="1" lang="en-US"/>
              <a:t>pengumpulan, pengolahan, analisis, dan penyajian data </a:t>
            </a:r>
            <a:r>
              <a:rPr lang="en-US"/>
              <a:t>yang dilakukan secara </a:t>
            </a:r>
            <a:r>
              <a:rPr b="1" lang="en-US"/>
              <a:t>sistematis dan objektif</a:t>
            </a:r>
            <a:r>
              <a:rPr lang="en-US"/>
              <a:t> untuk </a:t>
            </a:r>
            <a:r>
              <a:rPr b="1" lang="en-US"/>
              <a:t>memecahkan suatu persoalan atau menguji hipotesis </a:t>
            </a:r>
            <a:r>
              <a:rPr lang="en-US"/>
              <a:t>untuk mengembangkan prinsip-prinsip umum.”</a:t>
            </a:r>
            <a:endParaRPr/>
          </a:p>
        </p:txBody>
      </p:sp>
      <p:sp>
        <p:nvSpPr>
          <p:cNvPr id="162" name="Google Shape;16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3" name="Google Shape;163;p4"/>
          <p:cNvPicPr preferRelativeResize="0"/>
          <p:nvPr/>
        </p:nvPicPr>
        <p:blipFill rotWithShape="1">
          <a:blip r:embed="rId3">
            <a:alphaModFix/>
          </a:blip>
          <a:srcRect b="0" l="0" r="0" t="0"/>
          <a:stretch/>
        </p:blipFill>
        <p:spPr>
          <a:xfrm>
            <a:off x="7040870" y="0"/>
            <a:ext cx="1981200" cy="685800"/>
          </a:xfrm>
          <a:prstGeom prst="rect">
            <a:avLst/>
          </a:prstGeom>
          <a:noFill/>
          <a:ln>
            <a:noFill/>
          </a:ln>
        </p:spPr>
      </p:pic>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5"/>
          <p:cNvSpPr/>
          <p:nvPr/>
        </p:nvSpPr>
        <p:spPr>
          <a:xfrm>
            <a:off x="241299" y="321733"/>
            <a:ext cx="8660121" cy="6214534"/>
          </a:xfrm>
          <a:custGeom>
            <a:rect b="b" l="l" r="r" t="t"/>
            <a:pathLst>
              <a:path extrusionOk="0" h="6214534" w="11546828">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7F7F7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5"/>
          <p:cNvSpPr/>
          <p:nvPr/>
        </p:nvSpPr>
        <p:spPr>
          <a:xfrm flipH="1">
            <a:off x="6432540" y="3335867"/>
            <a:ext cx="246888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5"/>
          <p:cNvSpPr/>
          <p:nvPr/>
        </p:nvSpPr>
        <p:spPr>
          <a:xfrm>
            <a:off x="481330" y="623275"/>
            <a:ext cx="8178790" cy="560788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5"/>
          <p:cNvSpPr/>
          <p:nvPr/>
        </p:nvSpPr>
        <p:spPr>
          <a:xfrm>
            <a:off x="755175" y="1188637"/>
            <a:ext cx="2356072" cy="4480726"/>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None/>
            </a:pPr>
            <a:r>
              <a:rPr b="0" i="0" lang="en-US" sz="5700" u="none" cap="none" strike="noStrike">
                <a:solidFill>
                  <a:schemeClr val="dk1"/>
                </a:solidFill>
                <a:latin typeface="Calibri"/>
                <a:ea typeface="Calibri"/>
                <a:cs typeface="Calibri"/>
                <a:sym typeface="Calibri"/>
              </a:rPr>
              <a:t>What is Research?</a:t>
            </a:r>
            <a:endParaRPr/>
          </a:p>
        </p:txBody>
      </p:sp>
      <p:cxnSp>
        <p:nvCxnSpPr>
          <p:cNvPr id="174" name="Google Shape;174;p5"/>
          <p:cNvCxnSpPr/>
          <p:nvPr/>
        </p:nvCxnSpPr>
        <p:spPr>
          <a:xfrm>
            <a:off x="3490722" y="1852863"/>
            <a:ext cx="0" cy="3236495"/>
          </a:xfrm>
          <a:prstGeom prst="straightConnector1">
            <a:avLst/>
          </a:prstGeom>
          <a:noFill/>
          <a:ln cap="sq" cmpd="sng" w="19050">
            <a:solidFill>
              <a:srgbClr val="3F3F3F"/>
            </a:solidFill>
            <a:prstDash val="solid"/>
            <a:miter lim="800000"/>
            <a:headEnd len="sm" w="sm" type="none"/>
            <a:tailEnd len="sm" w="sm" type="none"/>
          </a:ln>
        </p:spPr>
      </p:cxnSp>
      <p:sp>
        <p:nvSpPr>
          <p:cNvPr id="175" name="Google Shape;175;p5"/>
          <p:cNvSpPr/>
          <p:nvPr/>
        </p:nvSpPr>
        <p:spPr>
          <a:xfrm>
            <a:off x="3854196" y="1338729"/>
            <a:ext cx="3596688" cy="4180542"/>
          </a:xfrm>
          <a:prstGeom prst="rect">
            <a:avLst/>
          </a:prstGeom>
          <a:noFill/>
          <a:ln>
            <a:noFill/>
          </a:ln>
        </p:spPr>
        <p:txBody>
          <a:bodyPr anchorCtr="0" anchor="ctr" bIns="45700" lIns="91425" spcFirstLastPara="1" rIns="91425" wrap="square" tIns="45700">
            <a:normAutofit/>
          </a:bodyPr>
          <a:lstStyle/>
          <a:p>
            <a:pPr indent="-228600" lvl="0" marL="447675" marR="0" rtl="0" algn="l">
              <a:lnSpc>
                <a:spcPct val="90000"/>
              </a:lnSpc>
              <a:spcBef>
                <a:spcPts val="0"/>
              </a:spcBef>
              <a:spcAft>
                <a:spcPts val="0"/>
              </a:spcAft>
              <a:buClr>
                <a:schemeClr val="hlink"/>
              </a:buClr>
              <a:buSzPts val="1470"/>
              <a:buFont typeface="Arial"/>
              <a:buChar char="•"/>
            </a:pPr>
            <a:r>
              <a:rPr b="0" i="0" lang="en-US" sz="2100" u="none" cap="none" strike="noStrike">
                <a:solidFill>
                  <a:schemeClr val="dk1"/>
                </a:solidFill>
                <a:latin typeface="Calibri"/>
                <a:ea typeface="Calibri"/>
                <a:cs typeface="Calibri"/>
                <a:sym typeface="Calibri"/>
              </a:rPr>
              <a:t>Research is:</a:t>
            </a:r>
            <a:endParaRPr/>
          </a:p>
          <a:p>
            <a:pPr indent="-228600" lvl="0" marL="447675" marR="0" rtl="0" algn="l">
              <a:lnSpc>
                <a:spcPct val="90000"/>
              </a:lnSpc>
              <a:spcBef>
                <a:spcPts val="105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“…the </a:t>
            </a:r>
            <a:r>
              <a:rPr b="1" i="0" lang="en-US" sz="2100" u="none" cap="none" strike="noStrike">
                <a:solidFill>
                  <a:schemeClr val="dk1"/>
                </a:solidFill>
                <a:latin typeface="Calibri"/>
                <a:ea typeface="Calibri"/>
                <a:cs typeface="Calibri"/>
                <a:sym typeface="Calibri"/>
              </a:rPr>
              <a:t>systematic process of collecting and analyzing information (data) </a:t>
            </a:r>
            <a:r>
              <a:rPr b="0" i="0" lang="en-US" sz="2100" u="none" cap="none" strike="noStrike">
                <a:solidFill>
                  <a:schemeClr val="dk1"/>
                </a:solidFill>
                <a:latin typeface="Calibri"/>
                <a:ea typeface="Calibri"/>
                <a:cs typeface="Calibri"/>
                <a:sym typeface="Calibri"/>
              </a:rPr>
              <a:t>in order to increase our </a:t>
            </a:r>
            <a:r>
              <a:rPr b="1" i="0" lang="en-US" sz="2100" u="none" cap="none" strike="noStrike">
                <a:solidFill>
                  <a:schemeClr val="dk1"/>
                </a:solidFill>
                <a:latin typeface="Calibri"/>
                <a:ea typeface="Calibri"/>
                <a:cs typeface="Calibri"/>
                <a:sym typeface="Calibri"/>
              </a:rPr>
              <a:t>understanding of the phenomenon </a:t>
            </a:r>
            <a:r>
              <a:rPr b="0" i="0" lang="en-US" sz="2100" u="none" cap="none" strike="noStrike">
                <a:solidFill>
                  <a:schemeClr val="dk1"/>
                </a:solidFill>
                <a:latin typeface="Calibri"/>
                <a:ea typeface="Calibri"/>
                <a:cs typeface="Calibri"/>
                <a:sym typeface="Calibri"/>
              </a:rPr>
              <a:t>about which we are concerned or interested”</a:t>
            </a:r>
            <a:endParaRPr/>
          </a:p>
          <a:p>
            <a:pPr indent="-228600" lvl="0" marL="447675" marR="0" rtl="0" algn="l">
              <a:lnSpc>
                <a:spcPct val="90000"/>
              </a:lnSpc>
              <a:spcBef>
                <a:spcPts val="105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What is systematic process? What is data? What is phenomenon?</a:t>
            </a:r>
            <a:endParaRPr/>
          </a:p>
        </p:txBody>
      </p:sp>
      <p:sp>
        <p:nvSpPr>
          <p:cNvPr id="176" name="Google Shape;176;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7" name="Google Shape;177;p5"/>
          <p:cNvPicPr preferRelativeResize="0"/>
          <p:nvPr/>
        </p:nvPicPr>
        <p:blipFill rotWithShape="1">
          <a:blip r:embed="rId3">
            <a:alphaModFix/>
          </a:blip>
          <a:srcRect b="0" l="0" r="0" t="0"/>
          <a:stretch/>
        </p:blipFill>
        <p:spPr>
          <a:xfrm>
            <a:off x="6943112" y="0"/>
            <a:ext cx="1981200" cy="685800"/>
          </a:xfrm>
          <a:prstGeom prst="rect">
            <a:avLst/>
          </a:prstGeom>
          <a:noFill/>
          <a:ln>
            <a:noFill/>
          </a:ln>
        </p:spPr>
      </p:pic>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p:nvPr/>
        </p:nvSpPr>
        <p:spPr>
          <a:xfrm>
            <a:off x="609600" y="1954866"/>
            <a:ext cx="2444750" cy="1447800"/>
          </a:xfrm>
          <a:prstGeom prst="cloudCallout">
            <a:avLst>
              <a:gd fmla="val 76699" name="adj1"/>
              <a:gd fmla="val 84875" name="adj2"/>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6"/>
          <p:cNvSpPr/>
          <p:nvPr/>
        </p:nvSpPr>
        <p:spPr>
          <a:xfrm>
            <a:off x="3349625" y="1219200"/>
            <a:ext cx="2444750" cy="1447800"/>
          </a:xfrm>
          <a:prstGeom prst="cloudCallout">
            <a:avLst>
              <a:gd fmla="val -161" name="adj1"/>
              <a:gd fmla="val 93825" name="adj2"/>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6"/>
          <p:cNvSpPr/>
          <p:nvPr/>
        </p:nvSpPr>
        <p:spPr>
          <a:xfrm>
            <a:off x="6397625" y="1954866"/>
            <a:ext cx="2444750" cy="1447800"/>
          </a:xfrm>
          <a:prstGeom prst="cloudCallout">
            <a:avLst>
              <a:gd fmla="val -87621" name="adj1"/>
              <a:gd fmla="val 81295" name="adj2"/>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MC900383550.WMF" id="185" name="Google Shape;185;p6"/>
          <p:cNvPicPr preferRelativeResize="0"/>
          <p:nvPr/>
        </p:nvPicPr>
        <p:blipFill rotWithShape="1">
          <a:blip r:embed="rId3">
            <a:alphaModFix/>
          </a:blip>
          <a:srcRect b="0" l="0" r="0" t="0"/>
          <a:stretch/>
        </p:blipFill>
        <p:spPr>
          <a:xfrm>
            <a:off x="3657600" y="2869266"/>
            <a:ext cx="1670050" cy="3683934"/>
          </a:xfrm>
          <a:prstGeom prst="rect">
            <a:avLst/>
          </a:prstGeom>
          <a:noFill/>
          <a:ln>
            <a:noFill/>
          </a:ln>
        </p:spPr>
      </p:pic>
      <p:pic>
        <p:nvPicPr>
          <p:cNvPr descr="MC900441734.PNG" id="186" name="Google Shape;186;p6"/>
          <p:cNvPicPr preferRelativeResize="0"/>
          <p:nvPr/>
        </p:nvPicPr>
        <p:blipFill rotWithShape="1">
          <a:blip r:embed="rId4">
            <a:alphaModFix/>
          </a:blip>
          <a:srcRect b="0" l="0" r="0" t="0"/>
          <a:stretch/>
        </p:blipFill>
        <p:spPr>
          <a:xfrm>
            <a:off x="7010400" y="2113616"/>
            <a:ext cx="1066800" cy="1066800"/>
          </a:xfrm>
          <a:prstGeom prst="rect">
            <a:avLst/>
          </a:prstGeom>
          <a:noFill/>
          <a:ln>
            <a:noFill/>
          </a:ln>
        </p:spPr>
      </p:pic>
      <p:pic>
        <p:nvPicPr>
          <p:cNvPr descr="MC900071119.WMF" id="187" name="Google Shape;187;p6"/>
          <p:cNvPicPr preferRelativeResize="0"/>
          <p:nvPr/>
        </p:nvPicPr>
        <p:blipFill rotWithShape="1">
          <a:blip r:embed="rId5">
            <a:alphaModFix/>
          </a:blip>
          <a:srcRect b="0" l="0" r="0" t="0"/>
          <a:stretch/>
        </p:blipFill>
        <p:spPr>
          <a:xfrm>
            <a:off x="990600" y="2031066"/>
            <a:ext cx="1566000" cy="1104900"/>
          </a:xfrm>
          <a:prstGeom prst="rect">
            <a:avLst/>
          </a:prstGeom>
          <a:noFill/>
          <a:ln>
            <a:noFill/>
          </a:ln>
        </p:spPr>
      </p:pic>
      <p:pic>
        <p:nvPicPr>
          <p:cNvPr descr="disc MC900174351.WMF" id="188" name="Google Shape;188;p6"/>
          <p:cNvPicPr preferRelativeResize="0"/>
          <p:nvPr/>
        </p:nvPicPr>
        <p:blipFill rotWithShape="1">
          <a:blip r:embed="rId6">
            <a:alphaModFix/>
          </a:blip>
          <a:srcRect b="0" l="0" r="0" t="0"/>
          <a:stretch/>
        </p:blipFill>
        <p:spPr>
          <a:xfrm>
            <a:off x="3810000" y="1352550"/>
            <a:ext cx="1528182" cy="1314450"/>
          </a:xfrm>
          <a:prstGeom prst="rect">
            <a:avLst/>
          </a:prstGeom>
          <a:noFill/>
          <a:ln>
            <a:noFill/>
          </a:ln>
        </p:spPr>
      </p:pic>
      <p:sp>
        <p:nvSpPr>
          <p:cNvPr id="189" name="Google Shape;189;p6"/>
          <p:cNvSpPr txBox="1"/>
          <p:nvPr/>
        </p:nvSpPr>
        <p:spPr>
          <a:xfrm>
            <a:off x="360181" y="416965"/>
            <a:ext cx="630691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Where Can I Find A Research Topic?</a:t>
            </a:r>
            <a:endParaRPr/>
          </a:p>
        </p:txBody>
      </p:sp>
      <p:sp>
        <p:nvSpPr>
          <p:cNvPr id="190" name="Google Shape;190;p6"/>
          <p:cNvSpPr txBox="1"/>
          <p:nvPr/>
        </p:nvSpPr>
        <p:spPr>
          <a:xfrm>
            <a:off x="6019800" y="3505200"/>
            <a:ext cx="306045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In scientific publication ?</a:t>
            </a:r>
            <a:endParaRPr/>
          </a:p>
        </p:txBody>
      </p:sp>
      <p:sp>
        <p:nvSpPr>
          <p:cNvPr id="191" name="Google Shape;191;p6"/>
          <p:cNvSpPr txBox="1"/>
          <p:nvPr/>
        </p:nvSpPr>
        <p:spPr>
          <a:xfrm>
            <a:off x="3513641" y="2667000"/>
            <a:ext cx="2048959"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In a conference?</a:t>
            </a:r>
            <a:endParaRPr/>
          </a:p>
        </p:txBody>
      </p:sp>
      <p:sp>
        <p:nvSpPr>
          <p:cNvPr id="192" name="Google Shape;192;p6"/>
          <p:cNvSpPr txBox="1"/>
          <p:nvPr/>
        </p:nvSpPr>
        <p:spPr>
          <a:xfrm>
            <a:off x="838200" y="3581400"/>
            <a:ext cx="183095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At your work?</a:t>
            </a:r>
            <a:endParaRPr/>
          </a:p>
        </p:txBody>
      </p:sp>
      <p:sp>
        <p:nvSpPr>
          <p:cNvPr id="193" name="Google Shape;193;p6"/>
          <p:cNvSpPr txBox="1"/>
          <p:nvPr/>
        </p:nvSpPr>
        <p:spPr>
          <a:xfrm>
            <a:off x="5257800" y="4800600"/>
            <a:ext cx="346280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For sure, not in your dream!!</a:t>
            </a:r>
            <a:endParaRPr/>
          </a:p>
        </p:txBody>
      </p:sp>
      <p:sp>
        <p:nvSpPr>
          <p:cNvPr id="194" name="Google Shape;19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7"/>
          <p:cNvSpPr/>
          <p:nvPr/>
        </p:nvSpPr>
        <p:spPr>
          <a:xfrm flipH="1">
            <a:off x="6432540" y="3335867"/>
            <a:ext cx="246888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7"/>
          <p:cNvSpPr/>
          <p:nvPr/>
        </p:nvSpPr>
        <p:spPr>
          <a:xfrm>
            <a:off x="481330" y="623275"/>
            <a:ext cx="8178790"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7"/>
          <p:cNvSpPr/>
          <p:nvPr/>
        </p:nvSpPr>
        <p:spPr>
          <a:xfrm>
            <a:off x="963930" y="1050595"/>
            <a:ext cx="6056111" cy="161848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5400">
                <a:solidFill>
                  <a:schemeClr val="dk1"/>
                </a:solidFill>
                <a:latin typeface="Calibri"/>
                <a:ea typeface="Calibri"/>
                <a:cs typeface="Calibri"/>
                <a:sym typeface="Calibri"/>
              </a:rPr>
              <a:t>The Objectives of Research</a:t>
            </a:r>
            <a:endParaRPr/>
          </a:p>
        </p:txBody>
      </p:sp>
      <p:sp>
        <p:nvSpPr>
          <p:cNvPr id="204" name="Google Shape;204;p7"/>
          <p:cNvSpPr/>
          <p:nvPr/>
        </p:nvSpPr>
        <p:spPr>
          <a:xfrm>
            <a:off x="963930" y="2969469"/>
            <a:ext cx="6056111" cy="2800395"/>
          </a:xfrm>
          <a:prstGeom prst="rect">
            <a:avLst/>
          </a:prstGeom>
          <a:noFill/>
          <a:ln>
            <a:noFill/>
          </a:ln>
        </p:spPr>
        <p:txBody>
          <a:bodyPr anchorCtr="0" anchor="t" bIns="45700" lIns="91425" spcFirstLastPara="1" rIns="91425" wrap="square" tIns="45700">
            <a:normAutofit/>
          </a:bodyPr>
          <a:lstStyle/>
          <a:p>
            <a:pPr indent="-228600" lvl="0" marL="447675" marR="0" rtl="0" algn="l">
              <a:lnSpc>
                <a:spcPct val="90000"/>
              </a:lnSpc>
              <a:spcBef>
                <a:spcPts val="0"/>
              </a:spcBef>
              <a:spcAft>
                <a:spcPts val="0"/>
              </a:spcAft>
              <a:buClr>
                <a:srgbClr val="FF0066"/>
              </a:buClr>
              <a:buSzPts val="1470"/>
              <a:buFont typeface="Arial"/>
              <a:buChar char="•"/>
            </a:pPr>
            <a:r>
              <a:rPr lang="en-US" sz="2100">
                <a:solidFill>
                  <a:schemeClr val="dk1"/>
                </a:solidFill>
                <a:latin typeface="Calibri"/>
                <a:ea typeface="Calibri"/>
                <a:cs typeface="Calibri"/>
                <a:sym typeface="Calibri"/>
              </a:rPr>
              <a:t>To </a:t>
            </a:r>
            <a:r>
              <a:rPr b="1" lang="en-US" sz="2100">
                <a:solidFill>
                  <a:schemeClr val="dk1"/>
                </a:solidFill>
                <a:latin typeface="Calibri"/>
                <a:ea typeface="Calibri"/>
                <a:cs typeface="Calibri"/>
                <a:sym typeface="Calibri"/>
              </a:rPr>
              <a:t>describe about a phenomena</a:t>
            </a:r>
            <a:endParaRPr/>
          </a:p>
          <a:p>
            <a:pPr indent="-228600" lvl="0" marL="447675" marR="0" rtl="0" algn="l">
              <a:lnSpc>
                <a:spcPct val="90000"/>
              </a:lnSpc>
              <a:spcBef>
                <a:spcPts val="420"/>
              </a:spcBef>
              <a:spcAft>
                <a:spcPts val="0"/>
              </a:spcAft>
              <a:buClr>
                <a:srgbClr val="FF0066"/>
              </a:buClr>
              <a:buSzPts val="1470"/>
              <a:buFont typeface="Arial"/>
              <a:buChar char="•"/>
            </a:pPr>
            <a:r>
              <a:rPr lang="en-US" sz="2100">
                <a:solidFill>
                  <a:schemeClr val="dk1"/>
                </a:solidFill>
                <a:latin typeface="Calibri"/>
                <a:ea typeface="Calibri"/>
                <a:cs typeface="Calibri"/>
                <a:sym typeface="Calibri"/>
              </a:rPr>
              <a:t>To </a:t>
            </a:r>
            <a:r>
              <a:rPr b="1" lang="en-US" sz="2100">
                <a:solidFill>
                  <a:schemeClr val="dk1"/>
                </a:solidFill>
                <a:latin typeface="Calibri"/>
                <a:ea typeface="Calibri"/>
                <a:cs typeface="Calibri"/>
                <a:sym typeface="Calibri"/>
              </a:rPr>
              <a:t>predict about “something” in the future</a:t>
            </a:r>
            <a:endParaRPr/>
          </a:p>
          <a:p>
            <a:pPr indent="-228600" lvl="0" marL="447675" marR="0" rtl="0" algn="l">
              <a:lnSpc>
                <a:spcPct val="90000"/>
              </a:lnSpc>
              <a:spcBef>
                <a:spcPts val="420"/>
              </a:spcBef>
              <a:spcAft>
                <a:spcPts val="0"/>
              </a:spcAft>
              <a:buClr>
                <a:srgbClr val="FF0066"/>
              </a:buClr>
              <a:buSzPts val="1470"/>
              <a:buFont typeface="Arial"/>
              <a:buChar char="•"/>
            </a:pPr>
            <a:r>
              <a:rPr lang="en-US" sz="2100">
                <a:solidFill>
                  <a:schemeClr val="dk1"/>
                </a:solidFill>
                <a:latin typeface="Calibri"/>
                <a:ea typeface="Calibri"/>
                <a:cs typeface="Calibri"/>
                <a:sym typeface="Calibri"/>
              </a:rPr>
              <a:t>To </a:t>
            </a:r>
            <a:r>
              <a:rPr b="1" lang="en-US" sz="2100">
                <a:solidFill>
                  <a:schemeClr val="dk1"/>
                </a:solidFill>
                <a:latin typeface="Calibri"/>
                <a:ea typeface="Calibri"/>
                <a:cs typeface="Calibri"/>
                <a:sym typeface="Calibri"/>
              </a:rPr>
              <a:t>explain about solution of problem</a:t>
            </a:r>
            <a:endParaRPr/>
          </a:p>
          <a:p>
            <a:pPr indent="-228600" lvl="0" marL="447675" marR="0" rtl="0" algn="l">
              <a:lnSpc>
                <a:spcPct val="90000"/>
              </a:lnSpc>
              <a:spcBef>
                <a:spcPts val="420"/>
              </a:spcBef>
              <a:spcAft>
                <a:spcPts val="0"/>
              </a:spcAft>
              <a:buClr>
                <a:srgbClr val="FF0066"/>
              </a:buClr>
              <a:buSzPts val="1470"/>
              <a:buFont typeface="Arial"/>
              <a:buChar char="•"/>
            </a:pPr>
            <a:r>
              <a:rPr lang="en-US" sz="2100">
                <a:solidFill>
                  <a:schemeClr val="dk1"/>
                </a:solidFill>
                <a:latin typeface="Calibri"/>
                <a:ea typeface="Calibri"/>
                <a:cs typeface="Calibri"/>
                <a:sym typeface="Calibri"/>
              </a:rPr>
              <a:t>To </a:t>
            </a:r>
            <a:r>
              <a:rPr b="1" lang="en-US" sz="2100">
                <a:solidFill>
                  <a:schemeClr val="dk1"/>
                </a:solidFill>
                <a:latin typeface="Calibri"/>
                <a:ea typeface="Calibri"/>
                <a:cs typeface="Calibri"/>
                <a:sym typeface="Calibri"/>
              </a:rPr>
              <a:t>interpret what is being investigate</a:t>
            </a:r>
            <a:endParaRPr/>
          </a:p>
        </p:txBody>
      </p:sp>
      <p:sp>
        <p:nvSpPr>
          <p:cNvPr id="205" name="Google Shape;205;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6" name="Google Shape;206;p7"/>
          <p:cNvPicPr preferRelativeResize="0"/>
          <p:nvPr/>
        </p:nvPicPr>
        <p:blipFill rotWithShape="1">
          <a:blip r:embed="rId3">
            <a:alphaModFix/>
          </a:blip>
          <a:srcRect b="0" l="0" r="0" t="0"/>
          <a:stretch/>
        </p:blipFill>
        <p:spPr>
          <a:xfrm>
            <a:off x="7020041" y="59685"/>
            <a:ext cx="1981200" cy="685800"/>
          </a:xfrm>
          <a:prstGeom prst="rect">
            <a:avLst/>
          </a:prstGeom>
          <a:noFill/>
          <a:ln>
            <a:noFill/>
          </a:ln>
        </p:spPr>
      </p:pic>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8"/>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8"/>
          <p:cNvSpPr/>
          <p:nvPr/>
        </p:nvSpPr>
        <p:spPr>
          <a:xfrm flipH="1">
            <a:off x="6432540" y="3335867"/>
            <a:ext cx="246888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8"/>
          <p:cNvSpPr/>
          <p:nvPr/>
        </p:nvSpPr>
        <p:spPr>
          <a:xfrm>
            <a:off x="481330" y="623275"/>
            <a:ext cx="8178790"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8"/>
          <p:cNvSpPr/>
          <p:nvPr/>
        </p:nvSpPr>
        <p:spPr>
          <a:xfrm>
            <a:off x="963930" y="1050595"/>
            <a:ext cx="6056111" cy="161848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chemeClr val="dk1"/>
                </a:solidFill>
                <a:latin typeface="Calibri"/>
                <a:ea typeface="Calibri"/>
                <a:cs typeface="Calibri"/>
                <a:sym typeface="Calibri"/>
              </a:rPr>
              <a:t>In Depth Understanding of Research </a:t>
            </a:r>
            <a:endParaRPr/>
          </a:p>
        </p:txBody>
      </p:sp>
      <p:sp>
        <p:nvSpPr>
          <p:cNvPr id="216" name="Google Shape;216;p8"/>
          <p:cNvSpPr/>
          <p:nvPr/>
        </p:nvSpPr>
        <p:spPr>
          <a:xfrm>
            <a:off x="963930" y="2969469"/>
            <a:ext cx="6056111" cy="2800395"/>
          </a:xfrm>
          <a:prstGeom prst="rect">
            <a:avLst/>
          </a:prstGeom>
          <a:noFill/>
          <a:ln>
            <a:noFill/>
          </a:ln>
        </p:spPr>
        <p:txBody>
          <a:bodyPr anchorCtr="0" anchor="t" bIns="45700" lIns="91425" spcFirstLastPara="1" rIns="91425" wrap="square" tIns="45700">
            <a:normAutofit/>
          </a:bodyPr>
          <a:lstStyle/>
          <a:p>
            <a:pPr indent="-228600" lvl="0" marL="447675" marR="0" rtl="0" algn="l">
              <a:lnSpc>
                <a:spcPct val="90000"/>
              </a:lnSpc>
              <a:spcBef>
                <a:spcPts val="0"/>
              </a:spcBef>
              <a:spcAft>
                <a:spcPts val="0"/>
              </a:spcAft>
              <a:buClr>
                <a:srgbClr val="FF63B1"/>
              </a:buClr>
              <a:buSzPts val="1470"/>
              <a:buFont typeface="Arial"/>
              <a:buChar char="•"/>
            </a:pPr>
            <a:r>
              <a:rPr lang="en-US" sz="2100">
                <a:solidFill>
                  <a:schemeClr val="dk1"/>
                </a:solidFill>
                <a:latin typeface="Calibri"/>
                <a:ea typeface="Calibri"/>
                <a:cs typeface="Calibri"/>
                <a:sym typeface="Calibri"/>
              </a:rPr>
              <a:t>Research is a careful and systematic process of inquiry to find answers to </a:t>
            </a:r>
            <a:r>
              <a:rPr b="1" lang="en-US" sz="2100">
                <a:solidFill>
                  <a:schemeClr val="dk1"/>
                </a:solidFill>
                <a:latin typeface="Calibri"/>
                <a:ea typeface="Calibri"/>
                <a:cs typeface="Calibri"/>
                <a:sym typeface="Calibri"/>
              </a:rPr>
              <a:t>problem</a:t>
            </a:r>
            <a:r>
              <a:rPr lang="en-US" sz="2100">
                <a:solidFill>
                  <a:schemeClr val="dk1"/>
                </a:solidFill>
                <a:latin typeface="Calibri"/>
                <a:ea typeface="Calibri"/>
                <a:cs typeface="Calibri"/>
                <a:sym typeface="Calibri"/>
              </a:rPr>
              <a:t> of interest.</a:t>
            </a:r>
            <a:endParaRPr/>
          </a:p>
          <a:p>
            <a:pPr indent="-228600" lvl="0" marL="447675" marR="0" rtl="0" algn="l">
              <a:lnSpc>
                <a:spcPct val="90000"/>
              </a:lnSpc>
              <a:spcBef>
                <a:spcPts val="420"/>
              </a:spcBef>
              <a:spcAft>
                <a:spcPts val="0"/>
              </a:spcAft>
              <a:buClr>
                <a:srgbClr val="FF63B1"/>
              </a:buClr>
              <a:buSzPts val="1470"/>
              <a:buFont typeface="Arial"/>
              <a:buChar char="•"/>
            </a:pPr>
            <a:r>
              <a:rPr lang="en-US" sz="2100">
                <a:solidFill>
                  <a:schemeClr val="dk1"/>
                </a:solidFill>
                <a:latin typeface="Calibri"/>
                <a:ea typeface="Calibri"/>
                <a:cs typeface="Calibri"/>
                <a:sym typeface="Calibri"/>
              </a:rPr>
              <a:t>Research use of </a:t>
            </a:r>
            <a:r>
              <a:rPr b="1" lang="en-US" sz="2100">
                <a:solidFill>
                  <a:schemeClr val="dk1"/>
                </a:solidFill>
                <a:latin typeface="Calibri"/>
                <a:ea typeface="Calibri"/>
                <a:cs typeface="Calibri"/>
                <a:sym typeface="Calibri"/>
              </a:rPr>
              <a:t>facts</a:t>
            </a:r>
            <a:r>
              <a:rPr lang="en-US" sz="2100">
                <a:solidFill>
                  <a:schemeClr val="dk1"/>
                </a:solidFill>
                <a:latin typeface="Calibri"/>
                <a:ea typeface="Calibri"/>
                <a:cs typeface="Calibri"/>
                <a:sym typeface="Calibri"/>
              </a:rPr>
              <a:t>, use of </a:t>
            </a:r>
            <a:r>
              <a:rPr b="1" lang="en-US" sz="2100">
                <a:solidFill>
                  <a:schemeClr val="dk1"/>
                </a:solidFill>
                <a:latin typeface="Calibri"/>
                <a:ea typeface="Calibri"/>
                <a:cs typeface="Calibri"/>
                <a:sym typeface="Calibri"/>
              </a:rPr>
              <a:t>theories</a:t>
            </a:r>
            <a:r>
              <a:rPr lang="en-US" sz="2100">
                <a:solidFill>
                  <a:schemeClr val="dk1"/>
                </a:solidFill>
                <a:latin typeface="Calibri"/>
                <a:ea typeface="Calibri"/>
                <a:cs typeface="Calibri"/>
                <a:sym typeface="Calibri"/>
              </a:rPr>
              <a:t>, data (fact) </a:t>
            </a:r>
            <a:r>
              <a:rPr b="1" lang="en-US" sz="2100">
                <a:solidFill>
                  <a:schemeClr val="dk1"/>
                </a:solidFill>
                <a:latin typeface="Calibri"/>
                <a:ea typeface="Calibri"/>
                <a:cs typeface="Calibri"/>
                <a:sym typeface="Calibri"/>
              </a:rPr>
              <a:t>analysis</a:t>
            </a:r>
            <a:r>
              <a:rPr lang="en-US" sz="2100">
                <a:solidFill>
                  <a:schemeClr val="dk1"/>
                </a:solidFill>
                <a:latin typeface="Calibri"/>
                <a:ea typeface="Calibri"/>
                <a:cs typeface="Calibri"/>
                <a:sym typeface="Calibri"/>
              </a:rPr>
              <a:t>, sampling, doing an experiment, going to library to read up on a topic</a:t>
            </a:r>
            <a:endParaRPr/>
          </a:p>
          <a:p>
            <a:pPr indent="-228600" lvl="0" marL="447675" marR="0" rtl="0" algn="l">
              <a:lnSpc>
                <a:spcPct val="90000"/>
              </a:lnSpc>
              <a:spcBef>
                <a:spcPts val="420"/>
              </a:spcBef>
              <a:spcAft>
                <a:spcPts val="0"/>
              </a:spcAft>
              <a:buClr>
                <a:srgbClr val="FF63B1"/>
              </a:buClr>
              <a:buSzPts val="1470"/>
              <a:buFont typeface="Arial"/>
              <a:buChar char="•"/>
            </a:pPr>
            <a:r>
              <a:rPr lang="en-US" sz="2100">
                <a:solidFill>
                  <a:schemeClr val="dk1"/>
                </a:solidFill>
                <a:latin typeface="Calibri"/>
                <a:ea typeface="Calibri"/>
                <a:cs typeface="Calibri"/>
                <a:sym typeface="Calibri"/>
              </a:rPr>
              <a:t>To do ‘research’ is to </a:t>
            </a:r>
            <a:r>
              <a:rPr b="1" lang="en-US" sz="2100">
                <a:solidFill>
                  <a:schemeClr val="dk1"/>
                </a:solidFill>
                <a:latin typeface="Calibri"/>
                <a:ea typeface="Calibri"/>
                <a:cs typeface="Calibri"/>
                <a:sym typeface="Calibri"/>
              </a:rPr>
              <a:t>investigate the problem</a:t>
            </a:r>
            <a:r>
              <a:rPr lang="en-US" sz="2100">
                <a:solidFill>
                  <a:schemeClr val="dk1"/>
                </a:solidFill>
                <a:latin typeface="Calibri"/>
                <a:ea typeface="Calibri"/>
                <a:cs typeface="Calibri"/>
                <a:sym typeface="Calibri"/>
              </a:rPr>
              <a:t> systematically and thoroughly</a:t>
            </a:r>
            <a:endParaRPr/>
          </a:p>
          <a:p>
            <a:pPr indent="-228600" lvl="0" marL="447675" marR="0" rtl="0" algn="l">
              <a:lnSpc>
                <a:spcPct val="90000"/>
              </a:lnSpc>
              <a:spcBef>
                <a:spcPts val="420"/>
              </a:spcBef>
              <a:spcAft>
                <a:spcPts val="0"/>
              </a:spcAft>
              <a:buClr>
                <a:srgbClr val="FF63B1"/>
              </a:buClr>
              <a:buSzPts val="1470"/>
              <a:buFont typeface="Arial"/>
              <a:buChar char="•"/>
            </a:pPr>
            <a:r>
              <a:rPr lang="en-US" sz="2100">
                <a:solidFill>
                  <a:schemeClr val="dk1"/>
                </a:solidFill>
                <a:latin typeface="Calibri"/>
                <a:ea typeface="Calibri"/>
                <a:cs typeface="Calibri"/>
                <a:sym typeface="Calibri"/>
              </a:rPr>
              <a:t>Goal of research is to solve ‘</a:t>
            </a:r>
            <a:r>
              <a:rPr b="1" lang="en-US" sz="2100">
                <a:solidFill>
                  <a:schemeClr val="dk1"/>
                </a:solidFill>
                <a:latin typeface="Calibri"/>
                <a:ea typeface="Calibri"/>
                <a:cs typeface="Calibri"/>
                <a:sym typeface="Calibri"/>
              </a:rPr>
              <a:t>problem</a:t>
            </a:r>
            <a:r>
              <a:rPr lang="en-US" sz="2100">
                <a:solidFill>
                  <a:schemeClr val="dk1"/>
                </a:solidFill>
                <a:latin typeface="Calibri"/>
                <a:ea typeface="Calibri"/>
                <a:cs typeface="Calibri"/>
                <a:sym typeface="Calibri"/>
              </a:rPr>
              <a:t>’ of interest</a:t>
            </a:r>
            <a:endParaRPr/>
          </a:p>
        </p:txBody>
      </p:sp>
      <p:sp>
        <p:nvSpPr>
          <p:cNvPr id="217" name="Google Shape;21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8" name="Google Shape;218;p8"/>
          <p:cNvPicPr preferRelativeResize="0"/>
          <p:nvPr/>
        </p:nvPicPr>
        <p:blipFill rotWithShape="1">
          <a:blip r:embed="rId3">
            <a:alphaModFix/>
          </a:blip>
          <a:srcRect b="0" l="0" r="0" t="0"/>
          <a:stretch/>
        </p:blipFill>
        <p:spPr>
          <a:xfrm>
            <a:off x="7020041" y="59685"/>
            <a:ext cx="1981200" cy="685800"/>
          </a:xfrm>
          <a:prstGeom prst="rect">
            <a:avLst/>
          </a:prstGeom>
          <a:noFill/>
          <a:ln>
            <a:noFill/>
          </a:ln>
        </p:spPr>
      </p:pic>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9"/>
          <p:cNvSpPr/>
          <p:nvPr/>
        </p:nvSpPr>
        <p:spPr>
          <a:xfrm flipH="1">
            <a:off x="6432540" y="3335867"/>
            <a:ext cx="246888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9"/>
          <p:cNvSpPr/>
          <p:nvPr/>
        </p:nvSpPr>
        <p:spPr>
          <a:xfrm>
            <a:off x="481330" y="623275"/>
            <a:ext cx="8178790"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9"/>
          <p:cNvSpPr/>
          <p:nvPr/>
        </p:nvSpPr>
        <p:spPr>
          <a:xfrm>
            <a:off x="963930" y="1050595"/>
            <a:ext cx="6056111" cy="161848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5400">
                <a:solidFill>
                  <a:schemeClr val="dk1"/>
                </a:solidFill>
                <a:latin typeface="Calibri"/>
                <a:ea typeface="Calibri"/>
                <a:cs typeface="Calibri"/>
                <a:sym typeface="Calibri"/>
              </a:rPr>
              <a:t>Research Characteristics</a:t>
            </a:r>
            <a:endParaRPr/>
          </a:p>
        </p:txBody>
      </p:sp>
      <p:sp>
        <p:nvSpPr>
          <p:cNvPr id="228" name="Google Shape;228;p9"/>
          <p:cNvSpPr/>
          <p:nvPr/>
        </p:nvSpPr>
        <p:spPr>
          <a:xfrm>
            <a:off x="963930" y="2969469"/>
            <a:ext cx="6056111" cy="2800395"/>
          </a:xfrm>
          <a:prstGeom prst="rect">
            <a:avLst/>
          </a:prstGeom>
          <a:noFill/>
          <a:ln>
            <a:noFill/>
          </a:ln>
        </p:spPr>
        <p:txBody>
          <a:bodyPr anchorCtr="0" anchor="t" bIns="45700" lIns="91425" spcFirstLastPara="1" rIns="91425" wrap="square" tIns="45700">
            <a:normAutofit/>
          </a:bodyPr>
          <a:lstStyle/>
          <a:p>
            <a:pPr indent="-228599" lvl="0" marL="609600" marR="0" rtl="0" algn="l">
              <a:lnSpc>
                <a:spcPct val="90000"/>
              </a:lnSpc>
              <a:spcBef>
                <a:spcPts val="0"/>
              </a:spcBef>
              <a:spcAft>
                <a:spcPts val="0"/>
              </a:spcAft>
              <a:buClr>
                <a:schemeClr val="hlink"/>
              </a:buClr>
              <a:buSzPts val="1330"/>
              <a:buFont typeface="Arial"/>
              <a:buChar char="•"/>
            </a:pPr>
            <a:r>
              <a:rPr lang="en-US" sz="1900">
                <a:solidFill>
                  <a:schemeClr val="dk1"/>
                </a:solidFill>
                <a:latin typeface="Calibri"/>
                <a:ea typeface="Calibri"/>
                <a:cs typeface="Calibri"/>
                <a:sym typeface="Calibri"/>
              </a:rPr>
              <a:t>Originates with </a:t>
            </a:r>
            <a:r>
              <a:rPr b="1" lang="en-US" sz="1900">
                <a:solidFill>
                  <a:schemeClr val="dk1"/>
                </a:solidFill>
                <a:latin typeface="Calibri"/>
                <a:ea typeface="Calibri"/>
                <a:cs typeface="Calibri"/>
                <a:sym typeface="Calibri"/>
              </a:rPr>
              <a:t>a question or problem</a:t>
            </a:r>
            <a:r>
              <a:rPr lang="en-US" sz="1900">
                <a:solidFill>
                  <a:schemeClr val="dk1"/>
                </a:solidFill>
                <a:latin typeface="Calibri"/>
                <a:ea typeface="Calibri"/>
                <a:cs typeface="Calibri"/>
                <a:sym typeface="Calibri"/>
              </a:rPr>
              <a:t>.</a:t>
            </a:r>
            <a:endParaRPr/>
          </a:p>
          <a:p>
            <a:pPr indent="-228599" lvl="0" marL="609600" marR="0" rtl="0" algn="l">
              <a:lnSpc>
                <a:spcPct val="90000"/>
              </a:lnSpc>
              <a:spcBef>
                <a:spcPts val="380"/>
              </a:spcBef>
              <a:spcAft>
                <a:spcPts val="0"/>
              </a:spcAft>
              <a:buClr>
                <a:schemeClr val="hlink"/>
              </a:buClr>
              <a:buSzPts val="1330"/>
              <a:buFont typeface="Arial"/>
              <a:buChar char="•"/>
            </a:pPr>
            <a:r>
              <a:rPr lang="en-US" sz="1900">
                <a:solidFill>
                  <a:schemeClr val="dk1"/>
                </a:solidFill>
                <a:latin typeface="Calibri"/>
                <a:ea typeface="Calibri"/>
                <a:cs typeface="Calibri"/>
                <a:sym typeface="Calibri"/>
              </a:rPr>
              <a:t>Requires </a:t>
            </a:r>
            <a:r>
              <a:rPr b="1" lang="en-US" sz="1900">
                <a:solidFill>
                  <a:schemeClr val="dk1"/>
                </a:solidFill>
                <a:latin typeface="Calibri"/>
                <a:ea typeface="Calibri"/>
                <a:cs typeface="Calibri"/>
                <a:sym typeface="Calibri"/>
              </a:rPr>
              <a:t>clear articulation of a goal</a:t>
            </a:r>
            <a:r>
              <a:rPr lang="en-US" sz="1900">
                <a:solidFill>
                  <a:schemeClr val="dk1"/>
                </a:solidFill>
                <a:latin typeface="Calibri"/>
                <a:ea typeface="Calibri"/>
                <a:cs typeface="Calibri"/>
                <a:sym typeface="Calibri"/>
              </a:rPr>
              <a:t>.</a:t>
            </a:r>
            <a:endParaRPr/>
          </a:p>
          <a:p>
            <a:pPr indent="-228599" lvl="0" marL="609600" marR="0" rtl="0" algn="l">
              <a:lnSpc>
                <a:spcPct val="90000"/>
              </a:lnSpc>
              <a:spcBef>
                <a:spcPts val="380"/>
              </a:spcBef>
              <a:spcAft>
                <a:spcPts val="0"/>
              </a:spcAft>
              <a:buClr>
                <a:schemeClr val="hlink"/>
              </a:buClr>
              <a:buSzPts val="1330"/>
              <a:buFont typeface="Arial"/>
              <a:buChar char="•"/>
            </a:pPr>
            <a:r>
              <a:rPr b="1" lang="en-US" sz="1900">
                <a:solidFill>
                  <a:schemeClr val="dk1"/>
                </a:solidFill>
                <a:latin typeface="Calibri"/>
                <a:ea typeface="Calibri"/>
                <a:cs typeface="Calibri"/>
                <a:sym typeface="Calibri"/>
              </a:rPr>
              <a:t>Follows a specific plan or procedure</a:t>
            </a:r>
            <a:r>
              <a:rPr lang="en-US" sz="1900">
                <a:solidFill>
                  <a:schemeClr val="dk1"/>
                </a:solidFill>
                <a:latin typeface="Calibri"/>
                <a:ea typeface="Calibri"/>
                <a:cs typeface="Calibri"/>
                <a:sym typeface="Calibri"/>
              </a:rPr>
              <a:t>.</a:t>
            </a:r>
            <a:endParaRPr/>
          </a:p>
          <a:p>
            <a:pPr indent="-228599" lvl="0" marL="609600" marR="0" rtl="0" algn="l">
              <a:lnSpc>
                <a:spcPct val="90000"/>
              </a:lnSpc>
              <a:spcBef>
                <a:spcPts val="380"/>
              </a:spcBef>
              <a:spcAft>
                <a:spcPts val="0"/>
              </a:spcAft>
              <a:buClr>
                <a:schemeClr val="hlink"/>
              </a:buClr>
              <a:buSzPts val="1330"/>
              <a:buFont typeface="Arial"/>
              <a:buChar char="•"/>
            </a:pPr>
            <a:r>
              <a:rPr lang="en-US" sz="1900">
                <a:solidFill>
                  <a:schemeClr val="dk1"/>
                </a:solidFill>
                <a:latin typeface="Calibri"/>
                <a:ea typeface="Calibri"/>
                <a:cs typeface="Calibri"/>
                <a:sym typeface="Calibri"/>
              </a:rPr>
              <a:t>Often divides main problem into subproblems.</a:t>
            </a:r>
            <a:endParaRPr/>
          </a:p>
          <a:p>
            <a:pPr indent="-228599" lvl="0" marL="609600" marR="0" rtl="0" algn="l">
              <a:lnSpc>
                <a:spcPct val="90000"/>
              </a:lnSpc>
              <a:spcBef>
                <a:spcPts val="380"/>
              </a:spcBef>
              <a:spcAft>
                <a:spcPts val="0"/>
              </a:spcAft>
              <a:buClr>
                <a:schemeClr val="hlink"/>
              </a:buClr>
              <a:buSzPts val="1330"/>
              <a:buFont typeface="Arial"/>
              <a:buChar char="•"/>
            </a:pPr>
            <a:r>
              <a:rPr b="1" lang="en-US" sz="1900">
                <a:solidFill>
                  <a:schemeClr val="dk1"/>
                </a:solidFill>
                <a:latin typeface="Calibri"/>
                <a:ea typeface="Calibri"/>
                <a:cs typeface="Calibri"/>
                <a:sym typeface="Calibri"/>
              </a:rPr>
              <a:t>Guided by specific problem, question, or hypothesis</a:t>
            </a:r>
            <a:r>
              <a:rPr lang="en-US" sz="1900">
                <a:solidFill>
                  <a:schemeClr val="dk1"/>
                </a:solidFill>
                <a:latin typeface="Calibri"/>
                <a:ea typeface="Calibri"/>
                <a:cs typeface="Calibri"/>
                <a:sym typeface="Calibri"/>
              </a:rPr>
              <a:t>.</a:t>
            </a:r>
            <a:endParaRPr/>
          </a:p>
          <a:p>
            <a:pPr indent="-228599" lvl="0" marL="609600" marR="0" rtl="0" algn="l">
              <a:lnSpc>
                <a:spcPct val="90000"/>
              </a:lnSpc>
              <a:spcBef>
                <a:spcPts val="380"/>
              </a:spcBef>
              <a:spcAft>
                <a:spcPts val="0"/>
              </a:spcAft>
              <a:buClr>
                <a:schemeClr val="hlink"/>
              </a:buClr>
              <a:buSzPts val="1330"/>
              <a:buFont typeface="Arial"/>
              <a:buChar char="•"/>
            </a:pPr>
            <a:r>
              <a:rPr b="1" lang="en-US" sz="1900">
                <a:solidFill>
                  <a:schemeClr val="dk1"/>
                </a:solidFill>
                <a:latin typeface="Calibri"/>
                <a:ea typeface="Calibri"/>
                <a:cs typeface="Calibri"/>
                <a:sym typeface="Calibri"/>
              </a:rPr>
              <a:t>Accepts certain critical assumptions</a:t>
            </a:r>
            <a:r>
              <a:rPr lang="en-US" sz="1900">
                <a:solidFill>
                  <a:schemeClr val="dk1"/>
                </a:solidFill>
                <a:latin typeface="Calibri"/>
                <a:ea typeface="Calibri"/>
                <a:cs typeface="Calibri"/>
                <a:sym typeface="Calibri"/>
              </a:rPr>
              <a:t>.</a:t>
            </a:r>
            <a:endParaRPr/>
          </a:p>
          <a:p>
            <a:pPr indent="-228599" lvl="0" marL="609600" marR="0" rtl="0" algn="l">
              <a:lnSpc>
                <a:spcPct val="90000"/>
              </a:lnSpc>
              <a:spcBef>
                <a:spcPts val="380"/>
              </a:spcBef>
              <a:spcAft>
                <a:spcPts val="0"/>
              </a:spcAft>
              <a:buClr>
                <a:schemeClr val="hlink"/>
              </a:buClr>
              <a:buSzPts val="1330"/>
              <a:buFont typeface="Arial"/>
              <a:buChar char="•"/>
            </a:pPr>
            <a:r>
              <a:rPr b="1" lang="en-US" sz="1900">
                <a:solidFill>
                  <a:schemeClr val="dk1"/>
                </a:solidFill>
                <a:latin typeface="Calibri"/>
                <a:ea typeface="Calibri"/>
                <a:cs typeface="Calibri"/>
                <a:sym typeface="Calibri"/>
              </a:rPr>
              <a:t>Requires collection and interpretation of data</a:t>
            </a:r>
            <a:r>
              <a:rPr lang="en-US" sz="1900">
                <a:solidFill>
                  <a:schemeClr val="dk1"/>
                </a:solidFill>
                <a:latin typeface="Calibri"/>
                <a:ea typeface="Calibri"/>
                <a:cs typeface="Calibri"/>
                <a:sym typeface="Calibri"/>
              </a:rPr>
              <a:t>.</a:t>
            </a:r>
            <a:endParaRPr/>
          </a:p>
          <a:p>
            <a:pPr indent="-228599" lvl="0" marL="609600" marR="0" rtl="0" algn="l">
              <a:lnSpc>
                <a:spcPct val="90000"/>
              </a:lnSpc>
              <a:spcBef>
                <a:spcPts val="380"/>
              </a:spcBef>
              <a:spcAft>
                <a:spcPts val="0"/>
              </a:spcAft>
              <a:buClr>
                <a:schemeClr val="hlink"/>
              </a:buClr>
              <a:buSzPts val="1330"/>
              <a:buFont typeface="Arial"/>
              <a:buChar char="•"/>
            </a:pPr>
            <a:r>
              <a:rPr lang="en-US" sz="1900">
                <a:solidFill>
                  <a:schemeClr val="dk1"/>
                </a:solidFill>
                <a:latin typeface="Calibri"/>
                <a:ea typeface="Calibri"/>
                <a:cs typeface="Calibri"/>
                <a:sym typeface="Calibri"/>
              </a:rPr>
              <a:t>Cyclical (helical) in nature.</a:t>
            </a:r>
            <a:endParaRPr/>
          </a:p>
        </p:txBody>
      </p:sp>
      <p:sp>
        <p:nvSpPr>
          <p:cNvPr id="229" name="Google Shape;229;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0" name="Google Shape;230;p9"/>
          <p:cNvPicPr preferRelativeResize="0"/>
          <p:nvPr/>
        </p:nvPicPr>
        <p:blipFill rotWithShape="1">
          <a:blip r:embed="rId3">
            <a:alphaModFix/>
          </a:blip>
          <a:srcRect b="0" l="0" r="0" t="0"/>
          <a:stretch/>
        </p:blipFill>
        <p:spPr>
          <a:xfrm>
            <a:off x="7020041" y="80852"/>
            <a:ext cx="1981200" cy="685800"/>
          </a:xfrm>
          <a:prstGeom prst="rect">
            <a:avLst/>
          </a:prstGeom>
          <a:noFill/>
          <a:ln>
            <a:noFill/>
          </a:ln>
        </p:spPr>
      </p:pic>
    </p:spTree>
  </p:cSld>
  <p:clrMapOvr>
    <a:masterClrMapping/>
  </p:clrMapOvr>
  <p:transition>
    <p:split orient="ver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2021-01-28T11:58:06Z</dcterms:created>
  <dc:creator>putu.wuri@gmail.com</dc:creator>
</cp:coreProperties>
</file>