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Garamond" panose="02020404030301010803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7jbjlMa/8y2PKPQ/3zS+2LwEL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c3a459f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bc3a459f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c3a459fb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c3a459fb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bc3a459fb7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c3a459fb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c3a459fb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bc3a459fb7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c3a459fb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c3a459fb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bc3a459fb7_0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c3a459fb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c3a459fb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bc3a459fb7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c3a459fb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c3a459fb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bc3a459fb7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c3a459fb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c3a459fb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bc3a459fb7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c3a459f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c3a459f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bc3a459fb7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3a459fb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3a459fb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bc3a459fb7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c3a459fb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c3a459fb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bc3a459fb7_0_1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c3a459fb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bc3a459fb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bc3a459fb7_0_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c3a459fb7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c3a459fb7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bc3a459fb7_0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c3a459fb7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c3a459fb7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bc3a459fb7_0_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c3a459fb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c3a459fb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bc3a459fb7_0_2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c3a459fb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c3a459fb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bc3a459fb7_0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c3a459fb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c3a459fb7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bc3a459fb7_0_2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c3a459fb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c3a459fb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bc3a459fb7_0_2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c3a459fb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c3a459fb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bc3a459fb7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c3a459fb7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c3a459fb7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bc3a459fb7_0_2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c3a459fb7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c3a459fb7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bc3a459fb7_0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c3a459fb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c3a459fb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bc3a459fb7_0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c3a459f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bc3a459f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c3a459fb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c3a459fb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bc3a459fb7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c3a459fb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c3a459fb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bc3a459fb7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c3a459fb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c3a459fb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bc3a459fb7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3a459fb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c3a459fb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bc3a459fb7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c3a459fb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c3a459fb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bc3a459fb7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34200" y="35103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0400" y="121113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0400" y="22226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US" sz="6300" b="1"/>
              <a:t>WRITING TECHNIQUES &amp; PARAGRAPH DEVELOPMENT</a:t>
            </a:r>
            <a:endParaRPr sz="3800"/>
          </a:p>
        </p:txBody>
      </p:sp>
      <p:sp>
        <p:nvSpPr>
          <p:cNvPr id="96" name="Google Shape;96;p1"/>
          <p:cNvSpPr/>
          <p:nvPr/>
        </p:nvSpPr>
        <p:spPr>
          <a:xfrm>
            <a:off x="647700" y="4876800"/>
            <a:ext cx="7239788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669900"/>
                </a:solidFill>
                <a:latin typeface="Garamond"/>
                <a:ea typeface="Garamond"/>
                <a:cs typeface="Garamond"/>
                <a:sym typeface="Garamond"/>
              </a:rPr>
              <a:t>RESEARCH METHODOLOGY AND SCIENTIFIC WRITING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669900"/>
                </a:solidFill>
                <a:latin typeface="Garamond"/>
                <a:ea typeface="Garamond"/>
                <a:cs typeface="Garamond"/>
                <a:sym typeface="Garamond"/>
              </a:rPr>
              <a:t>COMPUTER SCIENCE FACULTY, UNIVERSITY OF INDONESIA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2540" y="712651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c3a459fb7_0_22"/>
          <p:cNvSpPr/>
          <p:nvPr/>
        </p:nvSpPr>
        <p:spPr>
          <a:xfrm>
            <a:off x="1233376" y="1762212"/>
            <a:ext cx="7277360" cy="44983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dk1"/>
                </a:solidFill>
              </a:rPr>
              <a:t>A paragraph is set of related sentences that work together to express or develop an idea.</a:t>
            </a:r>
            <a:endParaRPr sz="2400" dirty="0">
              <a:solidFill>
                <a:schemeClr val="dk1"/>
              </a:solidFill>
            </a:endParaRPr>
          </a:p>
          <a:p>
            <a:pPr lvl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D34817"/>
              </a:solidFill>
            </a:endParaRPr>
          </a:p>
          <a:p>
            <a:pPr lvl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dk1"/>
                </a:solidFill>
              </a:rPr>
              <a:t>A paragraph at least consists of three sentences (rule of thumb)</a:t>
            </a:r>
            <a:endParaRPr sz="2400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Opening sentence</a:t>
            </a:r>
            <a:endParaRPr sz="2400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Substantial sentence</a:t>
            </a:r>
            <a:endParaRPr sz="2400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Closing sentence</a:t>
            </a:r>
          </a:p>
          <a:p>
            <a:pPr lvl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2400" dirty="0">
              <a:solidFill>
                <a:schemeClr val="dk1"/>
              </a:solidFill>
            </a:endParaRPr>
          </a:p>
          <a:p>
            <a:pPr lvl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dk1"/>
                </a:solidFill>
              </a:rPr>
              <a:t>A writer uses paragraphs to organize and present ideas-whether they are simple, elaborate, complex, or controversial-in manageable segments of prose.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bc3a459fb7_0_22"/>
          <p:cNvSpPr txBox="1">
            <a:spLocks noGrp="1"/>
          </p:cNvSpPr>
          <p:nvPr>
            <p:ph type="title"/>
          </p:nvPr>
        </p:nvSpPr>
        <p:spPr>
          <a:xfrm>
            <a:off x="630936" y="334644"/>
            <a:ext cx="78822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200" b="1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Chapter, Sub-Chapter and Paragraph Development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5" name="Google Shape;205;gbc3a459fb7_0_22"/>
          <p:cNvSpPr/>
          <p:nvPr/>
        </p:nvSpPr>
        <p:spPr>
          <a:xfrm>
            <a:off x="632079" y="0"/>
            <a:ext cx="7879800" cy="19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bc3a459fb7_0_22"/>
          <p:cNvSpPr/>
          <p:nvPr/>
        </p:nvSpPr>
        <p:spPr>
          <a:xfrm>
            <a:off x="630936" y="1512994"/>
            <a:ext cx="78798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bc3a459fb7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8" name="Google Shape;208;gbc3a459fb7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346" y="-8256"/>
            <a:ext cx="1981197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c3a459fb7_0_9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Paragraphs Development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5" name="Google Shape;215;gbc3a459fb7_0_95"/>
          <p:cNvSpPr txBox="1">
            <a:spLocks noGrp="1"/>
          </p:cNvSpPr>
          <p:nvPr>
            <p:ph type="body" idx="1"/>
          </p:nvPr>
        </p:nvSpPr>
        <p:spPr>
          <a:xfrm>
            <a:off x="1042655" y="1612974"/>
            <a:ext cx="705869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Readers need paragraph in order to readily grasp key points, and avoid boredom or inattention.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Paragraphs formed sub-chapter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Each sub-chapter at least consists of three paragraphs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  <a:buFont typeface="Wingdings" pitchFamily="2" charset="2"/>
              <a:buChar char="Ø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Opening paragraph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  <a:buFont typeface="Wingdings" pitchFamily="2" charset="2"/>
              <a:buChar char="Ø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Substantial paragraph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  <a:buFont typeface="Wingdings" pitchFamily="2" charset="2"/>
              <a:buChar char="Ø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Closing paragraph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Sub-chapters formed Chapter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Each chapter at least consists of three sub-chapters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800100" lvl="1"/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Sub-chapter represents sub-discipline on topic discussed </a:t>
            </a:r>
            <a:endParaRPr sz="1700" dirty="0"/>
          </a:p>
        </p:txBody>
      </p:sp>
      <p:sp>
        <p:nvSpPr>
          <p:cNvPr id="216" name="Google Shape;216;gbc3a459fb7_0_9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c3a459fb7_0_10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Characteristics of Topical Paragraphs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3" name="Google Shape;223;gbc3a459fb7_0_102"/>
          <p:cNvSpPr txBox="1">
            <a:spLocks noGrp="1"/>
          </p:cNvSpPr>
          <p:nvPr>
            <p:ph type="body" idx="1"/>
          </p:nvPr>
        </p:nvSpPr>
        <p:spPr>
          <a:xfrm>
            <a:off x="628650" y="1538546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It must discuss one topic only; that is, it must have unity of subject matter.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Unity in a paragraph requires consistent development of the idea that your paragraph intends to explain.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The paragraph as a whole should focus on that idea.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A topic sentence is a statement that summarizes the idea being developed in a paragraph.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It is often a single sentence.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546100" indent="0">
              <a:lnSpc>
                <a:spcPct val="115000"/>
              </a:lnSpc>
              <a:spcBef>
                <a:spcPts val="400"/>
              </a:spcBef>
              <a:buSzPts val="1100"/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Contoh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“Proses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pemilihan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presiden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melewati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beberapa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tahapan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…..”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gbc3a459fb7_0_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c3a459fb7_0_10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Characteristics of Topical Paragraphs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1" name="Google Shape;231;gbc3a459fb7_0_10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389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It must say all that your reader needs to know about the topic; that is, it must be complete enough to do what it is intended to do.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How much explanation an idea requires depends on how much your reader needs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The sentences within the paragraph must follow some reasonable order that your reader can recognize and follow.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  <a:buFont typeface="Courier New" panose="02070309020205020404" pitchFamily="49" charset="0"/>
              <a:buChar char="o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General to particular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  <a:buFont typeface="Courier New" panose="02070309020205020404" pitchFamily="49" charset="0"/>
              <a:buChar char="o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Particular to general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  <a:buFont typeface="Courier New" panose="02070309020205020404" pitchFamily="49" charset="0"/>
              <a:buChar char="o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Whole to parts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Question to answer, effect to cause </a:t>
            </a:r>
            <a:endParaRPr sz="1700" dirty="0"/>
          </a:p>
        </p:txBody>
      </p:sp>
      <p:sp>
        <p:nvSpPr>
          <p:cNvPr id="232" name="Google Shape;232;gbc3a459fb7_0_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c3a459fb7_0_1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Characteristics of Topical Paragraph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9" name="Google Shape;239;gbc3a459fb7_0_1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32142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 sentences within a paragraph must have coherence; that is, they must be so tied together that your reader can read the paragraph as a unit, not as a collection of separate sentences.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  <a:buFont typeface="Arial" panose="020B0604020202020204" pitchFamily="34" charset="0"/>
              <a:buChar char="•"/>
            </a:pPr>
            <a:endParaRPr lang="en-US" sz="17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Coherence through pronoun reference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Coherence through repetitive structure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Coherence through contrasted elements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Coherence through connections between paragraphs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bc3a459fb7_0_1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c3a459fb7_0_1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latin typeface="Arial"/>
                <a:ea typeface="Arial"/>
                <a:cs typeface="Arial"/>
                <a:sym typeface="Arial"/>
              </a:rPr>
              <a:t>Special Paragraphs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7" name="Google Shape;247;gbc3a459fb7_0_1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Introductory paragraphs</a:t>
            </a:r>
            <a:endParaRPr sz="2000" b="1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The function of an introductory paragraph is to lead your readers into your essay.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buSzPts val="1100"/>
              <a:buNone/>
            </a:pPr>
            <a:r>
              <a:rPr lang="en-US" sz="2000" b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Transitional Paragraphs</a:t>
            </a:r>
            <a:endParaRPr sz="2000" b="1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A transitional paragraph is a signal of a change in content.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buSzPts val="1100"/>
              <a:buNone/>
            </a:pPr>
            <a:r>
              <a:rPr lang="en-US" sz="2000" b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Concluding paragraphs</a:t>
            </a:r>
            <a:endParaRPr sz="2000" b="1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Not every paper needs a concluding paragraph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If an essay has adequately developed its thesis, nothing more is necessary.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gbc3a459fb7_0_1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c3a459fb7_0_1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Kalimat Yang Efektif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5" name="Google Shape;255;gbc3a459fb7_0_1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31185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Kalimat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membangkitkan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acuan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makna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benak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pendengar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pembaca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benak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pembicara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penulis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Kalimat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efektif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ditentukan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oleh: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Keterpaduan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kalimat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mengacu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pada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penalaran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deduksi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induksi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top-down, bottom-up,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dll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.).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Koherensi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kalimat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mengacu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pada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hubungan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timbal-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balik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antara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kalimat-kalimat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gbc3a459fb7_0_1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c3a459fb7_0_1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Koherensi Kalimat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3" name="Google Shape;263;gbc3a459fb7_0_137"/>
          <p:cNvSpPr txBox="1">
            <a:spLocks noGrp="1"/>
          </p:cNvSpPr>
          <p:nvPr>
            <p:ph type="body" idx="1"/>
          </p:nvPr>
        </p:nvSpPr>
        <p:spPr>
          <a:xfrm>
            <a:off x="628650" y="1690826"/>
            <a:ext cx="7886700" cy="47665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9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Hal-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hal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mengganggu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koherensi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kalimat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dirty="0" err="1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Tempat</a:t>
            </a:r>
            <a:r>
              <a:rPr lang="en-US" sz="1700" b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 kata</a:t>
            </a:r>
            <a:endParaRPr sz="1700" b="1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rgbClr val="9B2D1F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Pekan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Olah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Raga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Bekas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Penyandang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Kusta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Nasional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dirty="0" err="1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Pemilihan</a:t>
            </a:r>
            <a:r>
              <a:rPr lang="en-US" sz="1700" b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700" b="1" dirty="0" err="1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Pemakaian</a:t>
            </a:r>
            <a:r>
              <a:rPr lang="en-US" sz="1700" b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 Kata</a:t>
            </a:r>
            <a:endParaRPr sz="1700" b="1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Memilih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kata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depan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kata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penghubung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salah: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400" u="sng" dirty="0">
                <a:latin typeface="Arial"/>
                <a:ea typeface="Arial"/>
                <a:cs typeface="Arial"/>
                <a:sym typeface="Arial"/>
              </a:rPr>
              <a:t>Dari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hasil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perhitungan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…..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Memilih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dua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kata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kontradiktif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medan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maknanya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tumpang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tindih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Banyak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penderita-penderita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….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Suatu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ciri-ciri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didapatkan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…...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kata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sesuai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Walaupun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u="sng" dirty="0" err="1">
                <a:latin typeface="Arial"/>
                <a:ea typeface="Arial"/>
                <a:cs typeface="Arial"/>
                <a:sym typeface="Arial"/>
              </a:rPr>
              <a:t>artikel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berpendapat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…..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nama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istilah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benar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tetapi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penulisannya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keliru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Poison (Poisson) distribution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gbc3a459fb7_0_1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c3a459fb7_0_14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Pengejaan (</a:t>
            </a:r>
            <a:r>
              <a:rPr lang="en-US" sz="3600" b="1" i="1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spelling</a:t>
            </a:r>
            <a:r>
              <a:rPr lang="en-US" sz="3600" b="1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1" name="Google Shape;271;gbc3a459fb7_0_1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400" b="1" dirty="0" err="1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Konsistensi</a:t>
            </a:r>
            <a:endParaRPr sz="2400" b="1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Spelling,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termasuk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hypenation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konsisten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seluruh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tulisan,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kecuali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kutipan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di mana spelling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tulisan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aslinya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dipertahankan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terlepas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spellinhg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benar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salah.</a:t>
            </a:r>
            <a:endParaRPr sz="1700" dirty="0">
              <a:solidFill>
                <a:srgbClr val="9B2D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400" b="1" dirty="0" err="1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Pembagian</a:t>
            </a:r>
            <a:r>
              <a:rPr lang="en-US" sz="2400" b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 kata (</a:t>
            </a:r>
            <a:r>
              <a:rPr lang="en-US" sz="2400" b="1" i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word division</a:t>
            </a:r>
            <a:r>
              <a:rPr lang="en-US" sz="2400" b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Pembagian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kata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sebaiknya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dikonsultasikan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kamus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sehingga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anda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tahu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dimana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sebaiknya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suatu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kata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dipenggal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700" dirty="0">
              <a:solidFill>
                <a:srgbClr val="9B2D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Kata-kata </a:t>
            </a:r>
            <a:r>
              <a:rPr lang="en-US" sz="2400" b="1" dirty="0" err="1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asing</a:t>
            </a:r>
            <a:r>
              <a:rPr lang="en-US" sz="2400" b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b="1" i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foreign words</a:t>
            </a:r>
            <a:r>
              <a:rPr lang="en-US" sz="2400" b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Apabila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anda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menyitir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suatu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kata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asing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maka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anda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menuliskannya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persis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sebagaimana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tulisan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ditulis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" name="Google Shape;272;gbc3a459fb7_0_1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c3a459fb7_0_17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79" name="Google Shape;279;gbc3a459fb7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18" y="1063256"/>
            <a:ext cx="8800155" cy="51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Session Objectives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772187" y="2614372"/>
            <a:ext cx="7592766" cy="2781399"/>
            <a:chOff x="143537" y="877012"/>
            <a:chExt cx="7592766" cy="2781399"/>
          </a:xfrm>
        </p:grpSpPr>
        <p:sp>
          <p:nvSpPr>
            <p:cNvPr id="108" name="Google Shape;108;p2"/>
            <p:cNvSpPr/>
            <p:nvPr/>
          </p:nvSpPr>
          <p:spPr>
            <a:xfrm>
              <a:off x="143537" y="877012"/>
              <a:ext cx="1005188" cy="1005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54627" y="1088101"/>
              <a:ext cx="583009" cy="58300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64124" y="877012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364124" y="877012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understand </a:t>
              </a: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purpose of writing</a:t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146343" y="877012"/>
              <a:ext cx="1005188" cy="1005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357433" y="1088101"/>
              <a:ext cx="583009" cy="58300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366930" y="877012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5366930" y="877012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understand </a:t>
              </a: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paragraph definition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43537" y="2653223"/>
              <a:ext cx="1005188" cy="10051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4627" y="2864312"/>
              <a:ext cx="583009" cy="58300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364124" y="2653223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1364124" y="2653223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understand </a:t>
              </a: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writing process</a:t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146343" y="2653223"/>
              <a:ext cx="1005188" cy="1005188"/>
            </a:xfrm>
            <a:prstGeom prst="ellipse">
              <a:avLst/>
            </a:prstGeom>
            <a:solidFill>
              <a:srgbClr val="59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357433" y="2864312"/>
              <a:ext cx="583009" cy="58300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366930" y="2653223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5366930" y="2653223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understand </a:t>
              </a: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to develop paragraph</a:t>
              </a:r>
              <a:endParaRPr/>
            </a:p>
          </p:txBody>
        </p:sp>
      </p:grpSp>
      <p:sp>
        <p:nvSpPr>
          <p:cNvPr id="124" name="Google Shape;124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10400" y="-8256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c3a459fb7_0_18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bc3a459fb7_0_183"/>
          <p:cNvSpPr/>
          <p:nvPr/>
        </p:nvSpPr>
        <p:spPr>
          <a:xfrm flipH="1">
            <a:off x="6432420" y="3335867"/>
            <a:ext cx="246900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bc3a459fb7_0_183"/>
          <p:cNvSpPr/>
          <p:nvPr/>
        </p:nvSpPr>
        <p:spPr>
          <a:xfrm>
            <a:off x="481330" y="623275"/>
            <a:ext cx="8178900" cy="5607900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bc3a459fb7_0_183"/>
          <p:cNvSpPr txBox="1">
            <a:spLocks noGrp="1"/>
          </p:cNvSpPr>
          <p:nvPr>
            <p:ph type="ctrTitle"/>
          </p:nvPr>
        </p:nvSpPr>
        <p:spPr>
          <a:xfrm>
            <a:off x="963900" y="1549147"/>
            <a:ext cx="69237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US" sz="6300" b="1"/>
              <a:t>HOW TO CRITIQUE PAPER</a:t>
            </a:r>
            <a:endParaRPr sz="3800"/>
          </a:p>
        </p:txBody>
      </p:sp>
      <p:sp>
        <p:nvSpPr>
          <p:cNvPr id="289" name="Google Shape;289;gbc3a459fb7_0_183"/>
          <p:cNvSpPr/>
          <p:nvPr/>
        </p:nvSpPr>
        <p:spPr>
          <a:xfrm>
            <a:off x="647700" y="4876800"/>
            <a:ext cx="7239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669900"/>
                </a:solidFill>
                <a:latin typeface="Garamond"/>
                <a:ea typeface="Garamond"/>
                <a:cs typeface="Garamond"/>
                <a:sym typeface="Garamond"/>
              </a:rPr>
              <a:t>RESEARCH METHODOLOGY AND SCIENTIFIC WRITING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669900"/>
                </a:solidFill>
                <a:latin typeface="Garamond"/>
                <a:ea typeface="Garamond"/>
                <a:cs typeface="Garamond"/>
                <a:sym typeface="Garamond"/>
              </a:rPr>
              <a:t>COMPUTER SCIENCE FACULTY, UNIVERSITY OF INDONESIA</a:t>
            </a:r>
            <a:endParaRPr/>
          </a:p>
        </p:txBody>
      </p:sp>
      <p:pic>
        <p:nvPicPr>
          <p:cNvPr id="290" name="Google Shape;290;gbc3a459fb7_0_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2540" y="712651"/>
            <a:ext cx="1981197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c3a459fb7_0_1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97" name="Google Shape;297;gbc3a459fb7_0_1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latin typeface="Arial"/>
                <a:ea typeface="Arial"/>
                <a:cs typeface="Arial"/>
                <a:sym typeface="Arial"/>
              </a:rPr>
              <a:t>Alasan</a:t>
            </a: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latin typeface="Arial"/>
                <a:ea typeface="Arial"/>
                <a:cs typeface="Arial"/>
                <a:sym typeface="Arial"/>
              </a:rPr>
              <a:t>Mengevaluasi</a:t>
            </a: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3000" dirty="0" err="1">
                <a:latin typeface="Arial"/>
                <a:ea typeface="Arial"/>
                <a:cs typeface="Arial"/>
                <a:sym typeface="Arial"/>
              </a:rPr>
              <a:t>Mengkritik</a:t>
            </a: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98" name="Google Shape;298;gbc3a459fb7_0_1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Evaluasi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mendorong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pembaca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melakukan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kritik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” (</a:t>
            </a: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critique paper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Agar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mengulangi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kesalahan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sama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800100" lvl="1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Agar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mempertahankan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“best practice”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Evaluasi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kritikan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menggambarkan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tingkat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pemahaman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pembaca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terhadap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paper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)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dibaca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Evaluasi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kritikan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memberikan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masukan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perbaikan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isu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”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sedang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dibahas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Kritik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evaluasi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terhadap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suatu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membuka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jalan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selanjutnya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c3a459fb7_0_213"/>
          <p:cNvSpPr txBox="1">
            <a:spLocks noGrp="1"/>
          </p:cNvSpPr>
          <p:nvPr>
            <p:ph type="ctrTitle"/>
          </p:nvPr>
        </p:nvSpPr>
        <p:spPr>
          <a:xfrm>
            <a:off x="1143000" y="2020185"/>
            <a:ext cx="6858000" cy="1489777"/>
          </a:xfrm>
          <a:solidFill>
            <a:schemeClr val="accent4">
              <a:lumMod val="20000"/>
              <a:lumOff val="80000"/>
            </a:schemeClr>
          </a:solidFill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Yang Harus </a:t>
            </a:r>
            <a:r>
              <a:rPr lang="en-US" dirty="0" err="1"/>
              <a:t>Dikritik</a:t>
            </a:r>
            <a:r>
              <a:rPr lang="en-US" dirty="0"/>
              <a:t> dan </a:t>
            </a:r>
            <a:r>
              <a:rPr lang="en-US" dirty="0" err="1"/>
              <a:t>Dievaluasi</a:t>
            </a:r>
            <a:r>
              <a:rPr lang="en-US" dirty="0"/>
              <a:t>?? </a:t>
            </a:r>
          </a:p>
        </p:txBody>
      </p:sp>
      <p:sp>
        <p:nvSpPr>
          <p:cNvPr id="305" name="Google Shape;305;gbc3a459fb7_0_213"/>
          <p:cNvSpPr txBox="1">
            <a:spLocks noGrp="1"/>
          </p:cNvSpPr>
          <p:nvPr>
            <p:ph type="subTitle" idx="1"/>
          </p:nvPr>
        </p:nvSpPr>
        <p:spPr>
          <a:xfrm>
            <a:off x="1143000" y="3899750"/>
            <a:ext cx="6858000" cy="1655762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dikritik</a:t>
            </a:r>
            <a:r>
              <a:rPr lang="en-US" dirty="0"/>
              <a:t> dan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6" name="Google Shape;306;gbc3a459fb7_0_213" hidden="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22</a:t>
            </a:fld>
            <a:endParaRPr lang="en-ID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c3a459fb7_0_2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err="1">
                <a:latin typeface="Arial"/>
                <a:ea typeface="Arial"/>
                <a:cs typeface="Arial"/>
                <a:sym typeface="Arial"/>
              </a:rPr>
              <a:t>Komponen-komponen</a:t>
            </a:r>
            <a:r>
              <a:rPr lang="en-US" sz="27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b="1" dirty="0" err="1">
                <a:latin typeface="Arial"/>
                <a:ea typeface="Arial"/>
                <a:cs typeface="Arial"/>
                <a:sym typeface="Arial"/>
              </a:rPr>
              <a:t>Dokumen</a:t>
            </a:r>
            <a:r>
              <a:rPr lang="en-US" sz="27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b="1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27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b="1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2700" b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700" b="1" dirty="0" err="1">
                <a:latin typeface="Arial"/>
                <a:ea typeface="Arial"/>
                <a:cs typeface="Arial"/>
                <a:sym typeface="Arial"/>
              </a:rPr>
              <a:t>antara</a:t>
            </a:r>
            <a:r>
              <a:rPr lang="en-US" sz="2700" b="1" dirty="0">
                <a:latin typeface="Arial"/>
                <a:ea typeface="Arial"/>
                <a:cs typeface="Arial"/>
                <a:sym typeface="Arial"/>
              </a:rPr>
              <a:t> lain: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313" name="Google Shape;313;gbc3a459fb7_0_2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SzPts val="1100"/>
              <a:buNone/>
            </a:pP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Judul</a:t>
            </a:r>
            <a:endParaRPr sz="17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judul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disampaikan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mudah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dipahami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Tuliskan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tanggapan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Anda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buSzPts val="1100"/>
              <a:buNone/>
            </a:pP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Sentral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Isu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Sentral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7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sentral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dirumuskan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jelas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Tuliskan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sentral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kata-kata Anda.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buSzPts val="1100"/>
              <a:buNone/>
            </a:pP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Identifikasi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7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masalahnya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700" i="1" dirty="0">
                <a:latin typeface="Arial"/>
                <a:ea typeface="Arial"/>
                <a:cs typeface="Arial"/>
                <a:sym typeface="Arial"/>
              </a:rPr>
              <a:t>problem statement, research issue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dll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.) di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ungkapkan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eksplisit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efektif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Tuliskan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masalah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700" i="1" dirty="0">
                <a:latin typeface="Arial"/>
                <a:ea typeface="Arial"/>
                <a:cs typeface="Arial"/>
                <a:sym typeface="Arial"/>
              </a:rPr>
              <a:t>problem statement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) 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diteliti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Gunakan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kata-kata Anda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sendiri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gbc3a459fb7_0_2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c3a459fb7_0_2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Komponen-komponen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Dokumen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lanjutan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321" name="Google Shape;321;gbc3a459fb7_0_2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600"/>
              </a:spcBef>
              <a:buSzPts val="1100"/>
              <a:buNone/>
            </a:pP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7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dituliskan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jelas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di 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tujuannya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keterkaitan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pernyataan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masalah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di 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Kalau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sejauh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mana,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kalau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seberapa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besar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gapnya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buSzPts val="1100"/>
              <a:buNone/>
            </a:pP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7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dituliskan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jelas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berupa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praktis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teoritis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Sejauh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mana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menggambarkan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bobot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tulisan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Tuliskan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kata-kata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anda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sendiri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gbc3a459fb7_0_2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c3a459fb7_0_2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Komponen-komponen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Dokumen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lanjutan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329" name="Google Shape;329;gbc3a459fb7_0_2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600"/>
              </a:spcBef>
              <a:buSzPts val="1100"/>
              <a:buNone/>
            </a:pP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Kerangka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Pemikiran</a:t>
            </a:r>
            <a:endParaRPr sz="17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alur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pikir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di 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disampaikan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eksplisit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bentuk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alur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pikir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disampaikan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Induktif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Deduktif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Tuliskan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alur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pikirnya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kata-kata Anda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sendiri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buSzPts val="1100"/>
              <a:buNone/>
            </a:pP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Tinjauan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Pustaka</a:t>
            </a:r>
            <a:endParaRPr sz="17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Sejauh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mana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originalitas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aktualitas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Sejauh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mana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masalah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digarap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relevan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“state of the art”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disiplin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terkait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CS/IS/IT?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Jelaskan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mana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anda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menilai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“state-of-the-art”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00"/>
              </a:spcBef>
              <a:buSzPts val="1100"/>
              <a:buNone/>
            </a:pP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7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dipilih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relevan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masalah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disampaikan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menjadi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dasar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pemilihan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Menurut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anda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adakah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alternatif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teknik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yg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lain?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/>
            <a:endParaRPr sz="1700" dirty="0"/>
          </a:p>
        </p:txBody>
      </p:sp>
      <p:sp>
        <p:nvSpPr>
          <p:cNvPr id="330" name="Google Shape;330;gbc3a459fb7_0_2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c3a459fb7_0_24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6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Analisis</a:t>
            </a:r>
            <a:r>
              <a:rPr lang="en-US" sz="36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36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Interpretasi</a:t>
            </a:r>
            <a:endParaRPr dirty="0"/>
          </a:p>
        </p:txBody>
      </p:sp>
      <p:sp>
        <p:nvSpPr>
          <p:cNvPr id="337" name="Google Shape;337;gbc3a459fb7_0_24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“personal response”,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akibatnya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setiap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pembaca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mempunyai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interpretasi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berbeda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Interpretasi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konsisten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semua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fakta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dalam tulisan.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80000"/>
              </a:lnSpc>
              <a:spcBef>
                <a:spcPts val="4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Analisis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interpretasi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dilakukan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sistematis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80000"/>
              </a:lnSpc>
              <a:spcBef>
                <a:spcPts val="400"/>
              </a:spcBef>
              <a:buSzPts val="11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maupun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fakta-fakta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lainnya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disajikan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diinterpretasikan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arti dan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maknanya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80000"/>
              </a:lnSpc>
              <a:spcBef>
                <a:spcPts val="4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Pengkritik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berani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melakukan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interpretasi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subjektif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disamping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objektif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80000"/>
              </a:lnSpc>
              <a:spcBef>
                <a:spcPts val="400"/>
              </a:spcBef>
              <a:buSzPts val="11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Alur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pemikiran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logis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dalam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penyampaian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pembahasan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analisis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interpretasi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gbc3a459fb7_0_2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c3a459fb7_0_24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err="1">
                <a:latin typeface="Arial"/>
                <a:ea typeface="Arial"/>
                <a:cs typeface="Arial"/>
                <a:sym typeface="Arial"/>
              </a:rPr>
              <a:t>Poin-poin</a:t>
            </a:r>
            <a:r>
              <a:rPr lang="en-US" sz="2900" b="1" dirty="0">
                <a:latin typeface="Arial"/>
                <a:ea typeface="Arial"/>
                <a:cs typeface="Arial"/>
                <a:sym typeface="Arial"/>
              </a:rPr>
              <a:t> lain dalam </a:t>
            </a:r>
            <a:r>
              <a:rPr lang="en-US" sz="2900" b="1" dirty="0" err="1">
                <a:latin typeface="Arial"/>
                <a:ea typeface="Arial"/>
                <a:cs typeface="Arial"/>
                <a:sym typeface="Arial"/>
              </a:rPr>
              <a:t>Analisis</a:t>
            </a:r>
            <a:r>
              <a:rPr lang="en-US" sz="2900" b="1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2900" b="1" dirty="0" err="1">
                <a:latin typeface="Arial"/>
                <a:ea typeface="Arial"/>
                <a:cs typeface="Arial"/>
                <a:sym typeface="Arial"/>
              </a:rPr>
              <a:t>Interpretasi</a:t>
            </a:r>
            <a:r>
              <a:rPr lang="en-US" sz="11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b="1" dirty="0"/>
          </a:p>
        </p:txBody>
      </p:sp>
      <p:sp>
        <p:nvSpPr>
          <p:cNvPr id="345" name="Google Shape;345;gbc3a459fb7_0_24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7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Sejauh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mana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analisis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interpretasi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sesuai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masalah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80000"/>
              </a:lnSpc>
              <a:spcBef>
                <a:spcPts val="700"/>
              </a:spcBef>
              <a:buSzPts val="1100"/>
              <a:buNone/>
            </a:pPr>
            <a:endParaRPr sz="2000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80000"/>
              </a:lnSpc>
              <a:spcBef>
                <a:spcPts val="7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Apa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kontribusi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disajikan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oleh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penulis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80000"/>
              </a:lnSpc>
              <a:spcBef>
                <a:spcPts val="700"/>
              </a:spcBef>
              <a:buSzPts val="1100"/>
            </a:pPr>
            <a:endParaRPr lang="en-US" sz="2000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80000"/>
              </a:lnSpc>
              <a:spcBef>
                <a:spcPts val="7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Adakah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penemuan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baru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novelty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) yang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disampaikan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oleh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penulis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80000"/>
              </a:lnSpc>
              <a:spcBef>
                <a:spcPts val="700"/>
              </a:spcBef>
              <a:buSzPts val="1100"/>
            </a:pPr>
            <a:endParaRPr lang="en-US" sz="2000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80000"/>
              </a:lnSpc>
              <a:spcBef>
                <a:spcPts val="700"/>
              </a:spcBef>
              <a:buSzPts val="11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Interpretasi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bukan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sekedar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membuat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ringkasan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Sejauh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mana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interpretasi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terkait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kajian-kajian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lain? 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gbc3a459fb7_0_2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c3a459fb7_0_255"/>
          <p:cNvSpPr txBox="1">
            <a:spLocks noGrp="1"/>
          </p:cNvSpPr>
          <p:nvPr>
            <p:ph type="body" idx="1"/>
          </p:nvPr>
        </p:nvSpPr>
        <p:spPr>
          <a:xfrm>
            <a:off x="628650" y="1028182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Penarikan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Kesimpulan</a:t>
            </a:r>
            <a:endParaRPr sz="17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kesimpulan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diambil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didukung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oleh data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empiris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telah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diinterpretasikan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baik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kualitatif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maupun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kuantitatif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penulis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logika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deduktif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induktif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menarik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kesimpulannya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Sejauh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mana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memberikan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sumbangan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kemajuan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pengetahuan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penulis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memberikan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dorongan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melakukan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lanjutan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penulis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menyampaikan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keterbatasan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kekurangan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penelitiannya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buSzPts val="1100"/>
              <a:buNone/>
            </a:pP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Komentar</a:t>
            </a:r>
            <a:r>
              <a:rPr lang="en-US" sz="17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Umum</a:t>
            </a:r>
            <a:endParaRPr sz="17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Tunjukkan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berbagai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kesalahan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ejaan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kalimat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efektif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paragraf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mempunyai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skripsi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sedang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anda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amati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Tuliskan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beberapa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contoh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kesalahan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perbaikannya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354" name="Google Shape;354;gbc3a459fb7_0_25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c3a459fb7_0_26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Tips and Bits….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361" name="Google Shape;361;gbc3a459fb7_0_262"/>
          <p:cNvSpPr txBox="1">
            <a:spLocks noGrp="1"/>
          </p:cNvSpPr>
          <p:nvPr>
            <p:ph type="body" idx="1"/>
          </p:nvPr>
        </p:nvSpPr>
        <p:spPr>
          <a:xfrm>
            <a:off x="628650" y="1551325"/>
            <a:ext cx="7886700" cy="34034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Kalau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Anda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mengkritik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maka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anda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pasti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juga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mengevaluasi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laporan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proyek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tetapi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tentu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sebaliknya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Aspek-aspek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diperlukan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suatu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laporan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diperlukan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juga 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suatu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laporan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proyek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Kemampuan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mengevaluasi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laporan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karya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ilmiah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laporan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proyek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menentukan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proyek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sudah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dikerjakan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sesuai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usulan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awalnya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Supaya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hasil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evaluasi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kritikan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dipertanggungjawabkan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maka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kriteria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evaluasi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dituangkan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dalam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instrumen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evaluasi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yang formal.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362" name="Google Shape;362;gbc3a459fb7_0_26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Learning Outcomes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3"/>
          <p:cNvGrpSpPr/>
          <p:nvPr/>
        </p:nvGrpSpPr>
        <p:grpSpPr>
          <a:xfrm>
            <a:off x="1864046" y="2601458"/>
            <a:ext cx="5016256" cy="2565001"/>
            <a:chOff x="2786796" y="985211"/>
            <a:chExt cx="5016256" cy="2565001"/>
          </a:xfrm>
        </p:grpSpPr>
        <p:sp>
          <p:nvSpPr>
            <p:cNvPr id="134" name="Google Shape;134;p3"/>
            <p:cNvSpPr/>
            <p:nvPr/>
          </p:nvSpPr>
          <p:spPr>
            <a:xfrm>
              <a:off x="5946370" y="985211"/>
              <a:ext cx="1406700" cy="140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246183" y="1285024"/>
              <a:ext cx="807300" cy="807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5496652" y="2830212"/>
              <a:ext cx="2306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 SHOULD BE ABLE 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DEVELOP PARAGRAPH</a:t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36327" y="1285024"/>
              <a:ext cx="807187" cy="807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786796" y="2830212"/>
              <a:ext cx="23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500"/>
              </a:pPr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 SHOULD BE ABLE TO DIFFERENTIATE THE METHOD OF DEVELOPING PARAGRAPH</a:t>
              </a:r>
              <a:endParaRPr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496639" y="2830212"/>
              <a:ext cx="23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2149370" y="2553208"/>
            <a:ext cx="1406700" cy="140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2449077" y="2852899"/>
            <a:ext cx="807300" cy="807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c3a459fb7_0_207"/>
          <p:cNvSpPr txBox="1">
            <a:spLocks noGrp="1"/>
          </p:cNvSpPr>
          <p:nvPr>
            <p:ph type="title"/>
          </p:nvPr>
        </p:nvSpPr>
        <p:spPr>
          <a:xfrm>
            <a:off x="3193368" y="2377158"/>
            <a:ext cx="2377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369" name="Google Shape;369;gbc3a459fb7_0_2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c3a459fb7_0_0"/>
          <p:cNvSpPr/>
          <p:nvPr/>
        </p:nvSpPr>
        <p:spPr>
          <a:xfrm>
            <a:off x="1399844" y="5234258"/>
            <a:ext cx="7010510" cy="6583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</a:rPr>
              <a:t>Writing improves your understanding on the issue 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bc3a459fb7_0_0"/>
          <p:cNvSpPr txBox="1">
            <a:spLocks noGrp="1"/>
          </p:cNvSpPr>
          <p:nvPr>
            <p:ph type="title"/>
          </p:nvPr>
        </p:nvSpPr>
        <p:spPr>
          <a:xfrm>
            <a:off x="630936" y="334644"/>
            <a:ext cx="78822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600" b="1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Why Should I Write?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0" name="Google Shape;150;gbc3a459fb7_0_0"/>
          <p:cNvSpPr/>
          <p:nvPr/>
        </p:nvSpPr>
        <p:spPr>
          <a:xfrm>
            <a:off x="632079" y="0"/>
            <a:ext cx="7879800" cy="19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bc3a459fb7_0_0"/>
          <p:cNvSpPr/>
          <p:nvPr/>
        </p:nvSpPr>
        <p:spPr>
          <a:xfrm>
            <a:off x="630936" y="1512994"/>
            <a:ext cx="78798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bc3a459fb7_0_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A9018F-C147-7C40-B41F-2D01E7AECEE0}"/>
              </a:ext>
            </a:extLst>
          </p:cNvPr>
          <p:cNvSpPr/>
          <p:nvPr/>
        </p:nvSpPr>
        <p:spPr>
          <a:xfrm>
            <a:off x="1463639" y="2189618"/>
            <a:ext cx="6819122" cy="480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dk1"/>
                </a:solidFill>
              </a:rPr>
              <a:t>Writing improves reading comprehension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197D5B-04CC-C145-BF67-4B7B7917FDB7}"/>
              </a:ext>
            </a:extLst>
          </p:cNvPr>
          <p:cNvSpPr/>
          <p:nvPr/>
        </p:nvSpPr>
        <p:spPr>
          <a:xfrm>
            <a:off x="1399842" y="3001554"/>
            <a:ext cx="6882919" cy="905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dk1"/>
                </a:solidFill>
              </a:rPr>
              <a:t>Writing improves achievement in other academic areas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7E3E0-B912-4F40-860B-CC4AE0907E41}"/>
              </a:ext>
            </a:extLst>
          </p:cNvPr>
          <p:cNvSpPr/>
          <p:nvPr/>
        </p:nvSpPr>
        <p:spPr>
          <a:xfrm>
            <a:off x="1399843" y="4147456"/>
            <a:ext cx="6946715" cy="905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dk1"/>
                </a:solidFill>
              </a:rPr>
              <a:t>Writing contributes to a sense of connection and personal efficacy (value)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c3a459fb7_0_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Purpose of writing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8A35CE-49F0-DF4D-97CF-F7C2033AEBEB}"/>
              </a:ext>
            </a:extLst>
          </p:cNvPr>
          <p:cNvGrpSpPr/>
          <p:nvPr/>
        </p:nvGrpSpPr>
        <p:grpSpPr>
          <a:xfrm>
            <a:off x="1029139" y="1759723"/>
            <a:ext cx="5428811" cy="3716108"/>
            <a:chOff x="1857594" y="1828620"/>
            <a:chExt cx="5428811" cy="3716108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678F904-C452-624F-A5DF-9D79967AB022}"/>
                </a:ext>
              </a:extLst>
            </p:cNvPr>
            <p:cNvSpPr/>
            <p:nvPr/>
          </p:nvSpPr>
          <p:spPr>
            <a:xfrm rot="21600000">
              <a:off x="2041750" y="1828620"/>
              <a:ext cx="5244655" cy="368314"/>
            </a:xfrm>
            <a:custGeom>
              <a:avLst/>
              <a:gdLst>
                <a:gd name="connsiteX0" fmla="*/ 0 w 5244655"/>
                <a:gd name="connsiteY0" fmla="*/ 0 h 368312"/>
                <a:gd name="connsiteX1" fmla="*/ 5060499 w 5244655"/>
                <a:gd name="connsiteY1" fmla="*/ 0 h 368312"/>
                <a:gd name="connsiteX2" fmla="*/ 5244655 w 5244655"/>
                <a:gd name="connsiteY2" fmla="*/ 184156 h 368312"/>
                <a:gd name="connsiteX3" fmla="*/ 5060499 w 5244655"/>
                <a:gd name="connsiteY3" fmla="*/ 368312 h 368312"/>
                <a:gd name="connsiteX4" fmla="*/ 0 w 5244655"/>
                <a:gd name="connsiteY4" fmla="*/ 368312 h 368312"/>
                <a:gd name="connsiteX5" fmla="*/ 0 w 5244655"/>
                <a:gd name="connsiteY5" fmla="*/ 0 h 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655" h="368312">
                  <a:moveTo>
                    <a:pt x="5244655" y="368311"/>
                  </a:moveTo>
                  <a:lnTo>
                    <a:pt x="184156" y="368311"/>
                  </a:lnTo>
                  <a:lnTo>
                    <a:pt x="0" y="184156"/>
                  </a:lnTo>
                  <a:lnTo>
                    <a:pt x="184156" y="1"/>
                  </a:lnTo>
                  <a:lnTo>
                    <a:pt x="5244655" y="1"/>
                  </a:lnTo>
                  <a:lnTo>
                    <a:pt x="5244655" y="36831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94" tIns="64771" rIns="120904" bIns="6477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/>
                <a:t>To inform</a:t>
              </a:r>
              <a:endParaRPr lang="en-ID" sz="1700" kern="12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11F331D-87B4-874E-9876-16E4F8D23FC7}"/>
                </a:ext>
              </a:extLst>
            </p:cNvPr>
            <p:cNvSpPr/>
            <p:nvPr/>
          </p:nvSpPr>
          <p:spPr>
            <a:xfrm>
              <a:off x="1857594" y="1828621"/>
              <a:ext cx="368312" cy="368312"/>
            </a:xfrm>
            <a:prstGeom prst="ellipse">
              <a:avLst/>
            </a:pr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5508A32-365D-854E-AC6C-3FD34AC541A0}"/>
                </a:ext>
              </a:extLst>
            </p:cNvPr>
            <p:cNvSpPr/>
            <p:nvPr/>
          </p:nvSpPr>
          <p:spPr>
            <a:xfrm rot="21600000">
              <a:off x="2041750" y="2306876"/>
              <a:ext cx="5244655" cy="368314"/>
            </a:xfrm>
            <a:custGeom>
              <a:avLst/>
              <a:gdLst>
                <a:gd name="connsiteX0" fmla="*/ 0 w 5244655"/>
                <a:gd name="connsiteY0" fmla="*/ 0 h 368312"/>
                <a:gd name="connsiteX1" fmla="*/ 5060499 w 5244655"/>
                <a:gd name="connsiteY1" fmla="*/ 0 h 368312"/>
                <a:gd name="connsiteX2" fmla="*/ 5244655 w 5244655"/>
                <a:gd name="connsiteY2" fmla="*/ 184156 h 368312"/>
                <a:gd name="connsiteX3" fmla="*/ 5060499 w 5244655"/>
                <a:gd name="connsiteY3" fmla="*/ 368312 h 368312"/>
                <a:gd name="connsiteX4" fmla="*/ 0 w 5244655"/>
                <a:gd name="connsiteY4" fmla="*/ 368312 h 368312"/>
                <a:gd name="connsiteX5" fmla="*/ 0 w 5244655"/>
                <a:gd name="connsiteY5" fmla="*/ 0 h 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655" h="368312">
                  <a:moveTo>
                    <a:pt x="5244655" y="368311"/>
                  </a:moveTo>
                  <a:lnTo>
                    <a:pt x="184156" y="368311"/>
                  </a:lnTo>
                  <a:lnTo>
                    <a:pt x="0" y="184156"/>
                  </a:lnTo>
                  <a:lnTo>
                    <a:pt x="184156" y="1"/>
                  </a:lnTo>
                  <a:lnTo>
                    <a:pt x="5244655" y="1"/>
                  </a:lnTo>
                  <a:lnTo>
                    <a:pt x="5244655" y="36831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94" tIns="64771" rIns="120904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/>
                <a:t>To narrate</a:t>
              </a:r>
              <a:endParaRPr lang="en-ID" sz="1700" kern="12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09EE16-F491-8F40-B907-952D3A5C1188}"/>
                </a:ext>
              </a:extLst>
            </p:cNvPr>
            <p:cNvSpPr/>
            <p:nvPr/>
          </p:nvSpPr>
          <p:spPr>
            <a:xfrm>
              <a:off x="1857594" y="2306877"/>
              <a:ext cx="368312" cy="368312"/>
            </a:xfrm>
            <a:prstGeom prst="ellipse">
              <a:avLst/>
            </a:pr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130C25A-36D3-6041-9C7E-3CA9223BECD8}"/>
                </a:ext>
              </a:extLst>
            </p:cNvPr>
            <p:cNvSpPr/>
            <p:nvPr/>
          </p:nvSpPr>
          <p:spPr>
            <a:xfrm rot="21600000">
              <a:off x="2041750" y="2785133"/>
              <a:ext cx="5244655" cy="368314"/>
            </a:xfrm>
            <a:custGeom>
              <a:avLst/>
              <a:gdLst>
                <a:gd name="connsiteX0" fmla="*/ 0 w 5244655"/>
                <a:gd name="connsiteY0" fmla="*/ 0 h 368312"/>
                <a:gd name="connsiteX1" fmla="*/ 5060499 w 5244655"/>
                <a:gd name="connsiteY1" fmla="*/ 0 h 368312"/>
                <a:gd name="connsiteX2" fmla="*/ 5244655 w 5244655"/>
                <a:gd name="connsiteY2" fmla="*/ 184156 h 368312"/>
                <a:gd name="connsiteX3" fmla="*/ 5060499 w 5244655"/>
                <a:gd name="connsiteY3" fmla="*/ 368312 h 368312"/>
                <a:gd name="connsiteX4" fmla="*/ 0 w 5244655"/>
                <a:gd name="connsiteY4" fmla="*/ 368312 h 368312"/>
                <a:gd name="connsiteX5" fmla="*/ 0 w 5244655"/>
                <a:gd name="connsiteY5" fmla="*/ 0 h 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655" h="368312">
                  <a:moveTo>
                    <a:pt x="5244655" y="368311"/>
                  </a:moveTo>
                  <a:lnTo>
                    <a:pt x="184156" y="368311"/>
                  </a:lnTo>
                  <a:lnTo>
                    <a:pt x="0" y="184156"/>
                  </a:lnTo>
                  <a:lnTo>
                    <a:pt x="184156" y="1"/>
                  </a:lnTo>
                  <a:lnTo>
                    <a:pt x="5244655" y="1"/>
                  </a:lnTo>
                  <a:lnTo>
                    <a:pt x="5244655" y="36831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94" tIns="64771" rIns="120904" bIns="6477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/>
                <a:t>To explain</a:t>
              </a:r>
              <a:endParaRPr lang="en-ID" sz="1700" kern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35F18C-2F45-7D42-BA3B-9EEFBEA5383B}"/>
                </a:ext>
              </a:extLst>
            </p:cNvPr>
            <p:cNvSpPr/>
            <p:nvPr/>
          </p:nvSpPr>
          <p:spPr>
            <a:xfrm>
              <a:off x="1857594" y="2785134"/>
              <a:ext cx="368312" cy="368312"/>
            </a:xfrm>
            <a:prstGeom prst="ellipse">
              <a:avLst/>
            </a:pr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23EA500-C1B2-4D49-8704-5DEF06DA4F32}"/>
                </a:ext>
              </a:extLst>
            </p:cNvPr>
            <p:cNvSpPr/>
            <p:nvPr/>
          </p:nvSpPr>
          <p:spPr>
            <a:xfrm rot="21600000">
              <a:off x="2041750" y="3263389"/>
              <a:ext cx="5244655" cy="368314"/>
            </a:xfrm>
            <a:custGeom>
              <a:avLst/>
              <a:gdLst>
                <a:gd name="connsiteX0" fmla="*/ 0 w 5244655"/>
                <a:gd name="connsiteY0" fmla="*/ 0 h 368312"/>
                <a:gd name="connsiteX1" fmla="*/ 5060499 w 5244655"/>
                <a:gd name="connsiteY1" fmla="*/ 0 h 368312"/>
                <a:gd name="connsiteX2" fmla="*/ 5244655 w 5244655"/>
                <a:gd name="connsiteY2" fmla="*/ 184156 h 368312"/>
                <a:gd name="connsiteX3" fmla="*/ 5060499 w 5244655"/>
                <a:gd name="connsiteY3" fmla="*/ 368312 h 368312"/>
                <a:gd name="connsiteX4" fmla="*/ 0 w 5244655"/>
                <a:gd name="connsiteY4" fmla="*/ 368312 h 368312"/>
                <a:gd name="connsiteX5" fmla="*/ 0 w 5244655"/>
                <a:gd name="connsiteY5" fmla="*/ 0 h 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655" h="368312">
                  <a:moveTo>
                    <a:pt x="5244655" y="368311"/>
                  </a:moveTo>
                  <a:lnTo>
                    <a:pt x="184156" y="368311"/>
                  </a:lnTo>
                  <a:lnTo>
                    <a:pt x="0" y="184156"/>
                  </a:lnTo>
                  <a:lnTo>
                    <a:pt x="184156" y="1"/>
                  </a:lnTo>
                  <a:lnTo>
                    <a:pt x="5244655" y="1"/>
                  </a:lnTo>
                  <a:lnTo>
                    <a:pt x="5244655" y="36831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94" tIns="64771" rIns="120904" bIns="6477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/>
                <a:t>To describe</a:t>
              </a:r>
              <a:endParaRPr lang="en-ID" sz="1700" kern="12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0B2BF2-986F-484C-9197-92369D088A2F}"/>
                </a:ext>
              </a:extLst>
            </p:cNvPr>
            <p:cNvSpPr/>
            <p:nvPr/>
          </p:nvSpPr>
          <p:spPr>
            <a:xfrm>
              <a:off x="1857594" y="3263390"/>
              <a:ext cx="368312" cy="368312"/>
            </a:xfrm>
            <a:prstGeom prst="ellipse">
              <a:avLst/>
            </a:pr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00C17D5-9067-694F-B3FD-714BC5D56AB8}"/>
                </a:ext>
              </a:extLst>
            </p:cNvPr>
            <p:cNvSpPr/>
            <p:nvPr/>
          </p:nvSpPr>
          <p:spPr>
            <a:xfrm rot="21600000">
              <a:off x="2041750" y="3741645"/>
              <a:ext cx="5244655" cy="368313"/>
            </a:xfrm>
            <a:custGeom>
              <a:avLst/>
              <a:gdLst>
                <a:gd name="connsiteX0" fmla="*/ 0 w 5244655"/>
                <a:gd name="connsiteY0" fmla="*/ 0 h 368312"/>
                <a:gd name="connsiteX1" fmla="*/ 5060499 w 5244655"/>
                <a:gd name="connsiteY1" fmla="*/ 0 h 368312"/>
                <a:gd name="connsiteX2" fmla="*/ 5244655 w 5244655"/>
                <a:gd name="connsiteY2" fmla="*/ 184156 h 368312"/>
                <a:gd name="connsiteX3" fmla="*/ 5060499 w 5244655"/>
                <a:gd name="connsiteY3" fmla="*/ 368312 h 368312"/>
                <a:gd name="connsiteX4" fmla="*/ 0 w 5244655"/>
                <a:gd name="connsiteY4" fmla="*/ 368312 h 368312"/>
                <a:gd name="connsiteX5" fmla="*/ 0 w 5244655"/>
                <a:gd name="connsiteY5" fmla="*/ 0 h 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655" h="368312">
                  <a:moveTo>
                    <a:pt x="5244655" y="368311"/>
                  </a:moveTo>
                  <a:lnTo>
                    <a:pt x="184156" y="368311"/>
                  </a:lnTo>
                  <a:lnTo>
                    <a:pt x="0" y="184156"/>
                  </a:lnTo>
                  <a:lnTo>
                    <a:pt x="184156" y="1"/>
                  </a:lnTo>
                  <a:lnTo>
                    <a:pt x="5244655" y="1"/>
                  </a:lnTo>
                  <a:lnTo>
                    <a:pt x="5244655" y="36831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94" tIns="64771" rIns="120904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/>
                <a:t>To compare &amp; contrast</a:t>
              </a:r>
              <a:endParaRPr lang="en-ID" sz="1700" kern="12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9F6A35-86C5-1A4A-BAE4-798102C1C071}"/>
                </a:ext>
              </a:extLst>
            </p:cNvPr>
            <p:cNvSpPr/>
            <p:nvPr/>
          </p:nvSpPr>
          <p:spPr>
            <a:xfrm>
              <a:off x="1857594" y="3741646"/>
              <a:ext cx="368312" cy="368312"/>
            </a:xfrm>
            <a:prstGeom prst="ellipse">
              <a:avLst/>
            </a:pr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A6F7327-0A3A-FD41-B955-79A3512712A7}"/>
                </a:ext>
              </a:extLst>
            </p:cNvPr>
            <p:cNvSpPr/>
            <p:nvPr/>
          </p:nvSpPr>
          <p:spPr>
            <a:xfrm rot="21600000">
              <a:off x="2041750" y="4219902"/>
              <a:ext cx="5244655" cy="368313"/>
            </a:xfrm>
            <a:custGeom>
              <a:avLst/>
              <a:gdLst>
                <a:gd name="connsiteX0" fmla="*/ 0 w 5244655"/>
                <a:gd name="connsiteY0" fmla="*/ 0 h 368312"/>
                <a:gd name="connsiteX1" fmla="*/ 5060499 w 5244655"/>
                <a:gd name="connsiteY1" fmla="*/ 0 h 368312"/>
                <a:gd name="connsiteX2" fmla="*/ 5244655 w 5244655"/>
                <a:gd name="connsiteY2" fmla="*/ 184156 h 368312"/>
                <a:gd name="connsiteX3" fmla="*/ 5060499 w 5244655"/>
                <a:gd name="connsiteY3" fmla="*/ 368312 h 368312"/>
                <a:gd name="connsiteX4" fmla="*/ 0 w 5244655"/>
                <a:gd name="connsiteY4" fmla="*/ 368312 h 368312"/>
                <a:gd name="connsiteX5" fmla="*/ 0 w 5244655"/>
                <a:gd name="connsiteY5" fmla="*/ 0 h 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655" h="368312">
                  <a:moveTo>
                    <a:pt x="5244655" y="368311"/>
                  </a:moveTo>
                  <a:lnTo>
                    <a:pt x="184156" y="368311"/>
                  </a:lnTo>
                  <a:lnTo>
                    <a:pt x="0" y="184156"/>
                  </a:lnTo>
                  <a:lnTo>
                    <a:pt x="184156" y="1"/>
                  </a:lnTo>
                  <a:lnTo>
                    <a:pt x="5244655" y="1"/>
                  </a:lnTo>
                  <a:lnTo>
                    <a:pt x="5244655" y="36831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94" tIns="64771" rIns="120904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/>
                <a:t>To persuade</a:t>
              </a:r>
              <a:endParaRPr lang="en-ID" sz="1700" kern="12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05466C-49A8-2A46-A118-4BB46CEB76D4}"/>
                </a:ext>
              </a:extLst>
            </p:cNvPr>
            <p:cNvSpPr/>
            <p:nvPr/>
          </p:nvSpPr>
          <p:spPr>
            <a:xfrm>
              <a:off x="1857594" y="4219903"/>
              <a:ext cx="368312" cy="368312"/>
            </a:xfrm>
            <a:prstGeom prst="ellipse">
              <a:avLst/>
            </a:pr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8C7B59B-EB66-244A-97B4-54A448D7D68A}"/>
                </a:ext>
              </a:extLst>
            </p:cNvPr>
            <p:cNvSpPr/>
            <p:nvPr/>
          </p:nvSpPr>
          <p:spPr>
            <a:xfrm rot="21600000">
              <a:off x="2041750" y="4698158"/>
              <a:ext cx="5244655" cy="368313"/>
            </a:xfrm>
            <a:custGeom>
              <a:avLst/>
              <a:gdLst>
                <a:gd name="connsiteX0" fmla="*/ 0 w 5244655"/>
                <a:gd name="connsiteY0" fmla="*/ 0 h 368312"/>
                <a:gd name="connsiteX1" fmla="*/ 5060499 w 5244655"/>
                <a:gd name="connsiteY1" fmla="*/ 0 h 368312"/>
                <a:gd name="connsiteX2" fmla="*/ 5244655 w 5244655"/>
                <a:gd name="connsiteY2" fmla="*/ 184156 h 368312"/>
                <a:gd name="connsiteX3" fmla="*/ 5060499 w 5244655"/>
                <a:gd name="connsiteY3" fmla="*/ 368312 h 368312"/>
                <a:gd name="connsiteX4" fmla="*/ 0 w 5244655"/>
                <a:gd name="connsiteY4" fmla="*/ 368312 h 368312"/>
                <a:gd name="connsiteX5" fmla="*/ 0 w 5244655"/>
                <a:gd name="connsiteY5" fmla="*/ 0 h 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655" h="368312">
                  <a:moveTo>
                    <a:pt x="5244655" y="368311"/>
                  </a:moveTo>
                  <a:lnTo>
                    <a:pt x="184156" y="368311"/>
                  </a:lnTo>
                  <a:lnTo>
                    <a:pt x="0" y="184156"/>
                  </a:lnTo>
                  <a:lnTo>
                    <a:pt x="184156" y="1"/>
                  </a:lnTo>
                  <a:lnTo>
                    <a:pt x="5244655" y="1"/>
                  </a:lnTo>
                  <a:lnTo>
                    <a:pt x="5244655" y="36831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94" tIns="64771" rIns="120904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/>
                <a:t>To motivate</a:t>
              </a:r>
              <a:endParaRPr lang="en-ID" sz="1700" kern="12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533A41-03CC-8146-BC0C-47C51C4821DE}"/>
                </a:ext>
              </a:extLst>
            </p:cNvPr>
            <p:cNvSpPr/>
            <p:nvPr/>
          </p:nvSpPr>
          <p:spPr>
            <a:xfrm>
              <a:off x="1857594" y="4698159"/>
              <a:ext cx="368312" cy="368312"/>
            </a:xfrm>
            <a:prstGeom prst="ellipse">
              <a:avLst/>
            </a:pr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FA086BB-A7FE-1E44-9BA6-AD08E943DB61}"/>
                </a:ext>
              </a:extLst>
            </p:cNvPr>
            <p:cNvSpPr/>
            <p:nvPr/>
          </p:nvSpPr>
          <p:spPr>
            <a:xfrm rot="21600000">
              <a:off x="2041750" y="5176415"/>
              <a:ext cx="5244655" cy="368313"/>
            </a:xfrm>
            <a:custGeom>
              <a:avLst/>
              <a:gdLst>
                <a:gd name="connsiteX0" fmla="*/ 0 w 5244655"/>
                <a:gd name="connsiteY0" fmla="*/ 0 h 368312"/>
                <a:gd name="connsiteX1" fmla="*/ 5060499 w 5244655"/>
                <a:gd name="connsiteY1" fmla="*/ 0 h 368312"/>
                <a:gd name="connsiteX2" fmla="*/ 5244655 w 5244655"/>
                <a:gd name="connsiteY2" fmla="*/ 184156 h 368312"/>
                <a:gd name="connsiteX3" fmla="*/ 5060499 w 5244655"/>
                <a:gd name="connsiteY3" fmla="*/ 368312 h 368312"/>
                <a:gd name="connsiteX4" fmla="*/ 0 w 5244655"/>
                <a:gd name="connsiteY4" fmla="*/ 368312 h 368312"/>
                <a:gd name="connsiteX5" fmla="*/ 0 w 5244655"/>
                <a:gd name="connsiteY5" fmla="*/ 0 h 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655" h="368312">
                  <a:moveTo>
                    <a:pt x="5244655" y="368311"/>
                  </a:moveTo>
                  <a:lnTo>
                    <a:pt x="184156" y="368311"/>
                  </a:lnTo>
                  <a:lnTo>
                    <a:pt x="0" y="184156"/>
                  </a:lnTo>
                  <a:lnTo>
                    <a:pt x="184156" y="1"/>
                  </a:lnTo>
                  <a:lnTo>
                    <a:pt x="5244655" y="1"/>
                  </a:lnTo>
                  <a:lnTo>
                    <a:pt x="5244655" y="36831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94" tIns="64771" rIns="120904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/>
                <a:t>To entertain</a:t>
              </a:r>
              <a:endParaRPr lang="en-ID" sz="1700" kern="12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3803D4A-40B0-3D40-940C-DA834FB6C133}"/>
                </a:ext>
              </a:extLst>
            </p:cNvPr>
            <p:cNvSpPr/>
            <p:nvPr/>
          </p:nvSpPr>
          <p:spPr>
            <a:xfrm>
              <a:off x="1857594" y="5176416"/>
              <a:ext cx="368312" cy="368312"/>
            </a:xfrm>
            <a:prstGeom prst="ellipse">
              <a:avLst/>
            </a:prstGeom>
            <a:ln>
              <a:solidFill>
                <a:schemeClr val="accent1"/>
              </a:solidFill>
            </a:ln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1" name="Google Shape;161;gbc3a459fb7_0_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2" name="Google Shape;162;gbc3a459fb7_0_31"/>
          <p:cNvSpPr txBox="1"/>
          <p:nvPr/>
        </p:nvSpPr>
        <p:spPr>
          <a:xfrm>
            <a:off x="3850246" y="5544728"/>
            <a:ext cx="4665104" cy="10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What is the purpose of your writing?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Recognize your intended reader.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c3a459fb7_0_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Where Do I Begin?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69" name="Google Shape;169;gbc3a459fb7_0_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4783322" cy="406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FINDING TOPIC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Research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News media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Social issues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Personal experiences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Observations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</a:pPr>
            <a:r>
              <a:rPr lang="en-US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Other individual’s writings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gbc3a459fb7_0_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1" name="Google Shape;171;gbc3a459fb7_0_38"/>
          <p:cNvSpPr txBox="1"/>
          <p:nvPr/>
        </p:nvSpPr>
        <p:spPr>
          <a:xfrm>
            <a:off x="6564275" y="4837578"/>
            <a:ext cx="3902149" cy="141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</a:rPr>
              <a:t>Wondering? Dreaming?</a:t>
            </a:r>
            <a:endParaRPr sz="3200" dirty="0">
              <a:solidFill>
                <a:schemeClr val="dk1"/>
              </a:solidFill>
            </a:endParaRPr>
          </a:p>
        </p:txBody>
      </p:sp>
      <p:pic>
        <p:nvPicPr>
          <p:cNvPr id="172" name="Google Shape;172;gbc3a459fb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400" y="2694875"/>
            <a:ext cx="21336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c3a459fb7_0_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9" name="Google Shape;179;gbc3a459fb7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808" y="967975"/>
            <a:ext cx="7310379" cy="53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c3a459fb7_0_5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Writing Processes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86" name="Google Shape;186;gbc3a459fb7_0_52"/>
          <p:cNvSpPr txBox="1">
            <a:spLocks noGrp="1"/>
          </p:cNvSpPr>
          <p:nvPr>
            <p:ph type="body" idx="1"/>
          </p:nvPr>
        </p:nvSpPr>
        <p:spPr>
          <a:xfrm>
            <a:off x="628650" y="1963854"/>
            <a:ext cx="33834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sz="2400" b="1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Prewriting</a:t>
            </a: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Rough draft</a:t>
            </a:r>
            <a:endParaRPr sz="2400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  <a:buFont typeface="Courier New" panose="02070309020205020404" pitchFamily="49" charset="0"/>
              <a:buChar char="o"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Revise draft</a:t>
            </a:r>
            <a:endParaRPr sz="2400" dirty="0">
              <a:solidFill>
                <a:srgbClr val="D348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  <a:buFont typeface="Courier New" panose="02070309020205020404" pitchFamily="49" charset="0"/>
              <a:buChar char="o"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Edit the draft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115000"/>
              </a:lnSpc>
              <a:spcBef>
                <a:spcPts val="600"/>
              </a:spcBef>
              <a:buSzPts val="11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Final document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bc3a459fb7_0_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8" name="Google Shape;188;gbc3a459fb7_0_52"/>
          <p:cNvSpPr txBox="1"/>
          <p:nvPr/>
        </p:nvSpPr>
        <p:spPr>
          <a:xfrm>
            <a:off x="5342975" y="1825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D34817"/>
                </a:solidFill>
              </a:rPr>
              <a:t>Deliverables</a:t>
            </a:r>
            <a:endParaRPr sz="2400" b="1">
              <a:solidFill>
                <a:srgbClr val="D34817"/>
              </a:solidFill>
            </a:endParaRPr>
          </a:p>
        </p:txBody>
      </p:sp>
      <p:sp>
        <p:nvSpPr>
          <p:cNvPr id="189" name="Google Shape;189;gbc3a459fb7_0_52"/>
          <p:cNvSpPr txBox="1"/>
          <p:nvPr/>
        </p:nvSpPr>
        <p:spPr>
          <a:xfrm>
            <a:off x="3455582" y="2453279"/>
            <a:ext cx="5826642" cy="354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Ideas, key words, charts, etc.</a:t>
            </a:r>
            <a:endParaRPr sz="2400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Structure, description of each section, free from grammar, etc.</a:t>
            </a:r>
            <a:endParaRPr sz="2400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Detailing ideas, get respond, see from readers point of view.</a:t>
            </a:r>
            <a:endParaRPr sz="2400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Typos, grammar, logic.</a:t>
            </a:r>
            <a:endParaRPr sz="2400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Read again before submitting.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c3a459fb7_0_59"/>
          <p:cNvSpPr txBox="1">
            <a:spLocks noGrp="1"/>
          </p:cNvSpPr>
          <p:nvPr>
            <p:ph type="title"/>
          </p:nvPr>
        </p:nvSpPr>
        <p:spPr>
          <a:xfrm>
            <a:off x="628650" y="10464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DEVELOP YOUR PARAGRAPH</a:t>
            </a:r>
            <a:endParaRPr/>
          </a:p>
        </p:txBody>
      </p:sp>
      <p:sp>
        <p:nvSpPr>
          <p:cNvPr id="196" name="Google Shape;196;gbc3a459fb7_0_5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97" name="Google Shape;197;gbc3a459fb7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50" y="2800350"/>
            <a:ext cx="19431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bc3a459fb7_0_59"/>
          <p:cNvSpPr txBox="1"/>
          <p:nvPr/>
        </p:nvSpPr>
        <p:spPr>
          <a:xfrm>
            <a:off x="1362650" y="4285125"/>
            <a:ext cx="6880800" cy="1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</a:rPr>
              <a:t>From General to Specific or From Specific to General or else….???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1625</Words>
  <Application>Microsoft Macintosh PowerPoint</Application>
  <PresentationFormat>On-screen Show (4:3)</PresentationFormat>
  <Paragraphs>254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Arial</vt:lpstr>
      <vt:lpstr>Wingdings</vt:lpstr>
      <vt:lpstr>Garamond</vt:lpstr>
      <vt:lpstr>Courier New</vt:lpstr>
      <vt:lpstr>Office Theme</vt:lpstr>
      <vt:lpstr>WRITING TECHNIQUES &amp; PARAGRAPH DEVELOPMENT</vt:lpstr>
      <vt:lpstr>Session Objectives</vt:lpstr>
      <vt:lpstr>Learning Outcomes</vt:lpstr>
      <vt:lpstr>Why Should I Write? </vt:lpstr>
      <vt:lpstr>Purpose of writing </vt:lpstr>
      <vt:lpstr>Where Do I Begin? </vt:lpstr>
      <vt:lpstr>PowerPoint Presentation</vt:lpstr>
      <vt:lpstr>Writing Processes </vt:lpstr>
      <vt:lpstr>START DEVELOP YOUR PARAGRAPH</vt:lpstr>
      <vt:lpstr>Chapter, Sub-Chapter and Paragraph Development </vt:lpstr>
      <vt:lpstr>Paragraphs Development </vt:lpstr>
      <vt:lpstr>Characteristics of Topical Paragraphs </vt:lpstr>
      <vt:lpstr>Characteristics of Topical Paragraphs </vt:lpstr>
      <vt:lpstr>Characteristics of Topical Paragraph </vt:lpstr>
      <vt:lpstr>Special Paragraphs </vt:lpstr>
      <vt:lpstr>Kalimat Yang Efektif </vt:lpstr>
      <vt:lpstr>Koherensi Kalimat </vt:lpstr>
      <vt:lpstr>Pengejaan (spelling) </vt:lpstr>
      <vt:lpstr>PowerPoint Presentation</vt:lpstr>
      <vt:lpstr>HOW TO CRITIQUE PAPER</vt:lpstr>
      <vt:lpstr>Alasan Mengevaluasi dan Mengkritik Karya Ilmiah </vt:lpstr>
      <vt:lpstr>Apa Yang Harus Dikritik dan Dievaluasi?? </vt:lpstr>
      <vt:lpstr>Komponen-komponen Dokumen Karya Ilmiah, antara lain: </vt:lpstr>
      <vt:lpstr>Komponen-komponen Dokumen Karya Ilmiah (lanjutan)</vt:lpstr>
      <vt:lpstr>Komponen-komponen Dokumen Karya Ilmiah (lanjutan)</vt:lpstr>
      <vt:lpstr>Analisis dan Interpretasi</vt:lpstr>
      <vt:lpstr>Poin-poin lain dalam Analisis dan Interpretasi </vt:lpstr>
      <vt:lpstr>PowerPoint Presentation</vt:lpstr>
      <vt:lpstr>Tips and Bits….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TECHNIQUES &amp; PARAGRAPH DEVELOPMENT</dc:title>
  <dc:creator>annisa monicha</dc:creator>
  <cp:lastModifiedBy>annisa monicha</cp:lastModifiedBy>
  <cp:revision>3</cp:revision>
  <dcterms:created xsi:type="dcterms:W3CDTF">2021-02-08T15:15:19Z</dcterms:created>
  <dcterms:modified xsi:type="dcterms:W3CDTF">2021-02-08T15:21:23Z</dcterms:modified>
</cp:coreProperties>
</file>