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Garamon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jCN1g+MdsyRF7x1ex+uywR1TuY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aramond-bold.fntdata"/><Relationship Id="rId10" Type="http://schemas.openxmlformats.org/officeDocument/2006/relationships/slide" Target="slides/slide5.xml"/><Relationship Id="rId32" Type="http://schemas.openxmlformats.org/officeDocument/2006/relationships/font" Target="fonts/Garamond-regular.fntdata"/><Relationship Id="rId13" Type="http://schemas.openxmlformats.org/officeDocument/2006/relationships/slide" Target="slides/slide8.xml"/><Relationship Id="rId35" Type="http://schemas.openxmlformats.org/officeDocument/2006/relationships/font" Target="fonts/Garamond-boldItalic.fntdata"/><Relationship Id="rId12" Type="http://schemas.openxmlformats.org/officeDocument/2006/relationships/slide" Target="slides/slide7.xml"/><Relationship Id="rId34" Type="http://schemas.openxmlformats.org/officeDocument/2006/relationships/font" Target="fonts/Garamon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Some see triangulation as a method for corroborating findings and as a test for validity.  This, however, is controversial.  This assumes that a weakness in one method will be compensated for by another method, and that it is always possible to make sense between different accounts.  This is unlikely.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triangulation - checking out the consistency of findings generated by different data collection methods. 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is common to have qualitative and quantitative data in a study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These elucidate complementary aspects of the same phenomenon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Often the points were these data diverge are of great interest to the qualiatitive researcher and provide the most insights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Triangulation of sources - examining the consistency of different data sources from within the same method.  For example: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at different points in time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 public vs. private settings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comparing people with different view points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Analyst Triangulation - using multiple analyst to review findings or using multiple observers and analysts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can provide a check on selective perception and illuminate blind spots in an interpretive analysis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goal is not to seek consensus, but to understand multiple ways of seeing the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Theory/perspective triangulation - using multiple theoretical perspectives to examine and interpret the data</a:t>
            </a:r>
            <a:endParaRPr/>
          </a:p>
        </p:txBody>
      </p:sp>
      <p:sp>
        <p:nvSpPr>
          <p:cNvPr id="374" name="Google Shape;37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4200" y="35103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3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400" y="22226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0400" y="121113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3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963930" y="1008993"/>
            <a:ext cx="6923558" cy="35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 sz="8800"/>
              <a:t>Qualitative Research</a:t>
            </a:r>
            <a:endParaRPr b="1"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47700" y="4876800"/>
            <a:ext cx="723978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69900"/>
                </a:solidFill>
                <a:latin typeface="Garamond"/>
                <a:ea typeface="Garamond"/>
                <a:cs typeface="Garamond"/>
                <a:sym typeface="Garamond"/>
              </a:rPr>
              <a:t>RESEARCH METHODOLOGY AND SCIENTIFIC WRITING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669900"/>
                </a:solidFill>
                <a:latin typeface="Garamond"/>
                <a:ea typeface="Garamond"/>
                <a:cs typeface="Garamond"/>
                <a:sym typeface="Garamond"/>
              </a:rPr>
              <a:t>COMPUTER SCIENCE FACULTY, UNIVERSITY OF INDONESIA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540" y="712651"/>
            <a:ext cx="1981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Common Research Methods (Qualitative Paradigm)</a:t>
            </a:r>
            <a:endParaRPr/>
          </a:p>
        </p:txBody>
      </p:sp>
      <p:sp>
        <p:nvSpPr>
          <p:cNvPr id="202" name="Google Shape;202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3" name="Google Shape;203;p10"/>
          <p:cNvGrpSpPr/>
          <p:nvPr/>
        </p:nvGrpSpPr>
        <p:grpSpPr>
          <a:xfrm>
            <a:off x="1766214" y="2137107"/>
            <a:ext cx="5794453" cy="4583672"/>
            <a:chOff x="668933" y="695"/>
            <a:chExt cx="5794453" cy="4583672"/>
          </a:xfrm>
        </p:grpSpPr>
        <p:sp>
          <p:nvSpPr>
            <p:cNvPr id="204" name="Google Shape;204;p10"/>
            <p:cNvSpPr/>
            <p:nvPr/>
          </p:nvSpPr>
          <p:spPr>
            <a:xfrm>
              <a:off x="1006222" y="695"/>
              <a:ext cx="1055109" cy="105510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231081" y="225554"/>
              <a:ext cx="605390" cy="60539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668933" y="1384445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668933" y="1384445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STUDY</a:t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3038605" y="695"/>
              <a:ext cx="1055109" cy="105510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3263464" y="225554"/>
              <a:ext cx="605390" cy="60539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2701316" y="1384445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2701316" y="1384445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 RESEARCH</a:t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5070988" y="695"/>
              <a:ext cx="1055109" cy="105510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5295847" y="225554"/>
              <a:ext cx="605390" cy="60539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4733699" y="1384445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4733699" y="1384445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GROUNDED THEORY</a:t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006222" y="2508742"/>
              <a:ext cx="1055109" cy="105510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1231081" y="2733601"/>
              <a:ext cx="605390" cy="60539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668933" y="3892492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668933" y="3892492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ETHNOGRAPHY</a:t>
              </a: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3038605" y="2508742"/>
              <a:ext cx="1055109" cy="105510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3263464" y="2733601"/>
              <a:ext cx="605390" cy="60539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701316" y="3892492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 txBox="1"/>
            <p:nvPr/>
          </p:nvSpPr>
          <p:spPr>
            <a:xfrm>
              <a:off x="2701316" y="3892492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PHENOMENOLOGY</a:t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5070988" y="2508742"/>
              <a:ext cx="1055109" cy="105510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5295847" y="2733601"/>
              <a:ext cx="605390" cy="60539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4733699" y="3892492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 txBox="1"/>
            <p:nvPr/>
          </p:nvSpPr>
          <p:spPr>
            <a:xfrm>
              <a:off x="4733699" y="3892492"/>
              <a:ext cx="1729687" cy="691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HERMENEUTICS</a:t>
              </a: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Grounded Theory  (Creswell 2002)</a:t>
            </a:r>
            <a:endParaRPr/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researcher attempts to derive a general, abstract theory of a process, action, or interaction grounded in the views of participants in a study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Two primary characteristics of this design are: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constant comparison of data with emerging categories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Theoretical sampling of different groups to maximize the similarities and the differences of information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34" name="Google Shape;23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Phenomenology</a:t>
            </a:r>
            <a:endParaRPr/>
          </a:p>
        </p:txBody>
      </p:sp>
      <p:sp>
        <p:nvSpPr>
          <p:cNvPr id="240" name="Google Shape;240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Is the study of things as they appear (</a:t>
            </a:r>
            <a:r>
              <a:rPr b="1" lang="en-US"/>
              <a:t>phenomena</a:t>
            </a:r>
            <a:r>
              <a:rPr lang="en-US"/>
              <a:t>) (Smith 2009).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researcher identifies the "essence" of human experiences concerning a phenomenon, as described by participants in a study. (Creswell 2002)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41" name="Google Shape;24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Hermeneutics</a:t>
            </a:r>
            <a:endParaRPr/>
          </a:p>
        </p:txBody>
      </p:sp>
      <p:sp>
        <p:nvSpPr>
          <p:cNvPr id="247" name="Google Shape;247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term ‘hermeneutic’ is derived from Greek language, that is ‘to interpret’ or ‘to understand’ (Hart 2010).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key word of hermeneutics is </a:t>
            </a:r>
            <a:r>
              <a:rPr b="1" lang="en-US"/>
              <a:t>interpretation</a:t>
            </a:r>
            <a:r>
              <a:rPr lang="en-US"/>
              <a:t> (Runardotter 2007).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Hermeneutic interpretation performed with a fundamental principle called the </a:t>
            </a:r>
            <a:r>
              <a:rPr b="1" lang="en-US"/>
              <a:t>hermeneutic circle </a:t>
            </a:r>
            <a:r>
              <a:rPr lang="en-US"/>
              <a:t>(Klein and Myers 1999).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This principle suggests that all human understanding is achieved by iterating between considering the interdependent meaning of parts and the whole that they form (Klein and Myers 1999).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/>
              <a:t>Currently, hermeneutic also be used in making the interpretation of texts in other disciplines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48" name="Google Shape;24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Hermeneutic Circle / Loop</a:t>
            </a:r>
            <a:endParaRPr/>
          </a:p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Interpretations are made from a specific section ("</a:t>
            </a:r>
            <a:r>
              <a:rPr b="1" lang="en-US" sz="2000"/>
              <a:t>part</a:t>
            </a:r>
            <a:r>
              <a:rPr lang="en-US" sz="2000"/>
              <a:t>") and then moves to the common section ("</a:t>
            </a:r>
            <a:r>
              <a:rPr b="1" lang="en-US" sz="2000"/>
              <a:t>whole</a:t>
            </a:r>
            <a:r>
              <a:rPr lang="en-US" sz="2000"/>
              <a:t>"), then return from ("whole") toward ("part") (Klein and Myers 1999).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 implied in (Lukaitis and Cybulski 2005), the term ”part” and “whole” can be </a:t>
            </a:r>
            <a:r>
              <a:rPr b="1" lang="en-US" sz="2000"/>
              <a:t>whatever that means</a:t>
            </a:r>
            <a:r>
              <a:rPr lang="en-US" sz="2000"/>
              <a:t> to the enquirer.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is done </a:t>
            </a:r>
            <a:r>
              <a:rPr b="1" lang="en-US" sz="2000"/>
              <a:t>iteratively</a:t>
            </a:r>
            <a:r>
              <a:rPr lang="en-US" sz="2000"/>
              <a:t> in order to get a thorough understanding (Klein and Myers 1999).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55" name="Google Shape;255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hermeneutic" id="256" name="Google Shape;2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824" y="3982829"/>
            <a:ext cx="3624126" cy="251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Criteria to Assess Qualitative Research</a:t>
            </a:r>
            <a:endParaRPr/>
          </a:p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Guba (1981) suggested four criteria that can be used to assess the trustworthiness of naturalistic/interpretive inquiry, ie. </a:t>
            </a:r>
            <a:endParaRPr sz="2400"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Shenton (2004) suggests that those four criteria can be used to ensuring trustworthiness in </a:t>
            </a:r>
            <a:r>
              <a:rPr b="1" lang="en-US" sz="2400"/>
              <a:t>all qualitative research</a:t>
            </a:r>
            <a:r>
              <a:rPr lang="en-US" sz="2400"/>
              <a:t>.</a:t>
            </a:r>
            <a:endParaRPr/>
          </a:p>
        </p:txBody>
      </p: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4" name="Google Shape;264;p15"/>
          <p:cNvGrpSpPr/>
          <p:nvPr/>
        </p:nvGrpSpPr>
        <p:grpSpPr>
          <a:xfrm>
            <a:off x="1127874" y="3099648"/>
            <a:ext cx="6888251" cy="1522303"/>
            <a:chOff x="294437" y="191348"/>
            <a:chExt cx="6888251" cy="1522303"/>
          </a:xfrm>
        </p:grpSpPr>
        <p:sp>
          <p:nvSpPr>
            <p:cNvPr id="265" name="Google Shape;265;p15"/>
            <p:cNvSpPr/>
            <p:nvPr/>
          </p:nvSpPr>
          <p:spPr>
            <a:xfrm>
              <a:off x="713060" y="191348"/>
              <a:ext cx="685019" cy="68501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94437" y="1104745"/>
              <a:ext cx="1522265" cy="60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 txBox="1"/>
            <p:nvPr/>
          </p:nvSpPr>
          <p:spPr>
            <a:xfrm>
              <a:off x="294437" y="1104745"/>
              <a:ext cx="1522265" cy="60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Credibility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501722" y="191348"/>
              <a:ext cx="685019" cy="6850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083099" y="1104745"/>
              <a:ext cx="1522265" cy="60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2083099" y="1104745"/>
              <a:ext cx="1522265" cy="60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Transferability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290384" y="191348"/>
              <a:ext cx="685019" cy="6850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3871761" y="1104745"/>
              <a:ext cx="1522265" cy="60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 txBox="1"/>
            <p:nvPr/>
          </p:nvSpPr>
          <p:spPr>
            <a:xfrm>
              <a:off x="3871761" y="1104745"/>
              <a:ext cx="1522265" cy="60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Dependability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6079046" y="191348"/>
              <a:ext cx="685019" cy="6850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660423" y="1104745"/>
              <a:ext cx="1522265" cy="60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 txBox="1"/>
            <p:nvPr/>
          </p:nvSpPr>
          <p:spPr>
            <a:xfrm>
              <a:off x="5660423" y="1104745"/>
              <a:ext cx="1522265" cy="60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Confirmability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Credibility (Guba 1981)</a:t>
            </a:r>
            <a:endParaRPr/>
          </a:p>
        </p:txBody>
      </p:sp>
      <p:sp>
        <p:nvSpPr>
          <p:cNvPr id="282" name="Google Shape;282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Credibility measures the </a:t>
            </a:r>
            <a:r>
              <a:rPr b="1" lang="en-US" sz="2400">
                <a:solidFill>
                  <a:schemeClr val="dk1"/>
                </a:solidFill>
              </a:rPr>
              <a:t>confidence</a:t>
            </a:r>
            <a:r>
              <a:rPr lang="en-US" sz="2400">
                <a:solidFill>
                  <a:schemeClr val="dk1"/>
                </a:solidFill>
              </a:rPr>
              <a:t> in the </a:t>
            </a:r>
            <a:r>
              <a:rPr b="1" lang="en-US" sz="2400">
                <a:solidFill>
                  <a:schemeClr val="dk1"/>
                </a:solidFill>
              </a:rPr>
              <a:t>'truth</a:t>
            </a:r>
            <a:r>
              <a:rPr lang="en-US" sz="2400">
                <a:solidFill>
                  <a:schemeClr val="dk1"/>
                </a:solidFill>
              </a:rPr>
              <a:t>' of the findings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Testing the credibility of the findings and interpretations with the various sources (audiences or groups) from which data were drawn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The testing of credibility is often referred to as doing </a:t>
            </a:r>
            <a:r>
              <a:rPr b="1" lang="en-US" sz="2400">
                <a:solidFill>
                  <a:schemeClr val="dk1"/>
                </a:solidFill>
              </a:rPr>
              <a:t>member checks: </a:t>
            </a:r>
            <a:r>
              <a:rPr lang="en-US" sz="2400">
                <a:solidFill>
                  <a:schemeClr val="dk1"/>
                </a:solidFill>
              </a:rPr>
              <a:t>testing the data with members of the relevant human data source groups</a:t>
            </a:r>
            <a:endParaRPr/>
          </a:p>
        </p:txBody>
      </p:sp>
      <p:sp>
        <p:nvSpPr>
          <p:cNvPr id="283" name="Google Shape;28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285" name="Google Shape;28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Ensuring Credibility</a:t>
            </a:r>
            <a:endParaRPr/>
          </a:p>
        </p:txBody>
      </p:sp>
      <p:sp>
        <p:nvSpPr>
          <p:cNvPr id="291" name="Google Shape;291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Adopt the </a:t>
            </a:r>
            <a:r>
              <a:rPr b="1" lang="en-US" sz="2400"/>
              <a:t>appropriate research methods/methodology</a:t>
            </a:r>
            <a:r>
              <a:rPr lang="en-US" sz="2400"/>
              <a:t> (Shenton, 2004)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Develop an </a:t>
            </a:r>
            <a:r>
              <a:rPr b="1" lang="en-US" sz="2400"/>
              <a:t>early familiarity with the culture </a:t>
            </a:r>
            <a:r>
              <a:rPr lang="en-US" sz="2400"/>
              <a:t>of participating organizations before the first data collection dialogues take place (Shenton, 2004)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 </a:t>
            </a:r>
            <a:r>
              <a:rPr b="1" lang="en-US" sz="2400">
                <a:solidFill>
                  <a:srgbClr val="FF0000"/>
                </a:solidFill>
              </a:rPr>
              <a:t>triangulation</a:t>
            </a:r>
            <a:r>
              <a:rPr lang="en-US" sz="2400"/>
              <a:t> (Guba, 1981) and (Shenton, 2004)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of the </a:t>
            </a:r>
            <a:r>
              <a:rPr b="1" lang="en-US" sz="2400"/>
              <a:t>respondents’ identities are known</a:t>
            </a:r>
            <a:r>
              <a:rPr lang="en-US" sz="2400"/>
              <a:t> and clear in the research (Axelsson and Goldkuhl, 2004)</a:t>
            </a:r>
            <a:endParaRPr/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294" name="Google Shape;294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Ensuring Credibility (2)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To do the </a:t>
            </a:r>
            <a:r>
              <a:rPr b="1" lang="en-US" sz="2200"/>
              <a:t>“member check”, </a:t>
            </a:r>
            <a:r>
              <a:rPr lang="en-US" sz="2200"/>
              <a:t>the research progresses is published in several international journal or conferences (Pielstick, 2005)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Ensure </a:t>
            </a:r>
            <a:r>
              <a:rPr b="1" lang="en-US" sz="2200"/>
              <a:t>honesty</a:t>
            </a:r>
            <a:r>
              <a:rPr lang="en-US" sz="2200"/>
              <a:t> in informants when contributing data (Shenton, 2004)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Use </a:t>
            </a:r>
            <a:r>
              <a:rPr b="1" lang="en-US" sz="2200"/>
              <a:t>iterative</a:t>
            </a:r>
            <a:r>
              <a:rPr lang="en-US" sz="2200"/>
              <a:t> </a:t>
            </a:r>
            <a:r>
              <a:rPr b="1" lang="en-US" sz="2200"/>
              <a:t>questioning</a:t>
            </a:r>
            <a:r>
              <a:rPr lang="en-US" sz="2200"/>
              <a:t> (Shenton, 2004)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Debriefing sessions </a:t>
            </a:r>
            <a:r>
              <a:rPr lang="en-US" sz="2200"/>
              <a:t>with research supervisors frequently (Shenton, 2004)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Collect all referential adequacy materials</a:t>
            </a:r>
            <a:r>
              <a:rPr lang="en-US" sz="2200"/>
              <a:t>, for example the interviews and FGD process are recorded and transcribed (Guba, 1981)</a:t>
            </a:r>
            <a:endParaRPr/>
          </a:p>
        </p:txBody>
      </p:sp>
      <p:sp>
        <p:nvSpPr>
          <p:cNvPr id="301" name="Google Shape;301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303" name="Google Shape;303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Transferability (Guba 1981)</a:t>
            </a:r>
            <a:endParaRPr/>
          </a:p>
        </p:txBody>
      </p:sp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 to be confused with </a:t>
            </a:r>
            <a:r>
              <a:rPr b="1" lang="en-US" sz="2400"/>
              <a:t>generalization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generalizations are nearly impossible because phenomena are intimately tied to the times and the contexts in which they are found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Analogous to generalizability (or external validity) is </a:t>
            </a:r>
            <a:r>
              <a:rPr b="1" lang="en-US" sz="2400"/>
              <a:t>transferability</a:t>
            </a:r>
            <a:r>
              <a:rPr lang="en-US" sz="2400"/>
              <a:t>, which is itself dependent upon the </a:t>
            </a:r>
            <a:r>
              <a:rPr b="1" lang="en-US" sz="2400"/>
              <a:t>degree of similarity </a:t>
            </a:r>
            <a:r>
              <a:rPr lang="en-US" sz="2400"/>
              <a:t>(fittingness) between two contexts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target is not to form generalizations that will hold in all times and in all places, </a:t>
            </a:r>
            <a:r>
              <a:rPr b="1" lang="en-US" sz="2400"/>
              <a:t>but to form working hypotheses that may be transferred from one context to another</a:t>
            </a:r>
            <a:r>
              <a:rPr lang="en-US" sz="2400"/>
              <a:t> depending upon the degree of ‘fit’ between the contexts</a:t>
            </a:r>
            <a:endParaRPr sz="2400"/>
          </a:p>
        </p:txBody>
      </p:sp>
      <p:sp>
        <p:nvSpPr>
          <p:cNvPr id="310" name="Google Shape;31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312" name="Google Shape;312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Characteristics of Qualitative Method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857434" y="1825913"/>
            <a:ext cx="7429130" cy="4350761"/>
            <a:chOff x="228784" y="288"/>
            <a:chExt cx="7429130" cy="4350761"/>
          </a:xfrm>
        </p:grpSpPr>
        <p:sp>
          <p:nvSpPr>
            <p:cNvPr id="105" name="Google Shape;105;p2"/>
            <p:cNvSpPr/>
            <p:nvPr/>
          </p:nvSpPr>
          <p:spPr>
            <a:xfrm>
              <a:off x="548934" y="288"/>
              <a:ext cx="1001496" cy="10014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62368" y="213721"/>
              <a:ext cx="574628" cy="57462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28784" y="1313725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28784" y="1313725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NATURAL SETTING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478046" y="288"/>
              <a:ext cx="1001496" cy="10014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691479" y="213721"/>
              <a:ext cx="574628" cy="57462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57895" y="1313725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2157895" y="1313725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RESEARCHERS AS A KEY INSTRUMENT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407157" y="288"/>
              <a:ext cx="1001496" cy="10014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620591" y="213721"/>
              <a:ext cx="574628" cy="57462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87007" y="1313725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4087007" y="1313725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 SOURCES OF DATA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336268" y="288"/>
              <a:ext cx="1001496" cy="10014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49702" y="213721"/>
              <a:ext cx="574628" cy="57462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016118" y="1313725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6016118" y="1313725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INDUCTIVE ANALYSIS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48934" y="2380893"/>
              <a:ext cx="1001496" cy="10014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2368" y="2594327"/>
              <a:ext cx="574628" cy="57462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28784" y="3694331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228784" y="3694331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FOCUS ON EMERGENT MEANING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78046" y="2380893"/>
              <a:ext cx="1001496" cy="10014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691479" y="2594327"/>
              <a:ext cx="574628" cy="57462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157895" y="3694331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157895" y="3694331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EVOLUTIONARY DESIGN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407157" y="2380893"/>
              <a:ext cx="1001496" cy="10014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620591" y="2594327"/>
              <a:ext cx="574628" cy="57462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087007" y="3694331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4087007" y="3694331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INTERPREIVE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336268" y="2380893"/>
              <a:ext cx="1001496" cy="100149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549702" y="2594327"/>
              <a:ext cx="574628" cy="57462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016118" y="3694331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6016118" y="3694331"/>
              <a:ext cx="1641796" cy="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HOLOSTIC AND CONTEXTUAL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knik Purposive Sampling dan Contoh Aplikasinya | Statmat.id" id="317" name="Google Shape;3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609366"/>
            <a:ext cx="3541395" cy="221337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Ensuring Transferability Guba (1981)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628650" y="1825625"/>
            <a:ext cx="52387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Purposive sampling </a:t>
            </a:r>
            <a:r>
              <a:rPr lang="en-US" sz="2000"/>
              <a:t>to choose the interviewees that are involved in this research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Purposive sampling is intentional </a:t>
            </a:r>
            <a:r>
              <a:rPr b="1" lang="en-US" sz="2000"/>
              <a:t>selection of informants </a:t>
            </a:r>
            <a:r>
              <a:rPr lang="en-US" sz="2000"/>
              <a:t>based on their ability to elucidate a specific theme, concept, or phenomenon.</a:t>
            </a:r>
            <a:endParaRPr/>
          </a:p>
        </p:txBody>
      </p:sp>
      <p:sp>
        <p:nvSpPr>
          <p:cNvPr id="320" name="Google Shape;320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321" name="Google Shape;321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  <p:sp>
        <p:nvSpPr>
          <p:cNvPr id="322" name="Google Shape;322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628650" y="3657600"/>
            <a:ext cx="7886700" cy="251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 description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also be made.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 description refers to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account of field experiences in which the researcher makes explicit the patterns of cultural and social relationships and puts them in context (Holloway, 1997).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describing a phenomenon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sufficient detail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 can begin to evaluate the extent to which the conclusions drawn are transferable to other times, settings, situations, and people.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Dependability (Guba 1981)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 to be confused with </a:t>
            </a:r>
            <a:r>
              <a:rPr b="1" lang="en-US" sz="2400"/>
              <a:t>consistency. </a:t>
            </a:r>
            <a:r>
              <a:rPr lang="en-US" sz="2400"/>
              <a:t>Consistency is a </a:t>
            </a:r>
            <a:r>
              <a:rPr b="1" lang="en-US" sz="2400"/>
              <a:t>trickier</a:t>
            </a:r>
            <a:r>
              <a:rPr lang="en-US" sz="2400"/>
              <a:t> concept for natural research.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Assume that some portion of observed instability is ‘real’.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concept of consistency implies not </a:t>
            </a:r>
            <a:r>
              <a:rPr b="1" lang="en-US" sz="2400"/>
              <a:t>invariance</a:t>
            </a:r>
            <a:r>
              <a:rPr lang="en-US" sz="2400"/>
              <a:t> (except by chance) but trackable variance-variance that can be ascribed to sources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naturalist thus interprets </a:t>
            </a:r>
            <a:r>
              <a:rPr b="1" lang="en-US" sz="2400"/>
              <a:t>consistency</a:t>
            </a:r>
            <a:r>
              <a:rPr lang="en-US" sz="2400"/>
              <a:t> </a:t>
            </a:r>
            <a:r>
              <a:rPr b="1" lang="en-US" sz="2400"/>
              <a:t>as</a:t>
            </a:r>
            <a:r>
              <a:rPr lang="en-US" sz="2400"/>
              <a:t> </a:t>
            </a:r>
            <a:r>
              <a:rPr b="1" lang="en-US" sz="2400"/>
              <a:t>dependability</a:t>
            </a:r>
            <a:r>
              <a:rPr lang="en-US" sz="2400"/>
              <a:t>, a concept that embraces both: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stability</a:t>
            </a:r>
            <a:r>
              <a:rPr lang="en-US" sz="2000"/>
              <a:t> implied by the rationalistic term reliable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trackability</a:t>
            </a:r>
            <a:r>
              <a:rPr lang="en-US" sz="2000"/>
              <a:t> required by explainable changes in instrumentation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332" name="Google Shape;33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Ensuring Dependability (Guba 1981)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suggested by Shenton (2004), the research steps have to be reported in </a:t>
            </a:r>
            <a:r>
              <a:rPr b="1" lang="en-US" sz="2400"/>
              <a:t>detail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accordance with Guba’s suggestion of </a:t>
            </a:r>
            <a:r>
              <a:rPr b="1" lang="en-US" sz="2400"/>
              <a:t>audit trail</a:t>
            </a:r>
            <a:r>
              <a:rPr lang="en-US" sz="2400"/>
              <a:t>,</a:t>
            </a:r>
            <a:r>
              <a:rPr b="1" lang="en-US" sz="2400"/>
              <a:t> </a:t>
            </a:r>
            <a:r>
              <a:rPr lang="en-US" sz="2400"/>
              <a:t>then the researcher must explain each chapter in sequential manner.</a:t>
            </a:r>
            <a:endParaRPr/>
          </a:p>
        </p:txBody>
      </p:sp>
      <p:sp>
        <p:nvSpPr>
          <p:cNvPr id="339" name="Google Shape;33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341" name="Google Shape;341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Confirmability (Guba 1981)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Naturalists are especially aware of the cultural and ethnic </a:t>
            </a:r>
            <a:r>
              <a:rPr b="1" lang="en-US" sz="2400"/>
              <a:t>biases</a:t>
            </a:r>
            <a:r>
              <a:rPr lang="en-US" sz="2400"/>
              <a:t> because they understand the </a:t>
            </a:r>
            <a:r>
              <a:rPr b="1" lang="en-US" sz="2400"/>
              <a:t>multiple realities </a:t>
            </a:r>
            <a:r>
              <a:rPr lang="en-US" sz="2400"/>
              <a:t>that one encounters (including multiple value systems) and the role that their own </a:t>
            </a:r>
            <a:r>
              <a:rPr b="1" lang="en-US" sz="2400"/>
              <a:t>predispositions</a:t>
            </a:r>
            <a:r>
              <a:rPr lang="en-US" sz="2400"/>
              <a:t> can play when they use themselves as instruments.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Naturalists shift the burden of neutrality from the investigator to the data, requiring evidence </a:t>
            </a:r>
            <a:r>
              <a:rPr b="1" lang="en-US" sz="2400"/>
              <a:t>not of the certifiability of the investigator </a:t>
            </a:r>
            <a:r>
              <a:rPr lang="en-US" sz="2400"/>
              <a:t>or his or her methods but of the </a:t>
            </a:r>
            <a:r>
              <a:rPr b="1" lang="en-US" sz="2400"/>
              <a:t>confirmability of the data produced</a:t>
            </a:r>
            <a:endParaRPr b="1" sz="2400"/>
          </a:p>
        </p:txBody>
      </p:sp>
      <p:sp>
        <p:nvSpPr>
          <p:cNvPr id="348" name="Google Shape;348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350" name="Google Shape;350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Ensuring Confirmability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suggested by Guba (1981) and Shenton (2004), the role of </a:t>
            </a:r>
            <a:r>
              <a:rPr b="1" lang="en-US" sz="2400">
                <a:solidFill>
                  <a:srgbClr val="FF0000"/>
                </a:solidFill>
              </a:rPr>
              <a:t>triangulation</a:t>
            </a:r>
            <a:r>
              <a:rPr lang="en-US" sz="2400"/>
              <a:t> is emphasized.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exemplified by Pielstick (2005), the original document sources and the original interviewees comments were </a:t>
            </a:r>
            <a:r>
              <a:rPr b="1" lang="en-US" sz="2400"/>
              <a:t>cited extensively </a:t>
            </a:r>
            <a:r>
              <a:rPr lang="en-US" sz="2400"/>
              <a:t>in the research.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suggested by Guba (1981), </a:t>
            </a:r>
            <a:r>
              <a:rPr b="1" lang="en-US" sz="2400"/>
              <a:t>practicing reflexivity </a:t>
            </a:r>
            <a:r>
              <a:rPr lang="en-US" sz="2400"/>
              <a:t>is a must in conducting the research.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57" name="Google Shape;35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359" name="Google Shape;359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Triangulation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628650" y="1825625"/>
            <a:ext cx="5010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Triangulation involves using </a:t>
            </a:r>
            <a:r>
              <a:rPr b="1" lang="en-US" sz="2400"/>
              <a:t>multiple data sources</a:t>
            </a:r>
            <a:r>
              <a:rPr lang="en-US" sz="2400"/>
              <a:t> in an investigation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Rather than seeing triangulation as a method for validation or verification, qualitative researchers generally use triangulation to </a:t>
            </a:r>
            <a:r>
              <a:rPr b="1" lang="en-US" sz="2400"/>
              <a:t>ensure that an account is rich, robust, comprehensive and well-developed.</a:t>
            </a:r>
            <a:endParaRPr b="1" sz="2400"/>
          </a:p>
        </p:txBody>
      </p:sp>
      <p:sp>
        <p:nvSpPr>
          <p:cNvPr id="367" name="Google Shape;367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368" name="Google Shape;368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ethodological Triangulation Validation Method to confirm the framework. |  Download Scientific Diagram" id="370" name="Google Shape;370;p25"/>
          <p:cNvPicPr preferRelativeResize="0"/>
          <p:nvPr/>
        </p:nvPicPr>
        <p:blipFill rotWithShape="1">
          <a:blip r:embed="rId3">
            <a:alphaModFix/>
          </a:blip>
          <a:srcRect b="3051" l="24446" r="24647" t="-3052"/>
          <a:stretch/>
        </p:blipFill>
        <p:spPr>
          <a:xfrm>
            <a:off x="5841688" y="2293144"/>
            <a:ext cx="3091073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Types of Triangulation </a:t>
            </a:r>
            <a:r>
              <a:rPr lang="en-US" sz="1500"/>
              <a:t>(Denzin, 1978 and Patton, 1999) </a:t>
            </a:r>
            <a:endParaRPr/>
          </a:p>
        </p:txBody>
      </p:sp>
      <p:sp>
        <p:nvSpPr>
          <p:cNvPr id="377" name="Google Shape;377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Laksmita Rahadianti</a:t>
            </a:r>
            <a:endParaRPr/>
          </a:p>
        </p:txBody>
      </p:sp>
      <p:sp>
        <p:nvSpPr>
          <p:cNvPr id="378" name="Google Shape;378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Qualitative Research</a:t>
            </a:r>
            <a:endParaRPr/>
          </a:p>
        </p:txBody>
      </p:sp>
      <p:sp>
        <p:nvSpPr>
          <p:cNvPr id="379" name="Google Shape;379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Methods triangulation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checking out the consistency of findings generated by different data collection methods. 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Triangulation of sources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examining the consistency of different data sources from within the same method.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Analyst Triangulation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using multiple analysts to review findings or using multiple observers and analysts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Theory/perspective triangulation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using multiple theoretical perspectives to examine and interpret the data</a:t>
            </a:r>
            <a:endParaRPr/>
          </a:p>
        </p:txBody>
      </p:sp>
      <p:sp>
        <p:nvSpPr>
          <p:cNvPr id="381" name="Google Shape;381;p26"/>
          <p:cNvSpPr txBox="1"/>
          <p:nvPr/>
        </p:nvSpPr>
        <p:spPr>
          <a:xfrm>
            <a:off x="2678676" y="1390607"/>
            <a:ext cx="4570553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http://www.qualres.org/HomeTria-3692.html</a:t>
            </a:r>
            <a:endParaRPr/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Natural Setting</a:t>
            </a:r>
            <a:endParaRPr/>
          </a:p>
        </p:txBody>
      </p:sp>
      <p:sp>
        <p:nvSpPr>
          <p:cNvPr id="143" name="Google Shape;14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Qualitative research is performed in the field, studying a phenomenon in the context in which it occurs.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4" name="Google Shape;144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reseach in the field"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6866" y="3214141"/>
            <a:ext cx="3870267" cy="203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Researchers as a Key Instrument</a:t>
            </a:r>
            <a:endParaRPr/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Qualitative researchers collect data and information </a:t>
            </a:r>
            <a:r>
              <a:rPr b="1" lang="en-US"/>
              <a:t>themselves</a:t>
            </a:r>
            <a:r>
              <a:rPr lang="en-US"/>
              <a:t> (rather than through an ‘objective’ instrument),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Data is obtained through: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face-to-face interactions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observing behaviors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studying documents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interviewing participants.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4498916" y="2075083"/>
            <a:ext cx="4016433" cy="4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/>
              <a:t>Multiple Sources of Data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Qualitative researchers typically gather a </a:t>
            </a:r>
            <a:r>
              <a:rPr b="1" lang="en-US"/>
              <a:t>variety</a:t>
            </a:r>
            <a:r>
              <a:rPr lang="en-US"/>
              <a:t> of data of different sorts, from interviews to documents to observations and so forth.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254" y="3048000"/>
            <a:ext cx="3771492" cy="265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Inductive Analysis</a:t>
            </a:r>
            <a:br>
              <a:rPr lang="en-US"/>
            </a:b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Qualitative methods emphasize bottom-up analysis of data and the build-up of patterns, themes, and concepts into increasingly abstract units from the data.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4800600" y="365126"/>
            <a:ext cx="37147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4800600" y="1825625"/>
            <a:ext cx="37147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ottom-up"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882" y="3119964"/>
            <a:ext cx="3611402" cy="3146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Focus on Emergent Meaning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Qualitative methods focus on uncovering or learning the meaning of behaviors, opinions, or views that participants have about a phenomenon.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Meaning"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124200"/>
            <a:ext cx="2834187" cy="229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Evolutionary Design</a:t>
            </a:r>
            <a:endParaRPr/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Qualitative methods, while following a general procedure, typically follow an </a:t>
            </a:r>
            <a:r>
              <a:rPr b="1" lang="en-US"/>
              <a:t>evolutionary research process </a:t>
            </a:r>
            <a:r>
              <a:rPr lang="en-US"/>
              <a:t>in which a research plan, a theory, data collection, or analysis can </a:t>
            </a:r>
            <a:r>
              <a:rPr b="1" lang="en-US"/>
              <a:t>unfold and change over time </a:t>
            </a:r>
            <a:r>
              <a:rPr lang="en-US"/>
              <a:t>as the research progresses.</a:t>
            </a:r>
            <a:endParaRPr/>
          </a:p>
        </p:txBody>
      </p:sp>
      <p:sp>
        <p:nvSpPr>
          <p:cNvPr id="186" name="Google Shape;18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4419600" y="365126"/>
            <a:ext cx="40957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4419600" y="1825625"/>
            <a:ext cx="40957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evolvution"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581400"/>
            <a:ext cx="3715027" cy="236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Data Collection on Qualitative Research</a:t>
            </a:r>
            <a:endParaRPr/>
          </a:p>
        </p:txBody>
      </p:sp>
      <p:sp>
        <p:nvSpPr>
          <p:cNvPr id="195" name="Google Shape;195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Interviews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Observations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Remember that the researcher is </a:t>
            </a:r>
            <a:r>
              <a:rPr b="1" lang="en-US"/>
              <a:t>part of the research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Direct observation or participant observation (Recker 2013)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Documents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researcher’s </a:t>
            </a:r>
            <a:r>
              <a:rPr b="1" lang="en-US"/>
              <a:t>impressions</a:t>
            </a:r>
            <a:r>
              <a:rPr lang="en-US"/>
              <a:t> and reactions (Myers 1997)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96" name="Google Shape;19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2021-01-28T11:58:06Z</dcterms:created>
  <dc:creator>putu.wuri@gmail.com</dc:creator>
</cp:coreProperties>
</file>