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87" r:id="rId3"/>
    <p:sldId id="288" r:id="rId4"/>
    <p:sldId id="289" r:id="rId5"/>
    <p:sldId id="290" r:id="rId6"/>
    <p:sldId id="292" r:id="rId7"/>
    <p:sldId id="296" r:id="rId8"/>
    <p:sldId id="299" r:id="rId9"/>
    <p:sldId id="300" r:id="rId10"/>
    <p:sldId id="301" r:id="rId11"/>
    <p:sldId id="302" r:id="rId12"/>
    <p:sldId id="304" r:id="rId13"/>
    <p:sldId id="305" r:id="rId14"/>
    <p:sldId id="306" r:id="rId15"/>
    <p:sldId id="307" r:id="rId16"/>
    <p:sldId id="308" r:id="rId17"/>
    <p:sldId id="43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8B8D3-E42A-4B45-B935-C67744ACD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2418C-3B1B-4381-90AA-B14960F6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High Availability </a:t>
            </a:r>
            <a:br>
              <a:rPr lang="en-US" dirty="0"/>
            </a:br>
            <a:r>
              <a:rPr lang="en-US" dirty="0"/>
              <a:t>on Cloud Environment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284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planned maintenance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Sometimes needed to perform systems management tasks:</a:t>
            </a:r>
          </a:p>
          <a:p>
            <a:pPr lvl="1"/>
            <a:r>
              <a:rPr lang="en-GB" dirty="0"/>
              <a:t>Upgrading hardware or software</a:t>
            </a:r>
          </a:p>
          <a:p>
            <a:pPr lvl="1"/>
            <a:r>
              <a:rPr lang="en-GB" dirty="0"/>
              <a:t>Implementing software changes</a:t>
            </a:r>
          </a:p>
          <a:p>
            <a:pPr lvl="1"/>
            <a:r>
              <a:rPr lang="en-GB" dirty="0"/>
              <a:t>Migrating data</a:t>
            </a:r>
          </a:p>
          <a:p>
            <a:pPr lvl="1"/>
            <a:r>
              <a:rPr lang="en-GB" dirty="0"/>
              <a:t>Creation of backups</a:t>
            </a:r>
          </a:p>
          <a:p>
            <a:r>
              <a:rPr lang="en-GB" dirty="0"/>
              <a:t>Should only be performed on parts of the infrastructure where other parts keep serving clients</a:t>
            </a:r>
          </a:p>
          <a:p>
            <a:r>
              <a:rPr lang="en-GB" dirty="0"/>
              <a:t>During planned maintenance the system is more vulnerable to downtime than under normal circumstances</a:t>
            </a:r>
          </a:p>
          <a:p>
            <a:pPr lvl="1"/>
            <a:r>
              <a:rPr lang="en-GB" dirty="0"/>
              <a:t>A temporary SPOF could be introduced</a:t>
            </a:r>
          </a:p>
          <a:p>
            <a:pPr lvl="1"/>
            <a:r>
              <a:rPr lang="en-GB" dirty="0"/>
              <a:t>Systems managers could make mistakes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0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physical defects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Everything breaks down eventually</a:t>
            </a:r>
          </a:p>
          <a:p>
            <a:r>
              <a:rPr lang="en-US" dirty="0"/>
              <a:t>Mechanical parts are most likely to break first</a:t>
            </a:r>
          </a:p>
          <a:p>
            <a:r>
              <a:rPr lang="en-US" dirty="0"/>
              <a:t>Examples:</a:t>
            </a:r>
            <a:endParaRPr lang="nl-NL" dirty="0"/>
          </a:p>
          <a:p>
            <a:pPr lvl="1"/>
            <a:r>
              <a:rPr lang="en-US" b="1" dirty="0"/>
              <a:t>Fans for cooling equipment </a:t>
            </a:r>
            <a:r>
              <a:rPr lang="en-US" dirty="0"/>
              <a:t>usually break because of dust in the bearings</a:t>
            </a:r>
          </a:p>
          <a:p>
            <a:pPr lvl="1"/>
            <a:r>
              <a:rPr lang="en-US" b="1" dirty="0"/>
              <a:t>Disk drives</a:t>
            </a:r>
            <a:r>
              <a:rPr lang="en-US" dirty="0"/>
              <a:t> contain moving parts </a:t>
            </a:r>
            <a:endParaRPr lang="nl-NL" dirty="0"/>
          </a:p>
          <a:p>
            <a:pPr lvl="1"/>
            <a:r>
              <a:rPr lang="en-US" b="1" dirty="0"/>
              <a:t>Tapes</a:t>
            </a:r>
            <a:r>
              <a:rPr lang="en-US" dirty="0"/>
              <a:t> are very vulnerable to defects as the tape is spun on and off the reels all the time</a:t>
            </a:r>
          </a:p>
          <a:p>
            <a:pPr lvl="1"/>
            <a:r>
              <a:rPr lang="en-US" b="1" dirty="0"/>
              <a:t>Tape drives</a:t>
            </a:r>
            <a:r>
              <a:rPr lang="en-US" dirty="0"/>
              <a:t> contain very sensitive pieces of mechanics that can break easily</a:t>
            </a:r>
            <a:endParaRPr lang="nl-NL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8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environmental issues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Environmental issues can cause downtime:</a:t>
            </a:r>
          </a:p>
          <a:p>
            <a:pPr lvl="1"/>
            <a:r>
              <a:rPr lang="en-GB" dirty="0"/>
              <a:t>Failing facilities</a:t>
            </a:r>
          </a:p>
          <a:p>
            <a:pPr lvl="2"/>
            <a:r>
              <a:rPr lang="en-GB" dirty="0"/>
              <a:t>Power</a:t>
            </a:r>
          </a:p>
          <a:p>
            <a:pPr lvl="2"/>
            <a:r>
              <a:rPr lang="en-GB" dirty="0"/>
              <a:t>Cooling</a:t>
            </a:r>
          </a:p>
          <a:p>
            <a:pPr lvl="1"/>
            <a:r>
              <a:rPr lang="en-GB" dirty="0"/>
              <a:t>Disasters</a:t>
            </a:r>
          </a:p>
          <a:p>
            <a:pPr lvl="2"/>
            <a:r>
              <a:rPr lang="en-GB" dirty="0"/>
              <a:t>Fire</a:t>
            </a:r>
          </a:p>
          <a:p>
            <a:pPr lvl="2"/>
            <a:r>
              <a:rPr lang="en-GB" dirty="0"/>
              <a:t>Earthquakes</a:t>
            </a:r>
          </a:p>
          <a:p>
            <a:pPr lvl="2"/>
            <a:r>
              <a:rPr lang="en-GB" dirty="0"/>
              <a:t>Flooding </a:t>
            </a: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complexity of the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Adding more components to an overall system design can undermine high availability</a:t>
            </a:r>
          </a:p>
          <a:p>
            <a:pPr lvl="1"/>
            <a:r>
              <a:rPr lang="en-GB" dirty="0"/>
              <a:t>Even if the extra components are implemented to achieve high availability</a:t>
            </a:r>
          </a:p>
          <a:p>
            <a:r>
              <a:rPr lang="en-GB" dirty="0"/>
              <a:t>Complex systems</a:t>
            </a:r>
          </a:p>
          <a:p>
            <a:pPr lvl="1"/>
            <a:r>
              <a:rPr lang="en-GB" dirty="0"/>
              <a:t>Have more potential points of failure</a:t>
            </a:r>
          </a:p>
          <a:p>
            <a:pPr lvl="1"/>
            <a:r>
              <a:rPr lang="en-GB" dirty="0"/>
              <a:t>Are more difficult to implement correctly</a:t>
            </a:r>
          </a:p>
          <a:p>
            <a:pPr lvl="1"/>
            <a:r>
              <a:rPr lang="en-GB" dirty="0"/>
              <a:t>Are harder to manage</a:t>
            </a:r>
          </a:p>
          <a:p>
            <a:r>
              <a:rPr lang="en-GB" dirty="0"/>
              <a:t>Sometimes it is better to just have an extra spare system in the closet than to use complex redundant systems</a:t>
            </a: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8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Redundancy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Redundancy is the duplication of critical components in a single system, to avoid a single point of failure (SPOF)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A single component having two power supplies; if one fails, the other takes over</a:t>
            </a:r>
          </a:p>
          <a:p>
            <a:pPr lvl="1"/>
            <a:r>
              <a:rPr lang="en-GB" dirty="0"/>
              <a:t>Dual networking interfaces</a:t>
            </a:r>
          </a:p>
          <a:p>
            <a:pPr lvl="1"/>
            <a:r>
              <a:rPr lang="en-GB" dirty="0"/>
              <a:t>Redundant cabling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4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Failover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Failover is the (semi)automatic switch-over to a standby system or component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Windows Server failover clustering</a:t>
            </a:r>
          </a:p>
          <a:p>
            <a:pPr lvl="1"/>
            <a:r>
              <a:rPr lang="en-US" dirty="0"/>
              <a:t>VMware High Availability</a:t>
            </a:r>
          </a:p>
          <a:p>
            <a:pPr lvl="1"/>
            <a:r>
              <a:rPr lang="en-US" dirty="0"/>
              <a:t>Oracle Real Application Cluster (RAC)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85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Fallback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Fallback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m</a:t>
            </a:r>
            <a:r>
              <a:rPr lang="en-US" dirty="0" err="1"/>
              <a:t>anual</a:t>
            </a:r>
            <a:r>
              <a:rPr lang="en-US" dirty="0"/>
              <a:t> switchover to an identical standby computer system in a different location</a:t>
            </a:r>
          </a:p>
          <a:p>
            <a:r>
              <a:rPr lang="en-US" dirty="0"/>
              <a:t>Typically used for disaster recovery</a:t>
            </a:r>
          </a:p>
          <a:p>
            <a:r>
              <a:rPr lang="en-US" dirty="0"/>
              <a:t>Three basic forms of fallback solutions:</a:t>
            </a:r>
            <a:endParaRPr lang="nl-NL" dirty="0"/>
          </a:p>
          <a:p>
            <a:pPr lvl="1"/>
            <a:r>
              <a:rPr lang="en-US" dirty="0"/>
              <a:t>Hot site</a:t>
            </a:r>
            <a:endParaRPr lang="nl-NL" dirty="0"/>
          </a:p>
          <a:p>
            <a:pPr lvl="1"/>
            <a:r>
              <a:rPr lang="en-US" dirty="0"/>
              <a:t>Cold site</a:t>
            </a:r>
            <a:endParaRPr lang="nl-NL" dirty="0"/>
          </a:p>
          <a:p>
            <a:pPr lvl="1"/>
            <a:r>
              <a:rPr lang="en-US" dirty="0"/>
              <a:t>Warm site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430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80B8C9-44F6-41E3-80BB-64FA3B83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0251"/>
            <a:ext cx="6858000" cy="327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38654-9526-456B-9D60-635D9A04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High </a:t>
            </a:r>
            <a:r>
              <a:rPr lang="en-US"/>
              <a:t>Availability Website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48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AVAILABILITY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GB" dirty="0"/>
              <a:t>Everyone expects their infrastructure to be available all the time</a:t>
            </a:r>
          </a:p>
          <a:p>
            <a:r>
              <a:rPr lang="en-GB" dirty="0"/>
              <a:t>A 100% guaranteed availability of an infrastructure is impossible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045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Calculating availability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Availability can neither be calculated, nor guaranteed upfront</a:t>
            </a:r>
          </a:p>
          <a:p>
            <a:pPr lvl="1"/>
            <a:r>
              <a:rPr lang="en-GB" dirty="0"/>
              <a:t>It can only be </a:t>
            </a:r>
            <a:r>
              <a:rPr lang="en-GB" b="1" dirty="0"/>
              <a:t>reported on afterwards</a:t>
            </a:r>
            <a:r>
              <a:rPr lang="en-GB" dirty="0"/>
              <a:t>, when a system has run for some years</a:t>
            </a:r>
          </a:p>
          <a:p>
            <a:r>
              <a:rPr lang="en-GB" dirty="0"/>
              <a:t>Over the years, much knowledge and experience is gained on how to design high available systems</a:t>
            </a:r>
          </a:p>
          <a:p>
            <a:pPr lvl="1"/>
            <a:r>
              <a:rPr lang="en-GB" dirty="0"/>
              <a:t>Failover</a:t>
            </a:r>
          </a:p>
          <a:p>
            <a:pPr lvl="1"/>
            <a:r>
              <a:rPr lang="en-GB" dirty="0"/>
              <a:t>Redundancy</a:t>
            </a:r>
          </a:p>
          <a:p>
            <a:pPr lvl="1"/>
            <a:r>
              <a:rPr lang="en-GB" dirty="0"/>
              <a:t>Structured programming</a:t>
            </a:r>
          </a:p>
          <a:p>
            <a:pPr lvl="1"/>
            <a:r>
              <a:rPr lang="en-GB" dirty="0"/>
              <a:t>Avoiding Single Points of Failures (SPOFs)</a:t>
            </a:r>
          </a:p>
          <a:p>
            <a:pPr lvl="1"/>
            <a:r>
              <a:rPr lang="en-GB" dirty="0"/>
              <a:t>Implementing systems management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68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Calculating availability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39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availability of a system is usually expressed as a percentage of uptime in a given time period</a:t>
            </a:r>
          </a:p>
          <a:p>
            <a:pPr lvl="1"/>
            <a:r>
              <a:rPr lang="en-GB" dirty="0"/>
              <a:t>Usually one year or one month</a:t>
            </a:r>
          </a:p>
          <a:p>
            <a:pPr lvl="1"/>
            <a:endParaRPr lang="en-GB" dirty="0"/>
          </a:p>
          <a:p>
            <a:r>
              <a:rPr lang="en-GB" dirty="0"/>
              <a:t>Example for downtime expressed as a percentage per year:</a:t>
            </a:r>
          </a:p>
          <a:p>
            <a:endParaRPr lang="nl-NL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419600"/>
            <a:ext cx="8852833" cy="227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10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Calculating availability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Typical requirements used in service level agreements today are 99.8% or 99.9% availability per month for a full IT system</a:t>
            </a:r>
          </a:p>
          <a:p>
            <a:r>
              <a:rPr lang="en-US" dirty="0"/>
              <a:t>Amazon, Google, and Microsoft’s set their cloud SLAs at 99.9%</a:t>
            </a:r>
          </a:p>
          <a:p>
            <a:r>
              <a:rPr lang="en-US" dirty="0"/>
              <a:t>The availability of the infrastructure must be much higher</a:t>
            </a:r>
          </a:p>
          <a:p>
            <a:pPr lvl="1"/>
            <a:r>
              <a:rPr lang="en-US" dirty="0"/>
              <a:t>Typically in the range of 99.99% or higher</a:t>
            </a:r>
          </a:p>
          <a:p>
            <a:r>
              <a:rPr lang="en-GB" dirty="0"/>
              <a:t>99.999% uptime is also known as carrier grade availability</a:t>
            </a:r>
          </a:p>
          <a:p>
            <a:pPr lvl="1"/>
            <a:r>
              <a:rPr lang="en-GB" dirty="0"/>
              <a:t>For one component</a:t>
            </a:r>
          </a:p>
          <a:p>
            <a:pPr lvl="1"/>
            <a:r>
              <a:rPr lang="en-GB" dirty="0"/>
              <a:t>Higher availability levels for a complete system are very uncommon, as they are almost impossible to reach</a:t>
            </a:r>
          </a:p>
          <a:p>
            <a:pPr marL="0" indent="0">
              <a:buNone/>
            </a:pPr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73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MTBF and MTTR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fontScale="47500" lnSpcReduction="20000"/>
          </a:bodyPr>
          <a:lstStyle/>
          <a:p>
            <a:r>
              <a:rPr lang="en-GB" sz="7000" dirty="0"/>
              <a:t>Mean Time Between Failures (MTBF)</a:t>
            </a:r>
          </a:p>
          <a:p>
            <a:pPr lvl="1"/>
            <a:r>
              <a:rPr lang="en-GB" sz="6700" dirty="0"/>
              <a:t>The average time that passes between failures</a:t>
            </a:r>
          </a:p>
          <a:p>
            <a:endParaRPr lang="en-GB" sz="7100" dirty="0"/>
          </a:p>
          <a:p>
            <a:r>
              <a:rPr lang="en-GB" sz="7100" dirty="0"/>
              <a:t>Mean Time To Repair (MTTR)</a:t>
            </a:r>
          </a:p>
          <a:p>
            <a:pPr lvl="1"/>
            <a:r>
              <a:rPr lang="en-GB" sz="6700" dirty="0"/>
              <a:t>The time it takes to recover from a failure </a:t>
            </a:r>
          </a:p>
          <a:p>
            <a:endParaRPr lang="nl-NL" dirty="0"/>
          </a:p>
        </p:txBody>
      </p:sp>
      <p:pic>
        <p:nvPicPr>
          <p:cNvPr id="4098" name="Picture 2" descr="MTBF and MTT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853381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0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 examples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Availability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MTBF</m:t>
                          </m:r>
                        </m:num>
                        <m:den>
                          <m:d>
                            <m:dPr>
                              <m:ctrlPr>
                                <a:rPr lang="nl-NL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MTBF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MTTR</m:t>
                              </m:r>
                            </m:e>
                          </m:d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nl-NL" sz="28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78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human errors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80% of outages impacting mission-critical services is caused by people and process issues </a:t>
            </a:r>
          </a:p>
          <a:p>
            <a:r>
              <a:rPr lang="en-GB" dirty="0"/>
              <a:t>Examples:</a:t>
            </a:r>
          </a:p>
          <a:p>
            <a:pPr lvl="2"/>
            <a:r>
              <a:rPr lang="en-US" dirty="0"/>
              <a:t>Performing a test in the production environment</a:t>
            </a:r>
            <a:endParaRPr lang="nl-NL" dirty="0"/>
          </a:p>
          <a:p>
            <a:pPr lvl="2"/>
            <a:r>
              <a:rPr lang="en-US" dirty="0"/>
              <a:t>Switching off the wrong component for repair</a:t>
            </a:r>
            <a:endParaRPr lang="nl-NL" dirty="0"/>
          </a:p>
          <a:p>
            <a:pPr lvl="2"/>
            <a:r>
              <a:rPr lang="en-US" dirty="0"/>
              <a:t>Swapping a good working disk in a RAID set instead of the defective one</a:t>
            </a:r>
            <a:endParaRPr lang="nl-NL" dirty="0"/>
          </a:p>
          <a:p>
            <a:pPr lvl="2"/>
            <a:r>
              <a:rPr lang="en-US" dirty="0"/>
              <a:t>Restoring the wrong backup tape to production</a:t>
            </a:r>
            <a:endParaRPr lang="nl-NL" dirty="0"/>
          </a:p>
          <a:p>
            <a:pPr lvl="2"/>
            <a:r>
              <a:rPr lang="en-US" dirty="0"/>
              <a:t>Accidentally removing files</a:t>
            </a:r>
          </a:p>
          <a:p>
            <a:pPr lvl="3"/>
            <a:r>
              <a:rPr lang="en-US" dirty="0"/>
              <a:t>Mail folders, configuration files</a:t>
            </a:r>
          </a:p>
          <a:p>
            <a:pPr lvl="2"/>
            <a:r>
              <a:rPr lang="en-US" dirty="0"/>
              <a:t>Accidentally removing database entries</a:t>
            </a:r>
          </a:p>
          <a:p>
            <a:pPr lvl="3"/>
            <a:r>
              <a:rPr lang="en-US" dirty="0"/>
              <a:t>Drop table x instead of drop table 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153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Sources of unavailability - software bugs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GB" dirty="0"/>
              <a:t>Because of the complexity of most software it is nearly impossible (and very costly) to create bug-free software</a:t>
            </a:r>
          </a:p>
          <a:p>
            <a:r>
              <a:rPr lang="en-GB" dirty="0"/>
              <a:t>Application software bugs can stop an entire system</a:t>
            </a:r>
          </a:p>
          <a:p>
            <a:r>
              <a:rPr lang="en-GB" dirty="0"/>
              <a:t>Operating systems are software too</a:t>
            </a:r>
          </a:p>
          <a:p>
            <a:pPr lvl="1"/>
            <a:r>
              <a:rPr lang="en-GB" dirty="0"/>
              <a:t>Operating systems containing bugs can lead to corrupted file systems, network failures, or other sources of unavailability</a:t>
            </a:r>
          </a:p>
        </p:txBody>
      </p:sp>
    </p:spTree>
    <p:extLst>
      <p:ext uri="{BB962C8B-B14F-4D97-AF65-F5344CB8AC3E}">
        <p14:creationId xmlns:p14="http://schemas.microsoft.com/office/powerpoint/2010/main" val="341041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725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High Availability  on Cloud Environment</vt:lpstr>
      <vt:lpstr>AVAILABILITY</vt:lpstr>
      <vt:lpstr>Calculating availability</vt:lpstr>
      <vt:lpstr>Calculating availability</vt:lpstr>
      <vt:lpstr>Calculating availability</vt:lpstr>
      <vt:lpstr>MTBF and MTTR</vt:lpstr>
      <vt:lpstr>Calculation examples</vt:lpstr>
      <vt:lpstr>Sources of unavailability - human errors</vt:lpstr>
      <vt:lpstr>Sources of unavailability - software bugs</vt:lpstr>
      <vt:lpstr>Sources of unavailability - planned maintenance</vt:lpstr>
      <vt:lpstr>Sources of unavailability - physical defects</vt:lpstr>
      <vt:lpstr>Sources of unavailability - environmental issues</vt:lpstr>
      <vt:lpstr>Sources of unavailability - complexity of the infrastructure</vt:lpstr>
      <vt:lpstr>Redundancy</vt:lpstr>
      <vt:lpstr>Failover</vt:lpstr>
      <vt:lpstr>Fallback</vt:lpstr>
      <vt:lpstr>Example of High Availability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 Architecture</dc:title>
  <dc:creator>Laan, Sjaak</dc:creator>
  <cp:lastModifiedBy>Rizal</cp:lastModifiedBy>
  <cp:revision>35</cp:revision>
  <dcterms:created xsi:type="dcterms:W3CDTF">2006-08-16T00:00:00Z</dcterms:created>
  <dcterms:modified xsi:type="dcterms:W3CDTF">2021-10-26T01:55:10Z</dcterms:modified>
</cp:coreProperties>
</file>