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86" r:id="rId7"/>
    <p:sldId id="287" r:id="rId8"/>
    <p:sldId id="290" r:id="rId9"/>
    <p:sldId id="369" r:id="rId10"/>
    <p:sldId id="291" r:id="rId11"/>
    <p:sldId id="281" r:id="rId12"/>
    <p:sldId id="370" r:id="rId13"/>
    <p:sldId id="371" r:id="rId14"/>
    <p:sldId id="268" r:id="rId15"/>
    <p:sldId id="308" r:id="rId16"/>
    <p:sldId id="372" r:id="rId17"/>
    <p:sldId id="303" r:id="rId18"/>
    <p:sldId id="3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D1C9-4C3D-D256-C7F9-511D116ED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9D5CC-8E0E-5D35-E822-EBD0DDB4D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5FB0A-640F-0F86-3522-63F46F54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8C50-DF20-438B-8788-22446148160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5B349-7C9B-7D5A-A120-7153BAAA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2DF1E-5C5B-A3EB-0377-49FAB806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A1CD-C83A-40DA-8201-FDE62C11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3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773C-84CD-88C8-E9D4-57A1EBA0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1225D-2154-4A17-7412-15FDEBCD7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5CF0-0A93-21B0-1C09-079D5DDD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8C50-DF20-438B-8788-22446148160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4F469-36A2-DDBF-FCB7-39AE193A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B29F-C6B0-1D51-5CA7-43BA4BAE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A1CD-C83A-40DA-8201-FDE62C11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BA5313-ADE8-964C-34DA-95B3A6716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BE9C5-5D7B-CC99-C95A-B13C33385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3B068-3E3C-84E2-C0E3-3D61FFD9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8C50-DF20-438B-8788-22446148160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9D057-A1CA-C1FA-A1D1-9D17AA4B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7863B-2DC2-1810-8460-87FE9D6F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A1CD-C83A-40DA-8201-FDE62C11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0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00D5-AC30-895B-55E2-696B1189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19EA4-85D1-E300-C661-E1ACED5B0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09BA1-A119-D078-2236-12AA3263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8C50-DF20-438B-8788-22446148160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E05E4-40EA-3F25-7B86-1A93174AE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0FAE0-40D9-C029-3830-4B6F14E1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A1CD-C83A-40DA-8201-FDE62C11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7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6D050-87BA-E0B9-B642-EDC72F5B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A0BE1-4580-D09F-6627-CCDC28F99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82233-AE4F-9675-B5C3-44541EE6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8C50-DF20-438B-8788-22446148160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1B03E-2442-1BEF-9168-F1BCE4A6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6C918-1D93-A6BE-3A0A-8A57CDDF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A1CD-C83A-40DA-8201-FDE62C11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6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AFA0-6292-8DD2-1F1D-A36948E8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B9CFE-2B85-4D56-AFC5-C9BBF09E9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FC622-8E8C-E9DB-EFEB-4B8F53D3B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C0789-25E7-E4D7-0A74-BD315D77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8C50-DF20-438B-8788-22446148160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072AD-6922-6BEE-0685-64D4B96A5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2601D-38CC-CC9C-FC90-65A1BB10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A1CD-C83A-40DA-8201-FDE62C11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7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7072-4060-C85D-13DB-1A38724C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5B5C7-99A9-C1B0-9CB3-0D2A786E6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7084F-9BDB-57BD-01B1-8331DA1FA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334321-BFB0-2B1A-B7C4-5558A9E0D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54139-142C-449F-6CD6-2CC4598DE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A0805-FFD3-5420-0B0F-5DDFB5AA6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8C50-DF20-438B-8788-22446148160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AE16C-7276-06BA-655A-25F48EF9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0B060-FCB3-802C-0B1B-65933F63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A1CD-C83A-40DA-8201-FDE62C11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9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0BD8-6E8F-8207-63AD-48DA9BC1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FC7F17-818E-B1E7-EDC5-41C18354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8C50-DF20-438B-8788-22446148160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8A02C-9644-6226-6D40-5F904977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0AB66-0406-10BB-A8B8-2B51D83A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A1CD-C83A-40DA-8201-FDE62C11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6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06C38-1734-A462-4377-23C51378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8C50-DF20-438B-8788-22446148160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EF894-1385-1DEE-2EDB-C096536A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7D97C-163D-68E1-29B1-70360554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A1CD-C83A-40DA-8201-FDE62C11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4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E379-0B3D-077F-5870-15ED883C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5530E-8551-7641-3CCF-6951F3F68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44F75-58EE-C4AF-6B21-EDDE029B8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4D77B-286C-4AF1-0B5D-5BF9F9D61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8C50-DF20-438B-8788-22446148160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5715B-66D4-B0E1-BAC7-F66187EE1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015D9-CBC4-DACA-2CD8-1E83E007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A1CD-C83A-40DA-8201-FDE62C11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1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52A9-01F6-9BAE-4E5E-6556C7034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10A003-BEE8-14A3-FBB8-7FC259BFA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6CDFE-678A-2EAC-E226-1C172336E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6B497-4977-F996-69F5-6CEC09C1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8C50-DF20-438B-8788-22446148160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800BD-B423-E609-6BF2-22BEC6DD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F7B0-90C2-ACEF-D270-86A9231F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6A1CD-C83A-40DA-8201-FDE62C11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4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5560B-F3FA-377A-2EDB-2F46C3D13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E86BB-1444-C997-849F-6D0B018E1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FBB4B-427C-0A58-C128-BA7A14753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F8C50-DF20-438B-8788-22446148160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F72CE-4E21-E2EF-6493-733B96168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077A9-8C93-4D91-C47F-FA6856E44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6A1CD-C83A-40DA-8201-FDE62C11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6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92B8C-51FE-A4E3-7BA0-99737422C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Cloud Security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905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8" name="Picture 4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264" y="0"/>
            <a:ext cx="2571736" cy="193121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Attack vectors (5)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/>
              <a:t>Baiting</a:t>
            </a:r>
          </a:p>
          <a:p>
            <a:pPr lvl="1"/>
            <a:r>
              <a:rPr lang="en-GB" dirty="0"/>
              <a:t>Baiting uses physical media, like an USB flash drive, left to be found</a:t>
            </a:r>
          </a:p>
          <a:p>
            <a:pPr lvl="1"/>
            <a:r>
              <a:rPr lang="en-GB" dirty="0"/>
              <a:t>It relies on the curiosity of people to find out what is on it</a:t>
            </a:r>
          </a:p>
          <a:p>
            <a:pPr lvl="1"/>
            <a:r>
              <a:rPr lang="en-GB" dirty="0"/>
              <a:t>The attacker hopes some employee picks up the device and brings it inside the organization</a:t>
            </a:r>
          </a:p>
          <a:p>
            <a:pPr lvl="1"/>
            <a:r>
              <a:rPr lang="en-GB" dirty="0"/>
              <a:t>When the device is put into an organization owned PC, malicious software is installed automatically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3037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Security controls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Controls mitigate risks</a:t>
            </a:r>
          </a:p>
          <a:p>
            <a:r>
              <a:rPr lang="en-GB" dirty="0"/>
              <a:t>Security controls must address at least one of the CIA</a:t>
            </a:r>
          </a:p>
          <a:p>
            <a:r>
              <a:rPr lang="en-GB" dirty="0"/>
              <a:t>Information can be classified based on CIA levels</a:t>
            </a:r>
          </a:p>
          <a:p>
            <a:r>
              <a:rPr lang="en-GB" dirty="0"/>
              <a:t>Controls can be designed and implemented based on the identified risk level for CIA</a:t>
            </a:r>
          </a:p>
        </p:txBody>
      </p:sp>
    </p:spTree>
    <p:extLst>
      <p:ext uri="{BB962C8B-B14F-4D97-AF65-F5344CB8AC3E}">
        <p14:creationId xmlns:p14="http://schemas.microsoft.com/office/powerpoint/2010/main" val="3162500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1E78-9FA5-9AA5-79C0-5D7C1A74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Responsibility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93D9D4-7499-1885-BA2D-A9EA15E4DC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21" y="1337181"/>
            <a:ext cx="10077157" cy="552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42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A0C39-F4EA-7B13-4CAA-C2FFF42F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7C71-396A-6A5B-4D65-20AC502AC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AWS Security Services functions">
            <a:extLst>
              <a:ext uri="{FF2B5EF4-FFF2-40B4-BE49-F238E27FC236}">
                <a16:creationId xmlns:a16="http://schemas.microsoft.com/office/drawing/2014/main" id="{1787057C-7517-9D13-CB76-A4D140342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0"/>
            <a:ext cx="12099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602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Identity and Access Management (IAM)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/>
              <a:t>The process of managing the identity of people and systems, and their permissions</a:t>
            </a:r>
          </a:p>
          <a:p>
            <a:r>
              <a:rPr lang="en-US" dirty="0"/>
              <a:t>The IAM process follows three steps:</a:t>
            </a:r>
            <a:endParaRPr lang="nl-NL" dirty="0"/>
          </a:p>
          <a:p>
            <a:pPr lvl="1"/>
            <a:r>
              <a:rPr lang="en-US" dirty="0"/>
              <a:t>Users or systems claim who they are: </a:t>
            </a:r>
            <a:r>
              <a:rPr lang="en-US" b="1" dirty="0"/>
              <a:t>identification</a:t>
            </a:r>
            <a:endParaRPr lang="nl-NL" b="1" dirty="0"/>
          </a:p>
          <a:p>
            <a:pPr lvl="1"/>
            <a:r>
              <a:rPr lang="en-US" dirty="0"/>
              <a:t>The claimed identity is checked: </a:t>
            </a:r>
            <a:r>
              <a:rPr lang="en-US" b="1" dirty="0"/>
              <a:t>authentication</a:t>
            </a:r>
          </a:p>
          <a:p>
            <a:pPr lvl="1"/>
            <a:r>
              <a:rPr lang="en-GB" dirty="0"/>
              <a:t>Permissions are granted related to the identity and the groups it belongs to: </a:t>
            </a:r>
            <a:r>
              <a:rPr lang="en-GB" b="1" dirty="0"/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val="233867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Hashed passwords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981199" y="1600200"/>
            <a:ext cx="8229601" cy="4876800"/>
          </a:xfrm>
        </p:spPr>
        <p:txBody>
          <a:bodyPr>
            <a:normAutofit/>
          </a:bodyPr>
          <a:lstStyle/>
          <a:p>
            <a:r>
              <a:rPr lang="en-GB" dirty="0"/>
              <a:t>Operating systems should only store hashed passwords</a:t>
            </a:r>
          </a:p>
          <a:p>
            <a:pPr lvl="1"/>
            <a:r>
              <a:rPr lang="en-GB" dirty="0"/>
              <a:t>When a user logs in, his</a:t>
            </a:r>
            <a:r>
              <a:rPr lang="id-ID" dirty="0"/>
              <a:t>/her</a:t>
            </a:r>
            <a:r>
              <a:rPr lang="en-GB" dirty="0"/>
              <a:t> password is hashed</a:t>
            </a:r>
          </a:p>
          <a:p>
            <a:pPr lvl="1"/>
            <a:r>
              <a:rPr lang="en-GB" dirty="0"/>
              <a:t>The hashed password is compared to the stored hash</a:t>
            </a:r>
          </a:p>
          <a:p>
            <a:pPr lvl="1"/>
            <a:r>
              <a:rPr lang="en-GB" dirty="0"/>
              <a:t>If the two are equal the login succeeds</a:t>
            </a:r>
          </a:p>
          <a:p>
            <a:r>
              <a:rPr lang="en-GB" dirty="0"/>
              <a:t>There is no way to calculate or extract the original password from the hashed one</a:t>
            </a:r>
          </a:p>
          <a:p>
            <a:pPr lvl="1"/>
            <a:r>
              <a:rPr lang="en-GB" dirty="0"/>
              <a:t>When weak passwords are used however, brute force of dictionary attacks can be used to find the passwords</a:t>
            </a:r>
          </a:p>
          <a:p>
            <a:pPr lvl="1"/>
            <a:r>
              <a:rPr lang="en-GB" dirty="0"/>
              <a:t>The hashed passwords should therefore never be disclosed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019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 descr="Are Your Passwords in the Green?">
            <a:extLst>
              <a:ext uri="{FF2B5EF4-FFF2-40B4-BE49-F238E27FC236}">
                <a16:creationId xmlns:a16="http://schemas.microsoft.com/office/drawing/2014/main" id="{9D745530-DEDD-61EE-B0E7-9335E02750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"/>
          <a:stretch/>
        </p:blipFill>
        <p:spPr bwMode="auto">
          <a:xfrm>
            <a:off x="321731" y="557189"/>
            <a:ext cx="5668684" cy="574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ow Long Does It Take a Hacker to Brute Force a Password in 2023 -  NetSec.News">
            <a:extLst>
              <a:ext uri="{FF2B5EF4-FFF2-40B4-BE49-F238E27FC236}">
                <a16:creationId xmlns:a16="http://schemas.microsoft.com/office/drawing/2014/main" id="{589D5570-4A49-9717-1EFE-ACD5B9298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6"/>
          <a:stretch/>
        </p:blipFill>
        <p:spPr bwMode="auto">
          <a:xfrm>
            <a:off x="6195375" y="557189"/>
            <a:ext cx="5674893" cy="574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846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Patching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981199" y="1600200"/>
            <a:ext cx="8229601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good practice to install all patches, hot-fixes, and service packs as soon as possible</a:t>
            </a:r>
          </a:p>
          <a:p>
            <a:r>
              <a:rPr lang="en-US" dirty="0"/>
              <a:t>They should be tested before deployed in production</a:t>
            </a:r>
          </a:p>
          <a:p>
            <a:pPr lvl="1"/>
            <a:r>
              <a:rPr lang="en-US" dirty="0"/>
              <a:t>They could introduce unwanted effects in the infrastructure</a:t>
            </a:r>
            <a:endParaRPr lang="nl-NL" dirty="0"/>
          </a:p>
          <a:p>
            <a:r>
              <a:rPr lang="en-GB" dirty="0"/>
              <a:t>Patches hot-fixes, and service packs are usually provided with release notes describing what changes they make to the operating system</a:t>
            </a:r>
          </a:p>
          <a:p>
            <a:pPr lvl="1"/>
            <a:r>
              <a:rPr lang="en-GB" dirty="0"/>
              <a:t>It is good practice to read release notes before installing the patch</a:t>
            </a:r>
          </a:p>
          <a:p>
            <a:pPr lvl="1"/>
            <a:r>
              <a:rPr lang="en-GB" dirty="0"/>
              <a:t>When a patch or hot fix does not have impact on a specific deployment it can be discarded</a:t>
            </a:r>
          </a:p>
          <a:p>
            <a:pPr lvl="2"/>
            <a:r>
              <a:rPr lang="en-GB" dirty="0"/>
              <a:t>The next service pack will include the patch anyway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0796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9465B-97D0-702C-1AD6-93F8BBFFD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Regulasi</a:t>
            </a:r>
            <a:r>
              <a:rPr lang="en-US" dirty="0"/>
              <a:t> </a:t>
            </a:r>
            <a:r>
              <a:rPr lang="en-US" dirty="0" err="1"/>
              <a:t>terkait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A2AE-1185-48D0-ACD2-270F363AF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Undang-Undang</a:t>
            </a:r>
            <a:r>
              <a:rPr lang="en-US" dirty="0"/>
              <a:t> (UU) No. 19 </a:t>
            </a:r>
            <a:r>
              <a:rPr lang="en-US" dirty="0" err="1"/>
              <a:t>Tahun</a:t>
            </a:r>
            <a:r>
              <a:rPr lang="en-US" dirty="0"/>
              <a:t> 2016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dan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Elektronik</a:t>
            </a:r>
            <a:endParaRPr lang="en-US" dirty="0"/>
          </a:p>
          <a:p>
            <a:r>
              <a:rPr lang="en-US" dirty="0" err="1"/>
              <a:t>Undang-Undang</a:t>
            </a:r>
            <a:r>
              <a:rPr lang="en-US"/>
              <a:t> (UU) </a:t>
            </a:r>
            <a:r>
              <a:rPr lang="en-US" dirty="0"/>
              <a:t>No. 27 </a:t>
            </a:r>
            <a:r>
              <a:rPr lang="en-US" dirty="0" err="1"/>
              <a:t>Tahun</a:t>
            </a:r>
            <a:r>
              <a:rPr lang="en-US" dirty="0"/>
              <a:t> 2022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Pelindungan</a:t>
            </a:r>
            <a:r>
              <a:rPr lang="en-US" dirty="0"/>
              <a:t> Data </a:t>
            </a:r>
            <a:r>
              <a:rPr lang="en-US" dirty="0" err="1"/>
              <a:t>Pribadi</a:t>
            </a:r>
            <a:endParaRPr lang="en-US" dirty="0"/>
          </a:p>
          <a:p>
            <a:r>
              <a:rPr lang="en-US" dirty="0" err="1"/>
              <a:t>Peraturan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(PP) </a:t>
            </a:r>
            <a:r>
              <a:rPr lang="en-US" dirty="0" err="1"/>
              <a:t>Nomor</a:t>
            </a:r>
            <a:r>
              <a:rPr lang="en-US" dirty="0"/>
              <a:t> 71 </a:t>
            </a:r>
            <a:r>
              <a:rPr lang="en-US" dirty="0" err="1"/>
              <a:t>Tahun</a:t>
            </a:r>
            <a:r>
              <a:rPr lang="en-US" dirty="0"/>
              <a:t> 2019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Penyelenggaraan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dan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Elektronik</a:t>
            </a:r>
            <a:endParaRPr lang="en-US" dirty="0"/>
          </a:p>
          <a:p>
            <a:r>
              <a:rPr lang="en-US" dirty="0" err="1"/>
              <a:t>Peraturan</a:t>
            </a:r>
            <a:r>
              <a:rPr lang="en-US" dirty="0"/>
              <a:t> </a:t>
            </a:r>
            <a:r>
              <a:rPr lang="en-US" dirty="0" err="1"/>
              <a:t>Otoritas</a:t>
            </a:r>
            <a:r>
              <a:rPr lang="en-US" dirty="0"/>
              <a:t> Jasa </a:t>
            </a:r>
            <a:r>
              <a:rPr lang="en-US" dirty="0" err="1"/>
              <a:t>Keuangan</a:t>
            </a:r>
            <a:r>
              <a:rPr lang="en-US" dirty="0"/>
              <a:t> (POJK) No.13/POJK.03/2020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72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D316-4CA8-5881-8928-69A5BE19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31AA9-A63F-BA9A-B070-8C1396262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A state of being secure and free from danger or harm; the actions taken to make someone or something secure.</a:t>
            </a:r>
          </a:p>
          <a:p>
            <a:r>
              <a:rPr lang="en-US" sz="2000"/>
              <a:t>The protection of information and its critical elements, including systems and hardware that use, store, and transmit that information</a:t>
            </a:r>
          </a:p>
          <a:p>
            <a:r>
              <a:rPr lang="en-US" sz="2000"/>
              <a:t>Includes information security management, data security, and network security</a:t>
            </a:r>
          </a:p>
        </p:txBody>
      </p:sp>
      <p:pic>
        <p:nvPicPr>
          <p:cNvPr id="5" name="Picture 4" descr="Digital padlock art">
            <a:extLst>
              <a:ext uri="{FF2B5EF4-FFF2-40B4-BE49-F238E27FC236}">
                <a16:creationId xmlns:a16="http://schemas.microsoft.com/office/drawing/2014/main" id="{384900FB-3A38-6EBB-A288-C4C2D39259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3" r="42345" b="-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AC94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03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2BE0-78D2-241D-65CA-18E631AFF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C.I.A Triangle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81E57-223F-7D71-4058-DD8E0761C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1524000"/>
            <a:ext cx="72199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6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0AAFA6-1F5A-2136-F737-30715AC39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797" y="588093"/>
            <a:ext cx="9272405" cy="5681814"/>
          </a:xfrm>
        </p:spPr>
      </p:pic>
    </p:spTree>
    <p:extLst>
      <p:ext uri="{BB962C8B-B14F-4D97-AF65-F5344CB8AC3E}">
        <p14:creationId xmlns:p14="http://schemas.microsoft.com/office/powerpoint/2010/main" val="357899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BCC9-AE31-9EBD-CA02-75D63611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Security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F7ABE-4D62-F448-644B-B61EAFC30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Abuse and nefarious use of cloud computing </a:t>
            </a:r>
          </a:p>
          <a:p>
            <a:r>
              <a:rPr lang="en-US" dirty="0"/>
              <a:t>Insecure interfaces &amp; API’s </a:t>
            </a:r>
          </a:p>
          <a:p>
            <a:r>
              <a:rPr lang="en-US" dirty="0"/>
              <a:t>Unknown risk profile </a:t>
            </a:r>
          </a:p>
          <a:p>
            <a:r>
              <a:rPr lang="en-US" dirty="0"/>
              <a:t>Malicious insiders </a:t>
            </a:r>
          </a:p>
          <a:p>
            <a:r>
              <a:rPr lang="en-US" dirty="0"/>
              <a:t>Shared technology issues </a:t>
            </a:r>
          </a:p>
          <a:p>
            <a:r>
              <a:rPr lang="en-US" dirty="0"/>
              <a:t>Data loss or leakage </a:t>
            </a:r>
          </a:p>
          <a:p>
            <a:r>
              <a:rPr lang="en-US" dirty="0"/>
              <a:t>Account or service hijacking</a:t>
            </a:r>
          </a:p>
        </p:txBody>
      </p:sp>
    </p:spTree>
    <p:extLst>
      <p:ext uri="{BB962C8B-B14F-4D97-AF65-F5344CB8AC3E}">
        <p14:creationId xmlns:p14="http://schemas.microsoft.com/office/powerpoint/2010/main" val="274741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Attack vectors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Malicious code</a:t>
            </a:r>
          </a:p>
          <a:p>
            <a:pPr lvl="1"/>
            <a:r>
              <a:rPr lang="en-GB" dirty="0"/>
              <a:t>Applications that, when activated, can cause network and server overload, steal data and passwords, or erase data</a:t>
            </a:r>
          </a:p>
          <a:p>
            <a:r>
              <a:rPr lang="en-GB" dirty="0"/>
              <a:t>Worms</a:t>
            </a:r>
          </a:p>
          <a:p>
            <a:pPr lvl="1"/>
            <a:r>
              <a:rPr lang="en-GB" dirty="0"/>
              <a:t>Self-replicating programs that spread from one computer to another, leaving infections as they travel</a:t>
            </a:r>
          </a:p>
          <a:p>
            <a:r>
              <a:rPr lang="en-GB" dirty="0"/>
              <a:t>Virus </a:t>
            </a:r>
          </a:p>
          <a:p>
            <a:pPr lvl="1"/>
            <a:r>
              <a:rPr lang="en-GB" dirty="0"/>
              <a:t>Self-replicating program fragment that attaches itself to a program or file enabling it to spread from one computer to another, leaving infections as it travels</a:t>
            </a:r>
          </a:p>
          <a:p>
            <a:r>
              <a:rPr lang="en-GB" dirty="0"/>
              <a:t>Trojan Horse </a:t>
            </a:r>
          </a:p>
          <a:p>
            <a:pPr lvl="1"/>
            <a:r>
              <a:rPr lang="en-GB" dirty="0"/>
              <a:t>Appears to be useful software but will actually do damage once installed or run on your computer</a:t>
            </a:r>
          </a:p>
        </p:txBody>
      </p:sp>
    </p:spTree>
    <p:extLst>
      <p:ext uri="{BB962C8B-B14F-4D97-AF65-F5344CB8AC3E}">
        <p14:creationId xmlns:p14="http://schemas.microsoft.com/office/powerpoint/2010/main" val="314465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Attack vectors (2)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/>
              <a:t>Denial of service attack</a:t>
            </a:r>
          </a:p>
          <a:p>
            <a:pPr lvl="1"/>
            <a:r>
              <a:rPr lang="en-GB" dirty="0"/>
              <a:t>An attempt to overload an infrastructure to cause disruption of a service</a:t>
            </a:r>
          </a:p>
          <a:p>
            <a:pPr lvl="1"/>
            <a:r>
              <a:rPr lang="en-GB" dirty="0"/>
              <a:t>Can lead to downtime of a system, disabling an organization to do its business</a:t>
            </a:r>
          </a:p>
          <a:p>
            <a:pPr lvl="1"/>
            <a:r>
              <a:rPr lang="en-GB" dirty="0"/>
              <a:t>In a Distributed Denial of Service (DDoS) attack the attacker uses many computers to overload the server</a:t>
            </a:r>
          </a:p>
          <a:p>
            <a:pPr lvl="1"/>
            <a:r>
              <a:rPr lang="en-GB" dirty="0"/>
              <a:t>Groups of computers that are infected by malicious code, called botnets, perform an attack</a:t>
            </a:r>
          </a:p>
        </p:txBody>
      </p:sp>
    </p:spTree>
    <p:extLst>
      <p:ext uri="{BB962C8B-B14F-4D97-AF65-F5344CB8AC3E}">
        <p14:creationId xmlns:p14="http://schemas.microsoft.com/office/powerpoint/2010/main" val="403511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Attack vectors (3)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/>
              <a:t>Social engineering</a:t>
            </a:r>
          </a:p>
          <a:p>
            <a:pPr lvl="1"/>
            <a:r>
              <a:rPr lang="en-GB" dirty="0"/>
              <a:t>Social skills are used to manipulate people to obtain information which can be used in an attack</a:t>
            </a:r>
          </a:p>
          <a:p>
            <a:pPr lvl="2"/>
            <a:r>
              <a:rPr lang="en-GB" dirty="0"/>
              <a:t>Like passwords or other sensitive information</a:t>
            </a:r>
          </a:p>
          <a:p>
            <a:pPr lvl="1"/>
            <a:r>
              <a:rPr lang="en-GB" dirty="0"/>
              <a:t>By nature, people want to help other people</a:t>
            </a:r>
            <a:endParaRPr lang="id-ID" dirty="0"/>
          </a:p>
          <a:p>
            <a:r>
              <a:rPr lang="id-ID" dirty="0"/>
              <a:t>Ransomware</a:t>
            </a:r>
          </a:p>
          <a:p>
            <a:pPr lvl="1"/>
            <a:r>
              <a:rPr lang="en-US" dirty="0"/>
              <a:t>Misleading Applications</a:t>
            </a:r>
            <a:r>
              <a:rPr lang="id-ID" dirty="0"/>
              <a:t> </a:t>
            </a:r>
            <a:r>
              <a:rPr lang="en-US" dirty="0"/>
              <a:t>(shows defects that aren’t real)</a:t>
            </a:r>
            <a:endParaRPr lang="id-ID" dirty="0"/>
          </a:p>
          <a:p>
            <a:pPr lvl="1"/>
            <a:r>
              <a:rPr lang="en-US" dirty="0"/>
              <a:t>Rogue/Fake Antivirus</a:t>
            </a:r>
            <a:r>
              <a:rPr lang="id-ID" dirty="0"/>
              <a:t> </a:t>
            </a:r>
            <a:r>
              <a:rPr lang="en-US" dirty="0"/>
              <a:t>(shows </a:t>
            </a:r>
            <a:r>
              <a:rPr lang="id-ID" dirty="0"/>
              <a:t>fake </a:t>
            </a:r>
            <a:r>
              <a:rPr lang="en-US" dirty="0"/>
              <a:t>infections) (2008)</a:t>
            </a:r>
            <a:endParaRPr lang="id-ID" dirty="0"/>
          </a:p>
          <a:p>
            <a:pPr lvl="1"/>
            <a:r>
              <a:rPr lang="en-US" dirty="0"/>
              <a:t>Locker </a:t>
            </a:r>
            <a:r>
              <a:rPr lang="en-US" dirty="0" err="1"/>
              <a:t>Ransomware</a:t>
            </a:r>
            <a:r>
              <a:rPr lang="id-ID" dirty="0"/>
              <a:t> </a:t>
            </a:r>
            <a:r>
              <a:rPr lang="en-US" dirty="0"/>
              <a:t>(locks out </a:t>
            </a:r>
            <a:r>
              <a:rPr lang="id-ID" dirty="0"/>
              <a:t> </a:t>
            </a:r>
            <a:r>
              <a:rPr lang="en-US" dirty="0"/>
              <a:t>browser</a:t>
            </a:r>
            <a:r>
              <a:rPr lang="id-ID" dirty="0"/>
              <a:t>/</a:t>
            </a:r>
            <a:r>
              <a:rPr lang="en-US" dirty="0"/>
              <a:t>device) (2012)</a:t>
            </a:r>
            <a:endParaRPr lang="id-ID" dirty="0"/>
          </a:p>
          <a:p>
            <a:pPr lvl="1"/>
            <a:r>
              <a:rPr lang="en-US" dirty="0"/>
              <a:t>Crypto-</a:t>
            </a:r>
            <a:r>
              <a:rPr lang="en-US" dirty="0" err="1"/>
              <a:t>Ransomware</a:t>
            </a:r>
            <a:r>
              <a:rPr lang="id-ID" dirty="0"/>
              <a:t> </a:t>
            </a:r>
            <a:r>
              <a:rPr lang="en-US" dirty="0"/>
              <a:t>(locks you out of your data) (2013)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80898" name="AutoShape 2" descr="Image result for ransomware attack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0900" name="AutoShape 4" descr="Image result for ransomware attack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0902" name="AutoShape 6" descr="Image result for ransomware attack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6660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Attack vectors (4)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/>
              <a:t>Phishing</a:t>
            </a:r>
          </a:p>
          <a:p>
            <a:pPr lvl="1"/>
            <a:r>
              <a:rPr lang="en-GB" dirty="0"/>
              <a:t>A technique of obtaining sensitive information</a:t>
            </a:r>
          </a:p>
          <a:p>
            <a:pPr lvl="1"/>
            <a:r>
              <a:rPr lang="en-GB" dirty="0"/>
              <a:t>The phisher sends an e-mail that appears to come from a legitimate source, like a bank or credit card company, requesting "verification" of information</a:t>
            </a:r>
          </a:p>
          <a:p>
            <a:pPr lvl="1"/>
            <a:r>
              <a:rPr lang="en-GB" dirty="0"/>
              <a:t>The e-mail usually contains a link to a fraudulent web page </a:t>
            </a:r>
          </a:p>
        </p:txBody>
      </p:sp>
    </p:spTree>
    <p:extLst>
      <p:ext uri="{BB962C8B-B14F-4D97-AF65-F5344CB8AC3E}">
        <p14:creationId xmlns:p14="http://schemas.microsoft.com/office/powerpoint/2010/main" val="4054828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794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Cloud Security</vt:lpstr>
      <vt:lpstr>Security</vt:lpstr>
      <vt:lpstr>C.I.A Triangle</vt:lpstr>
      <vt:lpstr>PowerPoint Presentation</vt:lpstr>
      <vt:lpstr>Top Security Threats</vt:lpstr>
      <vt:lpstr>Attack vectors</vt:lpstr>
      <vt:lpstr>Attack vectors (2)</vt:lpstr>
      <vt:lpstr>Attack vectors (3)</vt:lpstr>
      <vt:lpstr>Attack vectors (4)</vt:lpstr>
      <vt:lpstr>Attack vectors (5)</vt:lpstr>
      <vt:lpstr>Security controls</vt:lpstr>
      <vt:lpstr>Shared Responsibility Model</vt:lpstr>
      <vt:lpstr>PowerPoint Presentation</vt:lpstr>
      <vt:lpstr>Identity and Access Management (IAM)</vt:lpstr>
      <vt:lpstr>Hashed passwords</vt:lpstr>
      <vt:lpstr>PowerPoint Presentation</vt:lpstr>
      <vt:lpstr>Patching</vt:lpstr>
      <vt:lpstr>Regulasi terkait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Security</dc:title>
  <dc:creator>Rizal</dc:creator>
  <cp:lastModifiedBy>Rizal Fathoni Aji</cp:lastModifiedBy>
  <cp:revision>4</cp:revision>
  <dcterms:created xsi:type="dcterms:W3CDTF">2022-11-29T00:35:19Z</dcterms:created>
  <dcterms:modified xsi:type="dcterms:W3CDTF">2023-11-14T04:00:39Z</dcterms:modified>
</cp:coreProperties>
</file>