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6"/>
  </p:notesMasterIdLst>
  <p:sldIdLst>
    <p:sldId id="387" r:id="rId2"/>
    <p:sldId id="388" r:id="rId3"/>
    <p:sldId id="364" r:id="rId4"/>
    <p:sldId id="365" r:id="rId5"/>
    <p:sldId id="366" r:id="rId6"/>
    <p:sldId id="331" r:id="rId7"/>
    <p:sldId id="386" r:id="rId8"/>
    <p:sldId id="335" r:id="rId9"/>
    <p:sldId id="336" r:id="rId10"/>
    <p:sldId id="337" r:id="rId11"/>
    <p:sldId id="278" r:id="rId12"/>
    <p:sldId id="279" r:id="rId13"/>
    <p:sldId id="389" r:id="rId14"/>
    <p:sldId id="392" r:id="rId15"/>
    <p:sldId id="265" r:id="rId16"/>
    <p:sldId id="300" r:id="rId17"/>
    <p:sldId id="281" r:id="rId18"/>
    <p:sldId id="284" r:id="rId19"/>
    <p:sldId id="393" r:id="rId20"/>
    <p:sldId id="394" r:id="rId21"/>
    <p:sldId id="395" r:id="rId22"/>
    <p:sldId id="397" r:id="rId23"/>
    <p:sldId id="396" r:id="rId24"/>
    <p:sldId id="39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4" d="100"/>
          <a:sy n="114" d="100"/>
        </p:scale>
        <p:origin x="8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863E-6870-46B0-A105-B34FBA79115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68148-5E6E-4B39-BC06-504508E79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 of HDFS vs DFS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Instead of bringing data to machine to process, bring the code to the data machine. Only the result send it to the central machine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this costly???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NameNode has all the information metadata, which data is stored at which datanode.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DataNode regularly send heartbeat. Tells the namenode it still alive.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Dipecah2 , we can customize the block size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15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FFF8E-6BB6-4D7C-847B-72739E0F1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Storage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B7A01D-5252-4D1C-A1B8-C24D1DE92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630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Software Defined Storage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SDS provides servers with virtualized data storage pools with the required performance, availability and security, delivered as block, file, or object storage, based on policies</a:t>
            </a:r>
          </a:p>
          <a:p>
            <a:pPr lvl="1"/>
            <a:r>
              <a:rPr lang="en-US" dirty="0"/>
              <a:t>Example: a newly deployed database server can invoke an SDS policy that mounts storage configured to have its data striped across a number of disks, creates a daily snapshot, and has data stored on tier 1 disks</a:t>
            </a:r>
            <a:endParaRPr lang="nl-NL" dirty="0"/>
          </a:p>
          <a:p>
            <a:r>
              <a:rPr lang="en-GB" dirty="0"/>
              <a:t>APIs can be used to provision storage pools and set the availability, security and performance levels of the virtualized storage</a:t>
            </a:r>
          </a:p>
          <a:p>
            <a:r>
              <a:rPr lang="en-GB" dirty="0"/>
              <a:t>Using APIs, storage consumers can monitor and manage their own storage consumption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392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261850" y="2843700"/>
            <a:ext cx="7479900" cy="11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4800">
                <a:latin typeface="Book Antiqua"/>
                <a:ea typeface="Book Antiqua"/>
                <a:cs typeface="Book Antiqua"/>
                <a:sym typeface="Book Antiqua"/>
              </a:rPr>
              <a:t>Distributed File System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9464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>
                <a:latin typeface="Book Antiqua"/>
                <a:ea typeface="Book Antiqua"/>
                <a:cs typeface="Book Antiqua"/>
                <a:sym typeface="Book Antiqua"/>
              </a:rPr>
              <a:t>Single vs Distributed</a:t>
            </a:r>
          </a:p>
        </p:txBody>
      </p:sp>
      <p:pic>
        <p:nvPicPr>
          <p:cNvPr id="209" name="Shape 209" descr="serv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609" y="2327137"/>
            <a:ext cx="797224" cy="8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706162" y="3761362"/>
            <a:ext cx="1814100" cy="102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/>
              <a:t>1 Machine</a:t>
            </a:r>
          </a:p>
          <a:p>
            <a:r>
              <a:rPr lang="en"/>
              <a:t>4 I/O Channel</a:t>
            </a:r>
          </a:p>
          <a:p>
            <a:r>
              <a:rPr lang="en"/>
              <a:t>Each channel 100 MB/s</a:t>
            </a:r>
          </a:p>
        </p:txBody>
      </p:sp>
      <p:pic>
        <p:nvPicPr>
          <p:cNvPr id="211" name="Shape 211" descr="serv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446" y="2111750"/>
            <a:ext cx="797224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 descr="serv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046" y="2111750"/>
            <a:ext cx="797224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 descr="serv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034" y="2056775"/>
            <a:ext cx="797224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 descr="serv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009" y="1983725"/>
            <a:ext cx="797224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 descr="serv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084" y="2111750"/>
            <a:ext cx="797224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 descr="serv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459" y="2964050"/>
            <a:ext cx="797224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 descr="serv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059" y="2964050"/>
            <a:ext cx="797224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 descr="serv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046" y="2909075"/>
            <a:ext cx="797224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 descr="serv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021" y="2836025"/>
            <a:ext cx="797224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 descr="serv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096" y="2964050"/>
            <a:ext cx="797224" cy="8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6334137" y="3962462"/>
            <a:ext cx="1814100" cy="102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/>
              <a:t>10 Machine</a:t>
            </a:r>
          </a:p>
          <a:p>
            <a:r>
              <a:rPr lang="en"/>
              <a:t>4 I/O Channel</a:t>
            </a:r>
          </a:p>
          <a:p>
            <a:r>
              <a:rPr lang="en"/>
              <a:t>Each channel 100 MB/s</a:t>
            </a:r>
          </a:p>
        </p:txBody>
      </p:sp>
      <p:pic>
        <p:nvPicPr>
          <p:cNvPr id="222" name="Shape 222" descr="cloc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173" y="4985173"/>
            <a:ext cx="797225" cy="56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1412400" y="5045725"/>
            <a:ext cx="1814100" cy="3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b="1"/>
              <a:t>43 minutes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5981036" y="5131298"/>
            <a:ext cx="2520327" cy="564326"/>
            <a:chOff x="5981035" y="4274048"/>
            <a:chExt cx="2520327" cy="564326"/>
          </a:xfrm>
        </p:grpSpPr>
        <p:pic>
          <p:nvPicPr>
            <p:cNvPr id="225" name="Shape 225" descr="clock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81035" y="4274048"/>
              <a:ext cx="797225" cy="56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Shape 226"/>
            <p:cNvSpPr txBox="1"/>
            <p:nvPr/>
          </p:nvSpPr>
          <p:spPr>
            <a:xfrm>
              <a:off x="6687262" y="4334600"/>
              <a:ext cx="18141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b="1"/>
                <a:t>4.3 minutes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B57A-EE0E-4D5B-B9B1-A36FF8D7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Storage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FB541-2DAC-4397-8972-4B2AE933F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00200"/>
            <a:ext cx="8523772" cy="43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A046-163F-372F-8782-4A32835B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6D3F0-0E13-85BC-E26C-34AC2738D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  <a:p>
            <a:pPr lvl="1"/>
            <a:r>
              <a:rPr lang="en-US" dirty="0"/>
              <a:t>Used in Big Data</a:t>
            </a:r>
          </a:p>
          <a:p>
            <a:r>
              <a:rPr lang="en-US" dirty="0" err="1"/>
              <a:t>MinIO</a:t>
            </a:r>
            <a:endParaRPr lang="en-US" dirty="0"/>
          </a:p>
          <a:p>
            <a:pPr lvl="1"/>
            <a:r>
              <a:rPr lang="en-US" dirty="0"/>
              <a:t>Object storage based on AWS S3 API</a:t>
            </a:r>
          </a:p>
        </p:txBody>
      </p:sp>
    </p:spTree>
    <p:extLst>
      <p:ext uri="{BB962C8B-B14F-4D97-AF65-F5344CB8AC3E}">
        <p14:creationId xmlns:p14="http://schemas.microsoft.com/office/powerpoint/2010/main" val="117157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>
                <a:latin typeface="Book Antiqua"/>
                <a:ea typeface="Book Antiqua"/>
                <a:cs typeface="Book Antiqua"/>
                <a:sym typeface="Book Antiqua"/>
              </a:rPr>
              <a:t>HDFS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buClr>
                <a:srgbClr val="000000"/>
              </a:buClr>
              <a:buFont typeface="Book Antiqua"/>
            </a:pPr>
            <a:r>
              <a:rPr lang="en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Distributed file system for Big Data</a:t>
            </a:r>
          </a:p>
          <a:p>
            <a:pPr marL="457200" indent="-228600">
              <a:buClr>
                <a:srgbClr val="000000"/>
              </a:buClr>
              <a:buFont typeface="Book Antiqua"/>
            </a:pPr>
            <a:r>
              <a:rPr lang="en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Stores different type of dataset</a:t>
            </a:r>
          </a:p>
          <a:p>
            <a:pPr marL="457200" indent="-228600">
              <a:buClr>
                <a:srgbClr val="000000"/>
              </a:buClr>
              <a:buFont typeface="Book Antiqua"/>
            </a:pPr>
            <a:r>
              <a:rPr lang="en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Creates a level of abstraction over the resources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ADD58A-8A7A-404C-92FD-A38B065E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752600"/>
            <a:ext cx="4514850" cy="4371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89BCA-4EAA-46C6-A14E-4A80651E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Architecture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4458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699" y="321711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>
                <a:latin typeface="Book Antiqua"/>
                <a:ea typeface="Book Antiqua"/>
                <a:cs typeface="Book Antiqua"/>
                <a:sym typeface="Book Antiqua"/>
              </a:rPr>
              <a:t>NameNode and DataNode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272699" y="1175066"/>
            <a:ext cx="4299300" cy="1793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sz="2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NameNode:</a:t>
            </a:r>
          </a:p>
          <a:p>
            <a:pPr marL="457200" indent="-228600">
              <a:buClr>
                <a:srgbClr val="000000"/>
              </a:buClr>
              <a:buFont typeface="Book Antiqua"/>
            </a:pPr>
            <a:r>
              <a:rPr lang="en" sz="2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Master daemon</a:t>
            </a:r>
          </a:p>
          <a:p>
            <a:pPr marL="457200" indent="-228600">
              <a:buClr>
                <a:srgbClr val="000000"/>
              </a:buClr>
              <a:buFont typeface="Book Antiqua"/>
            </a:pPr>
            <a:r>
              <a:rPr lang="en" sz="2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Maintain and manage DataNode</a:t>
            </a:r>
          </a:p>
          <a:p>
            <a:pPr marL="457200" indent="-228600">
              <a:buClr>
                <a:srgbClr val="000000"/>
              </a:buClr>
              <a:buFont typeface="Book Antiqua"/>
            </a:pPr>
            <a:r>
              <a:rPr lang="en" sz="2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Records metadata</a:t>
            </a:r>
          </a:p>
          <a:p>
            <a:pPr marL="457200" indent="-228600">
              <a:buClr>
                <a:srgbClr val="000000"/>
              </a:buClr>
              <a:buFont typeface="Book Antiqua"/>
            </a:pPr>
            <a:r>
              <a:rPr lang="en" sz="2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Receives heartbeat from DataNode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96125" y="3930675"/>
            <a:ext cx="4299300" cy="1793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sz="2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DataNode:</a:t>
            </a:r>
          </a:p>
          <a:p>
            <a:pPr marL="457200" indent="-228600">
              <a:buClr>
                <a:srgbClr val="000000"/>
              </a:buClr>
              <a:buFont typeface="Book Antiqua"/>
            </a:pPr>
            <a:r>
              <a:rPr lang="en" sz="2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Slave daemon</a:t>
            </a:r>
          </a:p>
          <a:p>
            <a:pPr marL="457200" indent="-228600">
              <a:buClr>
                <a:srgbClr val="000000"/>
              </a:buClr>
              <a:buFont typeface="Book Antiqua"/>
            </a:pPr>
            <a:r>
              <a:rPr lang="en" sz="2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Stores the actual data</a:t>
            </a:r>
          </a:p>
          <a:p>
            <a:pPr marL="457200" indent="-228600">
              <a:buClr>
                <a:srgbClr val="000000"/>
              </a:buClr>
              <a:buFont typeface="Book Antiqua"/>
            </a:pPr>
            <a:r>
              <a:rPr lang="en" sz="2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Serves read and write requests from clients</a:t>
            </a:r>
          </a:p>
        </p:txBody>
      </p:sp>
      <p:pic>
        <p:nvPicPr>
          <p:cNvPr id="258" name="Shape 258" descr="CPU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575" y="1998849"/>
            <a:ext cx="663124" cy="8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 descr="datan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500" y="3871050"/>
            <a:ext cx="753474" cy="7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 descr="datan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400" y="3871050"/>
            <a:ext cx="753474" cy="7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 descr="datan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825" y="3871050"/>
            <a:ext cx="753474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>
            <a:stCxn id="258" idx="1"/>
            <a:endCxn id="259" idx="0"/>
          </p:cNvCxnSpPr>
          <p:nvPr/>
        </p:nvCxnSpPr>
        <p:spPr>
          <a:xfrm flipH="1">
            <a:off x="5796375" y="2400300"/>
            <a:ext cx="1075200" cy="14708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63" name="Shape 263"/>
          <p:cNvCxnSpPr>
            <a:stCxn id="258" idx="2"/>
            <a:endCxn id="260" idx="0"/>
          </p:cNvCxnSpPr>
          <p:nvPr/>
        </p:nvCxnSpPr>
        <p:spPr>
          <a:xfrm>
            <a:off x="7203137" y="2801750"/>
            <a:ext cx="0" cy="106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64" name="Shape 264"/>
          <p:cNvCxnSpPr>
            <a:stCxn id="258" idx="3"/>
            <a:endCxn id="261" idx="0"/>
          </p:cNvCxnSpPr>
          <p:nvPr/>
        </p:nvCxnSpPr>
        <p:spPr>
          <a:xfrm>
            <a:off x="7534699" y="2400300"/>
            <a:ext cx="921000" cy="14708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65" name="Shape 265"/>
          <p:cNvSpPr txBox="1"/>
          <p:nvPr/>
        </p:nvSpPr>
        <p:spPr>
          <a:xfrm>
            <a:off x="6262187" y="1671850"/>
            <a:ext cx="1881900" cy="2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latin typeface="Book Antiqua"/>
                <a:ea typeface="Book Antiqua"/>
                <a:cs typeface="Book Antiqua"/>
                <a:sym typeface="Book Antiqua"/>
              </a:rPr>
              <a:t>NameNode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6335300" y="4645325"/>
            <a:ext cx="1881900" cy="2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latin typeface="Book Antiqua"/>
                <a:ea typeface="Book Antiqua"/>
                <a:cs typeface="Book Antiqua"/>
                <a:sym typeface="Book Antiqua"/>
              </a:rPr>
              <a:t>DataNodes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04750" y="223763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>
                <a:latin typeface="Book Antiqua"/>
                <a:ea typeface="Book Antiqua"/>
                <a:cs typeface="Book Antiqua"/>
                <a:sym typeface="Book Antiqua"/>
              </a:rPr>
              <a:t>HDFS blocks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267850" y="1234789"/>
            <a:ext cx="8520600" cy="1056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>
              <a:buClr>
                <a:srgbClr val="000000"/>
              </a:buClr>
              <a:buFont typeface="Book Antiqua"/>
            </a:pPr>
            <a:r>
              <a:rPr lang="en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File is divided into HDFS blocks (128 MB by default) and duplicated into multiple places</a:t>
            </a:r>
          </a:p>
          <a:p>
            <a:pPr>
              <a:buNone/>
            </a:pPr>
            <a:endParaRPr dirty="0"/>
          </a:p>
        </p:txBody>
      </p:sp>
      <p:sp>
        <p:nvSpPr>
          <p:cNvPr id="317" name="Shape 317"/>
          <p:cNvSpPr/>
          <p:nvPr/>
        </p:nvSpPr>
        <p:spPr>
          <a:xfrm>
            <a:off x="1212250" y="2896525"/>
            <a:ext cx="7046700" cy="82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2016-dec.log</a:t>
            </a:r>
          </a:p>
        </p:txBody>
      </p:sp>
      <p:sp>
        <p:nvSpPr>
          <p:cNvPr id="318" name="Shape 318"/>
          <p:cNvSpPr/>
          <p:nvPr/>
        </p:nvSpPr>
        <p:spPr>
          <a:xfrm>
            <a:off x="1212250" y="4655525"/>
            <a:ext cx="1563300" cy="82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a</a:t>
            </a:r>
          </a:p>
        </p:txBody>
      </p:sp>
      <p:sp>
        <p:nvSpPr>
          <p:cNvPr id="319" name="Shape 319"/>
          <p:cNvSpPr/>
          <p:nvPr/>
        </p:nvSpPr>
        <p:spPr>
          <a:xfrm>
            <a:off x="2905425" y="4655525"/>
            <a:ext cx="1563300" cy="82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b</a:t>
            </a:r>
          </a:p>
        </p:txBody>
      </p:sp>
      <p:sp>
        <p:nvSpPr>
          <p:cNvPr id="320" name="Shape 320"/>
          <p:cNvSpPr/>
          <p:nvPr/>
        </p:nvSpPr>
        <p:spPr>
          <a:xfrm>
            <a:off x="4549975" y="4655525"/>
            <a:ext cx="1563300" cy="82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</a:t>
            </a:r>
          </a:p>
        </p:txBody>
      </p:sp>
      <p:sp>
        <p:nvSpPr>
          <p:cNvPr id="321" name="Shape 321"/>
          <p:cNvSpPr/>
          <p:nvPr/>
        </p:nvSpPr>
        <p:spPr>
          <a:xfrm>
            <a:off x="6230050" y="4655525"/>
            <a:ext cx="1563300" cy="82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</a:t>
            </a:r>
          </a:p>
        </p:txBody>
      </p:sp>
      <p:sp>
        <p:nvSpPr>
          <p:cNvPr id="322" name="Shape 322"/>
          <p:cNvSpPr/>
          <p:nvPr/>
        </p:nvSpPr>
        <p:spPr>
          <a:xfrm>
            <a:off x="7947250" y="4655525"/>
            <a:ext cx="311700" cy="82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326900" y="3648975"/>
            <a:ext cx="1563300" cy="2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513 MB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12250" y="5577450"/>
            <a:ext cx="1563300" cy="2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128 MB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964850" y="5577450"/>
            <a:ext cx="1563300" cy="2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128 MB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65050" y="5577450"/>
            <a:ext cx="1563300" cy="2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128 MB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6230050" y="5571225"/>
            <a:ext cx="1563300" cy="2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128 MB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7199200" y="5487311"/>
            <a:ext cx="1807800" cy="2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1</a:t>
            </a:r>
          </a:p>
          <a:p>
            <a:pPr algn="ctr"/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 MB</a:t>
            </a:r>
          </a:p>
        </p:txBody>
      </p:sp>
      <p:sp>
        <p:nvSpPr>
          <p:cNvPr id="329" name="Shape 329"/>
          <p:cNvSpPr/>
          <p:nvPr/>
        </p:nvSpPr>
        <p:spPr>
          <a:xfrm rot="5400000">
            <a:off x="4170150" y="4022950"/>
            <a:ext cx="803700" cy="27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305D-E0F4-F554-34A7-99523476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A0BB9-EDA2-2927-97E8-9A6AFB51E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performance, software define, distributed object storage server</a:t>
            </a:r>
          </a:p>
          <a:p>
            <a:r>
              <a:rPr lang="en-US" dirty="0"/>
              <a:t>Compatible with AWS S3</a:t>
            </a:r>
          </a:p>
          <a:p>
            <a:r>
              <a:rPr lang="en-US" dirty="0"/>
              <a:t>Size of an object range from a few KB to maximum of 5TB</a:t>
            </a:r>
          </a:p>
        </p:txBody>
      </p:sp>
    </p:spTree>
    <p:extLst>
      <p:ext uri="{BB962C8B-B14F-4D97-AF65-F5344CB8AC3E}">
        <p14:creationId xmlns:p14="http://schemas.microsoft.com/office/powerpoint/2010/main" val="264480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C447-4848-43D5-A3CA-06B3CCE9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Storage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31EB-6FD1-4A21-AA3E-1715D4CD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 purpose</a:t>
            </a:r>
          </a:p>
          <a:p>
            <a:pPr lvl="1"/>
            <a:r>
              <a:rPr lang="en-US" dirty="0"/>
              <a:t>Google drive, AWS S3, Azure Files</a:t>
            </a:r>
          </a:p>
          <a:p>
            <a:r>
              <a:rPr lang="en-US" dirty="0"/>
              <a:t>Block storage</a:t>
            </a:r>
          </a:p>
          <a:p>
            <a:pPr lvl="1"/>
            <a:r>
              <a:rPr lang="en-ID" dirty="0"/>
              <a:t>AWS Elastic Block Storage, Azure Disks</a:t>
            </a:r>
          </a:p>
          <a:p>
            <a:r>
              <a:rPr lang="en-ID" dirty="0"/>
              <a:t>Network File Sharing</a:t>
            </a:r>
          </a:p>
          <a:p>
            <a:pPr lvl="1"/>
            <a:r>
              <a:rPr lang="en-ID" dirty="0"/>
              <a:t>Azure Files, AWS EFS</a:t>
            </a:r>
          </a:p>
          <a:p>
            <a:r>
              <a:rPr lang="en-ID" dirty="0"/>
              <a:t>Database</a:t>
            </a:r>
          </a:p>
          <a:p>
            <a:pPr lvl="1"/>
            <a:r>
              <a:rPr lang="en-ID" dirty="0"/>
              <a:t>Azure Tables, AWS RDS</a:t>
            </a:r>
          </a:p>
          <a:p>
            <a:r>
              <a:rPr lang="en-ID" dirty="0"/>
              <a:t>Other types</a:t>
            </a:r>
          </a:p>
          <a:p>
            <a:pPr lvl="1"/>
            <a:r>
              <a:rPr lang="en-ID" dirty="0"/>
              <a:t>Azure Blob (Data lake), AWS Glacier (Backup/Archive)</a:t>
            </a:r>
          </a:p>
        </p:txBody>
      </p:sp>
    </p:spTree>
    <p:extLst>
      <p:ext uri="{BB962C8B-B14F-4D97-AF65-F5344CB8AC3E}">
        <p14:creationId xmlns:p14="http://schemas.microsoft.com/office/powerpoint/2010/main" val="107770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C8C91-EB41-1F03-5A5A-5DA403CDF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5A818-4CB2-7039-5984-B6A11331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" y="566779"/>
            <a:ext cx="9144000" cy="47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4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952A67-5E01-D9FD-055D-E65C3848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79" y="533400"/>
            <a:ext cx="91154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40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CD05-2DC0-837D-B23E-B874266F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MinIO</a:t>
            </a:r>
            <a:r>
              <a:rPr lang="en-US" dirty="0"/>
              <a:t> Erasure Coding</a:t>
            </a:r>
          </a:p>
        </p:txBody>
      </p:sp>
      <p:pic>
        <p:nvPicPr>
          <p:cNvPr id="2050" name="Picture 2" descr="Erasure Coding 101">
            <a:extLst>
              <a:ext uri="{FF2B5EF4-FFF2-40B4-BE49-F238E27FC236}">
                <a16:creationId xmlns:a16="http://schemas.microsoft.com/office/drawing/2014/main" id="{C88D3A21-75BB-9960-1655-392EAE7BE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696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78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CD7487-DAAD-E35E-DCC0-3BE3F5EF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05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537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80E52-A591-5D70-3590-566A84DC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500"/>
              <a:t>Unified Data Platform</a:t>
            </a:r>
          </a:p>
        </p:txBody>
      </p:sp>
      <p:pic>
        <p:nvPicPr>
          <p:cNvPr id="1028" name="Picture 4" descr="Big Data with Hadoop and Hitachi Content Platform | Alluxio">
            <a:extLst>
              <a:ext uri="{FF2B5EF4-FFF2-40B4-BE49-F238E27FC236}">
                <a16:creationId xmlns:a16="http://schemas.microsoft.com/office/drawing/2014/main" id="{1E6AF193-0A60-2402-86D2-E478B2EC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925" y="3395990"/>
            <a:ext cx="4371196" cy="246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oud Native Data Platform without Hadoop Installation | by Kidong Lee |  Medium">
            <a:extLst>
              <a:ext uri="{FF2B5EF4-FFF2-40B4-BE49-F238E27FC236}">
                <a16:creationId xmlns:a16="http://schemas.microsoft.com/office/drawing/2014/main" id="{ABE1FA76-6C65-9202-3FA8-A5ADA255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878" y="3401454"/>
            <a:ext cx="4371196" cy="245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0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077201" cy="48768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operating system virtualizes the complexities of handling individual disk blocks or communication with a SAN or NAS by providing a file system to applications</a:t>
            </a:r>
          </a:p>
          <a:p>
            <a:r>
              <a:rPr lang="en-GB" dirty="0"/>
              <a:t>File systems usually consist of directories (also known as folders) with files or other directories in them</a:t>
            </a:r>
          </a:p>
          <a:p>
            <a:r>
              <a:rPr lang="en-GB" dirty="0"/>
              <a:t>The operating system hides the complexity of managing the files and the directory structure</a:t>
            </a:r>
          </a:p>
          <a:p>
            <a:r>
              <a:rPr lang="en-GB" dirty="0"/>
              <a:t>It also manages the security of the files:</a:t>
            </a:r>
          </a:p>
          <a:p>
            <a:pPr lvl="1"/>
            <a:r>
              <a:rPr lang="en-GB" dirty="0"/>
              <a:t>Permission to read, write, create, and delete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99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077201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Most operating systems can handle multiple types of file systems on multiple disks at the same time</a:t>
            </a:r>
          </a:p>
          <a:p>
            <a:r>
              <a:rPr lang="en-US" dirty="0"/>
              <a:t>Some popular file systems are:</a:t>
            </a:r>
            <a:endParaRPr lang="nl-NL" dirty="0"/>
          </a:p>
          <a:p>
            <a:pPr lvl="1"/>
            <a:r>
              <a:rPr lang="en-US" b="1" dirty="0"/>
              <a:t>FAT</a:t>
            </a:r>
            <a:r>
              <a:rPr lang="en-US" dirty="0"/>
              <a:t> (File Allocation Table), </a:t>
            </a:r>
            <a:r>
              <a:rPr lang="en-US" dirty="0" err="1"/>
              <a:t>vFAT</a:t>
            </a:r>
            <a:r>
              <a:rPr lang="en-US" dirty="0"/>
              <a:t>, and FAT32, used in MS-DOS, older versions of Windows, and removable storage devices like USB memory sticks</a:t>
            </a:r>
            <a:endParaRPr lang="nl-NL" dirty="0"/>
          </a:p>
          <a:p>
            <a:pPr lvl="1"/>
            <a:r>
              <a:rPr lang="en-US" b="1" dirty="0"/>
              <a:t>NTFS</a:t>
            </a:r>
            <a:r>
              <a:rPr lang="en-US" dirty="0"/>
              <a:t> (New Technology File System) used in Windows</a:t>
            </a:r>
            <a:endParaRPr lang="nl-NL" dirty="0"/>
          </a:p>
          <a:p>
            <a:pPr lvl="1"/>
            <a:r>
              <a:rPr lang="en-US" b="1" dirty="0"/>
              <a:t>UFS</a:t>
            </a:r>
            <a:r>
              <a:rPr lang="en-US" dirty="0"/>
              <a:t> (Universal File System) and </a:t>
            </a:r>
            <a:r>
              <a:rPr lang="en-US" b="1" dirty="0" err="1"/>
              <a:t>VxFS</a:t>
            </a:r>
            <a:r>
              <a:rPr lang="en-US" dirty="0"/>
              <a:t> (Veritas File System) used in most UNIX flavors</a:t>
            </a:r>
            <a:endParaRPr lang="nl-NL" dirty="0"/>
          </a:p>
          <a:p>
            <a:pPr lvl="1"/>
            <a:r>
              <a:rPr lang="en-GB" b="1" dirty="0"/>
              <a:t>Ext</a:t>
            </a:r>
            <a:r>
              <a:rPr lang="en-GB" dirty="0"/>
              <a:t> (and Ext2, Ext3, Ext4) - used in Linux</a:t>
            </a:r>
          </a:p>
          <a:p>
            <a:r>
              <a:rPr lang="en-GB" dirty="0"/>
              <a:t>Journaling file systems keep track of changes made to files in a journal log before committing them to the main file system</a:t>
            </a:r>
          </a:p>
          <a:p>
            <a:pPr lvl="1"/>
            <a:r>
              <a:rPr lang="en-GB" dirty="0"/>
              <a:t>This allows for greater availability and fast recovery in case of a malfunction</a:t>
            </a:r>
          </a:p>
        </p:txBody>
      </p:sp>
    </p:spTree>
    <p:extLst>
      <p:ext uri="{BB962C8B-B14F-4D97-AF65-F5344CB8AC3E}">
        <p14:creationId xmlns:p14="http://schemas.microsoft.com/office/powerpoint/2010/main" val="280604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077201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File systems must be mounted before they can be used by the operating system</a:t>
            </a:r>
          </a:p>
          <a:p>
            <a:pPr lvl="1"/>
            <a:r>
              <a:rPr lang="en-GB" dirty="0"/>
              <a:t>Mounting means that a disk and the file system on it are recognized by the operating system</a:t>
            </a:r>
          </a:p>
          <a:p>
            <a:r>
              <a:rPr lang="en-GB" dirty="0"/>
              <a:t>After mounting, the file system is typically given:</a:t>
            </a:r>
          </a:p>
          <a:p>
            <a:pPr lvl="1"/>
            <a:r>
              <a:rPr lang="en-GB" dirty="0"/>
              <a:t>A drive letter (Windows)</a:t>
            </a:r>
          </a:p>
          <a:p>
            <a:pPr lvl="1"/>
            <a:r>
              <a:rPr lang="en-GB" dirty="0"/>
              <a:t>A drive name (OpenVMS)</a:t>
            </a:r>
          </a:p>
          <a:p>
            <a:pPr lvl="1"/>
            <a:r>
              <a:rPr lang="en-GB" dirty="0"/>
              <a:t>A mount point in the global directory tree (UNIX and Linux)</a:t>
            </a:r>
          </a:p>
          <a:p>
            <a:r>
              <a:rPr lang="en-GB" dirty="0"/>
              <a:t>Most operating systems provide file sharing functionality</a:t>
            </a:r>
          </a:p>
          <a:p>
            <a:pPr lvl="1"/>
            <a:r>
              <a:rPr lang="en-GB" dirty="0"/>
              <a:t>File sharing enables files on one system to be accessed by (users on) other systems</a:t>
            </a:r>
          </a:p>
          <a:p>
            <a:pPr lvl="1"/>
            <a:r>
              <a:rPr lang="en-GB" dirty="0"/>
              <a:t>Protocols like NFS (which originates from UNIX), and SMB/CIFS (originating from Windows), are used for file sharing</a:t>
            </a:r>
          </a:p>
        </p:txBody>
      </p:sp>
    </p:spTree>
    <p:extLst>
      <p:ext uri="{BB962C8B-B14F-4D97-AF65-F5344CB8AC3E}">
        <p14:creationId xmlns:p14="http://schemas.microsoft.com/office/powerpoint/2010/main" val="376009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torage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200"/>
            <a:ext cx="5486400" cy="545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model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Servers can use internal storage only, but most use external storage, sometimes combined with internal storage. </a:t>
            </a:r>
          </a:p>
          <a:p>
            <a:r>
              <a:rPr lang="en-GB" dirty="0"/>
              <a:t>A model of storage building blocks is shown on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7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6B8A67-4003-42DE-B535-191333A5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Cloud Storage Works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915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ftware Defined Storage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52600"/>
            <a:ext cx="5978335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Software Defined Storage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5181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Software Defined Storage (SDS) abstracts data and storage capabilities (also known as the control plane) from the underlying physical storage systems (the data plane)</a:t>
            </a:r>
          </a:p>
          <a:p>
            <a:r>
              <a:rPr lang="en-GB" dirty="0"/>
              <a:t>This allows data to be stored in a variety of storage systems while being presented and managed as one storage pool to the servers consuming the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3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Software Defined Storage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SDS virtualizes all physical storage into one large shared storage pool</a:t>
            </a:r>
            <a:endParaRPr lang="en-US" dirty="0"/>
          </a:p>
          <a:p>
            <a:r>
              <a:rPr lang="en-GB" dirty="0"/>
              <a:t>It enables the use of standard commodity hardware, where storage is implemented as software running on commodity x86-based servers with direct attached disks</a:t>
            </a:r>
          </a:p>
          <a:p>
            <a:r>
              <a:rPr lang="en-GB" dirty="0"/>
              <a:t>Physical storage can also be a SAN, a NAS, or an Object storage system</a:t>
            </a:r>
          </a:p>
          <a:p>
            <a:r>
              <a:rPr lang="en-US" dirty="0"/>
              <a:t>From the shared storage pool, software provides data services like:</a:t>
            </a:r>
            <a:endParaRPr lang="nl-NL" dirty="0"/>
          </a:p>
          <a:p>
            <a:pPr lvl="1"/>
            <a:r>
              <a:rPr lang="en-US" dirty="0"/>
              <a:t>Deduplication</a:t>
            </a:r>
            <a:endParaRPr lang="nl-NL" dirty="0"/>
          </a:p>
          <a:p>
            <a:pPr lvl="1"/>
            <a:r>
              <a:rPr lang="en-US" dirty="0"/>
              <a:t>Compression</a:t>
            </a:r>
            <a:endParaRPr lang="nl-NL" dirty="0"/>
          </a:p>
          <a:p>
            <a:pPr lvl="1"/>
            <a:r>
              <a:rPr lang="en-US" dirty="0"/>
              <a:t>Caching</a:t>
            </a:r>
            <a:endParaRPr lang="nl-NL" dirty="0"/>
          </a:p>
          <a:p>
            <a:pPr lvl="1"/>
            <a:r>
              <a:rPr lang="en-US" dirty="0"/>
              <a:t>Snapshotting</a:t>
            </a:r>
            <a:endParaRPr lang="nl-NL" dirty="0"/>
          </a:p>
          <a:p>
            <a:pPr lvl="1"/>
            <a:r>
              <a:rPr lang="en-US" dirty="0"/>
              <a:t>Cloning</a:t>
            </a:r>
            <a:endParaRPr lang="nl-NL" dirty="0"/>
          </a:p>
          <a:p>
            <a:pPr lvl="1"/>
            <a:r>
              <a:rPr lang="en-US" dirty="0"/>
              <a:t>Replication</a:t>
            </a:r>
            <a:endParaRPr lang="nl-NL" dirty="0"/>
          </a:p>
          <a:p>
            <a:pPr lvl="1"/>
            <a:r>
              <a:rPr lang="en-US" dirty="0"/>
              <a:t>Tiering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37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907</Words>
  <Application>Microsoft Office PowerPoint</Application>
  <PresentationFormat>On-screen Show (4:3)</PresentationFormat>
  <Paragraphs>121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 Antiqua</vt:lpstr>
      <vt:lpstr>Calibri</vt:lpstr>
      <vt:lpstr>Proxima Nova</vt:lpstr>
      <vt:lpstr>Office Theme</vt:lpstr>
      <vt:lpstr>Cloud Storage</vt:lpstr>
      <vt:lpstr>Cloud Storage</vt:lpstr>
      <vt:lpstr>File systems</vt:lpstr>
      <vt:lpstr>File systems</vt:lpstr>
      <vt:lpstr>File systems</vt:lpstr>
      <vt:lpstr>Storage model</vt:lpstr>
      <vt:lpstr>How Cloud Storage Works</vt:lpstr>
      <vt:lpstr>Software Defined Storage</vt:lpstr>
      <vt:lpstr>Software Defined Storage</vt:lpstr>
      <vt:lpstr>Software Defined Storage</vt:lpstr>
      <vt:lpstr>PowerPoint Presentation</vt:lpstr>
      <vt:lpstr>Single vs Distributed</vt:lpstr>
      <vt:lpstr>Single Storage</vt:lpstr>
      <vt:lpstr>Distributed Storage</vt:lpstr>
      <vt:lpstr>HDFS</vt:lpstr>
      <vt:lpstr>HDFS Architecture</vt:lpstr>
      <vt:lpstr>NameNode and DataNode</vt:lpstr>
      <vt:lpstr>HDFS blocks</vt:lpstr>
      <vt:lpstr>MinIO</vt:lpstr>
      <vt:lpstr>PowerPoint Presentation</vt:lpstr>
      <vt:lpstr>PowerPoint Presentation</vt:lpstr>
      <vt:lpstr>MinIO Erasure Coding</vt:lpstr>
      <vt:lpstr>PowerPoint Presentation</vt:lpstr>
      <vt:lpstr>Unified Data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Infrastructure Architecture</dc:title>
  <dc:creator>Laan, Sjaak</dc:creator>
  <cp:lastModifiedBy>Rizal Fathoni Aji</cp:lastModifiedBy>
  <cp:revision>126</cp:revision>
  <dcterms:created xsi:type="dcterms:W3CDTF">2006-08-16T00:00:00Z</dcterms:created>
  <dcterms:modified xsi:type="dcterms:W3CDTF">2023-10-03T07:13:26Z</dcterms:modified>
</cp:coreProperties>
</file>