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3" r:id="rId1"/>
  </p:sldMasterIdLst>
  <p:notesMasterIdLst>
    <p:notesMasterId r:id="rId24"/>
  </p:notesMasterIdLst>
  <p:handoutMasterIdLst>
    <p:handoutMasterId r:id="rId25"/>
  </p:handoutMasterIdLst>
  <p:sldIdLst>
    <p:sldId id="506" r:id="rId2"/>
    <p:sldId id="522" r:id="rId3"/>
    <p:sldId id="523" r:id="rId4"/>
    <p:sldId id="524" r:id="rId5"/>
    <p:sldId id="525" r:id="rId6"/>
    <p:sldId id="527" r:id="rId7"/>
    <p:sldId id="537" r:id="rId8"/>
    <p:sldId id="538" r:id="rId9"/>
    <p:sldId id="539" r:id="rId10"/>
    <p:sldId id="511" r:id="rId11"/>
    <p:sldId id="512" r:id="rId12"/>
    <p:sldId id="526" r:id="rId13"/>
    <p:sldId id="540" r:id="rId14"/>
    <p:sldId id="541" r:id="rId15"/>
    <p:sldId id="515" r:id="rId16"/>
    <p:sldId id="542" r:id="rId17"/>
    <p:sldId id="517" r:id="rId18"/>
    <p:sldId id="519" r:id="rId19"/>
    <p:sldId id="518" r:id="rId20"/>
    <p:sldId id="520" r:id="rId21"/>
    <p:sldId id="543" r:id="rId22"/>
    <p:sldId id="536" r:id="rId23"/>
  </p:sldIdLst>
  <p:sldSz cx="12192000" cy="6858000"/>
  <p:notesSz cx="7053263" cy="93567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diansyah.r" initials="h" lastIdx="16" clrIdx="0">
    <p:extLst>
      <p:ext uri="{19B8F6BF-5375-455C-9EA6-DF929625EA0E}">
        <p15:presenceInfo xmlns:p15="http://schemas.microsoft.com/office/powerpoint/2012/main" userId="herdiansyah.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CB318"/>
    <a:srgbClr val="9999FF"/>
    <a:srgbClr val="7CBF33"/>
    <a:srgbClr val="00C057"/>
    <a:srgbClr val="3399FF"/>
    <a:srgbClr val="E99EFE"/>
    <a:srgbClr val="0099FF"/>
    <a:srgbClr val="CC33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81472" autoAdjust="0"/>
  </p:normalViewPr>
  <p:slideViewPr>
    <p:cSldViewPr snapToGrid="0">
      <p:cViewPr varScale="1">
        <p:scale>
          <a:sx n="93" d="100"/>
          <a:sy n="93" d="100"/>
        </p:scale>
        <p:origin x="4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158"/>
    </p:cViewPr>
  </p:sorterViewPr>
  <p:notesViewPr>
    <p:cSldViewPr snapToGrid="0">
      <p:cViewPr varScale="1">
        <p:scale>
          <a:sx n="52" d="100"/>
          <a:sy n="52" d="100"/>
        </p:scale>
        <p:origin x="19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B4AC6-B7B1-4CB0-9598-E1A5B490353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A0846D-A875-49C7-B1AE-47EA5C1274D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Similarities and dissimilarities of design concept between on-premise environment with the one in the cloud provider</a:t>
          </a:r>
        </a:p>
      </dgm:t>
    </dgm:pt>
    <dgm:pt modelId="{7664ED50-5AF5-4EA2-AD7D-C95C571A31B1}" type="parTrans" cxnId="{57E7B9E1-A419-488E-B987-EE41C093E5DD}">
      <dgm:prSet/>
      <dgm:spPr/>
      <dgm:t>
        <a:bodyPr/>
        <a:lstStyle/>
        <a:p>
          <a:endParaRPr lang="en-US"/>
        </a:p>
      </dgm:t>
    </dgm:pt>
    <dgm:pt modelId="{6CFAE677-035A-4700-B4B6-73A5A6B45DAC}" type="sibTrans" cxnId="{57E7B9E1-A419-488E-B987-EE41C093E5DD}">
      <dgm:prSet/>
      <dgm:spPr/>
      <dgm:t>
        <a:bodyPr/>
        <a:lstStyle/>
        <a:p>
          <a:endParaRPr lang="en-US"/>
        </a:p>
      </dgm:t>
    </dgm:pt>
    <dgm:pt modelId="{F1FDE898-4947-48EB-ABBB-62D9CC43BC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important to understand the existing infrastructure landscape and to identify equivalent component provided by cloud provider to ensure smooth migration</a:t>
          </a:r>
        </a:p>
      </dgm:t>
    </dgm:pt>
    <dgm:pt modelId="{C8716E9A-D5E1-4E20-AFBC-15B179083DD9}" type="parTrans" cxnId="{BEC1315A-6581-4EEE-BF56-79BC477ADB47}">
      <dgm:prSet/>
      <dgm:spPr/>
      <dgm:t>
        <a:bodyPr/>
        <a:lstStyle/>
        <a:p>
          <a:endParaRPr lang="en-US"/>
        </a:p>
      </dgm:t>
    </dgm:pt>
    <dgm:pt modelId="{B9D20DD3-B000-4969-A023-67C56464C39B}" type="sibTrans" cxnId="{BEC1315A-6581-4EEE-BF56-79BC477ADB47}">
      <dgm:prSet/>
      <dgm:spPr/>
      <dgm:t>
        <a:bodyPr/>
        <a:lstStyle/>
        <a:p>
          <a:endParaRPr lang="en-US"/>
        </a:p>
      </dgm:t>
    </dgm:pt>
    <dgm:pt modelId="{B5E6722B-0C8E-46FC-A0F3-905C6AB7E6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Including virtualization format for the VM being imported, e.g. VDI from Oracle, VMDK from VMware, VHD from Microsoft</a:t>
          </a:r>
        </a:p>
      </dgm:t>
    </dgm:pt>
    <dgm:pt modelId="{E1C4E810-3D55-408D-B044-CDD469B09A7B}" type="parTrans" cxnId="{9A397B6B-3D89-43B0-AB8F-7A547DAC518A}">
      <dgm:prSet/>
      <dgm:spPr/>
      <dgm:t>
        <a:bodyPr/>
        <a:lstStyle/>
        <a:p>
          <a:endParaRPr lang="en-US"/>
        </a:p>
      </dgm:t>
    </dgm:pt>
    <dgm:pt modelId="{834606D0-F3CC-4FBB-B004-3645A7ABD1CD}" type="sibTrans" cxnId="{9A397B6B-3D89-43B0-AB8F-7A547DAC518A}">
      <dgm:prSet/>
      <dgm:spPr/>
      <dgm:t>
        <a:bodyPr/>
        <a:lstStyle/>
        <a:p>
          <a:endParaRPr lang="en-US"/>
        </a:p>
      </dgm:t>
    </dgm:pt>
    <dgm:pt modelId="{38B362CC-BEFB-4F8A-B515-1295042C2AF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Organizations typically prefer to use a hybrid cloud approach where part of the resources remain on-premise, and the architecture is designed to leverage resources in the cloud as well</a:t>
          </a:r>
        </a:p>
      </dgm:t>
    </dgm:pt>
    <dgm:pt modelId="{BD3EA1F7-A7DF-4291-906F-8947B292EAC3}" type="parTrans" cxnId="{0C826195-41B7-4067-828A-869EA99EE4AA}">
      <dgm:prSet/>
      <dgm:spPr/>
      <dgm:t>
        <a:bodyPr/>
        <a:lstStyle/>
        <a:p>
          <a:endParaRPr lang="en-US"/>
        </a:p>
      </dgm:t>
    </dgm:pt>
    <dgm:pt modelId="{7E8E8E60-233E-45AC-9E1A-5FAA2AE5F754}" type="sibTrans" cxnId="{0C826195-41B7-4067-828A-869EA99EE4AA}">
      <dgm:prSet/>
      <dgm:spPr/>
      <dgm:t>
        <a:bodyPr/>
        <a:lstStyle/>
        <a:p>
          <a:endParaRPr lang="en-US"/>
        </a:p>
      </dgm:t>
    </dgm:pt>
    <dgm:pt modelId="{CD53676D-F81D-4374-B3B1-8A0692852EAB}" type="pres">
      <dgm:prSet presAssocID="{5BEB4AC6-B7B1-4CB0-9598-E1A5B490353D}" presName="root" presStyleCnt="0">
        <dgm:presLayoutVars>
          <dgm:dir/>
          <dgm:resizeHandles val="exact"/>
        </dgm:presLayoutVars>
      </dgm:prSet>
      <dgm:spPr/>
    </dgm:pt>
    <dgm:pt modelId="{DAEA6CD4-4183-411D-8D05-4E450DDD7888}" type="pres">
      <dgm:prSet presAssocID="{55A0846D-A875-49C7-B1AE-47EA5C1274D4}" presName="compNode" presStyleCnt="0"/>
      <dgm:spPr/>
    </dgm:pt>
    <dgm:pt modelId="{F0D6F88A-5934-4C1F-A5F4-3FA91CB593B1}" type="pres">
      <dgm:prSet presAssocID="{55A0846D-A875-49C7-B1AE-47EA5C1274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0C8A5E7-27C1-4E66-A034-ABA17BC956C3}" type="pres">
      <dgm:prSet presAssocID="{55A0846D-A875-49C7-B1AE-47EA5C1274D4}" presName="iconSpace" presStyleCnt="0"/>
      <dgm:spPr/>
    </dgm:pt>
    <dgm:pt modelId="{09531C77-9523-417F-9D50-AADCA005778D}" type="pres">
      <dgm:prSet presAssocID="{55A0846D-A875-49C7-B1AE-47EA5C1274D4}" presName="parTx" presStyleLbl="revTx" presStyleIdx="0" presStyleCnt="4">
        <dgm:presLayoutVars>
          <dgm:chMax val="0"/>
          <dgm:chPref val="0"/>
        </dgm:presLayoutVars>
      </dgm:prSet>
      <dgm:spPr/>
    </dgm:pt>
    <dgm:pt modelId="{16C43F42-8118-4AFE-828A-333BD33428A6}" type="pres">
      <dgm:prSet presAssocID="{55A0846D-A875-49C7-B1AE-47EA5C1274D4}" presName="txSpace" presStyleCnt="0"/>
      <dgm:spPr/>
    </dgm:pt>
    <dgm:pt modelId="{E13277E5-3233-4AFF-917B-C6C5363CD740}" type="pres">
      <dgm:prSet presAssocID="{55A0846D-A875-49C7-B1AE-47EA5C1274D4}" presName="desTx" presStyleLbl="revTx" presStyleIdx="1" presStyleCnt="4">
        <dgm:presLayoutVars/>
      </dgm:prSet>
      <dgm:spPr/>
    </dgm:pt>
    <dgm:pt modelId="{291F337E-9817-4273-A592-18B257831B32}" type="pres">
      <dgm:prSet presAssocID="{6CFAE677-035A-4700-B4B6-73A5A6B45DAC}" presName="sibTrans" presStyleCnt="0"/>
      <dgm:spPr/>
    </dgm:pt>
    <dgm:pt modelId="{AA20E7C9-8AB8-443B-9BB8-E003E6DFEE50}" type="pres">
      <dgm:prSet presAssocID="{38B362CC-BEFB-4F8A-B515-1295042C2AF2}" presName="compNode" presStyleCnt="0"/>
      <dgm:spPr/>
    </dgm:pt>
    <dgm:pt modelId="{B1A22931-7458-4E96-826B-ADFCF6C5FC18}" type="pres">
      <dgm:prSet presAssocID="{38B362CC-BEFB-4F8A-B515-1295042C2A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D527E36-0463-477E-9E02-6C5FDCEC5A8D}" type="pres">
      <dgm:prSet presAssocID="{38B362CC-BEFB-4F8A-B515-1295042C2AF2}" presName="iconSpace" presStyleCnt="0"/>
      <dgm:spPr/>
    </dgm:pt>
    <dgm:pt modelId="{58DD632B-A47E-497D-9B8C-DC2B37B7E82D}" type="pres">
      <dgm:prSet presAssocID="{38B362CC-BEFB-4F8A-B515-1295042C2AF2}" presName="parTx" presStyleLbl="revTx" presStyleIdx="2" presStyleCnt="4">
        <dgm:presLayoutVars>
          <dgm:chMax val="0"/>
          <dgm:chPref val="0"/>
        </dgm:presLayoutVars>
      </dgm:prSet>
      <dgm:spPr/>
    </dgm:pt>
    <dgm:pt modelId="{E92FA65B-ABC3-4FF3-A290-33CD6AB81BD3}" type="pres">
      <dgm:prSet presAssocID="{38B362CC-BEFB-4F8A-B515-1295042C2AF2}" presName="txSpace" presStyleCnt="0"/>
      <dgm:spPr/>
    </dgm:pt>
    <dgm:pt modelId="{A178AA37-F3D3-4D45-9C3A-C93F049BB241}" type="pres">
      <dgm:prSet presAssocID="{38B362CC-BEFB-4F8A-B515-1295042C2AF2}" presName="desTx" presStyleLbl="revTx" presStyleIdx="3" presStyleCnt="4">
        <dgm:presLayoutVars/>
      </dgm:prSet>
      <dgm:spPr/>
    </dgm:pt>
  </dgm:ptLst>
  <dgm:cxnLst>
    <dgm:cxn modelId="{97EA6408-B55A-4F64-B69C-A84B59FDBED0}" type="presOf" srcId="{55A0846D-A875-49C7-B1AE-47EA5C1274D4}" destId="{09531C77-9523-417F-9D50-AADCA005778D}" srcOrd="0" destOrd="0" presId="urn:microsoft.com/office/officeart/2018/2/layout/IconLabelDescriptionList"/>
    <dgm:cxn modelId="{8E71F167-2368-4DFD-AB16-448513D29FD1}" type="presOf" srcId="{F1FDE898-4947-48EB-ABBB-62D9CC43BC44}" destId="{E13277E5-3233-4AFF-917B-C6C5363CD740}" srcOrd="0" destOrd="0" presId="urn:microsoft.com/office/officeart/2018/2/layout/IconLabelDescriptionList"/>
    <dgm:cxn modelId="{9E4EBB69-F94B-46C8-B33F-8F2AEA03C4D5}" type="presOf" srcId="{5BEB4AC6-B7B1-4CB0-9598-E1A5B490353D}" destId="{CD53676D-F81D-4374-B3B1-8A0692852EAB}" srcOrd="0" destOrd="0" presId="urn:microsoft.com/office/officeart/2018/2/layout/IconLabelDescriptionList"/>
    <dgm:cxn modelId="{9A397B6B-3D89-43B0-AB8F-7A547DAC518A}" srcId="{55A0846D-A875-49C7-B1AE-47EA5C1274D4}" destId="{B5E6722B-0C8E-46FC-A0F3-905C6AB7E646}" srcOrd="1" destOrd="0" parTransId="{E1C4E810-3D55-408D-B044-CDD469B09A7B}" sibTransId="{834606D0-F3CC-4FBB-B004-3645A7ABD1CD}"/>
    <dgm:cxn modelId="{BEC1315A-6581-4EEE-BF56-79BC477ADB47}" srcId="{55A0846D-A875-49C7-B1AE-47EA5C1274D4}" destId="{F1FDE898-4947-48EB-ABBB-62D9CC43BC44}" srcOrd="0" destOrd="0" parTransId="{C8716E9A-D5E1-4E20-AFBC-15B179083DD9}" sibTransId="{B9D20DD3-B000-4969-A023-67C56464C39B}"/>
    <dgm:cxn modelId="{557CB081-6C91-4209-B0B6-5B459D95DDF5}" type="presOf" srcId="{B5E6722B-0C8E-46FC-A0F3-905C6AB7E646}" destId="{E13277E5-3233-4AFF-917B-C6C5363CD740}" srcOrd="0" destOrd="1" presId="urn:microsoft.com/office/officeart/2018/2/layout/IconLabelDescriptionList"/>
    <dgm:cxn modelId="{0C826195-41B7-4067-828A-869EA99EE4AA}" srcId="{5BEB4AC6-B7B1-4CB0-9598-E1A5B490353D}" destId="{38B362CC-BEFB-4F8A-B515-1295042C2AF2}" srcOrd="1" destOrd="0" parTransId="{BD3EA1F7-A7DF-4291-906F-8947B292EAC3}" sibTransId="{7E8E8E60-233E-45AC-9E1A-5FAA2AE5F754}"/>
    <dgm:cxn modelId="{57E7B9E1-A419-488E-B987-EE41C093E5DD}" srcId="{5BEB4AC6-B7B1-4CB0-9598-E1A5B490353D}" destId="{55A0846D-A875-49C7-B1AE-47EA5C1274D4}" srcOrd="0" destOrd="0" parTransId="{7664ED50-5AF5-4EA2-AD7D-C95C571A31B1}" sibTransId="{6CFAE677-035A-4700-B4B6-73A5A6B45DAC}"/>
    <dgm:cxn modelId="{170685FB-E967-4C96-84C2-0C872DFBA287}" type="presOf" srcId="{38B362CC-BEFB-4F8A-B515-1295042C2AF2}" destId="{58DD632B-A47E-497D-9B8C-DC2B37B7E82D}" srcOrd="0" destOrd="0" presId="urn:microsoft.com/office/officeart/2018/2/layout/IconLabelDescriptionList"/>
    <dgm:cxn modelId="{439F35DD-EB15-418A-A685-85444ACD89F9}" type="presParOf" srcId="{CD53676D-F81D-4374-B3B1-8A0692852EAB}" destId="{DAEA6CD4-4183-411D-8D05-4E450DDD7888}" srcOrd="0" destOrd="0" presId="urn:microsoft.com/office/officeart/2018/2/layout/IconLabelDescriptionList"/>
    <dgm:cxn modelId="{8749E4AC-F06E-4854-8D36-975CC37A625C}" type="presParOf" srcId="{DAEA6CD4-4183-411D-8D05-4E450DDD7888}" destId="{F0D6F88A-5934-4C1F-A5F4-3FA91CB593B1}" srcOrd="0" destOrd="0" presId="urn:microsoft.com/office/officeart/2018/2/layout/IconLabelDescriptionList"/>
    <dgm:cxn modelId="{EEA5FD4D-D5D7-4CCB-9CAF-6D1C4449222B}" type="presParOf" srcId="{DAEA6CD4-4183-411D-8D05-4E450DDD7888}" destId="{10C8A5E7-27C1-4E66-A034-ABA17BC956C3}" srcOrd="1" destOrd="0" presId="urn:microsoft.com/office/officeart/2018/2/layout/IconLabelDescriptionList"/>
    <dgm:cxn modelId="{C451A4C0-1558-4BE3-A94C-C54F917B8317}" type="presParOf" srcId="{DAEA6CD4-4183-411D-8D05-4E450DDD7888}" destId="{09531C77-9523-417F-9D50-AADCA005778D}" srcOrd="2" destOrd="0" presId="urn:microsoft.com/office/officeart/2018/2/layout/IconLabelDescriptionList"/>
    <dgm:cxn modelId="{2BC5649F-3C55-4580-A157-428456E4FAA6}" type="presParOf" srcId="{DAEA6CD4-4183-411D-8D05-4E450DDD7888}" destId="{16C43F42-8118-4AFE-828A-333BD33428A6}" srcOrd="3" destOrd="0" presId="urn:microsoft.com/office/officeart/2018/2/layout/IconLabelDescriptionList"/>
    <dgm:cxn modelId="{0FF14327-1CA3-4701-9B33-303B0519DF4A}" type="presParOf" srcId="{DAEA6CD4-4183-411D-8D05-4E450DDD7888}" destId="{E13277E5-3233-4AFF-917B-C6C5363CD740}" srcOrd="4" destOrd="0" presId="urn:microsoft.com/office/officeart/2018/2/layout/IconLabelDescriptionList"/>
    <dgm:cxn modelId="{06584167-4CE3-4044-878B-0D3D6C7503B1}" type="presParOf" srcId="{CD53676D-F81D-4374-B3B1-8A0692852EAB}" destId="{291F337E-9817-4273-A592-18B257831B32}" srcOrd="1" destOrd="0" presId="urn:microsoft.com/office/officeart/2018/2/layout/IconLabelDescriptionList"/>
    <dgm:cxn modelId="{F397B1CB-50BF-4C3C-B680-4D6D6CFD54FF}" type="presParOf" srcId="{CD53676D-F81D-4374-B3B1-8A0692852EAB}" destId="{AA20E7C9-8AB8-443B-9BB8-E003E6DFEE50}" srcOrd="2" destOrd="0" presId="urn:microsoft.com/office/officeart/2018/2/layout/IconLabelDescriptionList"/>
    <dgm:cxn modelId="{72C1C5AD-B80C-486B-952E-630BB3954785}" type="presParOf" srcId="{AA20E7C9-8AB8-443B-9BB8-E003E6DFEE50}" destId="{B1A22931-7458-4E96-826B-ADFCF6C5FC18}" srcOrd="0" destOrd="0" presId="urn:microsoft.com/office/officeart/2018/2/layout/IconLabelDescriptionList"/>
    <dgm:cxn modelId="{251145A6-013B-4A3E-9A87-92162BF9D571}" type="presParOf" srcId="{AA20E7C9-8AB8-443B-9BB8-E003E6DFEE50}" destId="{BD527E36-0463-477E-9E02-6C5FDCEC5A8D}" srcOrd="1" destOrd="0" presId="urn:microsoft.com/office/officeart/2018/2/layout/IconLabelDescriptionList"/>
    <dgm:cxn modelId="{337A398D-AB01-483D-A254-2D9EB1AEE92F}" type="presParOf" srcId="{AA20E7C9-8AB8-443B-9BB8-E003E6DFEE50}" destId="{58DD632B-A47E-497D-9B8C-DC2B37B7E82D}" srcOrd="2" destOrd="0" presId="urn:microsoft.com/office/officeart/2018/2/layout/IconLabelDescriptionList"/>
    <dgm:cxn modelId="{EC7DCCCE-58D1-4AE2-A294-CB294A3E51D0}" type="presParOf" srcId="{AA20E7C9-8AB8-443B-9BB8-E003E6DFEE50}" destId="{E92FA65B-ABC3-4FF3-A290-33CD6AB81BD3}" srcOrd="3" destOrd="0" presId="urn:microsoft.com/office/officeart/2018/2/layout/IconLabelDescriptionList"/>
    <dgm:cxn modelId="{F879BB8E-91D8-4FCB-9EA2-097B4165BAE1}" type="presParOf" srcId="{AA20E7C9-8AB8-443B-9BB8-E003E6DFEE50}" destId="{A178AA37-F3D3-4D45-9C3A-C93F049BB24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162F1-E193-4D96-9BF1-F26F8F67977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C1FCDF50-78A2-4792-8E7E-5CA1517AB535}">
      <dgm:prSet/>
      <dgm:spPr/>
      <dgm:t>
        <a:bodyPr/>
        <a:lstStyle/>
        <a:p>
          <a:r>
            <a:rPr lang="en-US"/>
            <a:t>Physical to virtual</a:t>
          </a:r>
        </a:p>
      </dgm:t>
    </dgm:pt>
    <dgm:pt modelId="{FE704A43-4BC8-43D9-9D22-5A96FBC6457C}" type="parTrans" cxnId="{6EE61EA0-9288-4612-AD22-31C1193986B4}">
      <dgm:prSet/>
      <dgm:spPr/>
      <dgm:t>
        <a:bodyPr/>
        <a:lstStyle/>
        <a:p>
          <a:endParaRPr lang="en-US"/>
        </a:p>
      </dgm:t>
    </dgm:pt>
    <dgm:pt modelId="{5C6D272E-5F4F-4990-B3E8-583F96CCE4A7}" type="sibTrans" cxnId="{6EE61EA0-9288-4612-AD22-31C1193986B4}">
      <dgm:prSet/>
      <dgm:spPr/>
      <dgm:t>
        <a:bodyPr/>
        <a:lstStyle/>
        <a:p>
          <a:endParaRPr lang="en-US"/>
        </a:p>
      </dgm:t>
    </dgm:pt>
    <dgm:pt modelId="{27D2DC78-8C83-4884-AF04-636088B5C5EC}">
      <dgm:prSet/>
      <dgm:spPr/>
      <dgm:t>
        <a:bodyPr/>
        <a:lstStyle/>
        <a:p>
          <a:r>
            <a:rPr lang="en-US"/>
            <a:t>Virtual to virtual</a:t>
          </a:r>
        </a:p>
      </dgm:t>
    </dgm:pt>
    <dgm:pt modelId="{5753E608-BC2A-4349-92D2-74CDBC9FD3E4}" type="parTrans" cxnId="{F8F6A3DE-B33B-463D-94B9-17AB0FC54DED}">
      <dgm:prSet/>
      <dgm:spPr/>
      <dgm:t>
        <a:bodyPr/>
        <a:lstStyle/>
        <a:p>
          <a:endParaRPr lang="en-US"/>
        </a:p>
      </dgm:t>
    </dgm:pt>
    <dgm:pt modelId="{F31FB38C-5717-47CF-86EC-FBEBBA698998}" type="sibTrans" cxnId="{F8F6A3DE-B33B-463D-94B9-17AB0FC54DED}">
      <dgm:prSet/>
      <dgm:spPr/>
      <dgm:t>
        <a:bodyPr/>
        <a:lstStyle/>
        <a:p>
          <a:endParaRPr lang="en-US"/>
        </a:p>
      </dgm:t>
    </dgm:pt>
    <dgm:pt modelId="{D6DCCD89-81B8-47B0-B81B-2CECB1BC2B07}">
      <dgm:prSet/>
      <dgm:spPr/>
      <dgm:t>
        <a:bodyPr/>
        <a:lstStyle/>
        <a:p>
          <a:r>
            <a:rPr lang="en-US"/>
            <a:t>Virtual to physical</a:t>
          </a:r>
        </a:p>
      </dgm:t>
    </dgm:pt>
    <dgm:pt modelId="{F3BD1207-3186-4318-ACEA-B249E7D87491}" type="parTrans" cxnId="{BBB1900B-62A5-45FB-AE86-2C0B7DC19680}">
      <dgm:prSet/>
      <dgm:spPr/>
      <dgm:t>
        <a:bodyPr/>
        <a:lstStyle/>
        <a:p>
          <a:endParaRPr lang="en-US"/>
        </a:p>
      </dgm:t>
    </dgm:pt>
    <dgm:pt modelId="{813E43DD-7653-4EB9-9040-4345975C3716}" type="sibTrans" cxnId="{BBB1900B-62A5-45FB-AE86-2C0B7DC19680}">
      <dgm:prSet/>
      <dgm:spPr/>
      <dgm:t>
        <a:bodyPr/>
        <a:lstStyle/>
        <a:p>
          <a:endParaRPr lang="en-US"/>
        </a:p>
      </dgm:t>
    </dgm:pt>
    <dgm:pt modelId="{7384E94E-8C07-4043-8B83-085EFF6C3CD5}">
      <dgm:prSet/>
      <dgm:spPr/>
      <dgm:t>
        <a:bodyPr/>
        <a:lstStyle/>
        <a:p>
          <a:r>
            <a:rPr lang="en-US"/>
            <a:t>Storage data migration</a:t>
          </a:r>
        </a:p>
      </dgm:t>
    </dgm:pt>
    <dgm:pt modelId="{9C5BB52A-C011-477C-99BA-79F76428341C}" type="parTrans" cxnId="{3BE2FC66-5493-4D5A-BC81-DFD9ECE604E5}">
      <dgm:prSet/>
      <dgm:spPr/>
      <dgm:t>
        <a:bodyPr/>
        <a:lstStyle/>
        <a:p>
          <a:endParaRPr lang="en-US"/>
        </a:p>
      </dgm:t>
    </dgm:pt>
    <dgm:pt modelId="{8966FBF0-1A02-4E92-99B6-41A0524F061E}" type="sibTrans" cxnId="{3BE2FC66-5493-4D5A-BC81-DFD9ECE604E5}">
      <dgm:prSet/>
      <dgm:spPr/>
      <dgm:t>
        <a:bodyPr/>
        <a:lstStyle/>
        <a:p>
          <a:endParaRPr lang="en-US"/>
        </a:p>
      </dgm:t>
    </dgm:pt>
    <dgm:pt modelId="{F0232AC3-1958-4114-94EF-AFC029E9C545}" type="pres">
      <dgm:prSet presAssocID="{819162F1-E193-4D96-9BF1-F26F8F67977E}" presName="root" presStyleCnt="0">
        <dgm:presLayoutVars>
          <dgm:dir/>
          <dgm:resizeHandles val="exact"/>
        </dgm:presLayoutVars>
      </dgm:prSet>
      <dgm:spPr/>
    </dgm:pt>
    <dgm:pt modelId="{CF3A5E2C-9D9E-448B-96B9-3E83B6758F82}" type="pres">
      <dgm:prSet presAssocID="{819162F1-E193-4D96-9BF1-F26F8F67977E}" presName="container" presStyleCnt="0">
        <dgm:presLayoutVars>
          <dgm:dir/>
          <dgm:resizeHandles val="exact"/>
        </dgm:presLayoutVars>
      </dgm:prSet>
      <dgm:spPr/>
    </dgm:pt>
    <dgm:pt modelId="{2E6D052E-F640-4D60-B089-AE4870D0C6DC}" type="pres">
      <dgm:prSet presAssocID="{C1FCDF50-78A2-4792-8E7E-5CA1517AB535}" presName="compNode" presStyleCnt="0"/>
      <dgm:spPr/>
    </dgm:pt>
    <dgm:pt modelId="{BC0B4CB6-C26F-427D-BA20-9D64C55AEFC9}" type="pres">
      <dgm:prSet presAssocID="{C1FCDF50-78A2-4792-8E7E-5CA1517AB535}" presName="iconBgRect" presStyleLbl="bgShp" presStyleIdx="0" presStyleCnt="4"/>
      <dgm:spPr/>
    </dgm:pt>
    <dgm:pt modelId="{88C7F35F-784F-429B-AE12-9367580B2E25}" type="pres">
      <dgm:prSet presAssocID="{C1FCDF50-78A2-4792-8E7E-5CA1517AB5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E3464B5-53BF-4023-AB56-C8FEDA528807}" type="pres">
      <dgm:prSet presAssocID="{C1FCDF50-78A2-4792-8E7E-5CA1517AB535}" presName="spaceRect" presStyleCnt="0"/>
      <dgm:spPr/>
    </dgm:pt>
    <dgm:pt modelId="{F5181264-19A8-47C3-9906-E408AFC550F6}" type="pres">
      <dgm:prSet presAssocID="{C1FCDF50-78A2-4792-8E7E-5CA1517AB535}" presName="textRect" presStyleLbl="revTx" presStyleIdx="0" presStyleCnt="4">
        <dgm:presLayoutVars>
          <dgm:chMax val="1"/>
          <dgm:chPref val="1"/>
        </dgm:presLayoutVars>
      </dgm:prSet>
      <dgm:spPr/>
    </dgm:pt>
    <dgm:pt modelId="{2E09D3AB-F594-480F-ACBD-C15525CC25EE}" type="pres">
      <dgm:prSet presAssocID="{5C6D272E-5F4F-4990-B3E8-583F96CCE4A7}" presName="sibTrans" presStyleLbl="sibTrans2D1" presStyleIdx="0" presStyleCnt="0"/>
      <dgm:spPr/>
    </dgm:pt>
    <dgm:pt modelId="{6C45CD2C-6390-4B4A-B148-D7E7DC64D9CC}" type="pres">
      <dgm:prSet presAssocID="{27D2DC78-8C83-4884-AF04-636088B5C5EC}" presName="compNode" presStyleCnt="0"/>
      <dgm:spPr/>
    </dgm:pt>
    <dgm:pt modelId="{7EBD87E0-D6B6-4675-8CB3-83C4B636052C}" type="pres">
      <dgm:prSet presAssocID="{27D2DC78-8C83-4884-AF04-636088B5C5EC}" presName="iconBgRect" presStyleLbl="bgShp" presStyleIdx="1" presStyleCnt="4"/>
      <dgm:spPr/>
    </dgm:pt>
    <dgm:pt modelId="{3B9E2BF4-DEEF-47BC-9C79-2DB910CF2D08}" type="pres">
      <dgm:prSet presAssocID="{27D2DC78-8C83-4884-AF04-636088B5C5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BA57AB85-A5C4-4C5D-BEAB-7F549A245D52}" type="pres">
      <dgm:prSet presAssocID="{27D2DC78-8C83-4884-AF04-636088B5C5EC}" presName="spaceRect" presStyleCnt="0"/>
      <dgm:spPr/>
    </dgm:pt>
    <dgm:pt modelId="{1F0BBD79-6B81-4237-B501-FFF3BC75343E}" type="pres">
      <dgm:prSet presAssocID="{27D2DC78-8C83-4884-AF04-636088B5C5EC}" presName="textRect" presStyleLbl="revTx" presStyleIdx="1" presStyleCnt="4">
        <dgm:presLayoutVars>
          <dgm:chMax val="1"/>
          <dgm:chPref val="1"/>
        </dgm:presLayoutVars>
      </dgm:prSet>
      <dgm:spPr/>
    </dgm:pt>
    <dgm:pt modelId="{978AE53D-B244-4F28-ABA2-26CCB32D0E14}" type="pres">
      <dgm:prSet presAssocID="{F31FB38C-5717-47CF-86EC-FBEBBA698998}" presName="sibTrans" presStyleLbl="sibTrans2D1" presStyleIdx="0" presStyleCnt="0"/>
      <dgm:spPr/>
    </dgm:pt>
    <dgm:pt modelId="{91E7CB1D-69CF-429F-9F70-2186F12A04BC}" type="pres">
      <dgm:prSet presAssocID="{D6DCCD89-81B8-47B0-B81B-2CECB1BC2B07}" presName="compNode" presStyleCnt="0"/>
      <dgm:spPr/>
    </dgm:pt>
    <dgm:pt modelId="{4F175572-E05C-4D38-959F-27C0131B614B}" type="pres">
      <dgm:prSet presAssocID="{D6DCCD89-81B8-47B0-B81B-2CECB1BC2B07}" presName="iconBgRect" presStyleLbl="bgShp" presStyleIdx="2" presStyleCnt="4"/>
      <dgm:spPr/>
    </dgm:pt>
    <dgm:pt modelId="{2CAABC1F-2D7C-40A4-A611-9C729576EDC1}" type="pres">
      <dgm:prSet presAssocID="{D6DCCD89-81B8-47B0-B81B-2CECB1BC2B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A5D89CF-BE83-4087-BBF0-44D1486226A7}" type="pres">
      <dgm:prSet presAssocID="{D6DCCD89-81B8-47B0-B81B-2CECB1BC2B07}" presName="spaceRect" presStyleCnt="0"/>
      <dgm:spPr/>
    </dgm:pt>
    <dgm:pt modelId="{980069D9-D2B2-4A17-83A6-E92A1054304F}" type="pres">
      <dgm:prSet presAssocID="{D6DCCD89-81B8-47B0-B81B-2CECB1BC2B07}" presName="textRect" presStyleLbl="revTx" presStyleIdx="2" presStyleCnt="4">
        <dgm:presLayoutVars>
          <dgm:chMax val="1"/>
          <dgm:chPref val="1"/>
        </dgm:presLayoutVars>
      </dgm:prSet>
      <dgm:spPr/>
    </dgm:pt>
    <dgm:pt modelId="{6578B510-6E88-4F94-99A7-657F231AA836}" type="pres">
      <dgm:prSet presAssocID="{813E43DD-7653-4EB9-9040-4345975C3716}" presName="sibTrans" presStyleLbl="sibTrans2D1" presStyleIdx="0" presStyleCnt="0"/>
      <dgm:spPr/>
    </dgm:pt>
    <dgm:pt modelId="{CFEC502A-E4FD-430C-9EBC-BB4916E16467}" type="pres">
      <dgm:prSet presAssocID="{7384E94E-8C07-4043-8B83-085EFF6C3CD5}" presName="compNode" presStyleCnt="0"/>
      <dgm:spPr/>
    </dgm:pt>
    <dgm:pt modelId="{3525ED3D-EE52-43F3-BC4E-70EA1D5453B4}" type="pres">
      <dgm:prSet presAssocID="{7384E94E-8C07-4043-8B83-085EFF6C3CD5}" presName="iconBgRect" presStyleLbl="bgShp" presStyleIdx="3" presStyleCnt="4"/>
      <dgm:spPr/>
    </dgm:pt>
    <dgm:pt modelId="{4344248A-8719-4BC8-B771-E07487B9984C}" type="pres">
      <dgm:prSet presAssocID="{7384E94E-8C07-4043-8B83-085EFF6C3C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8B49608-519D-49AA-B856-95A534E88040}" type="pres">
      <dgm:prSet presAssocID="{7384E94E-8C07-4043-8B83-085EFF6C3CD5}" presName="spaceRect" presStyleCnt="0"/>
      <dgm:spPr/>
    </dgm:pt>
    <dgm:pt modelId="{4000A913-66AB-45DF-A1B4-BA4E56BA6EF6}" type="pres">
      <dgm:prSet presAssocID="{7384E94E-8C07-4043-8B83-085EFF6C3C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EB26704-C83A-471A-8F06-AC56116D7FDA}" type="presOf" srcId="{D6DCCD89-81B8-47B0-B81B-2CECB1BC2B07}" destId="{980069D9-D2B2-4A17-83A6-E92A1054304F}" srcOrd="0" destOrd="0" presId="urn:microsoft.com/office/officeart/2018/2/layout/IconCircleList"/>
    <dgm:cxn modelId="{BBB1900B-62A5-45FB-AE86-2C0B7DC19680}" srcId="{819162F1-E193-4D96-9BF1-F26F8F67977E}" destId="{D6DCCD89-81B8-47B0-B81B-2CECB1BC2B07}" srcOrd="2" destOrd="0" parTransId="{F3BD1207-3186-4318-ACEA-B249E7D87491}" sibTransId="{813E43DD-7653-4EB9-9040-4345975C3716}"/>
    <dgm:cxn modelId="{AC7F381F-C6A3-4221-8DC6-C1399A1F948A}" type="presOf" srcId="{C1FCDF50-78A2-4792-8E7E-5CA1517AB535}" destId="{F5181264-19A8-47C3-9906-E408AFC550F6}" srcOrd="0" destOrd="0" presId="urn:microsoft.com/office/officeart/2018/2/layout/IconCircleList"/>
    <dgm:cxn modelId="{E0B7BF38-F2EB-4ACC-95BC-A16C2FB1E869}" type="presOf" srcId="{7384E94E-8C07-4043-8B83-085EFF6C3CD5}" destId="{4000A913-66AB-45DF-A1B4-BA4E56BA6EF6}" srcOrd="0" destOrd="0" presId="urn:microsoft.com/office/officeart/2018/2/layout/IconCircleList"/>
    <dgm:cxn modelId="{3BE2FC66-5493-4D5A-BC81-DFD9ECE604E5}" srcId="{819162F1-E193-4D96-9BF1-F26F8F67977E}" destId="{7384E94E-8C07-4043-8B83-085EFF6C3CD5}" srcOrd="3" destOrd="0" parTransId="{9C5BB52A-C011-477C-99BA-79F76428341C}" sibTransId="{8966FBF0-1A02-4E92-99B6-41A0524F061E}"/>
    <dgm:cxn modelId="{672ADB6C-912B-4E09-9ABE-00D20732B65D}" type="presOf" srcId="{27D2DC78-8C83-4884-AF04-636088B5C5EC}" destId="{1F0BBD79-6B81-4237-B501-FFF3BC75343E}" srcOrd="0" destOrd="0" presId="urn:microsoft.com/office/officeart/2018/2/layout/IconCircleList"/>
    <dgm:cxn modelId="{E910EA85-A3E0-4E97-A3DC-E6794C5BE5C0}" type="presOf" srcId="{5C6D272E-5F4F-4990-B3E8-583F96CCE4A7}" destId="{2E09D3AB-F594-480F-ACBD-C15525CC25EE}" srcOrd="0" destOrd="0" presId="urn:microsoft.com/office/officeart/2018/2/layout/IconCircleList"/>
    <dgm:cxn modelId="{67B03C87-5AA8-478B-9A3E-EAE4100CF870}" type="presOf" srcId="{819162F1-E193-4D96-9BF1-F26F8F67977E}" destId="{F0232AC3-1958-4114-94EF-AFC029E9C545}" srcOrd="0" destOrd="0" presId="urn:microsoft.com/office/officeart/2018/2/layout/IconCircleList"/>
    <dgm:cxn modelId="{6EE61EA0-9288-4612-AD22-31C1193986B4}" srcId="{819162F1-E193-4D96-9BF1-F26F8F67977E}" destId="{C1FCDF50-78A2-4792-8E7E-5CA1517AB535}" srcOrd="0" destOrd="0" parTransId="{FE704A43-4BC8-43D9-9D22-5A96FBC6457C}" sibTransId="{5C6D272E-5F4F-4990-B3E8-583F96CCE4A7}"/>
    <dgm:cxn modelId="{F8F6A3DE-B33B-463D-94B9-17AB0FC54DED}" srcId="{819162F1-E193-4D96-9BF1-F26F8F67977E}" destId="{27D2DC78-8C83-4884-AF04-636088B5C5EC}" srcOrd="1" destOrd="0" parTransId="{5753E608-BC2A-4349-92D2-74CDBC9FD3E4}" sibTransId="{F31FB38C-5717-47CF-86EC-FBEBBA698998}"/>
    <dgm:cxn modelId="{1535B2F0-2691-40A7-8CDA-2E8249480D78}" type="presOf" srcId="{F31FB38C-5717-47CF-86EC-FBEBBA698998}" destId="{978AE53D-B244-4F28-ABA2-26CCB32D0E14}" srcOrd="0" destOrd="0" presId="urn:microsoft.com/office/officeart/2018/2/layout/IconCircleList"/>
    <dgm:cxn modelId="{850064F7-1BC9-4658-8F6F-8C254EE089EE}" type="presOf" srcId="{813E43DD-7653-4EB9-9040-4345975C3716}" destId="{6578B510-6E88-4F94-99A7-657F231AA836}" srcOrd="0" destOrd="0" presId="urn:microsoft.com/office/officeart/2018/2/layout/IconCircleList"/>
    <dgm:cxn modelId="{36CF00D7-2B1C-4BEA-B241-6A949D6731AD}" type="presParOf" srcId="{F0232AC3-1958-4114-94EF-AFC029E9C545}" destId="{CF3A5E2C-9D9E-448B-96B9-3E83B6758F82}" srcOrd="0" destOrd="0" presId="urn:microsoft.com/office/officeart/2018/2/layout/IconCircleList"/>
    <dgm:cxn modelId="{A33756F7-1695-4F6C-99DD-97946D3FEF21}" type="presParOf" srcId="{CF3A5E2C-9D9E-448B-96B9-3E83B6758F82}" destId="{2E6D052E-F640-4D60-B089-AE4870D0C6DC}" srcOrd="0" destOrd="0" presId="urn:microsoft.com/office/officeart/2018/2/layout/IconCircleList"/>
    <dgm:cxn modelId="{6E54DAF1-6A5A-49F7-AE62-377AACDF9489}" type="presParOf" srcId="{2E6D052E-F640-4D60-B089-AE4870D0C6DC}" destId="{BC0B4CB6-C26F-427D-BA20-9D64C55AEFC9}" srcOrd="0" destOrd="0" presId="urn:microsoft.com/office/officeart/2018/2/layout/IconCircleList"/>
    <dgm:cxn modelId="{6F017458-94B1-45E9-99DB-9CE256A555C5}" type="presParOf" srcId="{2E6D052E-F640-4D60-B089-AE4870D0C6DC}" destId="{88C7F35F-784F-429B-AE12-9367580B2E25}" srcOrd="1" destOrd="0" presId="urn:microsoft.com/office/officeart/2018/2/layout/IconCircleList"/>
    <dgm:cxn modelId="{1C94D2B0-9AAC-4CD3-BA79-2469E645A6B4}" type="presParOf" srcId="{2E6D052E-F640-4D60-B089-AE4870D0C6DC}" destId="{7E3464B5-53BF-4023-AB56-C8FEDA528807}" srcOrd="2" destOrd="0" presId="urn:microsoft.com/office/officeart/2018/2/layout/IconCircleList"/>
    <dgm:cxn modelId="{E0985FE2-5F95-4883-89F9-AAE482D6D8A9}" type="presParOf" srcId="{2E6D052E-F640-4D60-B089-AE4870D0C6DC}" destId="{F5181264-19A8-47C3-9906-E408AFC550F6}" srcOrd="3" destOrd="0" presId="urn:microsoft.com/office/officeart/2018/2/layout/IconCircleList"/>
    <dgm:cxn modelId="{6871FA09-9633-437C-8556-73BC013FB8AB}" type="presParOf" srcId="{CF3A5E2C-9D9E-448B-96B9-3E83B6758F82}" destId="{2E09D3AB-F594-480F-ACBD-C15525CC25EE}" srcOrd="1" destOrd="0" presId="urn:microsoft.com/office/officeart/2018/2/layout/IconCircleList"/>
    <dgm:cxn modelId="{22E4FFF6-EADB-43D7-9C1A-C0546A30EB3D}" type="presParOf" srcId="{CF3A5E2C-9D9E-448B-96B9-3E83B6758F82}" destId="{6C45CD2C-6390-4B4A-B148-D7E7DC64D9CC}" srcOrd="2" destOrd="0" presId="urn:microsoft.com/office/officeart/2018/2/layout/IconCircleList"/>
    <dgm:cxn modelId="{68415D8B-55B3-4D7F-B63B-57CFE85FE1D1}" type="presParOf" srcId="{6C45CD2C-6390-4B4A-B148-D7E7DC64D9CC}" destId="{7EBD87E0-D6B6-4675-8CB3-83C4B636052C}" srcOrd="0" destOrd="0" presId="urn:microsoft.com/office/officeart/2018/2/layout/IconCircleList"/>
    <dgm:cxn modelId="{C87A9915-67BB-4338-B15F-B296605772CE}" type="presParOf" srcId="{6C45CD2C-6390-4B4A-B148-D7E7DC64D9CC}" destId="{3B9E2BF4-DEEF-47BC-9C79-2DB910CF2D08}" srcOrd="1" destOrd="0" presId="urn:microsoft.com/office/officeart/2018/2/layout/IconCircleList"/>
    <dgm:cxn modelId="{B4B25105-BEB7-40FF-8057-7D646C642120}" type="presParOf" srcId="{6C45CD2C-6390-4B4A-B148-D7E7DC64D9CC}" destId="{BA57AB85-A5C4-4C5D-BEAB-7F549A245D52}" srcOrd="2" destOrd="0" presId="urn:microsoft.com/office/officeart/2018/2/layout/IconCircleList"/>
    <dgm:cxn modelId="{40F5205D-12DF-4918-A09E-56D3B4A44858}" type="presParOf" srcId="{6C45CD2C-6390-4B4A-B148-D7E7DC64D9CC}" destId="{1F0BBD79-6B81-4237-B501-FFF3BC75343E}" srcOrd="3" destOrd="0" presId="urn:microsoft.com/office/officeart/2018/2/layout/IconCircleList"/>
    <dgm:cxn modelId="{60D72B3B-C169-4AFB-9A5D-51C92151AC4B}" type="presParOf" srcId="{CF3A5E2C-9D9E-448B-96B9-3E83B6758F82}" destId="{978AE53D-B244-4F28-ABA2-26CCB32D0E14}" srcOrd="3" destOrd="0" presId="urn:microsoft.com/office/officeart/2018/2/layout/IconCircleList"/>
    <dgm:cxn modelId="{C3EE5E85-0A6A-4D7A-B349-041E3A18B1D0}" type="presParOf" srcId="{CF3A5E2C-9D9E-448B-96B9-3E83B6758F82}" destId="{91E7CB1D-69CF-429F-9F70-2186F12A04BC}" srcOrd="4" destOrd="0" presId="urn:microsoft.com/office/officeart/2018/2/layout/IconCircleList"/>
    <dgm:cxn modelId="{691D86E9-A13D-4861-9444-3AC029AEFFB4}" type="presParOf" srcId="{91E7CB1D-69CF-429F-9F70-2186F12A04BC}" destId="{4F175572-E05C-4D38-959F-27C0131B614B}" srcOrd="0" destOrd="0" presId="urn:microsoft.com/office/officeart/2018/2/layout/IconCircleList"/>
    <dgm:cxn modelId="{8B0DC1A4-1C71-4314-89DE-5B9E907C22D7}" type="presParOf" srcId="{91E7CB1D-69CF-429F-9F70-2186F12A04BC}" destId="{2CAABC1F-2D7C-40A4-A611-9C729576EDC1}" srcOrd="1" destOrd="0" presId="urn:microsoft.com/office/officeart/2018/2/layout/IconCircleList"/>
    <dgm:cxn modelId="{4C9800CC-586E-48D5-8894-7196A826450F}" type="presParOf" srcId="{91E7CB1D-69CF-429F-9F70-2186F12A04BC}" destId="{EA5D89CF-BE83-4087-BBF0-44D1486226A7}" srcOrd="2" destOrd="0" presId="urn:microsoft.com/office/officeart/2018/2/layout/IconCircleList"/>
    <dgm:cxn modelId="{ED8C86C3-3D25-41D8-8E77-1153B70E47DA}" type="presParOf" srcId="{91E7CB1D-69CF-429F-9F70-2186F12A04BC}" destId="{980069D9-D2B2-4A17-83A6-E92A1054304F}" srcOrd="3" destOrd="0" presId="urn:microsoft.com/office/officeart/2018/2/layout/IconCircleList"/>
    <dgm:cxn modelId="{3317C66A-0F74-4CEC-A6C8-7703C308ED07}" type="presParOf" srcId="{CF3A5E2C-9D9E-448B-96B9-3E83B6758F82}" destId="{6578B510-6E88-4F94-99A7-657F231AA836}" srcOrd="5" destOrd="0" presId="urn:microsoft.com/office/officeart/2018/2/layout/IconCircleList"/>
    <dgm:cxn modelId="{092EB794-EF45-4142-BAD1-ACA107958CF7}" type="presParOf" srcId="{CF3A5E2C-9D9E-448B-96B9-3E83B6758F82}" destId="{CFEC502A-E4FD-430C-9EBC-BB4916E16467}" srcOrd="6" destOrd="0" presId="urn:microsoft.com/office/officeart/2018/2/layout/IconCircleList"/>
    <dgm:cxn modelId="{01105F81-9E31-4D48-894B-4D3A62427B30}" type="presParOf" srcId="{CFEC502A-E4FD-430C-9EBC-BB4916E16467}" destId="{3525ED3D-EE52-43F3-BC4E-70EA1D5453B4}" srcOrd="0" destOrd="0" presId="urn:microsoft.com/office/officeart/2018/2/layout/IconCircleList"/>
    <dgm:cxn modelId="{1CAF1F89-715B-4F56-98B2-6EB65B3499D0}" type="presParOf" srcId="{CFEC502A-E4FD-430C-9EBC-BB4916E16467}" destId="{4344248A-8719-4BC8-B771-E07487B9984C}" srcOrd="1" destOrd="0" presId="urn:microsoft.com/office/officeart/2018/2/layout/IconCircleList"/>
    <dgm:cxn modelId="{B50AB04D-8A80-41F7-AA12-54EB785F84D9}" type="presParOf" srcId="{CFEC502A-E4FD-430C-9EBC-BB4916E16467}" destId="{C8B49608-519D-49AA-B856-95A534E88040}" srcOrd="2" destOrd="0" presId="urn:microsoft.com/office/officeart/2018/2/layout/IconCircleList"/>
    <dgm:cxn modelId="{09B68624-9560-42DF-825C-2DD07D728B4D}" type="presParOf" srcId="{CFEC502A-E4FD-430C-9EBC-BB4916E16467}" destId="{4000A913-66AB-45DF-A1B4-BA4E56BA6E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6F88A-5934-4C1F-A5F4-3FA91CB593B1}">
      <dsp:nvSpPr>
        <dsp:cNvPr id="0" name=""/>
        <dsp:cNvSpPr/>
      </dsp:nvSpPr>
      <dsp:spPr>
        <a:xfrm>
          <a:off x="331199" y="13412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31C77-9523-417F-9D50-AADCA005778D}">
      <dsp:nvSpPr>
        <dsp:cNvPr id="0" name=""/>
        <dsp:cNvSpPr/>
      </dsp:nvSpPr>
      <dsp:spPr>
        <a:xfrm>
          <a:off x="331199" y="1797387"/>
          <a:ext cx="4320000" cy="870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Similarities and dissimilarities of design concept between on-premise environment with the one in the cloud provider</a:t>
          </a:r>
        </a:p>
      </dsp:txBody>
      <dsp:txXfrm>
        <a:off x="331199" y="1797387"/>
        <a:ext cx="4320000" cy="870552"/>
      </dsp:txXfrm>
    </dsp:sp>
    <dsp:sp modelId="{E13277E5-3233-4AFF-917B-C6C5363CD740}">
      <dsp:nvSpPr>
        <dsp:cNvPr id="0" name=""/>
        <dsp:cNvSpPr/>
      </dsp:nvSpPr>
      <dsp:spPr>
        <a:xfrm>
          <a:off x="331199" y="2738296"/>
          <a:ext cx="4320000" cy="9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important to understand the existing infrastructure landscape and to identify equivalent component provided by cloud provider to ensure smooth migration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Including virtualization format for the VM being imported, e.g. VDI from Oracle, VMDK from VMware, VHD from Microsoft</a:t>
          </a:r>
        </a:p>
      </dsp:txBody>
      <dsp:txXfrm>
        <a:off x="331199" y="2738296"/>
        <a:ext cx="4320000" cy="913662"/>
      </dsp:txXfrm>
    </dsp:sp>
    <dsp:sp modelId="{B1A22931-7458-4E96-826B-ADFCF6C5FC18}">
      <dsp:nvSpPr>
        <dsp:cNvPr id="0" name=""/>
        <dsp:cNvSpPr/>
      </dsp:nvSpPr>
      <dsp:spPr>
        <a:xfrm>
          <a:off x="5407199" y="13412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D632B-A47E-497D-9B8C-DC2B37B7E82D}">
      <dsp:nvSpPr>
        <dsp:cNvPr id="0" name=""/>
        <dsp:cNvSpPr/>
      </dsp:nvSpPr>
      <dsp:spPr>
        <a:xfrm>
          <a:off x="5407199" y="1797387"/>
          <a:ext cx="4320000" cy="870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Organizations typically prefer to use a hybrid cloud approach where part of the resources remain on-premise, and the architecture is designed to leverage resources in the cloud as well</a:t>
          </a:r>
        </a:p>
      </dsp:txBody>
      <dsp:txXfrm>
        <a:off x="5407199" y="1797387"/>
        <a:ext cx="4320000" cy="870552"/>
      </dsp:txXfrm>
    </dsp:sp>
    <dsp:sp modelId="{A178AA37-F3D3-4D45-9C3A-C93F049BB241}">
      <dsp:nvSpPr>
        <dsp:cNvPr id="0" name=""/>
        <dsp:cNvSpPr/>
      </dsp:nvSpPr>
      <dsp:spPr>
        <a:xfrm>
          <a:off x="5407199" y="2738296"/>
          <a:ext cx="4320000" cy="9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B4CB6-C26F-427D-BA20-9D64C55AEFC9}">
      <dsp:nvSpPr>
        <dsp:cNvPr id="0" name=""/>
        <dsp:cNvSpPr/>
      </dsp:nvSpPr>
      <dsp:spPr>
        <a:xfrm>
          <a:off x="91678" y="839407"/>
          <a:ext cx="830286" cy="830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7F35F-784F-429B-AE12-9367580B2E25}">
      <dsp:nvSpPr>
        <dsp:cNvPr id="0" name=""/>
        <dsp:cNvSpPr/>
      </dsp:nvSpPr>
      <dsp:spPr>
        <a:xfrm>
          <a:off x="266038" y="1013767"/>
          <a:ext cx="481566" cy="4815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81264-19A8-47C3-9906-E408AFC550F6}">
      <dsp:nvSpPr>
        <dsp:cNvPr id="0" name=""/>
        <dsp:cNvSpPr/>
      </dsp:nvSpPr>
      <dsp:spPr>
        <a:xfrm>
          <a:off x="1099883" y="839407"/>
          <a:ext cx="1957104" cy="83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Physical to virtual</a:t>
          </a:r>
        </a:p>
      </dsp:txBody>
      <dsp:txXfrm>
        <a:off x="1099883" y="839407"/>
        <a:ext cx="1957104" cy="830286"/>
      </dsp:txXfrm>
    </dsp:sp>
    <dsp:sp modelId="{7EBD87E0-D6B6-4675-8CB3-83C4B636052C}">
      <dsp:nvSpPr>
        <dsp:cNvPr id="0" name=""/>
        <dsp:cNvSpPr/>
      </dsp:nvSpPr>
      <dsp:spPr>
        <a:xfrm>
          <a:off x="3397998" y="839407"/>
          <a:ext cx="830286" cy="830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E2BF4-DEEF-47BC-9C79-2DB910CF2D08}">
      <dsp:nvSpPr>
        <dsp:cNvPr id="0" name=""/>
        <dsp:cNvSpPr/>
      </dsp:nvSpPr>
      <dsp:spPr>
        <a:xfrm>
          <a:off x="3572359" y="1013767"/>
          <a:ext cx="481566" cy="4815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BBD79-6B81-4237-B501-FFF3BC75343E}">
      <dsp:nvSpPr>
        <dsp:cNvPr id="0" name=""/>
        <dsp:cNvSpPr/>
      </dsp:nvSpPr>
      <dsp:spPr>
        <a:xfrm>
          <a:off x="4406204" y="839407"/>
          <a:ext cx="1957104" cy="83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Virtual to virtual</a:t>
          </a:r>
        </a:p>
      </dsp:txBody>
      <dsp:txXfrm>
        <a:off x="4406204" y="839407"/>
        <a:ext cx="1957104" cy="830286"/>
      </dsp:txXfrm>
    </dsp:sp>
    <dsp:sp modelId="{4F175572-E05C-4D38-959F-27C0131B614B}">
      <dsp:nvSpPr>
        <dsp:cNvPr id="0" name=""/>
        <dsp:cNvSpPr/>
      </dsp:nvSpPr>
      <dsp:spPr>
        <a:xfrm>
          <a:off x="91678" y="2353665"/>
          <a:ext cx="830286" cy="830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ABC1F-2D7C-40A4-A611-9C729576EDC1}">
      <dsp:nvSpPr>
        <dsp:cNvPr id="0" name=""/>
        <dsp:cNvSpPr/>
      </dsp:nvSpPr>
      <dsp:spPr>
        <a:xfrm>
          <a:off x="266038" y="2528025"/>
          <a:ext cx="481566" cy="4815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69D9-D2B2-4A17-83A6-E92A1054304F}">
      <dsp:nvSpPr>
        <dsp:cNvPr id="0" name=""/>
        <dsp:cNvSpPr/>
      </dsp:nvSpPr>
      <dsp:spPr>
        <a:xfrm>
          <a:off x="1099883" y="2353665"/>
          <a:ext cx="1957104" cy="83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Virtual to physical</a:t>
          </a:r>
        </a:p>
      </dsp:txBody>
      <dsp:txXfrm>
        <a:off x="1099883" y="2353665"/>
        <a:ext cx="1957104" cy="830286"/>
      </dsp:txXfrm>
    </dsp:sp>
    <dsp:sp modelId="{3525ED3D-EE52-43F3-BC4E-70EA1D5453B4}">
      <dsp:nvSpPr>
        <dsp:cNvPr id="0" name=""/>
        <dsp:cNvSpPr/>
      </dsp:nvSpPr>
      <dsp:spPr>
        <a:xfrm>
          <a:off x="3397998" y="2353665"/>
          <a:ext cx="830286" cy="830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4248A-8719-4BC8-B771-E07487B9984C}">
      <dsp:nvSpPr>
        <dsp:cNvPr id="0" name=""/>
        <dsp:cNvSpPr/>
      </dsp:nvSpPr>
      <dsp:spPr>
        <a:xfrm>
          <a:off x="3572359" y="2528025"/>
          <a:ext cx="481566" cy="4815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0A913-66AB-45DF-A1B4-BA4E56BA6EF6}">
      <dsp:nvSpPr>
        <dsp:cNvPr id="0" name=""/>
        <dsp:cNvSpPr/>
      </dsp:nvSpPr>
      <dsp:spPr>
        <a:xfrm>
          <a:off x="4406204" y="2353665"/>
          <a:ext cx="1957104" cy="83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Storage data migration</a:t>
          </a:r>
        </a:p>
      </dsp:txBody>
      <dsp:txXfrm>
        <a:off x="4406204" y="2353665"/>
        <a:ext cx="1957104" cy="830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9461"/>
          </a:xfrm>
          <a:prstGeom prst="rect">
            <a:avLst/>
          </a:prstGeom>
        </p:spPr>
        <p:txBody>
          <a:bodyPr vert="horz" lIns="93763" tIns="46881" rIns="93763" bIns="468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9461"/>
          </a:xfrm>
          <a:prstGeom prst="rect">
            <a:avLst/>
          </a:prstGeom>
        </p:spPr>
        <p:txBody>
          <a:bodyPr vert="horz" lIns="93763" tIns="46881" rIns="93763" bIns="46881" rtlCol="0"/>
          <a:lstStyle>
            <a:lvl1pPr algn="r">
              <a:defRPr sz="1200"/>
            </a:lvl1pPr>
          </a:lstStyle>
          <a:p>
            <a:fld id="{930EEFE2-B2A0-4A7E-B55A-9E1119613613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87265"/>
            <a:ext cx="3056414" cy="469460"/>
          </a:xfrm>
          <a:prstGeom prst="rect">
            <a:avLst/>
          </a:prstGeom>
        </p:spPr>
        <p:txBody>
          <a:bodyPr vert="horz" lIns="93763" tIns="46881" rIns="93763" bIns="468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87265"/>
            <a:ext cx="3056414" cy="469460"/>
          </a:xfrm>
          <a:prstGeom prst="rect">
            <a:avLst/>
          </a:prstGeom>
        </p:spPr>
        <p:txBody>
          <a:bodyPr vert="horz" lIns="93763" tIns="46881" rIns="93763" bIns="46881" rtlCol="0" anchor="b"/>
          <a:lstStyle>
            <a:lvl1pPr algn="r">
              <a:defRPr sz="1200"/>
            </a:lvl1pPr>
          </a:lstStyle>
          <a:p>
            <a:fld id="{716B17E0-B71C-4D37-9D32-1AD7E3B882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4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9461"/>
          </a:xfrm>
          <a:prstGeom prst="rect">
            <a:avLst/>
          </a:prstGeom>
        </p:spPr>
        <p:txBody>
          <a:bodyPr vert="horz" lIns="93763" tIns="46881" rIns="93763" bIns="468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9461"/>
          </a:xfrm>
          <a:prstGeom prst="rect">
            <a:avLst/>
          </a:prstGeom>
        </p:spPr>
        <p:txBody>
          <a:bodyPr vert="horz" lIns="93763" tIns="46881" rIns="93763" bIns="46881" rtlCol="0"/>
          <a:lstStyle>
            <a:lvl1pPr algn="r">
              <a:defRPr sz="1200"/>
            </a:lvl1pPr>
          </a:lstStyle>
          <a:p>
            <a:fld id="{B64029D7-B8C8-4328-B4B1-D8587CDD93E5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1169988"/>
            <a:ext cx="5611813" cy="3157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63" tIns="46881" rIns="93763" bIns="4688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502924"/>
            <a:ext cx="5642610" cy="3684210"/>
          </a:xfrm>
          <a:prstGeom prst="rect">
            <a:avLst/>
          </a:prstGeom>
        </p:spPr>
        <p:txBody>
          <a:bodyPr vert="horz" lIns="93763" tIns="46881" rIns="93763" bIns="4688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87265"/>
            <a:ext cx="3056414" cy="469460"/>
          </a:xfrm>
          <a:prstGeom prst="rect">
            <a:avLst/>
          </a:prstGeom>
        </p:spPr>
        <p:txBody>
          <a:bodyPr vert="horz" lIns="93763" tIns="46881" rIns="93763" bIns="468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87265"/>
            <a:ext cx="3056414" cy="469460"/>
          </a:xfrm>
          <a:prstGeom prst="rect">
            <a:avLst/>
          </a:prstGeom>
        </p:spPr>
        <p:txBody>
          <a:bodyPr vert="horz" lIns="93763" tIns="46881" rIns="93763" bIns="46881" rtlCol="0" anchor="b"/>
          <a:lstStyle>
            <a:lvl1pPr algn="r">
              <a:defRPr sz="1200"/>
            </a:lvl1pPr>
          </a:lstStyle>
          <a:p>
            <a:fld id="{95184C76-70EA-44C3-87C0-7FFF708B72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7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84C76-70EA-44C3-87C0-7FFF708B72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84C76-70EA-44C3-87C0-7FFF708B721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2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7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4086225" cy="6858000"/>
          </a:xfrm>
          <a:prstGeom prst="rect">
            <a:avLst/>
          </a:prstGeom>
          <a:blipFill>
            <a:blip r:embed="rId2">
              <a:alphaModFix amt="8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4" y="2324093"/>
            <a:ext cx="3763617" cy="178634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388" y="2628901"/>
            <a:ext cx="7217533" cy="320205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7388" y="6476855"/>
            <a:ext cx="1656669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40556" y="6476855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6308" y="6478934"/>
            <a:ext cx="6406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3" y="0"/>
            <a:ext cx="1468261" cy="19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7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2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1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8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2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1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ometric white clouds on a blue sky">
            <a:extLst>
              <a:ext uri="{FF2B5EF4-FFF2-40B4-BE49-F238E27FC236}">
                <a16:creationId xmlns:a16="http://schemas.microsoft.com/office/drawing/2014/main" id="{19870EC1-37B0-2D77-3109-7F4710D49D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25000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Migrating to Cloud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Types of Server Migration (Rehost)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3790AEA7-9FB7-9F94-C319-822056EFF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178324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65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433AA9-1821-4491-2BBD-50554B6700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Physical to Virtual (P2V)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Taking a server that is running an operating system and applications and then migrating it to a VM running on top of a hypervisor</a:t>
            </a:r>
          </a:p>
          <a:p>
            <a:r>
              <a:rPr lang="en-US" dirty="0"/>
              <a:t>May require reinstalling the operating system, application, and data files onto a new VM from scratch</a:t>
            </a:r>
          </a:p>
          <a:p>
            <a:r>
              <a:rPr lang="en-US" dirty="0"/>
              <a:t>Software utilities are offered by some companies, e.g. VMware </a:t>
            </a:r>
            <a:r>
              <a:rPr lang="en-US" dirty="0" err="1"/>
              <a:t>vCenter</a:t>
            </a:r>
            <a:r>
              <a:rPr lang="en-US" dirty="0"/>
              <a:t> Converter and Microsoft’s Virtual Machine Manager, that can perform the conversion</a:t>
            </a:r>
          </a:p>
          <a:p>
            <a:r>
              <a:rPr lang="en-US" dirty="0"/>
              <a:t>Several 3</a:t>
            </a:r>
            <a:r>
              <a:rPr lang="en-US" baseline="30000" dirty="0"/>
              <a:t>rd</a:t>
            </a:r>
            <a:r>
              <a:rPr lang="en-US" dirty="0"/>
              <a:t> party software companies and cloud providers offer fully automated P2V utilities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50768-0D5F-48F6-D1BE-47803188A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Physical Server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Even though the majority of workloads nowadays use virtualization, some physical servers are still being used for special or specific use cases</a:t>
            </a:r>
          </a:p>
          <a:p>
            <a:pPr lvl="1"/>
            <a:r>
              <a:rPr lang="en-US" dirty="0"/>
              <a:t>For example, applications that need dedicated compute capacity without any processor sharing (GPUs ,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Legacy applications may still run in original physical server due to ambiguity around design and dependencies</a:t>
            </a:r>
          </a:p>
          <a:p>
            <a:r>
              <a:rPr lang="en-US" dirty="0"/>
              <a:t>The end goal is to convert the source machine to a compatible format in the cloud provider (e.g. Azure)</a:t>
            </a:r>
          </a:p>
          <a:p>
            <a:r>
              <a:rPr lang="en-US" dirty="0"/>
              <a:t>Need to check equivalent components for special hardware requirements (e.g. GPU)</a:t>
            </a:r>
          </a:p>
          <a:p>
            <a:pPr lvl="1"/>
            <a:r>
              <a:rPr lang="en-US" dirty="0"/>
              <a:t>Azure N series virtual machines with NVIDIA GPUs can be an option when migrating to Microsoft Azure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2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50768-0D5F-48F6-D1BE-47803188A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Physical to Virtual (P2V)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DB08AB3-C59B-A3B0-CD6C-00A64FAA1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41" y="2485835"/>
            <a:ext cx="747816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5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50768-0D5F-48F6-D1BE-47803188A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Virtual to Virtual (V2V)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668CD84-CD8F-262C-56A6-24C35E4C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733" y="2174943"/>
            <a:ext cx="8456023" cy="1378856"/>
          </a:xfrm>
        </p:spPr>
        <p:txBody>
          <a:bodyPr/>
          <a:lstStyle/>
          <a:p>
            <a:r>
              <a:rPr lang="en-US" dirty="0"/>
              <a:t>It generally involves cloning the existing VM and installing that image at the cloud provider’s hosting center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37B13-0096-7EDE-AADA-8C76ED3C2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4" y="3054035"/>
            <a:ext cx="7738533" cy="23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E23588-DC3F-11BE-E021-944B2BEBE1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Virtual to Physical (V2P)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While not as common, there is an option of converting from a virtual server to a physical server known as </a:t>
            </a:r>
            <a:r>
              <a:rPr lang="en-US" i="1" dirty="0"/>
              <a:t>virtual-to-physical (V2P)</a:t>
            </a:r>
            <a:endParaRPr lang="en-US" dirty="0"/>
          </a:p>
          <a:p>
            <a:r>
              <a:rPr lang="en-US" dirty="0"/>
              <a:t>A use case would be if more processing power is needed and can be provided if the server is hosted on its own server hardware</a:t>
            </a:r>
          </a:p>
          <a:p>
            <a:r>
              <a:rPr lang="en-US" dirty="0"/>
              <a:t>Have lots of details that must be sorted through based on the hardware</a:t>
            </a:r>
          </a:p>
          <a:p>
            <a:r>
              <a:rPr lang="en-US" dirty="0"/>
              <a:t>May be that a fresh installation of the operating system and application will be required and virtualization software being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53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50768-0D5F-48F6-D1BE-47803188A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Virtual to Physical (V2P)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4E76932-FC7E-D24F-4E59-09F4564FA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25" y="2495028"/>
            <a:ext cx="7543800" cy="27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6856E1B0-9D38-7783-D1FD-C2AFD0ACA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Storage Data Migration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A server’s data storage volumes can be migrated separately from or as part of a server migration</a:t>
            </a:r>
          </a:p>
          <a:p>
            <a:r>
              <a:rPr lang="en-US" dirty="0"/>
              <a:t>The transition to the cloud accompanied by a cloud service provider will vary based on the cloud provider’s storage offerings and infrastructure</a:t>
            </a:r>
          </a:p>
          <a:p>
            <a:r>
              <a:rPr lang="en-US" dirty="0"/>
              <a:t>Things to take into account:</a:t>
            </a:r>
          </a:p>
          <a:p>
            <a:pPr lvl="1"/>
            <a:r>
              <a:rPr lang="en-US" dirty="0"/>
              <a:t>the amount of bandwidth</a:t>
            </a:r>
          </a:p>
          <a:p>
            <a:pPr lvl="1"/>
            <a:r>
              <a:rPr lang="en-US" dirty="0"/>
              <a:t>how long it will take to upload the storage data from your internal data center to the cloud</a:t>
            </a:r>
          </a:p>
          <a:p>
            <a:r>
              <a:rPr lang="en-US" dirty="0"/>
              <a:t>However, with petabyte data in </a:t>
            </a:r>
            <a:r>
              <a:rPr lang="en-US" dirty="0" err="1"/>
              <a:t>on-premise</a:t>
            </a:r>
            <a:r>
              <a:rPr lang="en-US" dirty="0"/>
              <a:t> storage</a:t>
            </a:r>
          </a:p>
          <a:p>
            <a:pPr lvl="1"/>
            <a:r>
              <a:rPr lang="en-US" dirty="0"/>
              <a:t>Data transfer over the network could literally take years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ud shaped hard drive with cables">
            <a:extLst>
              <a:ext uri="{FF2B5EF4-FFF2-40B4-BE49-F238E27FC236}">
                <a16:creationId xmlns:a16="http://schemas.microsoft.com/office/drawing/2014/main" id="{CFFCAB11-1CD1-66DC-B234-3D59A9789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Storage Data Migration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Workarounds have been developed for such issue</a:t>
            </a:r>
          </a:p>
          <a:p>
            <a:pPr lvl="1"/>
            <a:r>
              <a:rPr lang="en-US" dirty="0"/>
              <a:t>Including appliances that can be shipped to the private data center and directly connected to the storage network for a local transfer of stored data, then it is shipped to the cloud service provider and directly transfer the data to cloud storage</a:t>
            </a:r>
          </a:p>
          <a:p>
            <a:r>
              <a:rPr lang="en-US" dirty="0"/>
              <a:t>Some options are available to use these appliances</a:t>
            </a:r>
          </a:p>
          <a:p>
            <a:pPr lvl="1"/>
            <a:r>
              <a:rPr lang="en-US" dirty="0"/>
              <a:t>Including shipping-container-sized storage systems that are pulled by large semi-tractors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Data Migration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25" y="2770651"/>
            <a:ext cx="7543800" cy="21739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1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Some Considerations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0D61538-29F9-181B-FB77-99499E524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76589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05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vs Offline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89404"/>
              </p:ext>
            </p:extLst>
          </p:nvPr>
        </p:nvGraphicFramePr>
        <p:xfrm>
          <a:off x="2346325" y="1846264"/>
          <a:ext cx="7543799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166" marR="78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Pros</a:t>
                      </a:r>
                    </a:p>
                  </a:txBody>
                  <a:tcPr marL="78166" marR="78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Cons</a:t>
                      </a:r>
                    </a:p>
                  </a:txBody>
                  <a:tcPr marL="78166" marR="781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Online migrations</a:t>
                      </a:r>
                    </a:p>
                  </a:txBody>
                  <a:tcPr marL="78166" marR="7816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delay for transport</a:t>
                      </a:r>
                      <a:r>
                        <a:rPr lang="en-US" sz="1800" baseline="0" dirty="0"/>
                        <a:t> times</a:t>
                      </a:r>
                    </a:p>
                    <a:p>
                      <a:endParaRPr lang="en-US" sz="1800" baseline="0" dirty="0"/>
                    </a:p>
                    <a:p>
                      <a:r>
                        <a:rPr lang="en-US" sz="1800" baseline="0" dirty="0"/>
                        <a:t>Less expensive</a:t>
                      </a:r>
                      <a:endParaRPr lang="en-US" sz="1800" dirty="0"/>
                    </a:p>
                  </a:txBody>
                  <a:tcPr marL="78166" marR="7816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Bad</a:t>
                      </a:r>
                      <a:r>
                        <a:rPr lang="en-US" sz="1800" baseline="0" dirty="0"/>
                        <a:t> if the available bandwidth (either in the existing server or cloud provider) is limited</a:t>
                      </a:r>
                      <a:endParaRPr lang="en-US" sz="1800" dirty="0"/>
                    </a:p>
                  </a:txBody>
                  <a:tcPr marL="78166" marR="781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Offline migrations</a:t>
                      </a:r>
                    </a:p>
                  </a:txBody>
                  <a:tcPr marL="78166" marR="78166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 problem with bandwidth limitations</a:t>
                      </a:r>
                    </a:p>
                  </a:txBody>
                  <a:tcPr marL="78166" marR="7816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More</a:t>
                      </a:r>
                      <a:r>
                        <a:rPr lang="en-US" sz="1800" baseline="0" dirty="0"/>
                        <a:t> delay in shipping the storage media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Also</a:t>
                      </a:r>
                      <a:r>
                        <a:rPr lang="en-US" sz="1800" baseline="0" dirty="0"/>
                        <a:t> more costly</a:t>
                      </a:r>
                      <a:endParaRPr lang="en-US" sz="1800" dirty="0"/>
                    </a:p>
                  </a:txBody>
                  <a:tcPr marL="78166" marR="781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3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WS Snow Family Service. AWS Snow family is required for two… | by Amir  Mustafa | AWS in Plain English">
            <a:extLst>
              <a:ext uri="{FF2B5EF4-FFF2-40B4-BE49-F238E27FC236}">
                <a16:creationId xmlns:a16="http://schemas.microsoft.com/office/drawing/2014/main" id="{21D6D130-7B92-8541-94F7-B3C2D2E4FF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296" y="905933"/>
            <a:ext cx="9645412" cy="5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818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T. Montgomery, S. Olson, “CompTIA Cloud+ Study Guide,” John Willey &amp; Sons,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, 2018</a:t>
            </a:r>
          </a:p>
          <a:p>
            <a:r>
              <a:rPr lang="en-US" dirty="0"/>
              <a:t>S. A. Karthikeyan, “Practical Microsoft Azure IaaS: Migrating and Building Scalable and Secure Cloud Solutions,” </a:t>
            </a:r>
            <a:r>
              <a:rPr lang="en-US" dirty="0" err="1"/>
              <a:t>Apres</a:t>
            </a:r>
            <a:r>
              <a:rPr lang="en-US" dirty="0"/>
              <a:t>, 2018</a:t>
            </a:r>
          </a:p>
          <a:p>
            <a:r>
              <a:rPr lang="en-US" dirty="0" err="1"/>
              <a:t>Cigref</a:t>
            </a:r>
            <a:r>
              <a:rPr lang="en-US" dirty="0"/>
              <a:t>, “</a:t>
            </a:r>
            <a:r>
              <a:rPr lang="en-US" b="0" i="0" dirty="0">
                <a:solidFill>
                  <a:schemeClr val="tx1"/>
                </a:solidFill>
                <a:effectLst/>
              </a:rPr>
              <a:t>Strategies for IT migrations to cloud computing”, November 2021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1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Migration Workflow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8006081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113E31D-E2AB-40D1-8B51-AFA5AFEF393A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0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b="1" dirty="0"/>
              <a:t>Analyze</a:t>
            </a:r>
          </a:p>
        </p:txBody>
      </p:sp>
      <p:pic>
        <p:nvPicPr>
          <p:cNvPr id="6" name="Picture 5" descr="Cubes connected with a red line">
            <a:extLst>
              <a:ext uri="{FF2B5EF4-FFF2-40B4-BE49-F238E27FC236}">
                <a16:creationId xmlns:a16="http://schemas.microsoft.com/office/drawing/2014/main" id="{DBBAFA11-D6C1-5FBA-C63C-C8FFE3E4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09" r="18427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A comprehensive document and an architecture diagram should be available to clearly understand the existing infrastructure layout. </a:t>
            </a:r>
          </a:p>
          <a:p>
            <a:r>
              <a:rPr lang="en-US" dirty="0"/>
              <a:t>The interdependencies of the components should be etched out for clarity. </a:t>
            </a:r>
          </a:p>
          <a:p>
            <a:r>
              <a:rPr lang="en-US" dirty="0"/>
              <a:t>For environments where this interrelationship is not documented—for example, legacy environments, </a:t>
            </a:r>
          </a:p>
          <a:p>
            <a:pPr lvl="1"/>
            <a:r>
              <a:rPr lang="en-US" dirty="0"/>
              <a:t>consider using options like the Microsoft Assessment and Planning (MAP) toolkit to generate a comprehensive report of existing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1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altLang="en-US" b="1" dirty="0"/>
              <a:t>Evaluate </a:t>
            </a:r>
            <a:endParaRPr lang="en-US" dirty="0"/>
          </a:p>
        </p:txBody>
      </p:sp>
      <p:pic>
        <p:nvPicPr>
          <p:cNvPr id="6" name="Picture 5" descr="Cloud shaped hard drive with cables">
            <a:extLst>
              <a:ext uri="{FF2B5EF4-FFF2-40B4-BE49-F238E27FC236}">
                <a16:creationId xmlns:a16="http://schemas.microsoft.com/office/drawing/2014/main" id="{C9A21DBB-CD02-8456-FFBA-6F4C2D3D0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7" r="30609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sz="1700"/>
              <a:t>List of the infrastructure components (and their dependencies) that need to be migrated should be evaluated and mapped against the equivalent services in cloud provider</a:t>
            </a:r>
          </a:p>
          <a:p>
            <a:r>
              <a:rPr lang="en-US" sz="1700"/>
              <a:t>Further subdivide the components into basic services; </a:t>
            </a:r>
          </a:p>
          <a:p>
            <a:pPr lvl="1"/>
            <a:r>
              <a:rPr lang="en-US" sz="1700"/>
              <a:t>For example, when migrating a server to Azure, you consume compute, storage, and network services</a:t>
            </a:r>
          </a:p>
          <a:p>
            <a:pPr lvl="1"/>
            <a:r>
              <a:rPr lang="en-US" sz="1700"/>
              <a:t>A mapping of the compute power to the available instance types in Azure should be done along with the mapping of storage.</a:t>
            </a:r>
          </a:p>
          <a:p>
            <a:r>
              <a:rPr lang="en-US" sz="1700"/>
              <a:t>Decide the kind of storage to be used:</a:t>
            </a:r>
          </a:p>
          <a:p>
            <a:pPr lvl="1"/>
            <a:r>
              <a:rPr lang="en-US" sz="1700"/>
              <a:t>Between premium vs. standard storage and managed vs. unmanaged disks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4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b="1" dirty="0"/>
              <a:t>Migrate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9D5ACED0-1978-ADBA-3CCA-C759DAA9C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6" r="20613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After the assessment and evaluation phase, the primary decision involves the migration process and tools</a:t>
            </a:r>
          </a:p>
          <a:p>
            <a:r>
              <a:rPr lang="en-US" dirty="0"/>
              <a:t>This depends on technical factors such as infrastructure type (i.e., virtualized or not, type of virtualization used, OS versions, and etc.)</a:t>
            </a:r>
          </a:p>
          <a:p>
            <a:r>
              <a:rPr lang="en-US" dirty="0"/>
              <a:t>The business dependencies—such as consumption models, SLAs, acceptable downtimes, and so forth—should also be factored when selecting the migration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8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8AB7F-A19A-FCEC-B408-3C602CB81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6100" dirty="0"/>
              <a:t>Cloud Migration Path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2601F-2B23-639D-226A-4044A0EB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0" y="419291"/>
            <a:ext cx="7772400" cy="5457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F7C53-FB65-5012-4FEE-821C116426CF}"/>
              </a:ext>
            </a:extLst>
          </p:cNvPr>
          <p:cNvSpPr txBox="1"/>
          <p:nvPr/>
        </p:nvSpPr>
        <p:spPr>
          <a:xfrm>
            <a:off x="904126" y="5393933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Cigref</a:t>
            </a:r>
            <a:r>
              <a:rPr lang="en-US" sz="1100" dirty="0"/>
              <a:t> WG</a:t>
            </a:r>
          </a:p>
        </p:txBody>
      </p:sp>
    </p:spTree>
    <p:extLst>
      <p:ext uri="{BB962C8B-B14F-4D97-AF65-F5344CB8AC3E}">
        <p14:creationId xmlns:p14="http://schemas.microsoft.com/office/powerpoint/2010/main" val="146406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BCD1E-A6CA-51ED-A0A0-2547976C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Hybrid vs Multi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2FD83-6236-EB53-F4AC-3BE6C77C1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465026"/>
            <a:ext cx="6912217" cy="340426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C197F-6579-FA2E-7C8F-6EFF06B03199}"/>
              </a:ext>
            </a:extLst>
          </p:cNvPr>
          <p:cNvSpPr txBox="1"/>
          <p:nvPr/>
        </p:nvSpPr>
        <p:spPr>
          <a:xfrm>
            <a:off x="934948" y="5393933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Cigref</a:t>
            </a:r>
            <a:r>
              <a:rPr lang="en-US" sz="1100" dirty="0"/>
              <a:t> WG</a:t>
            </a:r>
          </a:p>
        </p:txBody>
      </p:sp>
    </p:spTree>
    <p:extLst>
      <p:ext uri="{BB962C8B-B14F-4D97-AF65-F5344CB8AC3E}">
        <p14:creationId xmlns:p14="http://schemas.microsoft.com/office/powerpoint/2010/main" val="325450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D443-8A84-C526-7D36-8D9C5A89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Benefit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268895-48AA-723D-E102-162A4DD9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165" y="1846263"/>
            <a:ext cx="8849995" cy="4022725"/>
          </a:xfrm>
        </p:spPr>
      </p:pic>
    </p:spTree>
    <p:extLst>
      <p:ext uri="{BB962C8B-B14F-4D97-AF65-F5344CB8AC3E}">
        <p14:creationId xmlns:p14="http://schemas.microsoft.com/office/powerpoint/2010/main" val="29215892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13578</TotalTime>
  <Words>993</Words>
  <Application>Microsoft Office PowerPoint</Application>
  <PresentationFormat>Widescreen</PresentationFormat>
  <Paragraphs>104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Retrospect</vt:lpstr>
      <vt:lpstr>Migrating to Cloud</vt:lpstr>
      <vt:lpstr>Some Considerations</vt:lpstr>
      <vt:lpstr>Migration Workflow</vt:lpstr>
      <vt:lpstr>Analyze</vt:lpstr>
      <vt:lpstr>Evaluate </vt:lpstr>
      <vt:lpstr>Migrate</vt:lpstr>
      <vt:lpstr>Cloud Migration Path</vt:lpstr>
      <vt:lpstr>Hybrid vs Multi Cloud</vt:lpstr>
      <vt:lpstr>Level of Benefit</vt:lpstr>
      <vt:lpstr>Types of Server Migration (Rehost)</vt:lpstr>
      <vt:lpstr>Physical to Virtual (P2V)</vt:lpstr>
      <vt:lpstr>Physical Server</vt:lpstr>
      <vt:lpstr>Physical to Virtual (P2V)</vt:lpstr>
      <vt:lpstr>Virtual to Virtual (V2V)</vt:lpstr>
      <vt:lpstr>Virtual to Physical (V2P)</vt:lpstr>
      <vt:lpstr>Virtual to Physical (V2P)</vt:lpstr>
      <vt:lpstr>Storage Data Migration</vt:lpstr>
      <vt:lpstr>Storage Data Migration</vt:lpstr>
      <vt:lpstr>Storage Data Migration</vt:lpstr>
      <vt:lpstr>Online vs Offline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[Instruktur)</dc:title>
  <dc:creator>Mutia</dc:creator>
  <cp:lastModifiedBy>Rizal Fathoni Aji</cp:lastModifiedBy>
  <cp:revision>736</cp:revision>
  <cp:lastPrinted>2017-01-31T05:39:20Z</cp:lastPrinted>
  <dcterms:created xsi:type="dcterms:W3CDTF">2015-10-07T15:12:59Z</dcterms:created>
  <dcterms:modified xsi:type="dcterms:W3CDTF">2023-11-28T03:10:12Z</dcterms:modified>
</cp:coreProperties>
</file>