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20" r:id="rId3"/>
    <p:sldId id="321" r:id="rId4"/>
    <p:sldId id="322" r:id="rId5"/>
    <p:sldId id="308" r:id="rId6"/>
    <p:sldId id="309" r:id="rId7"/>
    <p:sldId id="310" r:id="rId8"/>
    <p:sldId id="313" r:id="rId9"/>
    <p:sldId id="311" r:id="rId10"/>
    <p:sldId id="317" r:id="rId11"/>
    <p:sldId id="318" r:id="rId12"/>
    <p:sldId id="332" r:id="rId13"/>
    <p:sldId id="323" r:id="rId14"/>
    <p:sldId id="314" r:id="rId15"/>
    <p:sldId id="319" r:id="rId16"/>
    <p:sldId id="333" r:id="rId17"/>
    <p:sldId id="315" r:id="rId18"/>
    <p:sldId id="324" r:id="rId19"/>
    <p:sldId id="325" r:id="rId20"/>
    <p:sldId id="326" r:id="rId21"/>
    <p:sldId id="327" r:id="rId22"/>
    <p:sldId id="328" r:id="rId23"/>
    <p:sldId id="329" r:id="rId24"/>
    <p:sldId id="330" r:id="rId25"/>
    <p:sldId id="3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B5623-50F8-4162-A67D-5F4F35ACDAEF}" type="doc">
      <dgm:prSet loTypeId="urn:microsoft.com/office/officeart/2005/8/layout/pyramid2" loCatId="pyramid" qsTypeId="urn:microsoft.com/office/officeart/2005/8/quickstyle/simple1" qsCatId="simple" csTypeId="urn:microsoft.com/office/officeart/2005/8/colors/accent0_2" csCatId="mainScheme" phldr="1"/>
      <dgm:spPr/>
    </dgm:pt>
    <dgm:pt modelId="{4EEBF1F1-DA7D-420C-85D4-DC9088F3F844}">
      <dgm:prSet phldrT="[Text]"/>
      <dgm:spPr/>
      <dgm:t>
        <a:bodyPr/>
        <a:lstStyle/>
        <a:p>
          <a:r>
            <a:rPr lang="en-US" dirty="0"/>
            <a:t>SaaS</a:t>
          </a:r>
        </a:p>
      </dgm:t>
    </dgm:pt>
    <dgm:pt modelId="{E0F6D1DD-F253-4766-8001-44C6FA7494ED}" type="parTrans" cxnId="{4722B41F-D40A-4175-8C86-58B9BDCB71D1}">
      <dgm:prSet/>
      <dgm:spPr/>
      <dgm:t>
        <a:bodyPr/>
        <a:lstStyle/>
        <a:p>
          <a:endParaRPr lang="en-US"/>
        </a:p>
      </dgm:t>
    </dgm:pt>
    <dgm:pt modelId="{F193C581-DD8B-4729-AD34-03362DA24E4D}" type="sibTrans" cxnId="{4722B41F-D40A-4175-8C86-58B9BDCB71D1}">
      <dgm:prSet/>
      <dgm:spPr/>
      <dgm:t>
        <a:bodyPr/>
        <a:lstStyle/>
        <a:p>
          <a:endParaRPr lang="en-US"/>
        </a:p>
      </dgm:t>
    </dgm:pt>
    <dgm:pt modelId="{3BDD92F5-B325-4E0E-846D-4227AF346C32}">
      <dgm:prSet phldrT="[Text]"/>
      <dgm:spPr/>
      <dgm:t>
        <a:bodyPr/>
        <a:lstStyle/>
        <a:p>
          <a:r>
            <a:rPr lang="en-US" dirty="0" err="1"/>
            <a:t>Paas</a:t>
          </a:r>
          <a:r>
            <a:rPr lang="en-US" dirty="0"/>
            <a:t> and </a:t>
          </a:r>
          <a:r>
            <a:rPr lang="en-US" dirty="0" err="1"/>
            <a:t>FaaS</a:t>
          </a:r>
          <a:r>
            <a:rPr lang="en-US" dirty="0"/>
            <a:t> </a:t>
          </a:r>
        </a:p>
      </dgm:t>
    </dgm:pt>
    <dgm:pt modelId="{C065EE4F-51EA-49C7-B373-9A0BE7FA4512}" type="parTrans" cxnId="{458A8AF4-AA1E-437B-AD0A-8D7D85F4DB03}">
      <dgm:prSet/>
      <dgm:spPr/>
      <dgm:t>
        <a:bodyPr/>
        <a:lstStyle/>
        <a:p>
          <a:endParaRPr lang="en-US"/>
        </a:p>
      </dgm:t>
    </dgm:pt>
    <dgm:pt modelId="{E1A8BE77-37BA-4AF0-9000-49D43AC632F1}" type="sibTrans" cxnId="{458A8AF4-AA1E-437B-AD0A-8D7D85F4DB03}">
      <dgm:prSet/>
      <dgm:spPr/>
      <dgm:t>
        <a:bodyPr/>
        <a:lstStyle/>
        <a:p>
          <a:endParaRPr lang="en-US"/>
        </a:p>
      </dgm:t>
    </dgm:pt>
    <dgm:pt modelId="{1C4BE6EE-C766-4763-AF1B-596F7EB34823}">
      <dgm:prSet phldrT="[Text]"/>
      <dgm:spPr/>
      <dgm:t>
        <a:bodyPr/>
        <a:lstStyle/>
        <a:p>
          <a:r>
            <a:rPr lang="en-US" dirty="0"/>
            <a:t>Open Nebula</a:t>
          </a:r>
        </a:p>
      </dgm:t>
    </dgm:pt>
    <dgm:pt modelId="{F7EED374-0047-4602-858A-16A9C47BD597}" type="parTrans" cxnId="{ADE6426A-A717-4214-AC5B-C912DF33CEF4}">
      <dgm:prSet/>
      <dgm:spPr/>
      <dgm:t>
        <a:bodyPr/>
        <a:lstStyle/>
        <a:p>
          <a:endParaRPr lang="en-US"/>
        </a:p>
      </dgm:t>
    </dgm:pt>
    <dgm:pt modelId="{A33510DF-E5F7-4EB4-A519-3631A94B387F}" type="sibTrans" cxnId="{ADE6426A-A717-4214-AC5B-C912DF33CEF4}">
      <dgm:prSet/>
      <dgm:spPr/>
      <dgm:t>
        <a:bodyPr/>
        <a:lstStyle/>
        <a:p>
          <a:endParaRPr lang="en-US"/>
        </a:p>
      </dgm:t>
    </dgm:pt>
    <dgm:pt modelId="{E3BB69A2-B1AA-4CE7-860E-4B7EAD3E7A71}" type="pres">
      <dgm:prSet presAssocID="{B77B5623-50F8-4162-A67D-5F4F35ACDAEF}" presName="compositeShape" presStyleCnt="0">
        <dgm:presLayoutVars>
          <dgm:dir/>
          <dgm:resizeHandles/>
        </dgm:presLayoutVars>
      </dgm:prSet>
      <dgm:spPr/>
    </dgm:pt>
    <dgm:pt modelId="{5B021354-4660-45CF-AF24-9AC3FD13A396}" type="pres">
      <dgm:prSet presAssocID="{B77B5623-50F8-4162-A67D-5F4F35ACDAEF}" presName="pyramid" presStyleLbl="node1" presStyleIdx="0" presStyleCnt="1"/>
      <dgm:spPr/>
    </dgm:pt>
    <dgm:pt modelId="{A9CFD811-BBFB-4C4A-912A-1B1CB2B95778}" type="pres">
      <dgm:prSet presAssocID="{B77B5623-50F8-4162-A67D-5F4F35ACDAEF}" presName="theList" presStyleCnt="0"/>
      <dgm:spPr/>
    </dgm:pt>
    <dgm:pt modelId="{28297BBD-1C72-48A6-A479-374A097F8DB7}" type="pres">
      <dgm:prSet presAssocID="{4EEBF1F1-DA7D-420C-85D4-DC9088F3F844}" presName="aNode" presStyleLbl="fgAcc1" presStyleIdx="0" presStyleCnt="3">
        <dgm:presLayoutVars>
          <dgm:bulletEnabled val="1"/>
        </dgm:presLayoutVars>
      </dgm:prSet>
      <dgm:spPr/>
    </dgm:pt>
    <dgm:pt modelId="{12D9DCFC-5DA8-40DA-83B9-5CA6EBD6943A}" type="pres">
      <dgm:prSet presAssocID="{4EEBF1F1-DA7D-420C-85D4-DC9088F3F844}" presName="aSpace" presStyleCnt="0"/>
      <dgm:spPr/>
    </dgm:pt>
    <dgm:pt modelId="{37316E45-828D-4CFF-AF72-4F037535E306}" type="pres">
      <dgm:prSet presAssocID="{3BDD92F5-B325-4E0E-846D-4227AF346C32}" presName="aNode" presStyleLbl="fgAcc1" presStyleIdx="1" presStyleCnt="3">
        <dgm:presLayoutVars>
          <dgm:bulletEnabled val="1"/>
        </dgm:presLayoutVars>
      </dgm:prSet>
      <dgm:spPr/>
    </dgm:pt>
    <dgm:pt modelId="{164DA87A-34C6-41CD-8591-7E372CFAE0FF}" type="pres">
      <dgm:prSet presAssocID="{3BDD92F5-B325-4E0E-846D-4227AF346C32}" presName="aSpace" presStyleCnt="0"/>
      <dgm:spPr/>
    </dgm:pt>
    <dgm:pt modelId="{398DC081-4B3F-45EC-AA7F-90EDB0A2CCFA}" type="pres">
      <dgm:prSet presAssocID="{1C4BE6EE-C766-4763-AF1B-596F7EB34823}" presName="aNode" presStyleLbl="fgAcc1" presStyleIdx="2" presStyleCnt="3">
        <dgm:presLayoutVars>
          <dgm:bulletEnabled val="1"/>
        </dgm:presLayoutVars>
      </dgm:prSet>
      <dgm:spPr/>
    </dgm:pt>
    <dgm:pt modelId="{BA5F4EC0-3022-4703-A73E-FBA8965426CF}" type="pres">
      <dgm:prSet presAssocID="{1C4BE6EE-C766-4763-AF1B-596F7EB34823}" presName="aSpace" presStyleCnt="0"/>
      <dgm:spPr/>
    </dgm:pt>
  </dgm:ptLst>
  <dgm:cxnLst>
    <dgm:cxn modelId="{42B2E816-2407-406A-8CE5-12B9D55DCD0B}" type="presOf" srcId="{B77B5623-50F8-4162-A67D-5F4F35ACDAEF}" destId="{E3BB69A2-B1AA-4CE7-860E-4B7EAD3E7A71}" srcOrd="0" destOrd="0" presId="urn:microsoft.com/office/officeart/2005/8/layout/pyramid2"/>
    <dgm:cxn modelId="{4722B41F-D40A-4175-8C86-58B9BDCB71D1}" srcId="{B77B5623-50F8-4162-A67D-5F4F35ACDAEF}" destId="{4EEBF1F1-DA7D-420C-85D4-DC9088F3F844}" srcOrd="0" destOrd="0" parTransId="{E0F6D1DD-F253-4766-8001-44C6FA7494ED}" sibTransId="{F193C581-DD8B-4729-AD34-03362DA24E4D}"/>
    <dgm:cxn modelId="{C10E0C20-8DF2-496F-907B-B1811BC4D6E4}" type="presOf" srcId="{3BDD92F5-B325-4E0E-846D-4227AF346C32}" destId="{37316E45-828D-4CFF-AF72-4F037535E306}" srcOrd="0" destOrd="0" presId="urn:microsoft.com/office/officeart/2005/8/layout/pyramid2"/>
    <dgm:cxn modelId="{ADE6426A-A717-4214-AC5B-C912DF33CEF4}" srcId="{B77B5623-50F8-4162-A67D-5F4F35ACDAEF}" destId="{1C4BE6EE-C766-4763-AF1B-596F7EB34823}" srcOrd="2" destOrd="0" parTransId="{F7EED374-0047-4602-858A-16A9C47BD597}" sibTransId="{A33510DF-E5F7-4EB4-A519-3631A94B387F}"/>
    <dgm:cxn modelId="{7AFCB56B-723D-4C8E-AFA6-F38A23C00B81}" type="presOf" srcId="{4EEBF1F1-DA7D-420C-85D4-DC9088F3F844}" destId="{28297BBD-1C72-48A6-A479-374A097F8DB7}" srcOrd="0" destOrd="0" presId="urn:microsoft.com/office/officeart/2005/8/layout/pyramid2"/>
    <dgm:cxn modelId="{E8ED01B2-4D0A-46C5-947A-4712B4C7DFFB}" type="presOf" srcId="{1C4BE6EE-C766-4763-AF1B-596F7EB34823}" destId="{398DC081-4B3F-45EC-AA7F-90EDB0A2CCFA}" srcOrd="0" destOrd="0" presId="urn:microsoft.com/office/officeart/2005/8/layout/pyramid2"/>
    <dgm:cxn modelId="{458A8AF4-AA1E-437B-AD0A-8D7D85F4DB03}" srcId="{B77B5623-50F8-4162-A67D-5F4F35ACDAEF}" destId="{3BDD92F5-B325-4E0E-846D-4227AF346C32}" srcOrd="1" destOrd="0" parTransId="{C065EE4F-51EA-49C7-B373-9A0BE7FA4512}" sibTransId="{E1A8BE77-37BA-4AF0-9000-49D43AC632F1}"/>
    <dgm:cxn modelId="{0734AF37-484D-4AB4-A275-7DC275D6A845}" type="presParOf" srcId="{E3BB69A2-B1AA-4CE7-860E-4B7EAD3E7A71}" destId="{5B021354-4660-45CF-AF24-9AC3FD13A396}" srcOrd="0" destOrd="0" presId="urn:microsoft.com/office/officeart/2005/8/layout/pyramid2"/>
    <dgm:cxn modelId="{7E1FCD81-F905-4C46-A83E-86B74F596840}" type="presParOf" srcId="{E3BB69A2-B1AA-4CE7-860E-4B7EAD3E7A71}" destId="{A9CFD811-BBFB-4C4A-912A-1B1CB2B95778}" srcOrd="1" destOrd="0" presId="urn:microsoft.com/office/officeart/2005/8/layout/pyramid2"/>
    <dgm:cxn modelId="{D941FEF5-C97C-42A9-B9C9-766E1C416CEA}" type="presParOf" srcId="{A9CFD811-BBFB-4C4A-912A-1B1CB2B95778}" destId="{28297BBD-1C72-48A6-A479-374A097F8DB7}" srcOrd="0" destOrd="0" presId="urn:microsoft.com/office/officeart/2005/8/layout/pyramid2"/>
    <dgm:cxn modelId="{0351B9A8-3C67-4AE4-89BB-B23F4AE721BF}" type="presParOf" srcId="{A9CFD811-BBFB-4C4A-912A-1B1CB2B95778}" destId="{12D9DCFC-5DA8-40DA-83B9-5CA6EBD6943A}" srcOrd="1" destOrd="0" presId="urn:microsoft.com/office/officeart/2005/8/layout/pyramid2"/>
    <dgm:cxn modelId="{71846579-E1BD-4A8C-A92F-58CCDB2A70BA}" type="presParOf" srcId="{A9CFD811-BBFB-4C4A-912A-1B1CB2B95778}" destId="{37316E45-828D-4CFF-AF72-4F037535E306}" srcOrd="2" destOrd="0" presId="urn:microsoft.com/office/officeart/2005/8/layout/pyramid2"/>
    <dgm:cxn modelId="{6E8CE652-04E4-4E13-89F6-F9ADED45FED8}" type="presParOf" srcId="{A9CFD811-BBFB-4C4A-912A-1B1CB2B95778}" destId="{164DA87A-34C6-41CD-8591-7E372CFAE0FF}" srcOrd="3" destOrd="0" presId="urn:microsoft.com/office/officeart/2005/8/layout/pyramid2"/>
    <dgm:cxn modelId="{970E9929-64C8-4608-8CBC-9C2648818FD9}" type="presParOf" srcId="{A9CFD811-BBFB-4C4A-912A-1B1CB2B95778}" destId="{398DC081-4B3F-45EC-AA7F-90EDB0A2CCFA}" srcOrd="4" destOrd="0" presId="urn:microsoft.com/office/officeart/2005/8/layout/pyramid2"/>
    <dgm:cxn modelId="{46FD935C-B50E-4ACA-B316-6BFC0632BBFB}" type="presParOf" srcId="{A9CFD811-BBFB-4C4A-912A-1B1CB2B95778}" destId="{BA5F4EC0-3022-4703-A73E-FBA8965426C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21354-4660-45CF-AF24-9AC3FD13A396}">
      <dsp:nvSpPr>
        <dsp:cNvPr id="0" name=""/>
        <dsp:cNvSpPr/>
      </dsp:nvSpPr>
      <dsp:spPr>
        <a:xfrm>
          <a:off x="2755780" y="0"/>
          <a:ext cx="4351338" cy="4351338"/>
        </a:xfrm>
        <a:prstGeom prst="triangl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97BBD-1C72-48A6-A479-374A097F8DB7}">
      <dsp:nvSpPr>
        <dsp:cNvPr id="0" name=""/>
        <dsp:cNvSpPr/>
      </dsp:nvSpPr>
      <dsp:spPr>
        <a:xfrm>
          <a:off x="4931449" y="437470"/>
          <a:ext cx="2828369" cy="1030043"/>
        </a:xfrm>
        <a:prstGeom prst="round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SaaS</a:t>
          </a:r>
        </a:p>
      </dsp:txBody>
      <dsp:txXfrm>
        <a:off x="4981732" y="487753"/>
        <a:ext cx="2727803" cy="929477"/>
      </dsp:txXfrm>
    </dsp:sp>
    <dsp:sp modelId="{37316E45-828D-4CFF-AF72-4F037535E306}">
      <dsp:nvSpPr>
        <dsp:cNvPr id="0" name=""/>
        <dsp:cNvSpPr/>
      </dsp:nvSpPr>
      <dsp:spPr>
        <a:xfrm>
          <a:off x="4931449" y="1596269"/>
          <a:ext cx="2828369" cy="1030043"/>
        </a:xfrm>
        <a:prstGeom prst="round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err="1"/>
            <a:t>Paas</a:t>
          </a:r>
          <a:r>
            <a:rPr lang="en-US" sz="3400" kern="1200" dirty="0"/>
            <a:t> and </a:t>
          </a:r>
          <a:r>
            <a:rPr lang="en-US" sz="3400" kern="1200" dirty="0" err="1"/>
            <a:t>FaaS</a:t>
          </a:r>
          <a:r>
            <a:rPr lang="en-US" sz="3400" kern="1200" dirty="0"/>
            <a:t> </a:t>
          </a:r>
        </a:p>
      </dsp:txBody>
      <dsp:txXfrm>
        <a:off x="4981732" y="1646552"/>
        <a:ext cx="2727803" cy="929477"/>
      </dsp:txXfrm>
    </dsp:sp>
    <dsp:sp modelId="{398DC081-4B3F-45EC-AA7F-90EDB0A2CCFA}">
      <dsp:nvSpPr>
        <dsp:cNvPr id="0" name=""/>
        <dsp:cNvSpPr/>
      </dsp:nvSpPr>
      <dsp:spPr>
        <a:xfrm>
          <a:off x="4931449" y="2755068"/>
          <a:ext cx="2828369" cy="1030043"/>
        </a:xfrm>
        <a:prstGeom prst="round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Open Nebula</a:t>
          </a:r>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3A5DD-678B-479E-A70F-A6C8A681FD2D}" type="datetimeFigureOut">
              <a:rPr lang="en-ID" smtClean="0"/>
              <a:t>05/09/2023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68D6-C177-409B-880E-75B91576FDE1}" type="slidenum">
              <a:rPr lang="en-ID" smtClean="0"/>
              <a:t>‹#›</a:t>
            </a:fld>
            <a:endParaRPr lang="en-ID"/>
          </a:p>
        </p:txBody>
      </p:sp>
    </p:spTree>
    <p:extLst>
      <p:ext uri="{BB962C8B-B14F-4D97-AF65-F5344CB8AC3E}">
        <p14:creationId xmlns:p14="http://schemas.microsoft.com/office/powerpoint/2010/main" val="423487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Biasanya departemen IT akan berperan sebagai service provider (penyedia layanan) dan departemen lain menjadi service consumer. Sebagai service provider, tentu saja Departemen IT harus bertanggung jawab agar layanan bisa berjalan dengan baik sesuai dengan standar kualitas layanan yang telah ditentukan oleh perusahaan, baik infrastruktur, platform, maupun aplikasi yang ada.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78180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8</a:t>
            </a:fld>
            <a:endParaRPr lang="id-ID"/>
          </a:p>
        </p:txBody>
      </p:sp>
    </p:spTree>
    <p:extLst>
      <p:ext uri="{BB962C8B-B14F-4D97-AF65-F5344CB8AC3E}">
        <p14:creationId xmlns:p14="http://schemas.microsoft.com/office/powerpoint/2010/main" val="177707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4154370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Community Cloud ini bisa dimiliki, dipelihara, dan dioperasikan oleh satu atau lebih organisasi dari komunitas tersebut, pihak ketiga, ataupun kombinasi dari keduanya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60268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516826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14</a:t>
            </a:fld>
            <a:endParaRPr lang="id-ID"/>
          </a:p>
        </p:txBody>
      </p:sp>
    </p:spTree>
    <p:extLst>
      <p:ext uri="{BB962C8B-B14F-4D97-AF65-F5344CB8AC3E}">
        <p14:creationId xmlns:p14="http://schemas.microsoft.com/office/powerpoint/2010/main" val="269409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contoh: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Untuk menaati peraturan yang ada, data nasabah dari perusahaan A tetap disimpan pada database mereka sendiri (Private Cloud), dan aplikasi akan melakukan konektifitasnya ke database internal tersebut. Perusahaan B menyewa layanan dari Office365 (Public Cloud). Karena perusahaan B tersebut sudah mempunyai banyak user yang tersimpan di Active Directory yang berjalan di atas Windows Server mereka (Private Cloud), akan lebih efektif kalau Active Directory tersebut dijadikan identity untuk login ke Office365. </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15</a:t>
            </a:fld>
            <a:endParaRPr lang="id-ID"/>
          </a:p>
        </p:txBody>
      </p:sp>
    </p:spTree>
    <p:extLst>
      <p:ext uri="{BB962C8B-B14F-4D97-AF65-F5344CB8AC3E}">
        <p14:creationId xmlns:p14="http://schemas.microsoft.com/office/powerpoint/2010/main" val="1747408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17</a:t>
            </a:fld>
            <a:endParaRPr lang="id-ID"/>
          </a:p>
        </p:txBody>
      </p:sp>
    </p:spTree>
    <p:extLst>
      <p:ext uri="{BB962C8B-B14F-4D97-AF65-F5344CB8AC3E}">
        <p14:creationId xmlns:p14="http://schemas.microsoft.com/office/powerpoint/2010/main" val="150389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297E-C3AD-431C-946A-5624FFAED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CE26C60-CD6F-4F34-B56E-F4A421E00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1756AED-8AAD-4AA9-B204-DA985940CBFE}"/>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5" name="Footer Placeholder 4">
            <a:extLst>
              <a:ext uri="{FF2B5EF4-FFF2-40B4-BE49-F238E27FC236}">
                <a16:creationId xmlns:a16="http://schemas.microsoft.com/office/drawing/2014/main" id="{7C0483EB-334C-4FD0-BB9A-485B7A98B887}"/>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B85F7FDA-ABAA-423D-BFD7-A013E46546AB}"/>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5917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355C-4A00-43B6-A8C4-A0F1D9DBABE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E7AA6E8-D5C7-4088-9BB0-7C971BF6F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096BF1AE-8FB7-4461-9252-35394B924C17}"/>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6583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B06B6-E762-482D-8AFA-24CBA4A3D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282FADF-A9CF-4481-B34C-29C3E7630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A3949C3-6804-4084-BB94-B14B5CAD31C1}"/>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5" name="Footer Placeholder 4">
            <a:extLst>
              <a:ext uri="{FF2B5EF4-FFF2-40B4-BE49-F238E27FC236}">
                <a16:creationId xmlns:a16="http://schemas.microsoft.com/office/drawing/2014/main" id="{572338BC-1480-4879-A6F8-7F0AB1E160BD}"/>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9E6AB5A0-3BA3-4873-B559-5980750B323E}"/>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33422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sz="3301">
                <a:solidFill>
                  <a:schemeClr val="tx1">
                    <a:lumMod val="65000"/>
                    <a:lumOff val="35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519248" y="1263501"/>
            <a:ext cx="11151917"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063443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EC11-621E-44A3-866E-DE157C8D27C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16DA5B2-8FD4-4D98-835B-A94EBC3AF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B8BF32EE-5553-43BD-BF4F-F8B79E22E7DD}"/>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71314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DD0-F4DF-48CC-9349-2F477F84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9755C5B-C4C4-4100-8265-1137F3502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130C2A1-0800-42B7-B85D-3775D906C751}"/>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74717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8F32-737E-4BFB-A52F-F1429F5F0D6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BAE09D3-F087-4190-A0E8-BE69B184C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DF750FE-CF69-43A9-BFA4-0D6FF1577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A7EBAF9-A234-4BCE-A046-043F55D3FD2A}"/>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6" name="Footer Placeholder 5">
            <a:extLst>
              <a:ext uri="{FF2B5EF4-FFF2-40B4-BE49-F238E27FC236}">
                <a16:creationId xmlns:a16="http://schemas.microsoft.com/office/drawing/2014/main" id="{90AB9B0D-66FC-404B-944B-9EF05DF7D0BA}"/>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B96416EE-BBA7-4D74-9490-A8D79BFADB65}"/>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57576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2D58-6AF3-4354-AB0D-71235CB64C0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F9F9C5E-F24A-4083-B2EA-A0391BC99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69960-A676-4BCF-9247-D57556DAC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33DC77D-8948-437A-8FEE-E631E443E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0DCC5-3B15-482D-A8C8-A37D93D69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B7170C7-99AD-401F-9DE2-9C13E5E696C0}"/>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8" name="Footer Placeholder 7">
            <a:extLst>
              <a:ext uri="{FF2B5EF4-FFF2-40B4-BE49-F238E27FC236}">
                <a16:creationId xmlns:a16="http://schemas.microsoft.com/office/drawing/2014/main" id="{A729FFDB-A21A-4524-876A-761DEE65104D}"/>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9" name="Slide Number Placeholder 8">
            <a:extLst>
              <a:ext uri="{FF2B5EF4-FFF2-40B4-BE49-F238E27FC236}">
                <a16:creationId xmlns:a16="http://schemas.microsoft.com/office/drawing/2014/main" id="{22C78F42-307D-4BD6-BD78-655ACA935D8E}"/>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5767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DB2-EA3E-48F6-8840-A846C213B826}"/>
              </a:ext>
            </a:extLst>
          </p:cNvPr>
          <p:cNvSpPr>
            <a:spLocks noGrp="1"/>
          </p:cNvSpPr>
          <p:nvPr>
            <p:ph type="title"/>
          </p:nvPr>
        </p:nvSpPr>
        <p:spPr/>
        <p:txBody>
          <a:bodyPr/>
          <a:lstStyle/>
          <a:p>
            <a:r>
              <a:rPr lang="en-US"/>
              <a:t>Click to edit Master title style</a:t>
            </a:r>
            <a:endParaRPr lang="en-ID"/>
          </a:p>
        </p:txBody>
      </p:sp>
      <p:sp>
        <p:nvSpPr>
          <p:cNvPr id="5" name="Slide Number Placeholder 4">
            <a:extLst>
              <a:ext uri="{FF2B5EF4-FFF2-40B4-BE49-F238E27FC236}">
                <a16:creationId xmlns:a16="http://schemas.microsoft.com/office/drawing/2014/main" id="{5AD27334-32AA-4982-95F4-7E00150C6390}"/>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411350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82D649-52CF-404D-A4E2-3C021B7741C8}"/>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67425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34A4-2E9A-4360-9E5D-164BB43BC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995FF5C-9631-4975-8A96-2D926556F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AD7B088-4187-4AF8-97A8-7241A6688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D0A43-BABB-4B3E-8915-A085B9B0B046}"/>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6" name="Footer Placeholder 5">
            <a:extLst>
              <a:ext uri="{FF2B5EF4-FFF2-40B4-BE49-F238E27FC236}">
                <a16:creationId xmlns:a16="http://schemas.microsoft.com/office/drawing/2014/main" id="{E1E3DC36-BC8A-4736-95B9-ED1F8D258159}"/>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CA00CAEB-0836-42A0-9EB4-C62A79C840D7}"/>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122277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F5D-E107-45DB-A895-1F3A9D723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6EC7A1A-3683-4448-8B6C-FA9C4C457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E9307CEA-67CF-43E5-AF56-64D7A1372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C5D4E-7F66-4278-A7F3-410BEFFF1BB8}"/>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05/09/2023</a:t>
            </a:fld>
            <a:endParaRPr lang="en-ID"/>
          </a:p>
        </p:txBody>
      </p:sp>
      <p:sp>
        <p:nvSpPr>
          <p:cNvPr id="6" name="Footer Placeholder 5">
            <a:extLst>
              <a:ext uri="{FF2B5EF4-FFF2-40B4-BE49-F238E27FC236}">
                <a16:creationId xmlns:a16="http://schemas.microsoft.com/office/drawing/2014/main" id="{0228FACC-0058-4E88-8174-2F115EF6DEBF}"/>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B57901BC-57C1-4036-986C-B75248B770D4}"/>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45655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EFBDA-21DD-465A-A74D-5C7AE5772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D86053-B3CD-4655-8C0E-23027C995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F1414E0C-2693-458E-939B-D453CE245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BDC92-A72E-4E8E-85D0-8F9969350A79}" type="slidenum">
              <a:rPr lang="en-ID" smtClean="0"/>
              <a:t>‹#›</a:t>
            </a:fld>
            <a:endParaRPr lang="en-ID"/>
          </a:p>
        </p:txBody>
      </p:sp>
    </p:spTree>
    <p:extLst>
      <p:ext uri="{BB962C8B-B14F-4D97-AF65-F5344CB8AC3E}">
        <p14:creationId xmlns:p14="http://schemas.microsoft.com/office/powerpoint/2010/main" val="16236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436D-75C4-4B46-B5A0-FDC6A46DFEDA}"/>
              </a:ext>
            </a:extLst>
          </p:cNvPr>
          <p:cNvSpPr>
            <a:spLocks noGrp="1"/>
          </p:cNvSpPr>
          <p:nvPr>
            <p:ph type="ctrTitle"/>
          </p:nvPr>
        </p:nvSpPr>
        <p:spPr/>
        <p:txBody>
          <a:bodyPr/>
          <a:lstStyle/>
          <a:p>
            <a:r>
              <a:rPr lang="en-US" dirty="0" err="1"/>
              <a:t>Layanan</a:t>
            </a:r>
            <a:r>
              <a:rPr lang="en-US" dirty="0"/>
              <a:t> Cloud Computing</a:t>
            </a:r>
            <a:endParaRPr lang="en-ID" dirty="0"/>
          </a:p>
        </p:txBody>
      </p:sp>
    </p:spTree>
    <p:extLst>
      <p:ext uri="{BB962C8B-B14F-4D97-AF65-F5344CB8AC3E}">
        <p14:creationId xmlns:p14="http://schemas.microsoft.com/office/powerpoint/2010/main" val="14686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Deployment Model: Community Cloud</a:t>
            </a:r>
          </a:p>
        </p:txBody>
      </p:sp>
      <p:sp>
        <p:nvSpPr>
          <p:cNvPr id="3" name="Content Placeholder 2"/>
          <p:cNvSpPr>
            <a:spLocks noGrp="1"/>
          </p:cNvSpPr>
          <p:nvPr>
            <p:ph idx="1"/>
          </p:nvPr>
        </p:nvSpPr>
        <p:spPr/>
        <p:txBody>
          <a:bodyPr>
            <a:normAutofit/>
          </a:bodyPr>
          <a:lstStyle/>
          <a:p>
            <a:pPr marL="0" indent="0">
              <a:buNone/>
            </a:pPr>
            <a:r>
              <a:rPr lang="en-US"/>
              <a:t>Community Cloud Adalah layanan Cloud Computing yang dibangun eksklusif untuk komunitas tertentu, yang consumer-nya berasal dari organisasi yang mempunyai perhatian yang sama atas sesuatu/beberapa hal, misalnya saja standar keamanan, aturan, compliance, dsb.</a:t>
            </a:r>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spTree>
    <p:extLst>
      <p:ext uri="{BB962C8B-B14F-4D97-AF65-F5344CB8AC3E}">
        <p14:creationId xmlns:p14="http://schemas.microsoft.com/office/powerpoint/2010/main" val="414001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Deployment Model: Community Cloud</a:t>
            </a:r>
          </a:p>
        </p:txBody>
      </p:sp>
      <p:sp>
        <p:nvSpPr>
          <p:cNvPr id="3" name="Content Placeholder 2"/>
          <p:cNvSpPr>
            <a:spLocks noGrp="1"/>
          </p:cNvSpPr>
          <p:nvPr>
            <p:ph idx="1"/>
          </p:nvPr>
        </p:nvSpPr>
        <p:spPr/>
        <p:txBody>
          <a:bodyPr>
            <a:normAutofit/>
          </a:bodyPr>
          <a:lstStyle/>
          <a:p>
            <a:r>
              <a:rPr lang="en-US" b="1"/>
              <a:t>Keuntungan: </a:t>
            </a:r>
            <a:r>
              <a:rPr lang="en-US"/>
              <a:t>Bisa bekerja sama dengan organisasi lain dalam komunitas yang mempunyai kepentingan yang sama. Melakukan hal yang sama bersama-sama tentunya lebih ringan daripada melakukannya sendiri. </a:t>
            </a:r>
          </a:p>
          <a:p>
            <a:endParaRPr lang="en-US"/>
          </a:p>
          <a:p>
            <a:r>
              <a:rPr lang="en-US" b="1"/>
              <a:t>Kerugian: </a:t>
            </a:r>
            <a:r>
              <a:rPr lang="en-US"/>
              <a:t>Ketergantungan antar organisasi jika tiap-tiap organisasi tersebut saling berbagi sumber daya.</a:t>
            </a:r>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Tree>
    <p:extLst>
      <p:ext uri="{BB962C8B-B14F-4D97-AF65-F5344CB8AC3E}">
        <p14:creationId xmlns:p14="http://schemas.microsoft.com/office/powerpoint/2010/main" val="45985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eterangan foto tidak tersedia.">
            <a:extLst>
              <a:ext uri="{FF2B5EF4-FFF2-40B4-BE49-F238E27FC236}">
                <a16:creationId xmlns:a16="http://schemas.microsoft.com/office/drawing/2014/main" id="{39728781-E26B-A087-A4DB-9F898E9C83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4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EB53-51D5-48EC-AFF0-B19C050E0C4B}"/>
              </a:ext>
            </a:extLst>
          </p:cNvPr>
          <p:cNvSpPr>
            <a:spLocks noGrp="1"/>
          </p:cNvSpPr>
          <p:nvPr>
            <p:ph type="title"/>
          </p:nvPr>
        </p:nvSpPr>
        <p:spPr/>
        <p:txBody>
          <a:bodyPr/>
          <a:lstStyle/>
          <a:p>
            <a:r>
              <a:rPr lang="en-US" dirty="0"/>
              <a:t>Public vs Private Cloud</a:t>
            </a:r>
            <a:endParaRPr lang="en-ID" dirty="0"/>
          </a:p>
        </p:txBody>
      </p:sp>
      <p:sp>
        <p:nvSpPr>
          <p:cNvPr id="3" name="Content Placeholder 2">
            <a:extLst>
              <a:ext uri="{FF2B5EF4-FFF2-40B4-BE49-F238E27FC236}">
                <a16:creationId xmlns:a16="http://schemas.microsoft.com/office/drawing/2014/main" id="{766AC2F8-0F58-4D6E-9AD0-2F6BE74C54C3}"/>
              </a:ext>
            </a:extLst>
          </p:cNvPr>
          <p:cNvSpPr>
            <a:spLocks noGrp="1"/>
          </p:cNvSpPr>
          <p:nvPr>
            <p:ph idx="1"/>
          </p:nvPr>
        </p:nvSpPr>
        <p:spPr/>
        <p:txBody>
          <a:bodyPr/>
          <a:lstStyle/>
          <a:p>
            <a:r>
              <a:rPr lang="en-US" dirty="0"/>
              <a:t>Public cloud:</a:t>
            </a:r>
          </a:p>
          <a:p>
            <a:pPr lvl="1"/>
            <a:r>
              <a:rPr lang="en-US" dirty="0"/>
              <a:t>AWS, Azure, Google cloud, Alibaba, </a:t>
            </a:r>
            <a:r>
              <a:rPr lang="en-US" dirty="0" err="1"/>
              <a:t>Biznet</a:t>
            </a:r>
            <a:r>
              <a:rPr lang="en-US" dirty="0"/>
              <a:t>, </a:t>
            </a:r>
            <a:r>
              <a:rPr lang="en-US" dirty="0" err="1"/>
              <a:t>Cloudkilat</a:t>
            </a:r>
            <a:endParaRPr lang="en-US" dirty="0"/>
          </a:p>
          <a:p>
            <a:pPr lvl="1"/>
            <a:r>
              <a:rPr lang="en-US" dirty="0"/>
              <a:t>Pay for use, instant setup</a:t>
            </a:r>
          </a:p>
          <a:p>
            <a:endParaRPr lang="en-US" dirty="0"/>
          </a:p>
          <a:p>
            <a:r>
              <a:rPr lang="en-US" dirty="0"/>
              <a:t>Private cloud:</a:t>
            </a:r>
          </a:p>
          <a:p>
            <a:pPr lvl="1"/>
            <a:r>
              <a:rPr lang="en-US" dirty="0" err="1"/>
              <a:t>Umumnya</a:t>
            </a:r>
            <a:r>
              <a:rPr lang="en-US" dirty="0"/>
              <a:t> </a:t>
            </a:r>
            <a:r>
              <a:rPr lang="en-US" dirty="0" err="1"/>
              <a:t>menggunakan</a:t>
            </a:r>
            <a:r>
              <a:rPr lang="en-US" dirty="0"/>
              <a:t> </a:t>
            </a:r>
            <a:r>
              <a:rPr lang="en-US" dirty="0" err="1"/>
              <a:t>Openstack</a:t>
            </a:r>
            <a:r>
              <a:rPr lang="en-US" dirty="0"/>
              <a:t> </a:t>
            </a:r>
            <a:r>
              <a:rPr lang="en-US" dirty="0" err="1"/>
              <a:t>atau</a:t>
            </a:r>
            <a:r>
              <a:rPr lang="en-US" dirty="0"/>
              <a:t> Open Nebula</a:t>
            </a:r>
          </a:p>
          <a:p>
            <a:pPr lvl="1"/>
            <a:r>
              <a:rPr lang="en-US" dirty="0"/>
              <a:t>Mostly IaaS</a:t>
            </a:r>
          </a:p>
        </p:txBody>
      </p:sp>
    </p:spTree>
    <p:extLst>
      <p:ext uri="{BB962C8B-B14F-4D97-AF65-F5344CB8AC3E}">
        <p14:creationId xmlns:p14="http://schemas.microsoft.com/office/powerpoint/2010/main" val="40541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pPr marL="0" indent="0">
              <a:buNone/>
            </a:pPr>
            <a:r>
              <a:rPr lang="en-US"/>
              <a:t>Hybrid Cloud Adalah gabungan dari layanan Public Cloud dan Private Cloud yang diimplementasikan oleh suatu organisasi/perusahaan. Dalam Hybrid Cloud ini, kita bisa memilih proses bisnis mana yang bisa dipindahkan ke Public Cloud dan proses bisnis mana yang harus tetap berjalan di Private Cloud.</a:t>
            </a:r>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spTree>
    <p:extLst>
      <p:ext uri="{BB962C8B-B14F-4D97-AF65-F5344CB8AC3E}">
        <p14:creationId xmlns:p14="http://schemas.microsoft.com/office/powerpoint/2010/main" val="246733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a:t>Contohnya: Perusahaan A menyewa layanan dari GoogleApp Engine (Public Cloud) sebagai “rumah” yang dipakai untuk aplikasi yang mereka buat. Di negara tersebut ada aturan kalau data nasabah dari sebuah perusahaan tidak boleh disimpan pada pihak ketiga.</a:t>
            </a:r>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spTree>
    <p:extLst>
      <p:ext uri="{BB962C8B-B14F-4D97-AF65-F5344CB8AC3E}">
        <p14:creationId xmlns:p14="http://schemas.microsoft.com/office/powerpoint/2010/main" val="330656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D2ECB4-428E-2C15-996D-066A7966AD97}"/>
              </a:ext>
            </a:extLst>
          </p:cNvPr>
          <p:cNvPicPr>
            <a:picLocks noChangeAspect="1"/>
          </p:cNvPicPr>
          <p:nvPr/>
        </p:nvPicPr>
        <p:blipFill>
          <a:blip r:embed="rId2"/>
          <a:stretch>
            <a:fillRect/>
          </a:stretch>
        </p:blipFill>
        <p:spPr>
          <a:xfrm>
            <a:off x="2646423" y="643467"/>
            <a:ext cx="689915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23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b="1" dirty="0" err="1"/>
              <a:t>Keuntungan</a:t>
            </a:r>
            <a:r>
              <a:rPr lang="en-US" b="1" dirty="0"/>
              <a:t>: </a:t>
            </a:r>
            <a:r>
              <a:rPr lang="en-US" dirty="0" err="1"/>
              <a:t>Keamanan</a:t>
            </a:r>
            <a:r>
              <a:rPr lang="en-US" dirty="0"/>
              <a:t> data </a:t>
            </a:r>
            <a:r>
              <a:rPr lang="en-US" dirty="0" err="1"/>
              <a:t>terjamin</a:t>
            </a:r>
            <a:r>
              <a:rPr lang="en-US" dirty="0"/>
              <a:t> </a:t>
            </a:r>
            <a:r>
              <a:rPr lang="en-US" dirty="0" err="1"/>
              <a:t>karena</a:t>
            </a:r>
            <a:r>
              <a:rPr lang="en-US" dirty="0"/>
              <a:t> data </a:t>
            </a:r>
            <a:r>
              <a:rPr lang="en-US" dirty="0" err="1"/>
              <a:t>dapat</a:t>
            </a:r>
            <a:r>
              <a:rPr lang="en-US" dirty="0"/>
              <a:t> </a:t>
            </a:r>
            <a:r>
              <a:rPr lang="en-US" dirty="0" err="1"/>
              <a:t>dikelola</a:t>
            </a:r>
            <a:r>
              <a:rPr lang="en-US" dirty="0"/>
              <a:t> </a:t>
            </a:r>
            <a:r>
              <a:rPr lang="en-US" dirty="0" err="1"/>
              <a:t>sendiri</a:t>
            </a:r>
            <a:r>
              <a:rPr lang="en-US" dirty="0"/>
              <a:t> (</a:t>
            </a:r>
            <a:r>
              <a:rPr lang="en-US" dirty="0" err="1"/>
              <a:t>hal</a:t>
            </a:r>
            <a:r>
              <a:rPr lang="en-US" dirty="0"/>
              <a:t> </a:t>
            </a:r>
            <a:r>
              <a:rPr lang="en-US" dirty="0" err="1"/>
              <a:t>ini</a:t>
            </a:r>
            <a:r>
              <a:rPr lang="en-US" dirty="0"/>
              <a:t> TIDAK </a:t>
            </a:r>
            <a:r>
              <a:rPr lang="en-US" dirty="0" err="1"/>
              <a:t>berarti</a:t>
            </a:r>
            <a:r>
              <a:rPr lang="en-US" dirty="0"/>
              <a:t> </a:t>
            </a:r>
            <a:r>
              <a:rPr lang="en-US" dirty="0" err="1"/>
              <a:t>penyimpan</a:t>
            </a:r>
            <a:r>
              <a:rPr lang="en-US" dirty="0"/>
              <a:t> data di public cloud </a:t>
            </a:r>
            <a:r>
              <a:rPr lang="en-US" dirty="0" err="1"/>
              <a:t>tidak</a:t>
            </a:r>
            <a:r>
              <a:rPr lang="en-US" dirty="0"/>
              <a:t> </a:t>
            </a:r>
            <a:r>
              <a:rPr lang="en-US" dirty="0" err="1"/>
              <a:t>aman</a:t>
            </a:r>
            <a:r>
              <a:rPr lang="en-US" dirty="0"/>
              <a:t>, </a:t>
            </a:r>
            <a:r>
              <a:rPr lang="en-US" dirty="0" err="1"/>
              <a:t>ya</a:t>
            </a:r>
            <a:r>
              <a:rPr lang="en-US" dirty="0"/>
              <a:t>). </a:t>
            </a:r>
            <a:r>
              <a:rPr lang="en-US" dirty="0" err="1"/>
              <a:t>Lebih</a:t>
            </a:r>
            <a:r>
              <a:rPr lang="en-US" dirty="0"/>
              <a:t> </a:t>
            </a:r>
            <a:r>
              <a:rPr lang="en-US" dirty="0" err="1"/>
              <a:t>leluasa</a:t>
            </a:r>
            <a:r>
              <a:rPr lang="en-US" dirty="0"/>
              <a:t> </a:t>
            </a:r>
            <a:r>
              <a:rPr lang="en-US" dirty="0" err="1"/>
              <a:t>untuk</a:t>
            </a:r>
            <a:r>
              <a:rPr lang="en-US" dirty="0"/>
              <a:t> </a:t>
            </a:r>
            <a:r>
              <a:rPr lang="en-US" dirty="0" err="1"/>
              <a:t>memilih</a:t>
            </a:r>
            <a:r>
              <a:rPr lang="en-US" dirty="0"/>
              <a:t> mana proses </a:t>
            </a:r>
            <a:r>
              <a:rPr lang="en-US" dirty="0" err="1"/>
              <a:t>bisnis</a:t>
            </a:r>
            <a:r>
              <a:rPr lang="en-US" dirty="0"/>
              <a:t> yang </a:t>
            </a:r>
            <a:r>
              <a:rPr lang="en-US" dirty="0" err="1"/>
              <a:t>harus</a:t>
            </a:r>
            <a:r>
              <a:rPr lang="en-US" dirty="0"/>
              <a:t> </a:t>
            </a:r>
            <a:r>
              <a:rPr lang="en-US" dirty="0" err="1"/>
              <a:t>tetap</a:t>
            </a:r>
            <a:r>
              <a:rPr lang="en-US" dirty="0"/>
              <a:t> </a:t>
            </a:r>
            <a:r>
              <a:rPr lang="en-US" dirty="0" err="1"/>
              <a:t>berjalan</a:t>
            </a:r>
            <a:r>
              <a:rPr lang="en-US" dirty="0"/>
              <a:t> di private cloud dan mana proses </a:t>
            </a:r>
            <a:r>
              <a:rPr lang="en-US" dirty="0" err="1"/>
              <a:t>bisnis</a:t>
            </a:r>
            <a:r>
              <a:rPr lang="en-US" dirty="0"/>
              <a:t> yang </a:t>
            </a:r>
            <a:r>
              <a:rPr lang="en-US" dirty="0" err="1"/>
              <a:t>bisa</a:t>
            </a:r>
            <a:r>
              <a:rPr lang="en-US" dirty="0"/>
              <a:t> </a:t>
            </a:r>
            <a:r>
              <a:rPr lang="en-US" dirty="0" err="1"/>
              <a:t>dipindahkan</a:t>
            </a:r>
            <a:r>
              <a:rPr lang="en-US" dirty="0"/>
              <a:t> </a:t>
            </a:r>
            <a:r>
              <a:rPr lang="en-US" dirty="0" err="1"/>
              <a:t>ke</a:t>
            </a:r>
            <a:r>
              <a:rPr lang="en-US" dirty="0"/>
              <a:t> public cloud </a:t>
            </a:r>
            <a:r>
              <a:rPr lang="en-US" dirty="0" err="1"/>
              <a:t>dengan</a:t>
            </a:r>
            <a:r>
              <a:rPr lang="en-US" dirty="0"/>
              <a:t> </a:t>
            </a:r>
            <a:r>
              <a:rPr lang="en-US" dirty="0" err="1"/>
              <a:t>tetap</a:t>
            </a:r>
            <a:r>
              <a:rPr lang="en-US" dirty="0"/>
              <a:t> </a:t>
            </a:r>
            <a:r>
              <a:rPr lang="en-US" dirty="0" err="1"/>
              <a:t>menjamin</a:t>
            </a:r>
            <a:r>
              <a:rPr lang="en-US" dirty="0"/>
              <a:t> </a:t>
            </a:r>
            <a:r>
              <a:rPr lang="en-US" dirty="0" err="1"/>
              <a:t>integrasi</a:t>
            </a:r>
            <a:r>
              <a:rPr lang="en-US" dirty="0"/>
              <a:t> </a:t>
            </a:r>
            <a:r>
              <a:rPr lang="en-US" dirty="0" err="1"/>
              <a:t>dari</a:t>
            </a:r>
            <a:r>
              <a:rPr lang="en-US" dirty="0"/>
              <a:t> </a:t>
            </a:r>
            <a:r>
              <a:rPr lang="en-US" dirty="0" err="1"/>
              <a:t>keduanya</a:t>
            </a:r>
            <a:r>
              <a:rPr lang="en-US" dirty="0"/>
              <a:t>.</a:t>
            </a:r>
          </a:p>
          <a:p>
            <a:r>
              <a:rPr lang="en-US" b="1" dirty="0" err="1"/>
              <a:t>Kerugian</a:t>
            </a:r>
            <a:r>
              <a:rPr lang="en-US" b="1" dirty="0"/>
              <a:t>: </a:t>
            </a:r>
            <a:r>
              <a:rPr lang="en-US" sz="2800" dirty="0" err="1"/>
              <a:t>Untuk</a:t>
            </a:r>
            <a:r>
              <a:rPr lang="en-US" sz="2800" dirty="0"/>
              <a:t> </a:t>
            </a:r>
            <a:r>
              <a:rPr lang="en-US" sz="2800" dirty="0" err="1"/>
              <a:t>aplikasi</a:t>
            </a:r>
            <a:r>
              <a:rPr lang="en-US" sz="2800" dirty="0"/>
              <a:t> yang </a:t>
            </a:r>
            <a:r>
              <a:rPr lang="en-US" sz="2800" dirty="0" err="1"/>
              <a:t>membutuhkan</a:t>
            </a:r>
            <a:r>
              <a:rPr lang="en-US" sz="2800" dirty="0"/>
              <a:t> </a:t>
            </a:r>
            <a:r>
              <a:rPr lang="en-US" sz="2800" dirty="0" err="1"/>
              <a:t>integrasi</a:t>
            </a:r>
            <a:r>
              <a:rPr lang="en-US" sz="2800" dirty="0"/>
              <a:t> </a:t>
            </a:r>
            <a:r>
              <a:rPr lang="en-US" sz="2800" dirty="0" err="1"/>
              <a:t>antara</a:t>
            </a:r>
            <a:r>
              <a:rPr lang="en-US" sz="2800" dirty="0"/>
              <a:t> public cloud dan private cloud, </a:t>
            </a:r>
            <a:r>
              <a:rPr lang="en-US" sz="2800" dirty="0" err="1"/>
              <a:t>maka</a:t>
            </a:r>
            <a:r>
              <a:rPr lang="en-US" sz="2800" dirty="0"/>
              <a:t> </a:t>
            </a:r>
            <a:r>
              <a:rPr lang="en-US" sz="2800" dirty="0" err="1"/>
              <a:t>perlu</a:t>
            </a:r>
            <a:r>
              <a:rPr lang="en-US" sz="2800" dirty="0"/>
              <a:t> </a:t>
            </a:r>
            <a:r>
              <a:rPr lang="en-US" sz="2800" dirty="0" err="1"/>
              <a:t>dipikirkan</a:t>
            </a:r>
            <a:r>
              <a:rPr lang="en-US" sz="2800" dirty="0"/>
              <a:t> </a:t>
            </a:r>
            <a:r>
              <a:rPr lang="en-US" sz="2800" dirty="0" err="1"/>
              <a:t>infrastruktur</a:t>
            </a:r>
            <a:r>
              <a:rPr lang="en-US" sz="2800" dirty="0"/>
              <a:t> internet </a:t>
            </a:r>
            <a:r>
              <a:rPr lang="en-US" sz="2800" dirty="0" err="1"/>
              <a:t>untuk</a:t>
            </a:r>
            <a:r>
              <a:rPr lang="en-US" sz="2800" dirty="0"/>
              <a:t> </a:t>
            </a:r>
            <a:r>
              <a:rPr lang="en-US" sz="2800" dirty="0" err="1"/>
              <a:t>menunjang</a:t>
            </a:r>
            <a:r>
              <a:rPr lang="en-US" sz="2800" dirty="0"/>
              <a:t> </a:t>
            </a:r>
            <a:r>
              <a:rPr lang="en-US" sz="2800" dirty="0" err="1"/>
              <a:t>hal</a:t>
            </a:r>
            <a:r>
              <a:rPr lang="en-US" sz="2800" dirty="0"/>
              <a:t> </a:t>
            </a:r>
            <a:r>
              <a:rPr lang="en-US" sz="2800" dirty="0" err="1"/>
              <a:t>tersebut</a:t>
            </a:r>
            <a:r>
              <a:rPr lang="en-US" sz="2800" dirty="0"/>
              <a:t>.</a:t>
            </a:r>
          </a:p>
          <a:p>
            <a:pPr marL="0" indent="0">
              <a:buNone/>
            </a:pPr>
            <a:endParaRPr lang="en-US"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spTree>
    <p:extLst>
      <p:ext uri="{BB962C8B-B14F-4D97-AF65-F5344CB8AC3E}">
        <p14:creationId xmlns:p14="http://schemas.microsoft.com/office/powerpoint/2010/main" val="356106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DB8-ACDD-49C7-AB26-F495BF7C3609}"/>
              </a:ext>
            </a:extLst>
          </p:cNvPr>
          <p:cNvSpPr>
            <a:spLocks noGrp="1"/>
          </p:cNvSpPr>
          <p:nvPr>
            <p:ph type="title"/>
          </p:nvPr>
        </p:nvSpPr>
        <p:spPr/>
        <p:txBody>
          <a:bodyPr/>
          <a:lstStyle/>
          <a:p>
            <a:r>
              <a:rPr lang="en-US" dirty="0"/>
              <a:t>Case: Hybrid cloud </a:t>
            </a:r>
            <a:r>
              <a:rPr lang="en-US" dirty="0" err="1"/>
              <a:t>dengan</a:t>
            </a:r>
            <a:r>
              <a:rPr lang="en-US" dirty="0"/>
              <a:t> Open Nebula</a:t>
            </a:r>
            <a:endParaRPr lang="en-ID" dirty="0"/>
          </a:p>
        </p:txBody>
      </p:sp>
      <p:pic>
        <p:nvPicPr>
          <p:cNvPr id="1028" name="Picture 4" descr="GitHub - OpenNebula/one: The open source Cloud &amp;amp; Edge Computing Platform  bringing real freedom to your Enterprise Cloud 🚀">
            <a:extLst>
              <a:ext uri="{FF2B5EF4-FFF2-40B4-BE49-F238E27FC236}">
                <a16:creationId xmlns:a16="http://schemas.microsoft.com/office/drawing/2014/main" id="{F6DE0FCE-AFAC-48A0-B092-EA8C17363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046410"/>
            <a:ext cx="5715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64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DB8-ACDD-49C7-AB26-F495BF7C3609}"/>
              </a:ext>
            </a:extLst>
          </p:cNvPr>
          <p:cNvSpPr>
            <a:spLocks noGrp="1"/>
          </p:cNvSpPr>
          <p:nvPr>
            <p:ph type="title"/>
          </p:nvPr>
        </p:nvSpPr>
        <p:spPr/>
        <p:txBody>
          <a:bodyPr/>
          <a:lstStyle/>
          <a:p>
            <a:r>
              <a:rPr lang="en-US" dirty="0"/>
              <a:t>Case: Hybrid cloud </a:t>
            </a:r>
            <a:r>
              <a:rPr lang="en-US" dirty="0" err="1"/>
              <a:t>dengan</a:t>
            </a:r>
            <a:r>
              <a:rPr lang="en-US" dirty="0"/>
              <a:t> Open Nebula</a:t>
            </a:r>
            <a:endParaRPr lang="en-ID" dirty="0"/>
          </a:p>
        </p:txBody>
      </p:sp>
      <p:pic>
        <p:nvPicPr>
          <p:cNvPr id="1026" name="Picture 2" descr="OpenNebula used as resource cloud broker | Download Scientific Diagram">
            <a:extLst>
              <a:ext uri="{FF2B5EF4-FFF2-40B4-BE49-F238E27FC236}">
                <a16:creationId xmlns:a16="http://schemas.microsoft.com/office/drawing/2014/main" id="{19589BC1-91F4-4E63-B38C-56579C74E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643063"/>
            <a:ext cx="6477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7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5C4F-9C9B-4010-84D4-4585F75B13A0}"/>
              </a:ext>
            </a:extLst>
          </p:cNvPr>
          <p:cNvSpPr>
            <a:spLocks noGrp="1"/>
          </p:cNvSpPr>
          <p:nvPr>
            <p:ph type="title"/>
          </p:nvPr>
        </p:nvSpPr>
        <p:spPr/>
        <p:txBody>
          <a:bodyPr/>
          <a:lstStyle/>
          <a:p>
            <a:r>
              <a:rPr lang="en-US" dirty="0"/>
              <a:t>Well-known Cloud service model</a:t>
            </a:r>
            <a:endParaRPr lang="en-ID" dirty="0"/>
          </a:p>
        </p:txBody>
      </p:sp>
      <p:sp>
        <p:nvSpPr>
          <p:cNvPr id="3" name="Content Placeholder 2">
            <a:extLst>
              <a:ext uri="{FF2B5EF4-FFF2-40B4-BE49-F238E27FC236}">
                <a16:creationId xmlns:a16="http://schemas.microsoft.com/office/drawing/2014/main" id="{5F97537F-99AB-47FA-97C3-AE8398DBE9D4}"/>
              </a:ext>
            </a:extLst>
          </p:cNvPr>
          <p:cNvSpPr>
            <a:spLocks noGrp="1"/>
          </p:cNvSpPr>
          <p:nvPr>
            <p:ph idx="1"/>
          </p:nvPr>
        </p:nvSpPr>
        <p:spPr/>
        <p:txBody>
          <a:bodyPr/>
          <a:lstStyle/>
          <a:p>
            <a:r>
              <a:rPr lang="en-US" dirty="0"/>
              <a:t>Infrastructure as a service (IaaS)</a:t>
            </a:r>
          </a:p>
          <a:p>
            <a:r>
              <a:rPr lang="en-US" dirty="0"/>
              <a:t>Platform as a service (PaaS)</a:t>
            </a:r>
          </a:p>
          <a:p>
            <a:r>
              <a:rPr lang="en-US" dirty="0"/>
              <a:t>Software as a service (SaaS)</a:t>
            </a:r>
          </a:p>
          <a:p>
            <a:endParaRPr lang="en-US" dirty="0"/>
          </a:p>
          <a:p>
            <a:endParaRPr lang="en-US" dirty="0"/>
          </a:p>
          <a:p>
            <a:endParaRPr lang="en-US" dirty="0"/>
          </a:p>
          <a:p>
            <a:endParaRPr lang="en-US" dirty="0"/>
          </a:p>
          <a:p>
            <a:r>
              <a:rPr lang="en-US" dirty="0"/>
              <a:t>* as a service (*</a:t>
            </a:r>
            <a:r>
              <a:rPr lang="en-US" dirty="0" err="1"/>
              <a:t>aaS</a:t>
            </a:r>
            <a:r>
              <a:rPr lang="en-US" dirty="0"/>
              <a:t>)</a:t>
            </a:r>
            <a:endParaRPr lang="en-ID" dirty="0"/>
          </a:p>
        </p:txBody>
      </p:sp>
      <p:sp>
        <p:nvSpPr>
          <p:cNvPr id="4" name="Arrow: Down 3">
            <a:extLst>
              <a:ext uri="{FF2B5EF4-FFF2-40B4-BE49-F238E27FC236}">
                <a16:creationId xmlns:a16="http://schemas.microsoft.com/office/drawing/2014/main" id="{CA17475D-7723-4AD2-9297-EE08EF5A0D44}"/>
              </a:ext>
            </a:extLst>
          </p:cNvPr>
          <p:cNvSpPr/>
          <p:nvPr/>
        </p:nvSpPr>
        <p:spPr>
          <a:xfrm>
            <a:off x="2665344" y="3551583"/>
            <a:ext cx="1033669"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45429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DB8-ACDD-49C7-AB26-F495BF7C3609}"/>
              </a:ext>
            </a:extLst>
          </p:cNvPr>
          <p:cNvSpPr>
            <a:spLocks noGrp="1"/>
          </p:cNvSpPr>
          <p:nvPr>
            <p:ph type="title"/>
          </p:nvPr>
        </p:nvSpPr>
        <p:spPr/>
        <p:txBody>
          <a:bodyPr/>
          <a:lstStyle/>
          <a:p>
            <a:r>
              <a:rPr lang="en-US" dirty="0"/>
              <a:t>Case: Hybrid cloud </a:t>
            </a:r>
            <a:r>
              <a:rPr lang="en-US" dirty="0" err="1"/>
              <a:t>dengan</a:t>
            </a:r>
            <a:r>
              <a:rPr lang="en-US" dirty="0"/>
              <a:t> Open Nebula</a:t>
            </a:r>
            <a:endParaRPr lang="en-ID" dirty="0"/>
          </a:p>
        </p:txBody>
      </p:sp>
      <p:pic>
        <p:nvPicPr>
          <p:cNvPr id="2050" name="Picture 2" descr="OpenNebula: A Free Solution for Building Clouds">
            <a:extLst>
              <a:ext uri="{FF2B5EF4-FFF2-40B4-BE49-F238E27FC236}">
                <a16:creationId xmlns:a16="http://schemas.microsoft.com/office/drawing/2014/main" id="{A4B5E26F-2E2A-447B-80D0-477D4A137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1366838"/>
            <a:ext cx="61531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02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DB8-ACDD-49C7-AB26-F495BF7C3609}"/>
              </a:ext>
            </a:extLst>
          </p:cNvPr>
          <p:cNvSpPr>
            <a:spLocks noGrp="1"/>
          </p:cNvSpPr>
          <p:nvPr>
            <p:ph type="title"/>
          </p:nvPr>
        </p:nvSpPr>
        <p:spPr/>
        <p:txBody>
          <a:bodyPr/>
          <a:lstStyle/>
          <a:p>
            <a:r>
              <a:rPr lang="en-US" dirty="0"/>
              <a:t>Case: Hybrid cloud </a:t>
            </a:r>
            <a:r>
              <a:rPr lang="en-US" dirty="0" err="1"/>
              <a:t>dengan</a:t>
            </a:r>
            <a:r>
              <a:rPr lang="en-US" dirty="0"/>
              <a:t> Open Nebula</a:t>
            </a:r>
            <a:endParaRPr lang="en-ID" dirty="0"/>
          </a:p>
        </p:txBody>
      </p:sp>
      <p:pic>
        <p:nvPicPr>
          <p:cNvPr id="3074" name="Picture 2" descr="Sunstone Views — OpenNebula 6.0.3 documentation">
            <a:extLst>
              <a:ext uri="{FF2B5EF4-FFF2-40B4-BE49-F238E27FC236}">
                <a16:creationId xmlns:a16="http://schemas.microsoft.com/office/drawing/2014/main" id="{09B7A19F-A441-47A8-8E4E-7B3D0D772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444" y="1245664"/>
            <a:ext cx="9191112" cy="542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7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2710-6075-AD22-FE99-512396A4CEA3}"/>
              </a:ext>
            </a:extLst>
          </p:cNvPr>
          <p:cNvSpPr>
            <a:spLocks noGrp="1"/>
          </p:cNvSpPr>
          <p:nvPr>
            <p:ph type="title"/>
          </p:nvPr>
        </p:nvSpPr>
        <p:spPr/>
        <p:txBody>
          <a:bodyPr/>
          <a:lstStyle/>
          <a:p>
            <a:r>
              <a:rPr lang="en-US" dirty="0"/>
              <a:t>Leveraging </a:t>
            </a:r>
            <a:r>
              <a:rPr lang="en-US" dirty="0" err="1"/>
              <a:t>OpenNebula</a:t>
            </a:r>
            <a:endParaRPr lang="en-US" dirty="0"/>
          </a:p>
        </p:txBody>
      </p:sp>
      <p:graphicFrame>
        <p:nvGraphicFramePr>
          <p:cNvPr id="7" name="Content Placeholder 6">
            <a:extLst>
              <a:ext uri="{FF2B5EF4-FFF2-40B4-BE49-F238E27FC236}">
                <a16:creationId xmlns:a16="http://schemas.microsoft.com/office/drawing/2014/main" id="{B6F7D6C8-7EED-FCE4-98B1-C623E4A4F844}"/>
              </a:ext>
            </a:extLst>
          </p:cNvPr>
          <p:cNvGraphicFramePr>
            <a:graphicFrameLocks noGrp="1"/>
          </p:cNvGraphicFramePr>
          <p:nvPr>
            <p:ph idx="1"/>
            <p:extLst>
              <p:ext uri="{D42A27DB-BD31-4B8C-83A1-F6EECF244321}">
                <p14:modId xmlns:p14="http://schemas.microsoft.com/office/powerpoint/2010/main" val="32937998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002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851D-F36D-1A63-ABDE-DAB4A3EC6CEA}"/>
              </a:ext>
            </a:extLst>
          </p:cNvPr>
          <p:cNvSpPr>
            <a:spLocks noGrp="1"/>
          </p:cNvSpPr>
          <p:nvPr>
            <p:ph type="title"/>
          </p:nvPr>
        </p:nvSpPr>
        <p:spPr/>
        <p:txBody>
          <a:bodyPr/>
          <a:lstStyle/>
          <a:p>
            <a:r>
              <a:rPr lang="en-US" dirty="0" err="1"/>
              <a:t>Dokku</a:t>
            </a:r>
            <a:endParaRPr lang="en-US" dirty="0"/>
          </a:p>
        </p:txBody>
      </p:sp>
      <p:sp>
        <p:nvSpPr>
          <p:cNvPr id="3" name="Content Placeholder 2">
            <a:extLst>
              <a:ext uri="{FF2B5EF4-FFF2-40B4-BE49-F238E27FC236}">
                <a16:creationId xmlns:a16="http://schemas.microsoft.com/office/drawing/2014/main" id="{6BDF1F80-226A-72FE-7C6D-C9DACF841F9E}"/>
              </a:ext>
            </a:extLst>
          </p:cNvPr>
          <p:cNvSpPr>
            <a:spLocks noGrp="1"/>
          </p:cNvSpPr>
          <p:nvPr>
            <p:ph idx="1"/>
          </p:nvPr>
        </p:nvSpPr>
        <p:spPr/>
        <p:txBody>
          <a:bodyPr/>
          <a:lstStyle/>
          <a:p>
            <a:r>
              <a:rPr lang="en-US" dirty="0"/>
              <a:t>An opensource Heroku-like platform</a:t>
            </a:r>
          </a:p>
        </p:txBody>
      </p:sp>
      <p:pic>
        <p:nvPicPr>
          <p:cNvPr id="5" name="Picture 4">
            <a:extLst>
              <a:ext uri="{FF2B5EF4-FFF2-40B4-BE49-F238E27FC236}">
                <a16:creationId xmlns:a16="http://schemas.microsoft.com/office/drawing/2014/main" id="{F01F61AC-F54D-8B95-6FCB-EC8AB1250737}"/>
              </a:ext>
            </a:extLst>
          </p:cNvPr>
          <p:cNvPicPr>
            <a:picLocks noChangeAspect="1"/>
          </p:cNvPicPr>
          <p:nvPr/>
        </p:nvPicPr>
        <p:blipFill>
          <a:blip r:embed="rId2"/>
          <a:stretch>
            <a:fillRect/>
          </a:stretch>
        </p:blipFill>
        <p:spPr>
          <a:xfrm>
            <a:off x="704850" y="2444750"/>
            <a:ext cx="10782300" cy="3867150"/>
          </a:xfrm>
          <a:prstGeom prst="rect">
            <a:avLst/>
          </a:prstGeom>
        </p:spPr>
      </p:pic>
    </p:spTree>
    <p:extLst>
      <p:ext uri="{BB962C8B-B14F-4D97-AF65-F5344CB8AC3E}">
        <p14:creationId xmlns:p14="http://schemas.microsoft.com/office/powerpoint/2010/main" val="126404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0501-F5FE-4574-CD5A-11F88A7992DA}"/>
              </a:ext>
            </a:extLst>
          </p:cNvPr>
          <p:cNvSpPr>
            <a:spLocks noGrp="1"/>
          </p:cNvSpPr>
          <p:nvPr>
            <p:ph type="title"/>
          </p:nvPr>
        </p:nvSpPr>
        <p:spPr/>
        <p:txBody>
          <a:bodyPr/>
          <a:lstStyle/>
          <a:p>
            <a:r>
              <a:rPr lang="en-US" dirty="0" err="1"/>
              <a:t>Coolify</a:t>
            </a:r>
            <a:endParaRPr lang="en-US" dirty="0"/>
          </a:p>
        </p:txBody>
      </p:sp>
      <p:sp>
        <p:nvSpPr>
          <p:cNvPr id="3" name="Content Placeholder 2">
            <a:extLst>
              <a:ext uri="{FF2B5EF4-FFF2-40B4-BE49-F238E27FC236}">
                <a16:creationId xmlns:a16="http://schemas.microsoft.com/office/drawing/2014/main" id="{22A80679-D1E0-3543-B8AA-52F55AF7327C}"/>
              </a:ext>
            </a:extLst>
          </p:cNvPr>
          <p:cNvSpPr>
            <a:spLocks noGrp="1"/>
          </p:cNvSpPr>
          <p:nvPr>
            <p:ph idx="1"/>
          </p:nvPr>
        </p:nvSpPr>
        <p:spPr/>
        <p:txBody>
          <a:bodyPr/>
          <a:lstStyle/>
          <a:p>
            <a:r>
              <a:rPr lang="en-US" dirty="0"/>
              <a:t>Heroku alternative with GUI</a:t>
            </a:r>
          </a:p>
          <a:p>
            <a:r>
              <a:rPr lang="en-US" dirty="0"/>
              <a:t>Multi host</a:t>
            </a:r>
          </a:p>
        </p:txBody>
      </p:sp>
      <p:pic>
        <p:nvPicPr>
          <p:cNvPr id="1026" name="Picture 2" descr="Andras Bacsai (@andrasbacsai) / Twitter">
            <a:extLst>
              <a:ext uri="{FF2B5EF4-FFF2-40B4-BE49-F238E27FC236}">
                <a16:creationId xmlns:a16="http://schemas.microsoft.com/office/drawing/2014/main" id="{C0D07DB1-2C65-379A-F431-62C6D4229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409" y="1365664"/>
            <a:ext cx="6151709" cy="454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0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9D09-4665-3AEF-7AA9-A41FA20F4E27}"/>
              </a:ext>
            </a:extLst>
          </p:cNvPr>
          <p:cNvSpPr>
            <a:spLocks noGrp="1"/>
          </p:cNvSpPr>
          <p:nvPr>
            <p:ph type="title"/>
          </p:nvPr>
        </p:nvSpPr>
        <p:spPr/>
        <p:txBody>
          <a:bodyPr/>
          <a:lstStyle/>
          <a:p>
            <a:r>
              <a:rPr lang="en-US" dirty="0" err="1"/>
              <a:t>OpenFaaS</a:t>
            </a:r>
            <a:endParaRPr lang="en-US" dirty="0"/>
          </a:p>
        </p:txBody>
      </p:sp>
      <p:sp>
        <p:nvSpPr>
          <p:cNvPr id="3" name="Content Placeholder 2">
            <a:extLst>
              <a:ext uri="{FF2B5EF4-FFF2-40B4-BE49-F238E27FC236}">
                <a16:creationId xmlns:a16="http://schemas.microsoft.com/office/drawing/2014/main" id="{D8F7C297-D3E1-6496-7E00-DE9106049D37}"/>
              </a:ext>
            </a:extLst>
          </p:cNvPr>
          <p:cNvSpPr>
            <a:spLocks noGrp="1"/>
          </p:cNvSpPr>
          <p:nvPr>
            <p:ph idx="1"/>
          </p:nvPr>
        </p:nvSpPr>
        <p:spPr/>
        <p:txBody>
          <a:bodyPr/>
          <a:lstStyle/>
          <a:p>
            <a:r>
              <a:rPr lang="en-US" dirty="0"/>
              <a:t>Open source </a:t>
            </a:r>
            <a:r>
              <a:rPr lang="en-US" dirty="0" err="1"/>
              <a:t>FaaS</a:t>
            </a:r>
            <a:endParaRPr lang="en-US" dirty="0"/>
          </a:p>
        </p:txBody>
      </p:sp>
      <p:pic>
        <p:nvPicPr>
          <p:cNvPr id="2050" name="Picture 2" descr="The OpenFaaS UI and store - Kubernetes for Serverless Applications [Book]">
            <a:extLst>
              <a:ext uri="{FF2B5EF4-FFF2-40B4-BE49-F238E27FC236}">
                <a16:creationId xmlns:a16="http://schemas.microsoft.com/office/drawing/2014/main" id="{0CEA5F54-58AB-07AD-A995-040257B63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444" y="1589649"/>
            <a:ext cx="7519931" cy="41418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0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5C89-B122-4CA3-916F-B2EA07F20AE5}"/>
              </a:ext>
            </a:extLst>
          </p:cNvPr>
          <p:cNvSpPr>
            <a:spLocks noGrp="1"/>
          </p:cNvSpPr>
          <p:nvPr>
            <p:ph type="title"/>
          </p:nvPr>
        </p:nvSpPr>
        <p:spPr/>
        <p:txBody>
          <a:bodyPr/>
          <a:lstStyle/>
          <a:p>
            <a:r>
              <a:rPr lang="en-US" dirty="0"/>
              <a:t>Cloud service offering</a:t>
            </a:r>
            <a:endParaRPr lang="en-ID" dirty="0"/>
          </a:p>
        </p:txBody>
      </p:sp>
      <p:sp>
        <p:nvSpPr>
          <p:cNvPr id="3" name="Content Placeholder 2">
            <a:extLst>
              <a:ext uri="{FF2B5EF4-FFF2-40B4-BE49-F238E27FC236}">
                <a16:creationId xmlns:a16="http://schemas.microsoft.com/office/drawing/2014/main" id="{81DC052A-C79A-4675-BA1C-25A3CE7F7309}"/>
              </a:ext>
            </a:extLst>
          </p:cNvPr>
          <p:cNvSpPr>
            <a:spLocks noGrp="1"/>
          </p:cNvSpPr>
          <p:nvPr>
            <p:ph idx="1"/>
          </p:nvPr>
        </p:nvSpPr>
        <p:spPr/>
        <p:txBody>
          <a:bodyPr>
            <a:normAutofit/>
          </a:bodyPr>
          <a:lstStyle/>
          <a:p>
            <a:r>
              <a:rPr lang="en-US" dirty="0"/>
              <a:t>Computing</a:t>
            </a:r>
          </a:p>
          <a:p>
            <a:pPr lvl="1"/>
            <a:r>
              <a:rPr lang="en-US" dirty="0"/>
              <a:t>Virtual private server</a:t>
            </a:r>
          </a:p>
          <a:p>
            <a:pPr lvl="1"/>
            <a:r>
              <a:rPr lang="en-US" dirty="0"/>
              <a:t>Container</a:t>
            </a:r>
          </a:p>
          <a:p>
            <a:pPr lvl="1"/>
            <a:r>
              <a:rPr lang="en-US" dirty="0"/>
              <a:t>GPU processing</a:t>
            </a:r>
          </a:p>
          <a:p>
            <a:r>
              <a:rPr lang="en-US" dirty="0"/>
              <a:t>Storage</a:t>
            </a:r>
          </a:p>
          <a:p>
            <a:pPr lvl="1"/>
            <a:r>
              <a:rPr lang="en-US" dirty="0"/>
              <a:t>File sharing</a:t>
            </a:r>
          </a:p>
          <a:p>
            <a:pPr lvl="1"/>
            <a:r>
              <a:rPr lang="en-US" dirty="0"/>
              <a:t>Database</a:t>
            </a:r>
          </a:p>
          <a:p>
            <a:pPr lvl="1"/>
            <a:r>
              <a:rPr lang="en-US" dirty="0"/>
              <a:t>Big data</a:t>
            </a:r>
          </a:p>
          <a:p>
            <a:r>
              <a:rPr lang="en-US" dirty="0"/>
              <a:t>Cloud Desktop </a:t>
            </a:r>
          </a:p>
          <a:p>
            <a:pPr marL="0" indent="0">
              <a:buNone/>
            </a:pPr>
            <a:endParaRPr lang="en-ID" dirty="0"/>
          </a:p>
        </p:txBody>
      </p:sp>
    </p:spTree>
    <p:extLst>
      <p:ext uri="{BB962C8B-B14F-4D97-AF65-F5344CB8AC3E}">
        <p14:creationId xmlns:p14="http://schemas.microsoft.com/office/powerpoint/2010/main" val="200428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85D2-E614-43EA-905C-96F9C69AF5C5}"/>
              </a:ext>
            </a:extLst>
          </p:cNvPr>
          <p:cNvSpPr>
            <a:spLocks noGrp="1"/>
          </p:cNvSpPr>
          <p:nvPr>
            <p:ph type="title"/>
          </p:nvPr>
        </p:nvSpPr>
        <p:spPr/>
        <p:txBody>
          <a:bodyPr/>
          <a:lstStyle/>
          <a:p>
            <a:r>
              <a:rPr lang="en-US" dirty="0"/>
              <a:t>Cloud service offering</a:t>
            </a:r>
            <a:endParaRPr lang="en-ID" dirty="0"/>
          </a:p>
        </p:txBody>
      </p:sp>
      <p:sp>
        <p:nvSpPr>
          <p:cNvPr id="3" name="Content Placeholder 2">
            <a:extLst>
              <a:ext uri="{FF2B5EF4-FFF2-40B4-BE49-F238E27FC236}">
                <a16:creationId xmlns:a16="http://schemas.microsoft.com/office/drawing/2014/main" id="{A3541B66-0D70-4EE9-953A-735AC7307B7F}"/>
              </a:ext>
            </a:extLst>
          </p:cNvPr>
          <p:cNvSpPr>
            <a:spLocks noGrp="1"/>
          </p:cNvSpPr>
          <p:nvPr>
            <p:ph idx="1"/>
          </p:nvPr>
        </p:nvSpPr>
        <p:spPr/>
        <p:txBody>
          <a:bodyPr/>
          <a:lstStyle/>
          <a:p>
            <a:r>
              <a:rPr lang="en-US" dirty="0"/>
              <a:t>Serverless computing</a:t>
            </a:r>
          </a:p>
          <a:p>
            <a:r>
              <a:rPr lang="en-US" dirty="0"/>
              <a:t>AI and Machine learning</a:t>
            </a:r>
          </a:p>
          <a:p>
            <a:r>
              <a:rPr lang="en-US" dirty="0"/>
              <a:t>Content delivery</a:t>
            </a:r>
          </a:p>
          <a:p>
            <a:r>
              <a:rPr lang="en-ID" dirty="0"/>
              <a:t>Disaster recovery</a:t>
            </a:r>
          </a:p>
          <a:p>
            <a:r>
              <a:rPr lang="en-US" dirty="0"/>
              <a:t>Migration</a:t>
            </a:r>
          </a:p>
          <a:p>
            <a:r>
              <a:rPr lang="en-US" dirty="0" err="1"/>
              <a:t>etc</a:t>
            </a:r>
            <a:endParaRPr lang="en-ID" dirty="0"/>
          </a:p>
        </p:txBody>
      </p:sp>
    </p:spTree>
    <p:extLst>
      <p:ext uri="{BB962C8B-B14F-4D97-AF65-F5344CB8AC3E}">
        <p14:creationId xmlns:p14="http://schemas.microsoft.com/office/powerpoint/2010/main" val="192408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989FD7-3FEE-495F-BB1E-4891B95ED8CD}"/>
              </a:ext>
            </a:extLst>
          </p:cNvPr>
          <p:cNvSpPr>
            <a:spLocks noGrp="1"/>
          </p:cNvSpPr>
          <p:nvPr>
            <p:ph type="title"/>
          </p:nvPr>
        </p:nvSpPr>
        <p:spPr>
          <a:xfrm>
            <a:off x="4068073" y="449146"/>
            <a:ext cx="5316440" cy="622537"/>
          </a:xfrm>
        </p:spPr>
        <p:txBody>
          <a:bodyPr/>
          <a:lstStyle/>
          <a:p>
            <a:r>
              <a:rPr lang="en-US" sz="3601" dirty="0">
                <a:solidFill>
                  <a:schemeClr val="tx1"/>
                </a:solidFill>
              </a:rPr>
              <a:t>Cloud Deployment</a:t>
            </a:r>
            <a:endParaRPr lang="en-ID" sz="3376" dirty="0">
              <a:solidFill>
                <a:schemeClr val="tx1"/>
              </a:solidFill>
            </a:endParaRPr>
          </a:p>
        </p:txBody>
      </p:sp>
      <p:pic>
        <p:nvPicPr>
          <p:cNvPr id="7" name="Picture 6">
            <a:extLst>
              <a:ext uri="{FF2B5EF4-FFF2-40B4-BE49-F238E27FC236}">
                <a16:creationId xmlns:a16="http://schemas.microsoft.com/office/drawing/2014/main" id="{7186D0A9-43A1-4A15-AD5A-50B9CAC8002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1" b="15004"/>
          <a:stretch/>
        </p:blipFill>
        <p:spPr>
          <a:xfrm>
            <a:off x="2265980" y="1839483"/>
            <a:ext cx="2187051" cy="1539569"/>
          </a:xfrm>
          <a:prstGeom prst="rect">
            <a:avLst/>
          </a:prstGeom>
        </p:spPr>
      </p:pic>
      <p:grpSp>
        <p:nvGrpSpPr>
          <p:cNvPr id="8" name="Group 7">
            <a:extLst>
              <a:ext uri="{FF2B5EF4-FFF2-40B4-BE49-F238E27FC236}">
                <a16:creationId xmlns:a16="http://schemas.microsoft.com/office/drawing/2014/main" id="{C86D7FE7-FFF4-4A47-93B8-0CA1B076B01C}"/>
              </a:ext>
            </a:extLst>
          </p:cNvPr>
          <p:cNvGrpSpPr/>
          <p:nvPr/>
        </p:nvGrpSpPr>
        <p:grpSpPr>
          <a:xfrm>
            <a:off x="2108916" y="4354936"/>
            <a:ext cx="1105919" cy="977481"/>
            <a:chOff x="2816484" y="2060364"/>
            <a:chExt cx="1999986" cy="1767714"/>
          </a:xfrm>
        </p:grpSpPr>
        <p:grpSp>
          <p:nvGrpSpPr>
            <p:cNvPr id="9" name="Group 8">
              <a:extLst>
                <a:ext uri="{FF2B5EF4-FFF2-40B4-BE49-F238E27FC236}">
                  <a16:creationId xmlns:a16="http://schemas.microsoft.com/office/drawing/2014/main" id="{53C3D3A4-E37C-444D-8B2C-ACBCB313951C}"/>
                </a:ext>
              </a:extLst>
            </p:cNvPr>
            <p:cNvGrpSpPr/>
            <p:nvPr/>
          </p:nvGrpSpPr>
          <p:grpSpPr>
            <a:xfrm>
              <a:off x="2816484" y="2060364"/>
              <a:ext cx="1999986" cy="1767714"/>
              <a:chOff x="-6640356" y="8043955"/>
              <a:chExt cx="4395249" cy="4103150"/>
            </a:xfrm>
          </p:grpSpPr>
          <p:sp>
            <p:nvSpPr>
              <p:cNvPr id="13" name="Freeform 5">
                <a:extLst>
                  <a:ext uri="{FF2B5EF4-FFF2-40B4-BE49-F238E27FC236}">
                    <a16:creationId xmlns:a16="http://schemas.microsoft.com/office/drawing/2014/main" id="{69F3109F-F190-4321-99FB-53E2FE6A9506}"/>
                  </a:ext>
                </a:extLst>
              </p:cNvPr>
              <p:cNvSpPr>
                <a:spLocks/>
              </p:cNvSpPr>
              <p:nvPr/>
            </p:nvSpPr>
            <p:spPr bwMode="auto">
              <a:xfrm flipH="1">
                <a:off x="-5111377" y="9901000"/>
                <a:ext cx="2866270" cy="2246104"/>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4" name="Freeform 9">
                <a:extLst>
                  <a:ext uri="{FF2B5EF4-FFF2-40B4-BE49-F238E27FC236}">
                    <a16:creationId xmlns:a16="http://schemas.microsoft.com/office/drawing/2014/main" id="{08CBAC86-72D2-4945-8AF5-C74538166B3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5" name="Freeform 10">
                <a:extLst>
                  <a:ext uri="{FF2B5EF4-FFF2-40B4-BE49-F238E27FC236}">
                    <a16:creationId xmlns:a16="http://schemas.microsoft.com/office/drawing/2014/main" id="{30CC0F9F-014D-43FF-A07D-99800233FC01}"/>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6" name="Rectangle 15">
                <a:extLst>
                  <a:ext uri="{FF2B5EF4-FFF2-40B4-BE49-F238E27FC236}">
                    <a16:creationId xmlns:a16="http://schemas.microsoft.com/office/drawing/2014/main" id="{3CD964C6-15FF-4608-8364-8EFB8DBEBD1F}"/>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7" name="Rectangle 16">
                <a:extLst>
                  <a:ext uri="{FF2B5EF4-FFF2-40B4-BE49-F238E27FC236}">
                    <a16:creationId xmlns:a16="http://schemas.microsoft.com/office/drawing/2014/main" id="{581C198C-0CC8-472A-A8EE-79BD936F8318}"/>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8" name="Rectangle 17">
                <a:extLst>
                  <a:ext uri="{FF2B5EF4-FFF2-40B4-BE49-F238E27FC236}">
                    <a16:creationId xmlns:a16="http://schemas.microsoft.com/office/drawing/2014/main" id="{D14DDCD5-604A-4A61-B430-5D6DFBBE2071}"/>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9" name="Rectangle 18">
                <a:extLst>
                  <a:ext uri="{FF2B5EF4-FFF2-40B4-BE49-F238E27FC236}">
                    <a16:creationId xmlns:a16="http://schemas.microsoft.com/office/drawing/2014/main" id="{D1642752-7F1A-4CE9-8C4C-86132F9F97CB}"/>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0" name="Rectangle 19">
                <a:extLst>
                  <a:ext uri="{FF2B5EF4-FFF2-40B4-BE49-F238E27FC236}">
                    <a16:creationId xmlns:a16="http://schemas.microsoft.com/office/drawing/2014/main" id="{F7C6B6A5-3B19-43A1-AC88-63D9ABCAA3A4}"/>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1" name="Rectangle 20">
                <a:extLst>
                  <a:ext uri="{FF2B5EF4-FFF2-40B4-BE49-F238E27FC236}">
                    <a16:creationId xmlns:a16="http://schemas.microsoft.com/office/drawing/2014/main" id="{80B13E62-30C4-4533-A104-50EB885C5D40}"/>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2" name="Rectangle 21">
                <a:extLst>
                  <a:ext uri="{FF2B5EF4-FFF2-40B4-BE49-F238E27FC236}">
                    <a16:creationId xmlns:a16="http://schemas.microsoft.com/office/drawing/2014/main" id="{652589A4-7D71-4F97-9200-EA30BDA9E946}"/>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3" name="Rectangle 22">
                <a:extLst>
                  <a:ext uri="{FF2B5EF4-FFF2-40B4-BE49-F238E27FC236}">
                    <a16:creationId xmlns:a16="http://schemas.microsoft.com/office/drawing/2014/main" id="{EB0C2D7B-376B-4AD0-81DE-9FCCA30E5CF9}"/>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4" name="Rectangle 23">
                <a:extLst>
                  <a:ext uri="{FF2B5EF4-FFF2-40B4-BE49-F238E27FC236}">
                    <a16:creationId xmlns:a16="http://schemas.microsoft.com/office/drawing/2014/main" id="{68262722-0F5F-4530-B1F5-83AE2C08AC25}"/>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5" name="Rectangle 24">
                <a:extLst>
                  <a:ext uri="{FF2B5EF4-FFF2-40B4-BE49-F238E27FC236}">
                    <a16:creationId xmlns:a16="http://schemas.microsoft.com/office/drawing/2014/main" id="{67AB81B7-5695-4F03-BAC5-CE614ACF311F}"/>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6" name="Rectangle 25">
                <a:extLst>
                  <a:ext uri="{FF2B5EF4-FFF2-40B4-BE49-F238E27FC236}">
                    <a16:creationId xmlns:a16="http://schemas.microsoft.com/office/drawing/2014/main" id="{21E73996-955D-48F4-9DD0-DEADE14FAAAB}"/>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7" name="Rectangle 26">
                <a:extLst>
                  <a:ext uri="{FF2B5EF4-FFF2-40B4-BE49-F238E27FC236}">
                    <a16:creationId xmlns:a16="http://schemas.microsoft.com/office/drawing/2014/main" id="{DE24FE5A-5184-4D5F-BB8D-52EB2D5275B9}"/>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8" name="Rectangle 27">
                <a:extLst>
                  <a:ext uri="{FF2B5EF4-FFF2-40B4-BE49-F238E27FC236}">
                    <a16:creationId xmlns:a16="http://schemas.microsoft.com/office/drawing/2014/main" id="{2D603B55-47F5-4815-AEE3-52796ADC446B}"/>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29" name="Group 28">
                <a:extLst>
                  <a:ext uri="{FF2B5EF4-FFF2-40B4-BE49-F238E27FC236}">
                    <a16:creationId xmlns:a16="http://schemas.microsoft.com/office/drawing/2014/main" id="{DC38D92F-301F-444E-BFFF-D2A282C8422F}"/>
                  </a:ext>
                </a:extLst>
              </p:cNvPr>
              <p:cNvGrpSpPr/>
              <p:nvPr/>
            </p:nvGrpSpPr>
            <p:grpSpPr>
              <a:xfrm>
                <a:off x="-5490196" y="8043955"/>
                <a:ext cx="2104062" cy="4094021"/>
                <a:chOff x="9578543" y="2628131"/>
                <a:chExt cx="2104062" cy="4094021"/>
              </a:xfrm>
              <a:solidFill>
                <a:srgbClr val="686868"/>
              </a:solidFill>
            </p:grpSpPr>
            <p:sp>
              <p:nvSpPr>
                <p:cNvPr id="37" name="Rectangle 36">
                  <a:extLst>
                    <a:ext uri="{FF2B5EF4-FFF2-40B4-BE49-F238E27FC236}">
                      <a16:creationId xmlns:a16="http://schemas.microsoft.com/office/drawing/2014/main" id="{49CFC52B-6A4F-4C14-B879-E5B97A8E0A72}"/>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8" name="Rectangle 37">
                  <a:extLst>
                    <a:ext uri="{FF2B5EF4-FFF2-40B4-BE49-F238E27FC236}">
                      <a16:creationId xmlns:a16="http://schemas.microsoft.com/office/drawing/2014/main" id="{7E6B7E9A-4F6B-4C1E-A150-48A9274F565B}"/>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9" name="Rectangle 38">
                  <a:extLst>
                    <a:ext uri="{FF2B5EF4-FFF2-40B4-BE49-F238E27FC236}">
                      <a16:creationId xmlns:a16="http://schemas.microsoft.com/office/drawing/2014/main" id="{3ABD69D2-18F8-40F8-B451-F32090A61702}"/>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0" name="Rectangle 39">
                  <a:extLst>
                    <a:ext uri="{FF2B5EF4-FFF2-40B4-BE49-F238E27FC236}">
                      <a16:creationId xmlns:a16="http://schemas.microsoft.com/office/drawing/2014/main" id="{28B9DC1B-8192-447E-B7F6-BCCC57F033A5}"/>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1" name="Rectangle 40">
                  <a:extLst>
                    <a:ext uri="{FF2B5EF4-FFF2-40B4-BE49-F238E27FC236}">
                      <a16:creationId xmlns:a16="http://schemas.microsoft.com/office/drawing/2014/main" id="{60889A2C-EBFC-4B94-A644-919D6DD3B59B}"/>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2" name="Rectangle 41">
                  <a:extLst>
                    <a:ext uri="{FF2B5EF4-FFF2-40B4-BE49-F238E27FC236}">
                      <a16:creationId xmlns:a16="http://schemas.microsoft.com/office/drawing/2014/main" id="{92D7E48D-550B-4A8B-97FA-73D2500F2A62}"/>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3" name="Rectangle 42">
                  <a:extLst>
                    <a:ext uri="{FF2B5EF4-FFF2-40B4-BE49-F238E27FC236}">
                      <a16:creationId xmlns:a16="http://schemas.microsoft.com/office/drawing/2014/main" id="{EBE5BC98-0EA7-432C-AF06-F0716F347F3B}"/>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4" name="Rectangle 43">
                  <a:extLst>
                    <a:ext uri="{FF2B5EF4-FFF2-40B4-BE49-F238E27FC236}">
                      <a16:creationId xmlns:a16="http://schemas.microsoft.com/office/drawing/2014/main" id="{C6C28F43-F34D-4D48-821F-75457951CA24}"/>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5" name="Rectangle 44">
                  <a:extLst>
                    <a:ext uri="{FF2B5EF4-FFF2-40B4-BE49-F238E27FC236}">
                      <a16:creationId xmlns:a16="http://schemas.microsoft.com/office/drawing/2014/main" id="{86C469D7-F3EF-4FDD-AC3D-43C5EEF540DE}"/>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6" name="Rectangle 45">
                  <a:extLst>
                    <a:ext uri="{FF2B5EF4-FFF2-40B4-BE49-F238E27FC236}">
                      <a16:creationId xmlns:a16="http://schemas.microsoft.com/office/drawing/2014/main" id="{B21C5A37-3E08-44CE-80F1-C747A4640B43}"/>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7" name="Rectangle 46">
                  <a:extLst>
                    <a:ext uri="{FF2B5EF4-FFF2-40B4-BE49-F238E27FC236}">
                      <a16:creationId xmlns:a16="http://schemas.microsoft.com/office/drawing/2014/main" id="{8E4B34F8-4BB3-4D98-A170-2AEA8E02DC5B}"/>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30" name="Rectangle 29">
                <a:extLst>
                  <a:ext uri="{FF2B5EF4-FFF2-40B4-BE49-F238E27FC236}">
                    <a16:creationId xmlns:a16="http://schemas.microsoft.com/office/drawing/2014/main" id="{61074A47-98E6-4A59-A8A7-ACD19D12685C}"/>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1" name="Rectangle 30">
                <a:extLst>
                  <a:ext uri="{FF2B5EF4-FFF2-40B4-BE49-F238E27FC236}">
                    <a16:creationId xmlns:a16="http://schemas.microsoft.com/office/drawing/2014/main" id="{44C76863-F2C9-42A2-81C3-0E4601D6E9DB}"/>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2" name="Oval 31">
                <a:extLst>
                  <a:ext uri="{FF2B5EF4-FFF2-40B4-BE49-F238E27FC236}">
                    <a16:creationId xmlns:a16="http://schemas.microsoft.com/office/drawing/2014/main" id="{F36A0FD3-63EE-434A-9177-5747F4A945AE}"/>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3" name="Oval 32">
                <a:extLst>
                  <a:ext uri="{FF2B5EF4-FFF2-40B4-BE49-F238E27FC236}">
                    <a16:creationId xmlns:a16="http://schemas.microsoft.com/office/drawing/2014/main" id="{87FCD29E-84C3-4AE1-BF7D-D66725ECB892}"/>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4" name="Rectangle 33">
                <a:extLst>
                  <a:ext uri="{FF2B5EF4-FFF2-40B4-BE49-F238E27FC236}">
                    <a16:creationId xmlns:a16="http://schemas.microsoft.com/office/drawing/2014/main" id="{4289657F-8BAC-47BC-8420-A97F6D41E9C9}"/>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5" name="Oval 34">
                <a:extLst>
                  <a:ext uri="{FF2B5EF4-FFF2-40B4-BE49-F238E27FC236}">
                    <a16:creationId xmlns:a16="http://schemas.microsoft.com/office/drawing/2014/main" id="{5FAC28A4-7F10-4FCC-9B8C-6B189C76098D}"/>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6" name="Oval 35">
                <a:extLst>
                  <a:ext uri="{FF2B5EF4-FFF2-40B4-BE49-F238E27FC236}">
                    <a16:creationId xmlns:a16="http://schemas.microsoft.com/office/drawing/2014/main" id="{F72B29E2-13B3-493C-9858-D3061F24CB33}"/>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grpSp>
          <p:nvGrpSpPr>
            <p:cNvPr id="10" name="Group 9">
              <a:extLst>
                <a:ext uri="{FF2B5EF4-FFF2-40B4-BE49-F238E27FC236}">
                  <a16:creationId xmlns:a16="http://schemas.microsoft.com/office/drawing/2014/main" id="{58161AF7-A221-4B53-9C5A-0DFEF51A349F}"/>
                </a:ext>
              </a:extLst>
            </p:cNvPr>
            <p:cNvGrpSpPr/>
            <p:nvPr/>
          </p:nvGrpSpPr>
          <p:grpSpPr>
            <a:xfrm>
              <a:off x="3566386" y="2219175"/>
              <a:ext cx="508958" cy="508957"/>
              <a:chOff x="5901709" y="2177620"/>
              <a:chExt cx="784122" cy="784121"/>
            </a:xfrm>
          </p:grpSpPr>
          <p:sp>
            <p:nvSpPr>
              <p:cNvPr id="11" name="Oval 10">
                <a:extLst>
                  <a:ext uri="{FF2B5EF4-FFF2-40B4-BE49-F238E27FC236}">
                    <a16:creationId xmlns:a16="http://schemas.microsoft.com/office/drawing/2014/main" id="{8E6ED84B-9AE5-4D81-9AF7-D16287253F9F}"/>
                  </a:ext>
                </a:extLst>
              </p:cNvPr>
              <p:cNvSpPr>
                <a:spLocks noChangeArrowheads="1"/>
              </p:cNvSpPr>
              <p:nvPr/>
            </p:nvSpPr>
            <p:spPr bwMode="auto">
              <a:xfrm>
                <a:off x="5901709" y="2177620"/>
                <a:ext cx="784122" cy="784121"/>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12" name="Freeform 75">
                <a:extLst>
                  <a:ext uri="{FF2B5EF4-FFF2-40B4-BE49-F238E27FC236}">
                    <a16:creationId xmlns:a16="http://schemas.microsoft.com/office/drawing/2014/main" id="{EFF1DF38-E11C-4A09-8C04-5782AFF739E1}"/>
                  </a:ext>
                </a:extLst>
              </p:cNvPr>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grpSp>
      </p:grpSp>
      <p:sp>
        <p:nvSpPr>
          <p:cNvPr id="48" name="Rectangle 47">
            <a:extLst>
              <a:ext uri="{FF2B5EF4-FFF2-40B4-BE49-F238E27FC236}">
                <a16:creationId xmlns:a16="http://schemas.microsoft.com/office/drawing/2014/main" id="{5B0685CB-3764-4A02-825F-275946312EC4}"/>
              </a:ext>
            </a:extLst>
          </p:cNvPr>
          <p:cNvSpPr/>
          <p:nvPr/>
        </p:nvSpPr>
        <p:spPr>
          <a:xfrm>
            <a:off x="2051562" y="5324610"/>
            <a:ext cx="2909372" cy="622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350"/>
          </a:p>
        </p:txBody>
      </p:sp>
      <p:grpSp>
        <p:nvGrpSpPr>
          <p:cNvPr id="49" name="Group 48">
            <a:extLst>
              <a:ext uri="{FF2B5EF4-FFF2-40B4-BE49-F238E27FC236}">
                <a16:creationId xmlns:a16="http://schemas.microsoft.com/office/drawing/2014/main" id="{4236F4F1-181F-45E5-AC56-CC9D5653AB54}"/>
              </a:ext>
            </a:extLst>
          </p:cNvPr>
          <p:cNvGrpSpPr/>
          <p:nvPr/>
        </p:nvGrpSpPr>
        <p:grpSpPr>
          <a:xfrm>
            <a:off x="4009223" y="4345937"/>
            <a:ext cx="818818" cy="977482"/>
            <a:chOff x="-6640356" y="8043955"/>
            <a:chExt cx="3254222" cy="4103150"/>
          </a:xfrm>
        </p:grpSpPr>
        <p:sp>
          <p:nvSpPr>
            <p:cNvPr id="50" name="Freeform 9">
              <a:extLst>
                <a:ext uri="{FF2B5EF4-FFF2-40B4-BE49-F238E27FC236}">
                  <a16:creationId xmlns:a16="http://schemas.microsoft.com/office/drawing/2014/main" id="{80BC31A6-D461-4482-A37F-7B98615DEFF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51" name="Freeform 10">
              <a:extLst>
                <a:ext uri="{FF2B5EF4-FFF2-40B4-BE49-F238E27FC236}">
                  <a16:creationId xmlns:a16="http://schemas.microsoft.com/office/drawing/2014/main" id="{8F1DC3CB-3C26-47FB-8BEB-DEA565016165}"/>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2" name="Rectangle 51">
              <a:extLst>
                <a:ext uri="{FF2B5EF4-FFF2-40B4-BE49-F238E27FC236}">
                  <a16:creationId xmlns:a16="http://schemas.microsoft.com/office/drawing/2014/main" id="{92C3CA78-B98F-4808-A0BE-EA7FF6AE4002}"/>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3" name="Rectangle 52">
              <a:extLst>
                <a:ext uri="{FF2B5EF4-FFF2-40B4-BE49-F238E27FC236}">
                  <a16:creationId xmlns:a16="http://schemas.microsoft.com/office/drawing/2014/main" id="{51D54F9C-50B4-4194-A923-72510DFFABC7}"/>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4" name="Rectangle 53">
              <a:extLst>
                <a:ext uri="{FF2B5EF4-FFF2-40B4-BE49-F238E27FC236}">
                  <a16:creationId xmlns:a16="http://schemas.microsoft.com/office/drawing/2014/main" id="{DE05406B-1002-422F-BAB0-3435DD8643AD}"/>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5" name="Rectangle 54">
              <a:extLst>
                <a:ext uri="{FF2B5EF4-FFF2-40B4-BE49-F238E27FC236}">
                  <a16:creationId xmlns:a16="http://schemas.microsoft.com/office/drawing/2014/main" id="{60046B19-CCE2-4263-8EB2-ABC447408E33}"/>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6" name="Rectangle 55">
              <a:extLst>
                <a:ext uri="{FF2B5EF4-FFF2-40B4-BE49-F238E27FC236}">
                  <a16:creationId xmlns:a16="http://schemas.microsoft.com/office/drawing/2014/main" id="{F761721A-9F41-4219-8519-6D5A5B1C49C6}"/>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7" name="Rectangle 56">
              <a:extLst>
                <a:ext uri="{FF2B5EF4-FFF2-40B4-BE49-F238E27FC236}">
                  <a16:creationId xmlns:a16="http://schemas.microsoft.com/office/drawing/2014/main" id="{3598AE5F-192A-4401-B49D-F2379AFF6DCB}"/>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8" name="Rectangle 57">
              <a:extLst>
                <a:ext uri="{FF2B5EF4-FFF2-40B4-BE49-F238E27FC236}">
                  <a16:creationId xmlns:a16="http://schemas.microsoft.com/office/drawing/2014/main" id="{24932F56-C711-4144-AD4C-490546B12E75}"/>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9" name="Rectangle 58">
              <a:extLst>
                <a:ext uri="{FF2B5EF4-FFF2-40B4-BE49-F238E27FC236}">
                  <a16:creationId xmlns:a16="http://schemas.microsoft.com/office/drawing/2014/main" id="{2E63006B-038B-4A02-B077-7A077DAA2BBA}"/>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0" name="Rectangle 59">
              <a:extLst>
                <a:ext uri="{FF2B5EF4-FFF2-40B4-BE49-F238E27FC236}">
                  <a16:creationId xmlns:a16="http://schemas.microsoft.com/office/drawing/2014/main" id="{C857AA30-EE15-469A-AF5B-550CFD5817DF}"/>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1" name="Rectangle 60">
              <a:extLst>
                <a:ext uri="{FF2B5EF4-FFF2-40B4-BE49-F238E27FC236}">
                  <a16:creationId xmlns:a16="http://schemas.microsoft.com/office/drawing/2014/main" id="{8939EA52-1B36-4E55-B8B1-E1C41A1F4BA8}"/>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2" name="Rectangle 61">
              <a:extLst>
                <a:ext uri="{FF2B5EF4-FFF2-40B4-BE49-F238E27FC236}">
                  <a16:creationId xmlns:a16="http://schemas.microsoft.com/office/drawing/2014/main" id="{992B9EE7-197A-4DBE-9526-716D068087C1}"/>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3" name="Rectangle 62">
              <a:extLst>
                <a:ext uri="{FF2B5EF4-FFF2-40B4-BE49-F238E27FC236}">
                  <a16:creationId xmlns:a16="http://schemas.microsoft.com/office/drawing/2014/main" id="{6148ECE1-4EB3-4F76-A331-F011A97C8DB7}"/>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4" name="Rectangle 63">
              <a:extLst>
                <a:ext uri="{FF2B5EF4-FFF2-40B4-BE49-F238E27FC236}">
                  <a16:creationId xmlns:a16="http://schemas.microsoft.com/office/drawing/2014/main" id="{C437F23E-BFB0-4D8D-AB0A-2B2F12F1A6A5}"/>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65" name="Group 64">
              <a:extLst>
                <a:ext uri="{FF2B5EF4-FFF2-40B4-BE49-F238E27FC236}">
                  <a16:creationId xmlns:a16="http://schemas.microsoft.com/office/drawing/2014/main" id="{86BF5405-A7EC-4B63-BE74-CBDE305C7702}"/>
                </a:ext>
              </a:extLst>
            </p:cNvPr>
            <p:cNvGrpSpPr/>
            <p:nvPr/>
          </p:nvGrpSpPr>
          <p:grpSpPr>
            <a:xfrm>
              <a:off x="-5490196" y="8043955"/>
              <a:ext cx="2104062" cy="4094021"/>
              <a:chOff x="9578543" y="2628131"/>
              <a:chExt cx="2104062" cy="4094021"/>
            </a:xfrm>
            <a:solidFill>
              <a:srgbClr val="686868"/>
            </a:solidFill>
          </p:grpSpPr>
          <p:sp>
            <p:nvSpPr>
              <p:cNvPr id="73" name="Rectangle 72">
                <a:extLst>
                  <a:ext uri="{FF2B5EF4-FFF2-40B4-BE49-F238E27FC236}">
                    <a16:creationId xmlns:a16="http://schemas.microsoft.com/office/drawing/2014/main" id="{9C751AE2-469A-4B1A-9503-203DDC40067B}"/>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4" name="Rectangle 73">
                <a:extLst>
                  <a:ext uri="{FF2B5EF4-FFF2-40B4-BE49-F238E27FC236}">
                    <a16:creationId xmlns:a16="http://schemas.microsoft.com/office/drawing/2014/main" id="{0E6198AD-4455-4588-AE34-B2F19B7926B1}"/>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5" name="Rectangle 74">
                <a:extLst>
                  <a:ext uri="{FF2B5EF4-FFF2-40B4-BE49-F238E27FC236}">
                    <a16:creationId xmlns:a16="http://schemas.microsoft.com/office/drawing/2014/main" id="{71D7D0E3-2791-4D37-B7D7-83FA5B7CF90D}"/>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6" name="Rectangle 75">
                <a:extLst>
                  <a:ext uri="{FF2B5EF4-FFF2-40B4-BE49-F238E27FC236}">
                    <a16:creationId xmlns:a16="http://schemas.microsoft.com/office/drawing/2014/main" id="{5AA81684-8F47-4677-8E4A-E49D5CB83E21}"/>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7" name="Rectangle 76">
                <a:extLst>
                  <a:ext uri="{FF2B5EF4-FFF2-40B4-BE49-F238E27FC236}">
                    <a16:creationId xmlns:a16="http://schemas.microsoft.com/office/drawing/2014/main" id="{9A68BE43-E1BC-448C-B3AB-979A8C483B21}"/>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8" name="Rectangle 77">
                <a:extLst>
                  <a:ext uri="{FF2B5EF4-FFF2-40B4-BE49-F238E27FC236}">
                    <a16:creationId xmlns:a16="http://schemas.microsoft.com/office/drawing/2014/main" id="{87591D74-55FC-4DA8-9BBF-A5184EFE7090}"/>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9" name="Rectangle 78">
                <a:extLst>
                  <a:ext uri="{FF2B5EF4-FFF2-40B4-BE49-F238E27FC236}">
                    <a16:creationId xmlns:a16="http://schemas.microsoft.com/office/drawing/2014/main" id="{D9EB5BDA-5C5E-4E17-993D-C96593630B73}"/>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0" name="Rectangle 79">
                <a:extLst>
                  <a:ext uri="{FF2B5EF4-FFF2-40B4-BE49-F238E27FC236}">
                    <a16:creationId xmlns:a16="http://schemas.microsoft.com/office/drawing/2014/main" id="{646818D6-2ADA-4DAD-8074-FBBDD7C85AD0}"/>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1" name="Rectangle 80">
                <a:extLst>
                  <a:ext uri="{FF2B5EF4-FFF2-40B4-BE49-F238E27FC236}">
                    <a16:creationId xmlns:a16="http://schemas.microsoft.com/office/drawing/2014/main" id="{9122C090-04AC-4D58-B1DC-19D079E14653}"/>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2" name="Rectangle 81">
                <a:extLst>
                  <a:ext uri="{FF2B5EF4-FFF2-40B4-BE49-F238E27FC236}">
                    <a16:creationId xmlns:a16="http://schemas.microsoft.com/office/drawing/2014/main" id="{C13B4856-28E8-4263-800E-6CB69CD6062F}"/>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3" name="Rectangle 82">
                <a:extLst>
                  <a:ext uri="{FF2B5EF4-FFF2-40B4-BE49-F238E27FC236}">
                    <a16:creationId xmlns:a16="http://schemas.microsoft.com/office/drawing/2014/main" id="{FEF1D248-63AD-49D7-A76D-C8A5192A6850}"/>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66" name="Rectangle 65">
              <a:extLst>
                <a:ext uri="{FF2B5EF4-FFF2-40B4-BE49-F238E27FC236}">
                  <a16:creationId xmlns:a16="http://schemas.microsoft.com/office/drawing/2014/main" id="{E6E9BC87-EF79-4E5C-91D6-F9FE099A714E}"/>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7" name="Rectangle 66">
              <a:extLst>
                <a:ext uri="{FF2B5EF4-FFF2-40B4-BE49-F238E27FC236}">
                  <a16:creationId xmlns:a16="http://schemas.microsoft.com/office/drawing/2014/main" id="{A77A58CC-F32E-46DD-AABB-F6C3AA4D4252}"/>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8" name="Oval 67">
              <a:extLst>
                <a:ext uri="{FF2B5EF4-FFF2-40B4-BE49-F238E27FC236}">
                  <a16:creationId xmlns:a16="http://schemas.microsoft.com/office/drawing/2014/main" id="{6DC6FECB-5183-4184-B14E-22FF45371BC0}"/>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9" name="Oval 68">
              <a:extLst>
                <a:ext uri="{FF2B5EF4-FFF2-40B4-BE49-F238E27FC236}">
                  <a16:creationId xmlns:a16="http://schemas.microsoft.com/office/drawing/2014/main" id="{D72D2B3C-9916-496B-909F-436F304969B7}"/>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0" name="Rectangle 69">
              <a:extLst>
                <a:ext uri="{FF2B5EF4-FFF2-40B4-BE49-F238E27FC236}">
                  <a16:creationId xmlns:a16="http://schemas.microsoft.com/office/drawing/2014/main" id="{6F6C38FA-2836-4CB6-9F96-685B3B5FC8F4}"/>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1" name="Oval 70">
              <a:extLst>
                <a:ext uri="{FF2B5EF4-FFF2-40B4-BE49-F238E27FC236}">
                  <a16:creationId xmlns:a16="http://schemas.microsoft.com/office/drawing/2014/main" id="{B5C5439A-4568-4F89-A32B-ED163700A2B9}"/>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2" name="Oval 71">
              <a:extLst>
                <a:ext uri="{FF2B5EF4-FFF2-40B4-BE49-F238E27FC236}">
                  <a16:creationId xmlns:a16="http://schemas.microsoft.com/office/drawing/2014/main" id="{38C59CA8-068E-498C-B7E3-DF9499C88D55}"/>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cxnSp>
        <p:nvCxnSpPr>
          <p:cNvPr id="84" name="Straight Connector 83">
            <a:extLst>
              <a:ext uri="{FF2B5EF4-FFF2-40B4-BE49-F238E27FC236}">
                <a16:creationId xmlns:a16="http://schemas.microsoft.com/office/drawing/2014/main" id="{F8E974B8-8091-4D6C-9640-363762F17128}"/>
              </a:ext>
            </a:extLst>
          </p:cNvPr>
          <p:cNvCxnSpPr>
            <a:cxnSpLocks/>
          </p:cNvCxnSpPr>
          <p:nvPr/>
        </p:nvCxnSpPr>
        <p:spPr>
          <a:xfrm flipV="1">
            <a:off x="3190532" y="4740226"/>
            <a:ext cx="765694" cy="1"/>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97A1CC6-2EF3-4D3A-A306-A9DA1ED579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55" t="19430" r="6625" b="27349"/>
          <a:stretch/>
        </p:blipFill>
        <p:spPr>
          <a:xfrm>
            <a:off x="3508206" y="2495200"/>
            <a:ext cx="667161" cy="416646"/>
          </a:xfrm>
          <a:prstGeom prst="rect">
            <a:avLst/>
          </a:prstGeom>
        </p:spPr>
      </p:pic>
      <p:pic>
        <p:nvPicPr>
          <p:cNvPr id="86" name="Picture 85">
            <a:extLst>
              <a:ext uri="{FF2B5EF4-FFF2-40B4-BE49-F238E27FC236}">
                <a16:creationId xmlns:a16="http://schemas.microsoft.com/office/drawing/2014/main" id="{2D8BFA4D-C32E-4FE1-BA4C-AB35941048DA}"/>
              </a:ext>
            </a:extLst>
          </p:cNvPr>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l="8155" t="19430" r="6625" b="27349"/>
          <a:stretch/>
        </p:blipFill>
        <p:spPr>
          <a:xfrm>
            <a:off x="2423354" y="2253549"/>
            <a:ext cx="1232825" cy="769907"/>
          </a:xfrm>
          <a:prstGeom prst="rect">
            <a:avLst/>
          </a:prstGeom>
        </p:spPr>
      </p:pic>
      <p:sp>
        <p:nvSpPr>
          <p:cNvPr id="87" name="Freeform 75">
            <a:extLst>
              <a:ext uri="{FF2B5EF4-FFF2-40B4-BE49-F238E27FC236}">
                <a16:creationId xmlns:a16="http://schemas.microsoft.com/office/drawing/2014/main" id="{A5A37B17-B72F-466F-B8C3-EB1B47F339BB}"/>
              </a:ext>
            </a:extLst>
          </p:cNvPr>
          <p:cNvSpPr>
            <a:spLocks/>
          </p:cNvSpPr>
          <p:nvPr/>
        </p:nvSpPr>
        <p:spPr bwMode="auto">
          <a:xfrm>
            <a:off x="2368524" y="2786693"/>
            <a:ext cx="636817" cy="4004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8" name="Freeform 75">
            <a:extLst>
              <a:ext uri="{FF2B5EF4-FFF2-40B4-BE49-F238E27FC236}">
                <a16:creationId xmlns:a16="http://schemas.microsoft.com/office/drawing/2014/main" id="{C66E1D85-8ED4-4AB6-97E0-8E7200285A50}"/>
              </a:ext>
            </a:extLst>
          </p:cNvPr>
          <p:cNvSpPr>
            <a:spLocks/>
          </p:cNvSpPr>
          <p:nvPr/>
        </p:nvSpPr>
        <p:spPr bwMode="auto">
          <a:xfrm>
            <a:off x="3282985" y="2785723"/>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9" name="TextBox 127">
            <a:extLst>
              <a:ext uri="{FF2B5EF4-FFF2-40B4-BE49-F238E27FC236}">
                <a16:creationId xmlns:a16="http://schemas.microsoft.com/office/drawing/2014/main" id="{F935BED5-9BB8-4FBE-8E48-FDD566BDFF45}"/>
              </a:ext>
            </a:extLst>
          </p:cNvPr>
          <p:cNvSpPr txBox="1"/>
          <p:nvPr/>
        </p:nvSpPr>
        <p:spPr>
          <a:xfrm>
            <a:off x="4206603" y="5447875"/>
            <a:ext cx="762841" cy="6232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r>
              <a:rPr lang="en-AU" sz="900" b="1" dirty="0">
                <a:solidFill>
                  <a:srgbClr val="FF0000"/>
                </a:solidFill>
                <a:latin typeface="Segoe UI" panose="020B0502040204020203" pitchFamily="34" charset="0"/>
                <a:cs typeface="Segoe UI" panose="020B0502040204020203" pitchFamily="34" charset="0"/>
              </a:rPr>
              <a:t>On-premise</a:t>
            </a:r>
            <a:r>
              <a:rPr lang="id-ID" sz="900" b="1" dirty="0">
                <a:solidFill>
                  <a:srgbClr val="FF0000"/>
                </a:solidFill>
                <a:latin typeface="Segoe UI" panose="020B0502040204020203" pitchFamily="34" charset="0"/>
                <a:cs typeface="Segoe UI" panose="020B0502040204020203" pitchFamily="34" charset="0"/>
              </a:rPr>
              <a:t> </a:t>
            </a:r>
            <a:r>
              <a:rPr lang="en-AU" sz="750" i="1" dirty="0">
                <a:latin typeface="Segoe UI" panose="020B0502040204020203" pitchFamily="34" charset="0"/>
                <a:cs typeface="Segoe UI" panose="020B0502040204020203" pitchFamily="34" charset="0"/>
              </a:rPr>
              <a:t>(Customer)</a:t>
            </a:r>
          </a:p>
        </p:txBody>
      </p:sp>
      <p:sp>
        <p:nvSpPr>
          <p:cNvPr id="90" name="Rectangle 89">
            <a:extLst>
              <a:ext uri="{FF2B5EF4-FFF2-40B4-BE49-F238E27FC236}">
                <a16:creationId xmlns:a16="http://schemas.microsoft.com/office/drawing/2014/main" id="{30FFAD30-1ED0-4883-8D0D-1B29FE0085CB}"/>
              </a:ext>
            </a:extLst>
          </p:cNvPr>
          <p:cNvSpPr/>
          <p:nvPr/>
        </p:nvSpPr>
        <p:spPr>
          <a:xfrm>
            <a:off x="1752612" y="2873591"/>
            <a:ext cx="6131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900" b="1" dirty="0">
                <a:solidFill>
                  <a:srgbClr val="FF0000"/>
                </a:solidFill>
                <a:latin typeface="Segoe UI" panose="020B0502040204020203" pitchFamily="34" charset="0"/>
                <a:cs typeface="Segoe UI" panose="020B0502040204020203" pitchFamily="34" charset="0"/>
              </a:rPr>
              <a:t>Public </a:t>
            </a:r>
            <a:r>
              <a:rPr lang="id-ID" sz="900" b="1" dirty="0">
                <a:solidFill>
                  <a:srgbClr val="FF0000"/>
                </a:solidFill>
                <a:latin typeface="Segoe UI" panose="020B0502040204020203" pitchFamily="34" charset="0"/>
                <a:cs typeface="Segoe UI" panose="020B0502040204020203" pitchFamily="34" charset="0"/>
              </a:rPr>
              <a:t>External</a:t>
            </a:r>
            <a:endParaRPr lang="en-AU" sz="900" b="1" dirty="0">
              <a:solidFill>
                <a:srgbClr val="FF0000"/>
              </a:solidFill>
              <a:latin typeface="Segoe UI" panose="020B0502040204020203" pitchFamily="34" charset="0"/>
              <a:cs typeface="Segoe UI" panose="020B0502040204020203" pitchFamily="34" charset="0"/>
            </a:endParaRPr>
          </a:p>
        </p:txBody>
      </p:sp>
      <p:sp>
        <p:nvSpPr>
          <p:cNvPr id="91" name="TextBox 132">
            <a:extLst>
              <a:ext uri="{FF2B5EF4-FFF2-40B4-BE49-F238E27FC236}">
                <a16:creationId xmlns:a16="http://schemas.microsoft.com/office/drawing/2014/main" id="{F392F6F4-D879-4E6A-995E-1383A034F4B0}"/>
              </a:ext>
            </a:extLst>
          </p:cNvPr>
          <p:cNvSpPr txBox="1"/>
          <p:nvPr/>
        </p:nvSpPr>
        <p:spPr>
          <a:xfrm>
            <a:off x="2309062" y="5392898"/>
            <a:ext cx="1053093" cy="3462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p>
          <a:p>
            <a:r>
              <a:rPr lang="en-AU" sz="750" i="1" dirty="0">
                <a:latin typeface="Segoe UI" panose="020B0502040204020203" pitchFamily="34" charset="0"/>
                <a:cs typeface="Segoe UI" panose="020B0502040204020203" pitchFamily="34" charset="0"/>
              </a:rPr>
              <a:t>(</a:t>
            </a:r>
            <a:r>
              <a:rPr lang="id-ID" sz="750" i="1" dirty="0">
                <a:latin typeface="Segoe UI" panose="020B0502040204020203" pitchFamily="34" charset="0"/>
                <a:cs typeface="Segoe UI" panose="020B0502040204020203" pitchFamily="34" charset="0"/>
              </a:rPr>
              <a:t>Service Provider)</a:t>
            </a:r>
            <a:endParaRPr lang="en-AU" sz="750" i="1" dirty="0">
              <a:latin typeface="Segoe UI" panose="020B0502040204020203" pitchFamily="34" charset="0"/>
              <a:cs typeface="Segoe UI" panose="020B0502040204020203" pitchFamily="34" charset="0"/>
            </a:endParaRPr>
          </a:p>
        </p:txBody>
      </p:sp>
      <p:cxnSp>
        <p:nvCxnSpPr>
          <p:cNvPr id="92" name="Straight Connector 91">
            <a:extLst>
              <a:ext uri="{FF2B5EF4-FFF2-40B4-BE49-F238E27FC236}">
                <a16:creationId xmlns:a16="http://schemas.microsoft.com/office/drawing/2014/main" id="{2E463AA1-B2E7-4B6D-83AC-F75A23E0BCE4}"/>
              </a:ext>
            </a:extLst>
          </p:cNvPr>
          <p:cNvCxnSpPr>
            <a:cxnSpLocks/>
          </p:cNvCxnSpPr>
          <p:nvPr/>
        </p:nvCxnSpPr>
        <p:spPr>
          <a:xfrm flipH="1">
            <a:off x="2658649" y="3285113"/>
            <a:ext cx="1" cy="981896"/>
          </a:xfrm>
          <a:prstGeom prst="line">
            <a:avLst/>
          </a:prstGeom>
          <a:ln w="28575">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135">
            <a:extLst>
              <a:ext uri="{FF2B5EF4-FFF2-40B4-BE49-F238E27FC236}">
                <a16:creationId xmlns:a16="http://schemas.microsoft.com/office/drawing/2014/main" id="{D9453B02-EAC2-4B88-9A51-F1754432DC24}"/>
              </a:ext>
            </a:extLst>
          </p:cNvPr>
          <p:cNvSpPr txBox="1"/>
          <p:nvPr/>
        </p:nvSpPr>
        <p:spPr>
          <a:xfrm>
            <a:off x="2694788" y="3776980"/>
            <a:ext cx="105309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Hybrid </a:t>
            </a:r>
          </a:p>
        </p:txBody>
      </p:sp>
      <p:sp>
        <p:nvSpPr>
          <p:cNvPr id="94" name="Freeform 75">
            <a:extLst>
              <a:ext uri="{FF2B5EF4-FFF2-40B4-BE49-F238E27FC236}">
                <a16:creationId xmlns:a16="http://schemas.microsoft.com/office/drawing/2014/main" id="{90E0CBFA-71A5-45F5-8E45-BAD85130E107}"/>
              </a:ext>
            </a:extLst>
          </p:cNvPr>
          <p:cNvSpPr>
            <a:spLocks/>
          </p:cNvSpPr>
          <p:nvPr/>
        </p:nvSpPr>
        <p:spPr bwMode="auto">
          <a:xfrm>
            <a:off x="3150299" y="2234946"/>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5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95" name="Rectangle 94">
            <a:extLst>
              <a:ext uri="{FF2B5EF4-FFF2-40B4-BE49-F238E27FC236}">
                <a16:creationId xmlns:a16="http://schemas.microsoft.com/office/drawing/2014/main" id="{D4F6B23E-7297-4420-96C5-408A392D92B8}"/>
              </a:ext>
            </a:extLst>
          </p:cNvPr>
          <p:cNvSpPr/>
          <p:nvPr/>
        </p:nvSpPr>
        <p:spPr>
          <a:xfrm>
            <a:off x="2109109" y="1853012"/>
            <a:ext cx="1120536"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050" b="1" dirty="0">
                <a:latin typeface="Segoe UI" panose="020B0502040204020203" pitchFamily="34" charset="0"/>
                <a:cs typeface="Segoe UI" panose="020B0502040204020203" pitchFamily="34" charset="0"/>
              </a:rPr>
              <a:t>C</a:t>
            </a:r>
            <a:r>
              <a:rPr lang="id-ID" sz="1050" b="1" dirty="0">
                <a:latin typeface="Segoe UI" panose="020B0502040204020203" pitchFamily="34" charset="0"/>
                <a:cs typeface="Segoe UI" panose="020B0502040204020203" pitchFamily="34" charset="0"/>
              </a:rPr>
              <a:t>loud Provider</a:t>
            </a:r>
            <a:endParaRPr lang="en-AU" sz="1050" b="1" dirty="0">
              <a:latin typeface="Segoe UI" panose="020B0502040204020203" pitchFamily="34" charset="0"/>
              <a:cs typeface="Segoe UI" panose="020B0502040204020203" pitchFamily="34" charset="0"/>
            </a:endParaRPr>
          </a:p>
        </p:txBody>
      </p:sp>
      <p:grpSp>
        <p:nvGrpSpPr>
          <p:cNvPr id="96" name="Group 95">
            <a:extLst>
              <a:ext uri="{FF2B5EF4-FFF2-40B4-BE49-F238E27FC236}">
                <a16:creationId xmlns:a16="http://schemas.microsoft.com/office/drawing/2014/main" id="{4F970278-4148-4FAC-BDE5-155B989BFFCE}"/>
              </a:ext>
            </a:extLst>
          </p:cNvPr>
          <p:cNvGrpSpPr/>
          <p:nvPr/>
        </p:nvGrpSpPr>
        <p:grpSpPr>
          <a:xfrm>
            <a:off x="5230947" y="1866393"/>
            <a:ext cx="1642105" cy="3434268"/>
            <a:chOff x="4924152" y="1351262"/>
            <a:chExt cx="2230821" cy="4665499"/>
          </a:xfrm>
        </p:grpSpPr>
        <p:pic>
          <p:nvPicPr>
            <p:cNvPr id="97" name="Picture 96">
              <a:extLst>
                <a:ext uri="{FF2B5EF4-FFF2-40B4-BE49-F238E27FC236}">
                  <a16:creationId xmlns:a16="http://schemas.microsoft.com/office/drawing/2014/main" id="{6887852B-975F-4F10-B9EC-A94F841A7B02}"/>
                </a:ext>
              </a:extLst>
            </p:cNvPr>
            <p:cNvPicPr>
              <a:picLocks noChangeAspect="1"/>
            </p:cNvPicPr>
            <p:nvPr/>
          </p:nvPicPr>
          <p:blipFill rotWithShape="1">
            <a:blip r:embed="rId5">
              <a:extLst>
                <a:ext uri="{28A0092B-C50C-407E-A947-70E740481C1C}">
                  <a14:useLocalDpi xmlns:a14="http://schemas.microsoft.com/office/drawing/2010/main" val="0"/>
                </a:ext>
              </a:extLst>
            </a:blip>
            <a:srcRect r="67727" b="31836"/>
            <a:stretch/>
          </p:blipFill>
          <p:spPr>
            <a:xfrm>
              <a:off x="5198300" y="1351262"/>
              <a:ext cx="1727311" cy="2276475"/>
            </a:xfrm>
            <a:prstGeom prst="rect">
              <a:avLst/>
            </a:prstGeom>
          </p:spPr>
        </p:pic>
        <p:pic>
          <p:nvPicPr>
            <p:cNvPr id="98" name="Picture 97">
              <a:extLst>
                <a:ext uri="{FF2B5EF4-FFF2-40B4-BE49-F238E27FC236}">
                  <a16:creationId xmlns:a16="http://schemas.microsoft.com/office/drawing/2014/main" id="{AFD9A85F-2782-4FC8-A4B5-863461484978}"/>
                </a:ext>
              </a:extLst>
            </p:cNvPr>
            <p:cNvPicPr>
              <a:picLocks noChangeAspect="1"/>
            </p:cNvPicPr>
            <p:nvPr/>
          </p:nvPicPr>
          <p:blipFill rotWithShape="1">
            <a:blip r:embed="rId5">
              <a:extLst>
                <a:ext uri="{28A0092B-C50C-407E-A947-70E740481C1C}">
                  <a14:useLocalDpi xmlns:a14="http://schemas.microsoft.com/office/drawing/2010/main" val="0"/>
                </a:ext>
              </a:extLst>
            </a:blip>
            <a:srcRect t="69405" r="94332" b="21496"/>
            <a:stretch/>
          </p:blipFill>
          <p:spPr>
            <a:xfrm>
              <a:off x="4924153" y="4996665"/>
              <a:ext cx="462409" cy="463231"/>
            </a:xfrm>
            <a:prstGeom prst="rect">
              <a:avLst/>
            </a:prstGeom>
          </p:spPr>
        </p:pic>
        <p:sp>
          <p:nvSpPr>
            <p:cNvPr id="99" name="Rectangle 98">
              <a:extLst>
                <a:ext uri="{FF2B5EF4-FFF2-40B4-BE49-F238E27FC236}">
                  <a16:creationId xmlns:a16="http://schemas.microsoft.com/office/drawing/2014/main" id="{9274CCD0-799D-4449-A184-48835F78AB3E}"/>
                </a:ext>
              </a:extLst>
            </p:cNvPr>
            <p:cNvSpPr/>
            <p:nvPr/>
          </p:nvSpPr>
          <p:spPr>
            <a:xfrm>
              <a:off x="5386563" y="501020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Share infrastructure accross different users</a:t>
              </a:r>
            </a:p>
          </p:txBody>
        </p:sp>
        <p:pic>
          <p:nvPicPr>
            <p:cNvPr id="100" name="Picture 99">
              <a:extLst>
                <a:ext uri="{FF2B5EF4-FFF2-40B4-BE49-F238E27FC236}">
                  <a16:creationId xmlns:a16="http://schemas.microsoft.com/office/drawing/2014/main" id="{7C91D6C5-905A-47B7-A866-B560CAF73E88}"/>
                </a:ext>
              </a:extLst>
            </p:cNvPr>
            <p:cNvPicPr>
              <a:picLocks noChangeAspect="1"/>
            </p:cNvPicPr>
            <p:nvPr/>
          </p:nvPicPr>
          <p:blipFill rotWithShape="1">
            <a:blip r:embed="rId5">
              <a:extLst>
                <a:ext uri="{28A0092B-C50C-407E-A947-70E740481C1C}">
                  <a14:useLocalDpi xmlns:a14="http://schemas.microsoft.com/office/drawing/2010/main" val="0"/>
                </a:ext>
              </a:extLst>
            </a:blip>
            <a:srcRect l="-160" t="79668" r="94492" b="11233"/>
            <a:stretch/>
          </p:blipFill>
          <p:spPr>
            <a:xfrm>
              <a:off x="4924152" y="5553530"/>
              <a:ext cx="462409" cy="463231"/>
            </a:xfrm>
            <a:prstGeom prst="rect">
              <a:avLst/>
            </a:prstGeom>
          </p:spPr>
        </p:pic>
        <p:sp>
          <p:nvSpPr>
            <p:cNvPr id="101" name="Rectangle 100">
              <a:extLst>
                <a:ext uri="{FF2B5EF4-FFF2-40B4-BE49-F238E27FC236}">
                  <a16:creationId xmlns:a16="http://schemas.microsoft.com/office/drawing/2014/main" id="{9C15963A-72D8-4E66-9647-6CA23AC43474}"/>
                </a:ext>
              </a:extLst>
            </p:cNvPr>
            <p:cNvSpPr/>
            <p:nvPr/>
          </p:nvSpPr>
          <p:spPr>
            <a:xfrm>
              <a:off x="5386562" y="556706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Inexpensive and easy to setup</a:t>
              </a:r>
            </a:p>
          </p:txBody>
        </p:sp>
        <p:sp>
          <p:nvSpPr>
            <p:cNvPr id="102" name="Rectangle 101">
              <a:extLst>
                <a:ext uri="{FF2B5EF4-FFF2-40B4-BE49-F238E27FC236}">
                  <a16:creationId xmlns:a16="http://schemas.microsoft.com/office/drawing/2014/main" id="{74FDE4DC-F81C-4202-BC52-E3B2C147F62A}"/>
                </a:ext>
              </a:extLst>
            </p:cNvPr>
            <p:cNvSpPr/>
            <p:nvPr/>
          </p:nvSpPr>
          <p:spPr>
            <a:xfrm>
              <a:off x="4924152" y="3687948"/>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Service &amp; infrastructure provided publlicly for multiple client. Most economical solution, but security and compliance concerns.</a:t>
              </a:r>
            </a:p>
          </p:txBody>
        </p:sp>
      </p:grpSp>
      <p:grpSp>
        <p:nvGrpSpPr>
          <p:cNvPr id="103" name="Group 102">
            <a:extLst>
              <a:ext uri="{FF2B5EF4-FFF2-40B4-BE49-F238E27FC236}">
                <a16:creationId xmlns:a16="http://schemas.microsoft.com/office/drawing/2014/main" id="{E683E8C8-72B3-4857-A300-A5DD2EC48826}"/>
              </a:ext>
            </a:extLst>
          </p:cNvPr>
          <p:cNvGrpSpPr/>
          <p:nvPr/>
        </p:nvGrpSpPr>
        <p:grpSpPr>
          <a:xfrm>
            <a:off x="6969995" y="1866642"/>
            <a:ext cx="1642105" cy="3441541"/>
            <a:chOff x="7242278" y="1351407"/>
            <a:chExt cx="2230821" cy="4675379"/>
          </a:xfrm>
        </p:grpSpPr>
        <p:pic>
          <p:nvPicPr>
            <p:cNvPr id="104" name="Picture 103">
              <a:extLst>
                <a:ext uri="{FF2B5EF4-FFF2-40B4-BE49-F238E27FC236}">
                  <a16:creationId xmlns:a16="http://schemas.microsoft.com/office/drawing/2014/main" id="{0828613D-9E48-48E7-8D82-3A802E0036E3}"/>
                </a:ext>
              </a:extLst>
            </p:cNvPr>
            <p:cNvPicPr>
              <a:picLocks noChangeAspect="1"/>
            </p:cNvPicPr>
            <p:nvPr/>
          </p:nvPicPr>
          <p:blipFill rotWithShape="1">
            <a:blip r:embed="rId5">
              <a:extLst>
                <a:ext uri="{28A0092B-C50C-407E-A947-70E740481C1C}">
                  <a14:useLocalDpi xmlns:a14="http://schemas.microsoft.com/office/drawing/2010/main" val="0"/>
                </a:ext>
              </a:extLst>
            </a:blip>
            <a:srcRect l="34935" r="34455" b="30976"/>
            <a:stretch/>
          </p:blipFill>
          <p:spPr>
            <a:xfrm>
              <a:off x="7546391" y="1351407"/>
              <a:ext cx="1638300" cy="2305208"/>
            </a:xfrm>
            <a:prstGeom prst="rect">
              <a:avLst/>
            </a:prstGeom>
          </p:spPr>
        </p:pic>
        <p:pic>
          <p:nvPicPr>
            <p:cNvPr id="105" name="Picture 104">
              <a:extLst>
                <a:ext uri="{FF2B5EF4-FFF2-40B4-BE49-F238E27FC236}">
                  <a16:creationId xmlns:a16="http://schemas.microsoft.com/office/drawing/2014/main" id="{803C5C39-C6DD-49A4-989E-7CC8D4D49D3F}"/>
                </a:ext>
              </a:extLst>
            </p:cNvPr>
            <p:cNvPicPr>
              <a:picLocks noChangeAspect="1"/>
            </p:cNvPicPr>
            <p:nvPr/>
          </p:nvPicPr>
          <p:blipFill rotWithShape="1">
            <a:blip r:embed="rId5">
              <a:extLst>
                <a:ext uri="{28A0092B-C50C-407E-A947-70E740481C1C}">
                  <a14:useLocalDpi xmlns:a14="http://schemas.microsoft.com/office/drawing/2010/main" val="0"/>
                </a:ext>
              </a:extLst>
            </a:blip>
            <a:srcRect l="33785" t="69662" r="60547" b="21239"/>
            <a:stretch/>
          </p:blipFill>
          <p:spPr>
            <a:xfrm>
              <a:off x="7242279" y="5006690"/>
              <a:ext cx="462409" cy="463231"/>
            </a:xfrm>
            <a:prstGeom prst="rect">
              <a:avLst/>
            </a:prstGeom>
          </p:spPr>
        </p:pic>
        <p:sp>
          <p:nvSpPr>
            <p:cNvPr id="106" name="Rectangle 105">
              <a:extLst>
                <a:ext uri="{FF2B5EF4-FFF2-40B4-BE49-F238E27FC236}">
                  <a16:creationId xmlns:a16="http://schemas.microsoft.com/office/drawing/2014/main" id="{2FA6FED4-942D-4C9F-8F59-75B2C746C928}"/>
                </a:ext>
              </a:extLst>
            </p:cNvPr>
            <p:cNvSpPr/>
            <p:nvPr/>
          </p:nvSpPr>
          <p:spPr>
            <a:xfrm>
              <a:off x="7704689"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Does not share infrastructure</a:t>
              </a:r>
            </a:p>
          </p:txBody>
        </p:sp>
        <p:pic>
          <p:nvPicPr>
            <p:cNvPr id="107" name="Picture 106">
              <a:extLst>
                <a:ext uri="{FF2B5EF4-FFF2-40B4-BE49-F238E27FC236}">
                  <a16:creationId xmlns:a16="http://schemas.microsoft.com/office/drawing/2014/main" id="{17E4A689-E28F-4BFD-87AF-16BCA08319CD}"/>
                </a:ext>
              </a:extLst>
            </p:cNvPr>
            <p:cNvPicPr>
              <a:picLocks noChangeAspect="1"/>
            </p:cNvPicPr>
            <p:nvPr/>
          </p:nvPicPr>
          <p:blipFill rotWithShape="1">
            <a:blip r:embed="rId5">
              <a:extLst>
                <a:ext uri="{28A0092B-C50C-407E-A947-70E740481C1C}">
                  <a14:useLocalDpi xmlns:a14="http://schemas.microsoft.com/office/drawing/2010/main" val="0"/>
                </a:ext>
              </a:extLst>
            </a:blip>
            <a:srcRect l="33945" t="80182" r="60387" b="10719"/>
            <a:stretch/>
          </p:blipFill>
          <p:spPr>
            <a:xfrm>
              <a:off x="7242278" y="5563555"/>
              <a:ext cx="462409" cy="463231"/>
            </a:xfrm>
            <a:prstGeom prst="rect">
              <a:avLst/>
            </a:prstGeom>
          </p:spPr>
        </p:pic>
        <p:sp>
          <p:nvSpPr>
            <p:cNvPr id="108" name="Rectangle 107">
              <a:extLst>
                <a:ext uri="{FF2B5EF4-FFF2-40B4-BE49-F238E27FC236}">
                  <a16:creationId xmlns:a16="http://schemas.microsoft.com/office/drawing/2014/main" id="{0F7B990C-B61F-4038-BFB9-D0DAA55ABD7D}"/>
                </a:ext>
              </a:extLst>
            </p:cNvPr>
            <p:cNvSpPr/>
            <p:nvPr/>
          </p:nvSpPr>
          <p:spPr>
            <a:xfrm>
              <a:off x="7704688"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Mission critical workload, security, uptime, etc</a:t>
              </a:r>
            </a:p>
          </p:txBody>
        </p:sp>
        <p:sp>
          <p:nvSpPr>
            <p:cNvPr id="109" name="Rectangle 108">
              <a:extLst>
                <a:ext uri="{FF2B5EF4-FFF2-40B4-BE49-F238E27FC236}">
                  <a16:creationId xmlns:a16="http://schemas.microsoft.com/office/drawing/2014/main" id="{3EB4ECD0-803A-48F8-ACCC-9D593CA9B94D}"/>
                </a:ext>
              </a:extLst>
            </p:cNvPr>
            <p:cNvSpPr/>
            <p:nvPr/>
          </p:nvSpPr>
          <p:spPr>
            <a:xfrm>
              <a:off x="7242278"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The hosting infrastructure is provided exclusively for one customer (either locally or at en external provider). Most expensive solution for security requirements.</a:t>
              </a:r>
            </a:p>
          </p:txBody>
        </p:sp>
      </p:grpSp>
      <p:grpSp>
        <p:nvGrpSpPr>
          <p:cNvPr id="110" name="Group 109">
            <a:extLst>
              <a:ext uri="{FF2B5EF4-FFF2-40B4-BE49-F238E27FC236}">
                <a16:creationId xmlns:a16="http://schemas.microsoft.com/office/drawing/2014/main" id="{D868526B-8E7F-405E-A89C-880F34CB60A5}"/>
              </a:ext>
            </a:extLst>
          </p:cNvPr>
          <p:cNvGrpSpPr/>
          <p:nvPr/>
        </p:nvGrpSpPr>
        <p:grpSpPr>
          <a:xfrm>
            <a:off x="8738209" y="1866533"/>
            <a:ext cx="1642105" cy="3441648"/>
            <a:chOff x="9599283" y="1351262"/>
            <a:chExt cx="2230821" cy="4675524"/>
          </a:xfrm>
        </p:grpSpPr>
        <p:pic>
          <p:nvPicPr>
            <p:cNvPr id="111" name="Picture 110">
              <a:extLst>
                <a:ext uri="{FF2B5EF4-FFF2-40B4-BE49-F238E27FC236}">
                  <a16:creationId xmlns:a16="http://schemas.microsoft.com/office/drawing/2014/main" id="{7FCE9FEB-014C-467D-A201-1006C35AF9A4}"/>
                </a:ext>
              </a:extLst>
            </p:cNvPr>
            <p:cNvPicPr>
              <a:picLocks noChangeAspect="1"/>
            </p:cNvPicPr>
            <p:nvPr/>
          </p:nvPicPr>
          <p:blipFill rotWithShape="1">
            <a:blip r:embed="rId5">
              <a:extLst>
                <a:ext uri="{28A0092B-C50C-407E-A947-70E740481C1C}">
                  <a14:useLocalDpi xmlns:a14="http://schemas.microsoft.com/office/drawing/2010/main" val="0"/>
                </a:ext>
              </a:extLst>
            </a:blip>
            <a:srcRect l="68653" b="30972"/>
            <a:stretch/>
          </p:blipFill>
          <p:spPr>
            <a:xfrm>
              <a:off x="9830488" y="1351262"/>
              <a:ext cx="1677745" cy="2305353"/>
            </a:xfrm>
            <a:prstGeom prst="rect">
              <a:avLst/>
            </a:prstGeom>
          </p:spPr>
        </p:pic>
        <p:pic>
          <p:nvPicPr>
            <p:cNvPr id="112" name="Picture 111">
              <a:extLst>
                <a:ext uri="{FF2B5EF4-FFF2-40B4-BE49-F238E27FC236}">
                  <a16:creationId xmlns:a16="http://schemas.microsoft.com/office/drawing/2014/main" id="{1D628BF2-E665-4D30-8E7F-1F158F83E79C}"/>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69405" r="26442" b="21496"/>
            <a:stretch/>
          </p:blipFill>
          <p:spPr>
            <a:xfrm>
              <a:off x="9599284" y="5006690"/>
              <a:ext cx="462409" cy="463231"/>
            </a:xfrm>
            <a:prstGeom prst="rect">
              <a:avLst/>
            </a:prstGeom>
          </p:spPr>
        </p:pic>
        <p:sp>
          <p:nvSpPr>
            <p:cNvPr id="113" name="Rectangle 112">
              <a:extLst>
                <a:ext uri="{FF2B5EF4-FFF2-40B4-BE49-F238E27FC236}">
                  <a16:creationId xmlns:a16="http://schemas.microsoft.com/office/drawing/2014/main" id="{56FB89D3-ACD3-455E-A928-27CA95E6BEB5}"/>
                </a:ext>
              </a:extLst>
            </p:cNvPr>
            <p:cNvSpPr/>
            <p:nvPr/>
          </p:nvSpPr>
          <p:spPr>
            <a:xfrm>
              <a:off x="10061694"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Data residence based on classificaiton</a:t>
              </a:r>
            </a:p>
          </p:txBody>
        </p:sp>
        <p:pic>
          <p:nvPicPr>
            <p:cNvPr id="114" name="Picture 113">
              <a:extLst>
                <a:ext uri="{FF2B5EF4-FFF2-40B4-BE49-F238E27FC236}">
                  <a16:creationId xmlns:a16="http://schemas.microsoft.com/office/drawing/2014/main" id="{9FC0D222-941D-42C3-A628-ABF45B4C0873}"/>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79925" r="26442" b="10976"/>
            <a:stretch/>
          </p:blipFill>
          <p:spPr>
            <a:xfrm>
              <a:off x="9599283" y="5563555"/>
              <a:ext cx="462409" cy="463231"/>
            </a:xfrm>
            <a:prstGeom prst="rect">
              <a:avLst/>
            </a:prstGeom>
          </p:spPr>
        </p:pic>
        <p:sp>
          <p:nvSpPr>
            <p:cNvPr id="115" name="Rectangle 114">
              <a:extLst>
                <a:ext uri="{FF2B5EF4-FFF2-40B4-BE49-F238E27FC236}">
                  <a16:creationId xmlns:a16="http://schemas.microsoft.com/office/drawing/2014/main" id="{BC0FCDB4-0DBA-45E4-B797-845FEB7A049B}"/>
                </a:ext>
              </a:extLst>
            </p:cNvPr>
            <p:cNvSpPr/>
            <p:nvPr/>
          </p:nvSpPr>
          <p:spPr>
            <a:xfrm>
              <a:off x="10061693"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Dynamic and highly changeable workload</a:t>
              </a:r>
            </a:p>
          </p:txBody>
        </p:sp>
        <p:sp>
          <p:nvSpPr>
            <p:cNvPr id="116" name="Rectangle 115">
              <a:extLst>
                <a:ext uri="{FF2B5EF4-FFF2-40B4-BE49-F238E27FC236}">
                  <a16:creationId xmlns:a16="http://schemas.microsoft.com/office/drawing/2014/main" id="{CE4CC4DF-0BCA-401A-A808-1428D6900E6C}"/>
                </a:ext>
              </a:extLst>
            </p:cNvPr>
            <p:cNvSpPr/>
            <p:nvPr/>
          </p:nvSpPr>
          <p:spPr>
            <a:xfrm>
              <a:off x="9599283"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Customized combination of private and public cloud services. Most flexible system, but difficult to implement.</a:t>
              </a:r>
            </a:p>
          </p:txBody>
        </p:sp>
      </p:grpSp>
    </p:spTree>
    <p:extLst>
      <p:ext uri="{BB962C8B-B14F-4D97-AF65-F5344CB8AC3E}">
        <p14:creationId xmlns:p14="http://schemas.microsoft.com/office/powerpoint/2010/main" val="37938982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Content Placeholder 2"/>
          <p:cNvSpPr>
            <a:spLocks noGrp="1"/>
          </p:cNvSpPr>
          <p:nvPr>
            <p:ph idx="1"/>
          </p:nvPr>
        </p:nvSpPr>
        <p:spPr/>
        <p:txBody>
          <a:bodyPr>
            <a:normAutofit fontScale="92500" lnSpcReduction="10000"/>
          </a:bodyPr>
          <a:lstStyle/>
          <a:p>
            <a:r>
              <a:rPr lang="en-US" b="1" dirty="0"/>
              <a:t>Private Cloud</a:t>
            </a:r>
            <a:br>
              <a:rPr lang="en-US" dirty="0"/>
            </a:br>
            <a:r>
              <a:rPr lang="en-US" dirty="0"/>
              <a:t>The cloud infrastructure is provisioned for exclusive use by a single organization comprising multiple consumers (e.g., business units). premises</a:t>
            </a:r>
          </a:p>
          <a:p>
            <a:r>
              <a:rPr lang="en-US" b="1" dirty="0"/>
              <a:t>Public Cloud</a:t>
            </a:r>
            <a:br>
              <a:rPr lang="en-US" dirty="0"/>
            </a:br>
            <a:r>
              <a:rPr lang="en-US" dirty="0"/>
              <a:t>The cloud infrastructure is provisioned for open use by the general public</a:t>
            </a:r>
          </a:p>
          <a:p>
            <a:r>
              <a:rPr lang="en-US" b="1" dirty="0"/>
              <a:t>Community Cloud</a:t>
            </a:r>
            <a:br>
              <a:rPr lang="en-US" dirty="0"/>
            </a:br>
            <a:r>
              <a:rPr lang="en-US" dirty="0"/>
              <a:t>The cloud infrastructure is provisioned for exclusive use by a specific community of consumers from organizations that have shared concerns</a:t>
            </a:r>
          </a:p>
          <a:p>
            <a:r>
              <a:rPr lang="en-US" b="1" dirty="0"/>
              <a:t>Hybrid Cloud</a:t>
            </a:r>
            <a:br>
              <a:rPr lang="en-US" dirty="0"/>
            </a:br>
            <a:r>
              <a:rPr lang="en-US" dirty="0"/>
              <a:t>The cloud infrastructure is a composition of two or more distinct cloud infrastructures (private, community, or public)</a:t>
            </a:r>
          </a:p>
          <a:p>
            <a:pPr marL="0" indent="0">
              <a:buNone/>
            </a:pPr>
            <a:endParaRPr lang="en-US"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spTree>
    <p:extLst>
      <p:ext uri="{BB962C8B-B14F-4D97-AF65-F5344CB8AC3E}">
        <p14:creationId xmlns:p14="http://schemas.microsoft.com/office/powerpoint/2010/main" val="71661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pPr marL="0" indent="0" algn="just">
              <a:buNone/>
            </a:pPr>
            <a:r>
              <a:rPr lang="en-US" sz="2600"/>
              <a:t>Adalah layanan cloud computing yang disediakan untuk memenuhi kebutuhan internal dari organisasi/perusahaan.</a:t>
            </a:r>
          </a:p>
          <a:p>
            <a:endParaRPr lang="en-US" sz="2600"/>
          </a:p>
          <a:p>
            <a:r>
              <a:rPr lang="en-US" sz="2600"/>
              <a:t>Contoh layanannya: </a:t>
            </a:r>
          </a:p>
          <a:p>
            <a:pPr lvl="1">
              <a:buFont typeface="Wingdings" panose="05000000000000000000" pitchFamily="2" charset="2"/>
              <a:buChar char="Ø"/>
            </a:pPr>
            <a:r>
              <a:rPr lang="en-US" sz="2600"/>
              <a:t>SaaS: Web Application, Mail Server, Database Server untuk keperluan internal.</a:t>
            </a:r>
          </a:p>
          <a:p>
            <a:pPr lvl="1">
              <a:buFont typeface="Wingdings" panose="05000000000000000000" pitchFamily="2" charset="2"/>
              <a:buChar char="Ø"/>
            </a:pPr>
            <a:r>
              <a:rPr lang="en-US" sz="2600"/>
              <a:t>PaaS: Sistem Operasi + Web Server + Framework + Database yang untuk internal</a:t>
            </a:r>
          </a:p>
          <a:p>
            <a:pPr lvl="1">
              <a:buFont typeface="Wingdings" panose="05000000000000000000" pitchFamily="2" charset="2"/>
              <a:buChar char="Ø"/>
            </a:pPr>
            <a:r>
              <a:rPr lang="en-US" sz="2600"/>
              <a:t>IaaS: Virtual machine yang bisa di-request sesuai dengan kebutuhan internal</a:t>
            </a:r>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spTree>
    <p:extLst>
      <p:ext uri="{BB962C8B-B14F-4D97-AF65-F5344CB8AC3E}">
        <p14:creationId xmlns:p14="http://schemas.microsoft.com/office/powerpoint/2010/main" val="271898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r>
              <a:rPr lang="en-US" sz="2600" b="1"/>
              <a:t>Keuntungan: </a:t>
            </a:r>
            <a:r>
              <a:rPr lang="en-US" sz="2600"/>
              <a:t>Keamanan data terjamin, karena dikelola sendiri, Menghemat bandwith internet ketika layanan itu hanya diakses dari jaringan internal, proses bisnis tidak tergantung dengan koneksi internet, tapi tetap saja tergantung dengan koneksi jaringan lokal (intranet).</a:t>
            </a:r>
          </a:p>
          <a:p>
            <a:endParaRPr lang="en-US" sz="2600"/>
          </a:p>
          <a:p>
            <a:r>
              <a:rPr lang="en-US" sz="2600" b="1"/>
              <a:t>Kerugian: </a:t>
            </a:r>
            <a:r>
              <a:rPr lang="en-US" sz="2600"/>
              <a:t>Membutuhkan Investasi besar untuk menyiapkan infrastrukturnya dan untuk biaya pemeliharaannya.</a:t>
            </a:r>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spTree>
    <p:extLst>
      <p:ext uri="{BB962C8B-B14F-4D97-AF65-F5344CB8AC3E}">
        <p14:creationId xmlns:p14="http://schemas.microsoft.com/office/powerpoint/2010/main" val="100993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918887"/>
            <a:ext cx="8515350" cy="951191"/>
          </a:xfrm>
        </p:spPr>
        <p:txBody>
          <a:bodyPr/>
          <a:lstStyle/>
          <a:p>
            <a:r>
              <a:rPr lang="en-US"/>
              <a:t>Deployment Model: Public Cloud</a:t>
            </a:r>
          </a:p>
        </p:txBody>
      </p:sp>
      <p:sp>
        <p:nvSpPr>
          <p:cNvPr id="3" name="Content Placeholder 2"/>
          <p:cNvSpPr>
            <a:spLocks noGrp="1"/>
          </p:cNvSpPr>
          <p:nvPr>
            <p:ph idx="1"/>
          </p:nvPr>
        </p:nvSpPr>
        <p:spPr>
          <a:xfrm>
            <a:off x="2152650" y="2005013"/>
            <a:ext cx="8515350" cy="4351338"/>
          </a:xfrm>
        </p:spPr>
        <p:txBody>
          <a:bodyPr>
            <a:normAutofit/>
          </a:bodyPr>
          <a:lstStyle/>
          <a:p>
            <a:r>
              <a:rPr lang="en-US" sz="2600" b="1" dirty="0" err="1"/>
              <a:t>Keuntungan</a:t>
            </a:r>
            <a:r>
              <a:rPr lang="en-US" sz="2600" b="1" dirty="0"/>
              <a:t>:</a:t>
            </a:r>
            <a:r>
              <a:rPr lang="en-US" sz="2600" dirty="0"/>
              <a:t> </a:t>
            </a:r>
            <a:r>
              <a:rPr lang="en-US" sz="2600" dirty="0" err="1"/>
              <a:t>Pengguna</a:t>
            </a:r>
            <a:r>
              <a:rPr lang="en-US" sz="2600" dirty="0"/>
              <a:t> </a:t>
            </a:r>
            <a:r>
              <a:rPr lang="en-US" sz="2600" dirty="0" err="1"/>
              <a:t>tidak</a:t>
            </a:r>
            <a:r>
              <a:rPr lang="en-US" sz="2600" dirty="0"/>
              <a:t> </a:t>
            </a:r>
            <a:r>
              <a:rPr lang="en-US" sz="2600" dirty="0" err="1"/>
              <a:t>perlu</a:t>
            </a:r>
            <a:r>
              <a:rPr lang="en-US" sz="2600" dirty="0"/>
              <a:t> </a:t>
            </a:r>
            <a:r>
              <a:rPr lang="en-US" sz="2600" dirty="0" err="1"/>
              <a:t>berinvestasi</a:t>
            </a:r>
            <a:r>
              <a:rPr lang="en-US" sz="2600" dirty="0"/>
              <a:t> </a:t>
            </a:r>
            <a:r>
              <a:rPr lang="en-US" sz="2600" dirty="0" err="1"/>
              <a:t>untuk</a:t>
            </a:r>
            <a:r>
              <a:rPr lang="en-US" sz="2600" dirty="0"/>
              <a:t> </a:t>
            </a:r>
            <a:r>
              <a:rPr lang="en-US" sz="2600" dirty="0" err="1"/>
              <a:t>merawat</a:t>
            </a:r>
            <a:r>
              <a:rPr lang="en-US" sz="2600" dirty="0"/>
              <a:t> </a:t>
            </a:r>
            <a:r>
              <a:rPr lang="en-US" sz="2600" dirty="0" err="1"/>
              <a:t>serta</a:t>
            </a:r>
            <a:r>
              <a:rPr lang="en-US" sz="2600" dirty="0"/>
              <a:t> </a:t>
            </a:r>
            <a:r>
              <a:rPr lang="en-US" sz="2600" dirty="0" err="1"/>
              <a:t>membangun</a:t>
            </a:r>
            <a:r>
              <a:rPr lang="en-US" sz="2600" dirty="0"/>
              <a:t> </a:t>
            </a:r>
            <a:r>
              <a:rPr lang="en-US" sz="2600" dirty="0" err="1"/>
              <a:t>infrastruktur</a:t>
            </a:r>
            <a:r>
              <a:rPr lang="en-US" sz="2600" dirty="0"/>
              <a:t>, platform, </a:t>
            </a:r>
            <a:r>
              <a:rPr lang="en-US" sz="2600" dirty="0" err="1"/>
              <a:t>ataupun</a:t>
            </a:r>
            <a:r>
              <a:rPr lang="en-US" sz="2600" dirty="0"/>
              <a:t> </a:t>
            </a:r>
            <a:r>
              <a:rPr lang="en-US" sz="2600" dirty="0" err="1"/>
              <a:t>aplikasi</a:t>
            </a:r>
            <a:r>
              <a:rPr lang="en-US" sz="2600" dirty="0"/>
              <a:t>. </a:t>
            </a:r>
          </a:p>
          <a:p>
            <a:endParaRPr lang="en-US" sz="2600" b="1" dirty="0"/>
          </a:p>
          <a:p>
            <a:r>
              <a:rPr lang="en-US" sz="2600" b="1" dirty="0" err="1"/>
              <a:t>Kerugian</a:t>
            </a:r>
            <a:r>
              <a:rPr lang="en-US" sz="2600" b="1" dirty="0"/>
              <a:t>:</a:t>
            </a:r>
            <a:r>
              <a:rPr lang="en-US" sz="2600" dirty="0"/>
              <a:t> </a:t>
            </a:r>
            <a:r>
              <a:rPr lang="en-US" sz="2600" dirty="0" err="1"/>
              <a:t>Sangat</a:t>
            </a:r>
            <a:r>
              <a:rPr lang="en-US" sz="2600" dirty="0"/>
              <a:t> </a:t>
            </a:r>
            <a:r>
              <a:rPr lang="en-US" sz="2600" dirty="0" err="1"/>
              <a:t>tergantung</a:t>
            </a:r>
            <a:r>
              <a:rPr lang="en-US" sz="2600" dirty="0"/>
              <a:t> </a:t>
            </a:r>
            <a:r>
              <a:rPr lang="en-US" sz="2600" dirty="0" err="1"/>
              <a:t>dengan</a:t>
            </a:r>
            <a:r>
              <a:rPr lang="en-US" sz="2600" dirty="0"/>
              <a:t> </a:t>
            </a:r>
            <a:r>
              <a:rPr lang="en-US" sz="2600" dirty="0" err="1"/>
              <a:t>kualitas</a:t>
            </a:r>
            <a:r>
              <a:rPr lang="en-US" sz="2600" dirty="0"/>
              <a:t> </a:t>
            </a:r>
            <a:r>
              <a:rPr lang="en-US" sz="2600" dirty="0" err="1"/>
              <a:t>layanan</a:t>
            </a:r>
            <a:r>
              <a:rPr lang="en-US" sz="2600" dirty="0"/>
              <a:t> internet (</a:t>
            </a:r>
            <a:r>
              <a:rPr lang="en-US" sz="2600" dirty="0" err="1"/>
              <a:t>koneksi</a:t>
            </a:r>
            <a:r>
              <a:rPr lang="en-US" sz="2600" dirty="0"/>
              <a:t>) yang </a:t>
            </a:r>
            <a:r>
              <a:rPr lang="en-US" sz="2600" dirty="0" err="1"/>
              <a:t>kita</a:t>
            </a:r>
            <a:r>
              <a:rPr lang="en-US" sz="2600" dirty="0"/>
              <a:t> </a:t>
            </a:r>
            <a:r>
              <a:rPr lang="en-US" sz="2600" dirty="0" err="1"/>
              <a:t>pakai</a:t>
            </a:r>
            <a:r>
              <a:rPr lang="en-US" sz="2600" dirty="0"/>
              <a:t>. </a:t>
            </a:r>
            <a:r>
              <a:rPr lang="en-US" sz="2600" dirty="0" err="1"/>
              <a:t>Jika</a:t>
            </a:r>
            <a:r>
              <a:rPr lang="en-US" sz="2600" dirty="0"/>
              <a:t> </a:t>
            </a:r>
            <a:r>
              <a:rPr lang="en-US" sz="2600" dirty="0" err="1"/>
              <a:t>koneksi</a:t>
            </a:r>
            <a:r>
              <a:rPr lang="en-US" sz="2600" dirty="0"/>
              <a:t> internet </a:t>
            </a:r>
            <a:r>
              <a:rPr lang="en-US" sz="2600" dirty="0" err="1"/>
              <a:t>mati</a:t>
            </a:r>
            <a:r>
              <a:rPr lang="en-US" sz="2600" dirty="0"/>
              <a:t>, </a:t>
            </a:r>
            <a:r>
              <a:rPr lang="en-US" sz="2600" dirty="0" err="1"/>
              <a:t>maka</a:t>
            </a:r>
            <a:r>
              <a:rPr lang="en-US" sz="2600" dirty="0"/>
              <a:t> </a:t>
            </a:r>
            <a:r>
              <a:rPr lang="en-US" sz="2600" dirty="0" err="1"/>
              <a:t>tidak</a:t>
            </a:r>
            <a:r>
              <a:rPr lang="en-US" sz="2600" dirty="0"/>
              <a:t> </a:t>
            </a:r>
            <a:r>
              <a:rPr lang="en-US" sz="2600" dirty="0" err="1"/>
              <a:t>ada</a:t>
            </a:r>
            <a:r>
              <a:rPr lang="en-US" sz="2600" dirty="0"/>
              <a:t> </a:t>
            </a:r>
            <a:r>
              <a:rPr lang="en-US" sz="2600" dirty="0" err="1"/>
              <a:t>layanan</a:t>
            </a:r>
            <a:r>
              <a:rPr lang="en-US" sz="2600" dirty="0"/>
              <a:t> yang </a:t>
            </a:r>
            <a:r>
              <a:rPr lang="en-US" sz="2600" dirty="0" err="1"/>
              <a:t>dapat</a:t>
            </a:r>
            <a:r>
              <a:rPr lang="en-US" sz="2600" dirty="0"/>
              <a:t> </a:t>
            </a:r>
            <a:r>
              <a:rPr lang="en-US" sz="2600" dirty="0" err="1"/>
              <a:t>diakses</a:t>
            </a:r>
            <a:r>
              <a:rPr lang="en-US" sz="2600" dirty="0"/>
              <a:t>. </a:t>
            </a:r>
            <a:r>
              <a:rPr lang="en-US" sz="2600" dirty="0" err="1"/>
              <a:t>Untuk</a:t>
            </a:r>
            <a:r>
              <a:rPr lang="en-US" sz="2600" dirty="0"/>
              <a:t> </a:t>
            </a:r>
            <a:r>
              <a:rPr lang="en-US" sz="2600" dirty="0" err="1"/>
              <a:t>itu</a:t>
            </a:r>
            <a:r>
              <a:rPr lang="en-US" sz="2600" dirty="0"/>
              <a:t>, </a:t>
            </a:r>
            <a:r>
              <a:rPr lang="en-US" sz="2600" dirty="0" err="1"/>
              <a:t>perlu</a:t>
            </a:r>
            <a:r>
              <a:rPr lang="en-US" sz="2600" dirty="0"/>
              <a:t> </a:t>
            </a:r>
            <a:r>
              <a:rPr lang="en-US" sz="2600" dirty="0" err="1"/>
              <a:t>dipikirkan</a:t>
            </a:r>
            <a:r>
              <a:rPr lang="en-US" sz="2600" dirty="0"/>
              <a:t> </a:t>
            </a:r>
            <a:r>
              <a:rPr lang="en-US" sz="2600" dirty="0" err="1"/>
              <a:t>secara</a:t>
            </a:r>
            <a:r>
              <a:rPr lang="en-US" sz="2600" dirty="0"/>
              <a:t> </a:t>
            </a:r>
            <a:r>
              <a:rPr lang="en-US" sz="2600" dirty="0" err="1"/>
              <a:t>matang</a:t>
            </a:r>
            <a:r>
              <a:rPr lang="en-US" sz="2600" dirty="0"/>
              <a:t> </a:t>
            </a:r>
            <a:r>
              <a:rPr lang="en-US" sz="2600" dirty="0" err="1"/>
              <a:t>infrastruktur</a:t>
            </a:r>
            <a:r>
              <a:rPr lang="en-US" sz="2600" dirty="0"/>
              <a:t> </a:t>
            </a:r>
            <a:r>
              <a:rPr lang="en-US" sz="2600" dirty="0" err="1"/>
              <a:t>internetnya</a:t>
            </a:r>
            <a:r>
              <a:rPr lang="en-US" sz="2600" dirty="0"/>
              <a:t>.</a:t>
            </a:r>
          </a:p>
          <a:p>
            <a:endParaRPr lang="en-US" sz="2600"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spTree>
    <p:extLst>
      <p:ext uri="{BB962C8B-B14F-4D97-AF65-F5344CB8AC3E}">
        <p14:creationId xmlns:p14="http://schemas.microsoft.com/office/powerpoint/2010/main" val="187143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1136</Words>
  <Application>Microsoft Office PowerPoint</Application>
  <PresentationFormat>Widescreen</PresentationFormat>
  <Paragraphs>126</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vt:lpstr>
      <vt:lpstr>Wingdings</vt:lpstr>
      <vt:lpstr>Office Theme</vt:lpstr>
      <vt:lpstr>Layanan Cloud Computing</vt:lpstr>
      <vt:lpstr>Well-known Cloud service model</vt:lpstr>
      <vt:lpstr>Cloud service offering</vt:lpstr>
      <vt:lpstr>Cloud service offering</vt:lpstr>
      <vt:lpstr>Cloud Deployment</vt:lpstr>
      <vt:lpstr>Deployment Models</vt:lpstr>
      <vt:lpstr>Deployment Model: Private Cloud</vt:lpstr>
      <vt:lpstr>Deployment Model: Private Cloud</vt:lpstr>
      <vt:lpstr>Deployment Model: Public Cloud</vt:lpstr>
      <vt:lpstr>Deployment Model: Community Cloud</vt:lpstr>
      <vt:lpstr>Deployment Model: Community Cloud</vt:lpstr>
      <vt:lpstr>PowerPoint Presentation</vt:lpstr>
      <vt:lpstr>Public vs Private Cloud</vt:lpstr>
      <vt:lpstr>Deployment Model: Hybrid Cloud</vt:lpstr>
      <vt:lpstr>Deployment Model: Hybrid Cloud</vt:lpstr>
      <vt:lpstr>PowerPoint Presentation</vt:lpstr>
      <vt:lpstr>Deployment Model: Hybrid Cloud</vt:lpstr>
      <vt:lpstr>Case: Hybrid cloud dengan Open Nebula</vt:lpstr>
      <vt:lpstr>Case: Hybrid cloud dengan Open Nebula</vt:lpstr>
      <vt:lpstr>Case: Hybrid cloud dengan Open Nebula</vt:lpstr>
      <vt:lpstr>Case: Hybrid cloud dengan Open Nebula</vt:lpstr>
      <vt:lpstr>Leveraging OpenNebula</vt:lpstr>
      <vt:lpstr>Dokku</vt:lpstr>
      <vt:lpstr>Coolify</vt:lpstr>
      <vt:lpstr>OpenFaaS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dc:title>
  <dc:creator>Rizal Fathoni</dc:creator>
  <cp:lastModifiedBy>Rizal Fathoni Aji</cp:lastModifiedBy>
  <cp:revision>5</cp:revision>
  <dcterms:created xsi:type="dcterms:W3CDTF">2019-09-24T07:41:04Z</dcterms:created>
  <dcterms:modified xsi:type="dcterms:W3CDTF">2023-09-05T03:32:43Z</dcterms:modified>
</cp:coreProperties>
</file>