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9"/>
  </p:notesMasterIdLst>
  <p:sldIdLst>
    <p:sldId id="258" r:id="rId2"/>
    <p:sldId id="394" r:id="rId3"/>
    <p:sldId id="264" r:id="rId4"/>
    <p:sldId id="266" r:id="rId5"/>
    <p:sldId id="267" r:id="rId6"/>
    <p:sldId id="362" r:id="rId7"/>
    <p:sldId id="348" r:id="rId8"/>
    <p:sldId id="357" r:id="rId9"/>
    <p:sldId id="363" r:id="rId10"/>
    <p:sldId id="349" r:id="rId11"/>
    <p:sldId id="367" r:id="rId12"/>
    <p:sldId id="395" r:id="rId13"/>
    <p:sldId id="396" r:id="rId14"/>
    <p:sldId id="397" r:id="rId15"/>
    <p:sldId id="398" r:id="rId16"/>
    <p:sldId id="399" r:id="rId17"/>
    <p:sldId id="39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Konten" id="{91A78663-329C-49FA-BFB8-EEEF57CA1EEF}">
          <p14:sldIdLst>
            <p14:sldId id="258"/>
            <p14:sldId id="394"/>
            <p14:sldId id="264"/>
            <p14:sldId id="266"/>
            <p14:sldId id="267"/>
            <p14:sldId id="362"/>
            <p14:sldId id="348"/>
            <p14:sldId id="357"/>
            <p14:sldId id="363"/>
            <p14:sldId id="349"/>
            <p14:sldId id="367"/>
            <p14:sldId id="395"/>
            <p14:sldId id="396"/>
            <p14:sldId id="397"/>
            <p14:sldId id="398"/>
            <p14:sldId id="399"/>
            <p14:sldId id="3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ny Kurniawan" initials="RK" lastIdx="1" clrIdx="0">
    <p:extLst>
      <p:ext uri="{19B8F6BF-5375-455C-9EA6-DF929625EA0E}">
        <p15:presenceInfo xmlns:p15="http://schemas.microsoft.com/office/powerpoint/2012/main" userId="b6dd8b8c220ab2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59162" autoAdjust="0"/>
  </p:normalViewPr>
  <p:slideViewPr>
    <p:cSldViewPr snapToGrid="0">
      <p:cViewPr varScale="1">
        <p:scale>
          <a:sx n="67" d="100"/>
          <a:sy n="67" d="100"/>
        </p:scale>
        <p:origin x="26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442A31-0BBB-4561-B408-B4566EBCAD3A}" type="doc">
      <dgm:prSet loTypeId="urn:microsoft.com/office/officeart/2005/8/layout/bProcess4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DCC37DE-09A4-4FDA-9085-B2B0038FA239}" type="pres">
      <dgm:prSet presAssocID="{03442A31-0BBB-4561-B408-B4566EBCAD3A}" presName="Name0" presStyleCnt="0">
        <dgm:presLayoutVars>
          <dgm:dir/>
          <dgm:resizeHandles/>
        </dgm:presLayoutVars>
      </dgm:prSet>
      <dgm:spPr/>
    </dgm:pt>
  </dgm:ptLst>
  <dgm:cxnLst>
    <dgm:cxn modelId="{FD3231D3-0D6D-2B4F-9F79-5EE7286D8470}" type="presOf" srcId="{03442A31-0BBB-4561-B408-B4566EBCAD3A}" destId="{0DCC37DE-09A4-4FDA-9085-B2B0038FA239}" srcOrd="0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1525E-C724-42EB-B891-DA1CBC673EEE}" type="datetimeFigureOut">
              <a:rPr lang="en-AU" smtClean="0"/>
              <a:t>26/10/2023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D48F4-B3F6-4EFE-A6A9-73A11E33FE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651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kern="120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4577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743451"/>
          </a:xfrm>
        </p:spPr>
        <p:txBody>
          <a:bodyPr/>
          <a:lstStyle/>
          <a:p>
            <a:endParaRPr lang="en-US" b="0" kern="120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245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06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1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00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910262"/>
            <a:ext cx="11277600" cy="566739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1" y="228600"/>
            <a:ext cx="11277600" cy="5537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77035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0" y="1600204"/>
            <a:ext cx="109728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819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0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6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0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4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3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6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A8B8B-1B1C-42C4-BE9B-2D151637790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2BCBC-50EF-4175-83E0-F618B60D43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04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6.wdp"/><Relationship Id="rId1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9.png"/><Relationship Id="rId17" Type="http://schemas.microsoft.com/office/2007/relationships/hdphoto" Target="../media/hdphoto8.wdp"/><Relationship Id="rId2" Type="http://schemas.openxmlformats.org/officeDocument/2006/relationships/image" Target="../media/image4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8.png"/><Relationship Id="rId19" Type="http://schemas.microsoft.com/office/2007/relationships/hdphoto" Target="../media/hdphoto9.wdp"/><Relationship Id="rId4" Type="http://schemas.openxmlformats.org/officeDocument/2006/relationships/image" Target="../media/image5.png"/><Relationship Id="rId9" Type="http://schemas.microsoft.com/office/2007/relationships/hdphoto" Target="../media/hdphoto4.wdp"/><Relationship Id="rId1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6.wdp"/><Relationship Id="rId1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9.png"/><Relationship Id="rId17" Type="http://schemas.microsoft.com/office/2007/relationships/hdphoto" Target="../media/hdphoto8.wdp"/><Relationship Id="rId2" Type="http://schemas.openxmlformats.org/officeDocument/2006/relationships/image" Target="../media/image4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8.png"/><Relationship Id="rId19" Type="http://schemas.microsoft.com/office/2007/relationships/hdphoto" Target="../media/hdphoto9.wdp"/><Relationship Id="rId4" Type="http://schemas.openxmlformats.org/officeDocument/2006/relationships/image" Target="../media/image5.png"/><Relationship Id="rId9" Type="http://schemas.microsoft.com/office/2007/relationships/hdphoto" Target="../media/hdphoto4.wdp"/><Relationship Id="rId1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Microservices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5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/>
          <p:cNvCxnSpPr>
            <a:stCxn id="32" idx="2"/>
            <a:endCxn id="46" idx="0"/>
          </p:cNvCxnSpPr>
          <p:nvPr/>
        </p:nvCxnSpPr>
        <p:spPr>
          <a:xfrm>
            <a:off x="5898031" y="4327930"/>
            <a:ext cx="1041105" cy="953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2" idx="2"/>
            <a:endCxn id="45" idx="0"/>
          </p:cNvCxnSpPr>
          <p:nvPr/>
        </p:nvCxnSpPr>
        <p:spPr>
          <a:xfrm flipH="1">
            <a:off x="4502259" y="4327930"/>
            <a:ext cx="1395770" cy="953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168936" y="5365683"/>
            <a:ext cx="1727120" cy="5258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754512" y="5342292"/>
            <a:ext cx="1682216" cy="5726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80941" y="4629201"/>
            <a:ext cx="1418649" cy="549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889124" y="4602669"/>
            <a:ext cx="1418649" cy="549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 err="1"/>
              <a:t>Microservices</a:t>
            </a:r>
            <a:r>
              <a:rPr lang="en-US" cap="none" dirty="0"/>
              <a:t> Architecture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67660" y="3150030"/>
            <a:ext cx="1876278" cy="476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Load Balancer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2050281" y="2859727"/>
            <a:ext cx="7985627" cy="457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793928" y="4507485"/>
            <a:ext cx="1418649" cy="549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Account Service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074303" y="4534014"/>
            <a:ext cx="1418649" cy="549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Catalog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</a:rPr>
              <a:t>Service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659316" y="5281434"/>
            <a:ext cx="1685886" cy="549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Recommendation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</a:rPr>
              <a:t>Service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073309" y="5281434"/>
            <a:ext cx="1731650" cy="5648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Customer Service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</a:rPr>
              <a:t>Service</a:t>
            </a:r>
          </a:p>
        </p:txBody>
      </p:sp>
      <p:sp>
        <p:nvSpPr>
          <p:cNvPr id="48" name="Can 47"/>
          <p:cNvSpPr/>
          <p:nvPr/>
        </p:nvSpPr>
        <p:spPr>
          <a:xfrm>
            <a:off x="7576145" y="4370167"/>
            <a:ext cx="892376" cy="823875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Catalog DB</a:t>
            </a:r>
          </a:p>
        </p:txBody>
      </p:sp>
      <p:cxnSp>
        <p:nvCxnSpPr>
          <p:cNvPr id="58" name="Straight Connector 57"/>
          <p:cNvCxnSpPr>
            <a:endCxn id="10" idx="0"/>
          </p:cNvCxnSpPr>
          <p:nvPr/>
        </p:nvCxnSpPr>
        <p:spPr>
          <a:xfrm>
            <a:off x="5905806" y="2859730"/>
            <a:ext cx="1" cy="2903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0" idx="2"/>
          </p:cNvCxnSpPr>
          <p:nvPr/>
        </p:nvCxnSpPr>
        <p:spPr>
          <a:xfrm flipH="1">
            <a:off x="5905806" y="3626284"/>
            <a:ext cx="1" cy="263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4" idx="3"/>
            <a:endCxn id="48" idx="2"/>
          </p:cNvCxnSpPr>
          <p:nvPr/>
        </p:nvCxnSpPr>
        <p:spPr>
          <a:xfrm flipV="1">
            <a:off x="6492952" y="4782102"/>
            <a:ext cx="1083201" cy="265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959890" y="3851680"/>
            <a:ext cx="1876278" cy="476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API Gateway</a:t>
            </a:r>
          </a:p>
        </p:txBody>
      </p:sp>
      <p:sp>
        <p:nvSpPr>
          <p:cNvPr id="39" name="Can 38"/>
          <p:cNvSpPr/>
          <p:nvPr/>
        </p:nvSpPr>
        <p:spPr>
          <a:xfrm>
            <a:off x="8769650" y="5176879"/>
            <a:ext cx="1014554" cy="823875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Customer DB</a:t>
            </a:r>
          </a:p>
        </p:txBody>
      </p:sp>
      <p:cxnSp>
        <p:nvCxnSpPr>
          <p:cNvPr id="41" name="Straight Arrow Connector 40"/>
          <p:cNvCxnSpPr>
            <a:endCxn id="39" idx="2"/>
          </p:cNvCxnSpPr>
          <p:nvPr/>
        </p:nvCxnSpPr>
        <p:spPr>
          <a:xfrm flipV="1">
            <a:off x="7846629" y="5588814"/>
            <a:ext cx="923029" cy="359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2"/>
            <a:endCxn id="43" idx="0"/>
          </p:cNvCxnSpPr>
          <p:nvPr/>
        </p:nvCxnSpPr>
        <p:spPr>
          <a:xfrm flipH="1">
            <a:off x="3503254" y="4327933"/>
            <a:ext cx="2394783" cy="1795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2" idx="2"/>
            <a:endCxn id="44" idx="0"/>
          </p:cNvCxnSpPr>
          <p:nvPr/>
        </p:nvCxnSpPr>
        <p:spPr>
          <a:xfrm flipH="1">
            <a:off x="5783628" y="4327930"/>
            <a:ext cx="114409" cy="2060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2028240" y="2190947"/>
            <a:ext cx="8185122" cy="599494"/>
            <a:chOff x="6" y="1109702"/>
            <a:chExt cx="8857436" cy="801808"/>
          </a:xfrm>
          <a:solidFill>
            <a:srgbClr val="FFFFFF"/>
          </a:solidFill>
        </p:grpSpPr>
        <p:pic>
          <p:nvPicPr>
            <p:cNvPr id="57" name="Picture 56" descr="images-1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672163" y="1149571"/>
              <a:ext cx="1502723" cy="711975"/>
            </a:xfrm>
            <a:prstGeom prst="rect">
              <a:avLst/>
            </a:prstGeom>
            <a:grpFill/>
          </p:spPr>
        </p:pic>
        <p:pic>
          <p:nvPicPr>
            <p:cNvPr id="59" name="Picture 58" descr="images-2.jp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52511">
                          <a14:foregroundMark x1="69406" y1="79130" x2="69406" y2="79130"/>
                          <a14:foregroundMark x1="58904" y1="80435" x2="58904" y2="80435"/>
                          <a14:foregroundMark x1="79452" y1="73478" x2="79452" y2="73478"/>
                          <a14:foregroundMark x1="52968" y1="88696" x2="52968" y2="886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14779" y="1109702"/>
              <a:ext cx="989608" cy="779485"/>
            </a:xfrm>
            <a:prstGeom prst="rect">
              <a:avLst/>
            </a:prstGeom>
            <a:grpFill/>
          </p:spPr>
        </p:pic>
        <p:pic>
          <p:nvPicPr>
            <p:cNvPr id="60" name="Picture 59" descr="images-3.jpg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93" b="100000" l="4889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85986" y="1146376"/>
              <a:ext cx="1008003" cy="752642"/>
            </a:xfrm>
            <a:prstGeom prst="rect">
              <a:avLst/>
            </a:prstGeom>
            <a:grpFill/>
          </p:spPr>
        </p:pic>
        <p:pic>
          <p:nvPicPr>
            <p:cNvPr id="61" name="Picture 60" descr="images-4.jpg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96525">
                          <a14:foregroundMark x1="24324" y1="52577" x2="24324" y2="52577"/>
                          <a14:foregroundMark x1="24324" y1="29381" x2="24324" y2="293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" y="1152211"/>
              <a:ext cx="1256559" cy="705906"/>
            </a:xfrm>
            <a:prstGeom prst="rect">
              <a:avLst/>
            </a:prstGeom>
            <a:grpFill/>
          </p:spPr>
        </p:pic>
        <p:pic>
          <p:nvPicPr>
            <p:cNvPr id="62" name="Picture 61" descr="images-5.jpg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29242" y="1145245"/>
              <a:ext cx="1192368" cy="766265"/>
            </a:xfrm>
            <a:prstGeom prst="rect">
              <a:avLst/>
            </a:prstGeom>
            <a:grpFill/>
          </p:spPr>
        </p:pic>
        <p:pic>
          <p:nvPicPr>
            <p:cNvPr id="64" name="Picture 63" descr="images-6.jpg"/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0" b="100000" l="0" r="99528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00235" y="1109703"/>
              <a:ext cx="914544" cy="766795"/>
            </a:xfrm>
            <a:prstGeom prst="rect">
              <a:avLst/>
            </a:prstGeom>
            <a:grpFill/>
          </p:spPr>
        </p:pic>
        <p:pic>
          <p:nvPicPr>
            <p:cNvPr id="65" name="Picture 64" descr="images.jpg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0" b="99582" l="0" r="891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46270" y="1143698"/>
              <a:ext cx="868003" cy="737393"/>
            </a:xfrm>
            <a:prstGeom prst="rect">
              <a:avLst/>
            </a:prstGeom>
            <a:grpFill/>
          </p:spPr>
        </p:pic>
        <p:pic>
          <p:nvPicPr>
            <p:cNvPr id="66" name="Picture 65" descr="pc-mac-ad.jpg"/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0" b="100000" l="1500" r="100000">
                          <a14:foregroundMark x1="66750" y1="26286" x2="66750" y2="26286"/>
                          <a14:foregroundMark x1="75000" y1="31714" x2="75000" y2="31714"/>
                          <a14:foregroundMark x1="63250" y1="61714" x2="63250" y2="61714"/>
                          <a14:backgroundMark x1="66750" y1="40000" x2="66750" y2="400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77817" y="1146377"/>
              <a:ext cx="1112562" cy="730119"/>
            </a:xfrm>
            <a:prstGeom prst="rect">
              <a:avLst/>
            </a:prstGeom>
            <a:grpFill/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478" b="100000" l="1205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88329" y="1113190"/>
              <a:ext cx="1269113" cy="775994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916690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577" y="2117167"/>
            <a:ext cx="5080000" cy="2667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549" y="2051053"/>
            <a:ext cx="2850020" cy="285002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642811" y="3192026"/>
            <a:ext cx="793710" cy="476293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69304" y="5405383"/>
            <a:ext cx="399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lead to chaos if not designed right …</a:t>
            </a:r>
          </a:p>
        </p:txBody>
      </p:sp>
    </p:spTree>
    <p:extLst>
      <p:ext uri="{BB962C8B-B14F-4D97-AF65-F5344CB8AC3E}">
        <p14:creationId xmlns:p14="http://schemas.microsoft.com/office/powerpoint/2010/main" val="224155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EF585-9491-3C4F-7A49-65CBAA0B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to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D14E6-8E2D-5125-70F3-01C80E521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Decompose by business capability and define services corresponding to business capabilities</a:t>
            </a:r>
          </a:p>
          <a:p>
            <a:r>
              <a:rPr lang="en-US" dirty="0"/>
              <a:t>Decompose by domain-driven design subdomain</a:t>
            </a:r>
          </a:p>
          <a:p>
            <a:r>
              <a:rPr lang="en-US" dirty="0"/>
              <a:t>Decompose by verb or use case and define services that are responsible for particular actions. e.g. a Shipping Service that’s responsible for shipping complete orders</a:t>
            </a:r>
          </a:p>
          <a:p>
            <a:r>
              <a:rPr lang="en-US" dirty="0"/>
              <a:t>Decompose by </a:t>
            </a:r>
            <a:r>
              <a:rPr lang="en-US" dirty="0" err="1"/>
              <a:t>by</a:t>
            </a:r>
            <a:r>
              <a:rPr lang="en-US" dirty="0"/>
              <a:t> nouns or resources by defining a service that is responsible for all operations on entities/resources of a given type. e.g. an Account Service that is responsible for managing user accounts</a:t>
            </a:r>
          </a:p>
        </p:txBody>
      </p:sp>
    </p:spTree>
    <p:extLst>
      <p:ext uri="{BB962C8B-B14F-4D97-AF65-F5344CB8AC3E}">
        <p14:creationId xmlns:p14="http://schemas.microsoft.com/office/powerpoint/2010/main" val="906371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3F1D-B30C-A2FB-AE7B-A7E85F3B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between services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C02204-7838-88A1-B583-21459B446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487" y="2062162"/>
            <a:ext cx="59150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7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1ED4-3FDF-F376-E688-53B8340AC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Microservice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4E8D6-E470-4E40-FED5-467F7BAF5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for scaling </a:t>
            </a:r>
          </a:p>
          <a:p>
            <a:r>
              <a:rPr lang="en-US" dirty="0"/>
              <a:t>Support for change </a:t>
            </a:r>
          </a:p>
          <a:p>
            <a:r>
              <a:rPr lang="en-US" dirty="0"/>
              <a:t>Support for reuse </a:t>
            </a:r>
          </a:p>
          <a:p>
            <a:r>
              <a:rPr lang="en-US" dirty="0"/>
              <a:t>Support for separate team development </a:t>
            </a:r>
          </a:p>
          <a:p>
            <a:r>
              <a:rPr lang="en-US" dirty="0"/>
              <a:t>Support for failure (fault tolerance)</a:t>
            </a:r>
          </a:p>
        </p:txBody>
      </p:sp>
    </p:spTree>
    <p:extLst>
      <p:ext uri="{BB962C8B-B14F-4D97-AF65-F5344CB8AC3E}">
        <p14:creationId xmlns:p14="http://schemas.microsoft.com/office/powerpoint/2010/main" val="2196828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0016F-FD3D-97D0-173F-616DE0544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using Microservice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8015E-5D21-A6C6-F4CE-730DDAA02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Services may fail anytime</a:t>
            </a:r>
          </a:p>
          <a:p>
            <a:pPr lvl="1"/>
            <a:r>
              <a:rPr lang="en-US" dirty="0"/>
              <a:t>Bugs in service</a:t>
            </a:r>
          </a:p>
          <a:p>
            <a:pPr lvl="1"/>
            <a:r>
              <a:rPr lang="en-US" dirty="0"/>
              <a:t>Slow response</a:t>
            </a:r>
          </a:p>
          <a:p>
            <a:pPr lvl="1"/>
            <a:r>
              <a:rPr lang="en-US" dirty="0"/>
              <a:t>Failed hardware</a:t>
            </a:r>
          </a:p>
          <a:p>
            <a:r>
              <a:rPr lang="en-US" dirty="0"/>
              <a:t>More services deployed, increase the likelihood of failed services</a:t>
            </a:r>
          </a:p>
          <a:p>
            <a:r>
              <a:rPr lang="en-US" dirty="0"/>
              <a:t>Probable solution:</a:t>
            </a:r>
          </a:p>
          <a:p>
            <a:pPr lvl="1"/>
            <a:r>
              <a:rPr lang="en-US" dirty="0"/>
              <a:t>Monitoring</a:t>
            </a:r>
          </a:p>
          <a:p>
            <a:pPr lvl="1"/>
            <a:r>
              <a:rPr lang="en-US" dirty="0"/>
              <a:t>Design for Failure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863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5A685-DE74-F883-B228-EBE36877B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for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1E209-CE4C-8E39-8E63-593250C6F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for idempotency</a:t>
            </a:r>
          </a:p>
          <a:p>
            <a:pPr lvl="1"/>
            <a:r>
              <a:rPr lang="en-US" dirty="0"/>
              <a:t>Should be able to retry requests without introducing bad data </a:t>
            </a:r>
          </a:p>
          <a:p>
            <a:pPr lvl="1"/>
            <a:r>
              <a:rPr lang="en-US" dirty="0"/>
              <a:t>Design APIs so that executing an action multiple times leads to same resulting state </a:t>
            </a:r>
          </a:p>
          <a:p>
            <a:pPr lvl="1"/>
            <a:r>
              <a:rPr lang="en-US" dirty="0"/>
              <a:t>Prefer state changes on existing entity rather than creating new entities</a:t>
            </a:r>
          </a:p>
          <a:p>
            <a:r>
              <a:rPr lang="en-US" dirty="0"/>
              <a:t>Design for data locality</a:t>
            </a:r>
          </a:p>
          <a:p>
            <a:pPr lvl="1"/>
            <a:r>
              <a:rPr lang="en-US" dirty="0"/>
              <a:t>Transactions across microservices are hard to manage </a:t>
            </a:r>
          </a:p>
          <a:p>
            <a:pPr lvl="1"/>
            <a:r>
              <a:rPr lang="en-US" dirty="0"/>
              <a:t>If datastore server fails or is slow, do not want entire site to go down</a:t>
            </a:r>
          </a:p>
          <a:p>
            <a:pPr lvl="1"/>
            <a:r>
              <a:rPr lang="en-US" dirty="0"/>
              <a:t>Decentralizes implementation decisions</a:t>
            </a:r>
          </a:p>
          <a:p>
            <a:r>
              <a:rPr lang="en-US" dirty="0"/>
              <a:t>Design for eventual consistency</a:t>
            </a:r>
          </a:p>
        </p:txBody>
      </p:sp>
    </p:spTree>
    <p:extLst>
      <p:ext uri="{BB962C8B-B14F-4D97-AF65-F5344CB8AC3E}">
        <p14:creationId xmlns:p14="http://schemas.microsoft.com/office/powerpoint/2010/main" val="1326569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 err="1"/>
              <a:t>MicroServices</a:t>
            </a:r>
            <a:r>
              <a:rPr lang="en-US" cap="none" dirty="0"/>
              <a:t> at Netflix</a:t>
            </a:r>
          </a:p>
        </p:txBody>
      </p:sp>
      <p:pic>
        <p:nvPicPr>
          <p:cNvPr id="3" name="Shape 1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80691" y="2071331"/>
            <a:ext cx="5994841" cy="2932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351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8D4B4-F576-B9EE-3DC2-4F161D6C1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E84E4-1C8F-DE27-7B00-16FDE8A67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Built as a single unit </a:t>
            </a:r>
          </a:p>
          <a:p>
            <a:r>
              <a:rPr lang="en-US" dirty="0"/>
              <a:t>Often built in three main parts: a client-side user interface, a database and a server-side application. </a:t>
            </a:r>
          </a:p>
          <a:p>
            <a:r>
              <a:rPr lang="en-US" dirty="0"/>
              <a:t>The server-side application will handle HTTP requests, execute domain logic, retrieve and update data from the database, and select and populate HTML views to be sent to the browser. This server-side application is a monolith - a single logical executable</a:t>
            </a:r>
          </a:p>
          <a:p>
            <a:r>
              <a:rPr lang="en-US" dirty="0"/>
              <a:t>Any changes to the system involve building and deploying a new version of the server-side application.</a:t>
            </a:r>
          </a:p>
          <a:p>
            <a:r>
              <a:rPr lang="en-US" dirty="0"/>
              <a:t>Monolithic applications can be successful, but increasingly people are feeling frustrations with them - especially as more applications are being deployed to the cloud . </a:t>
            </a:r>
          </a:p>
          <a:p>
            <a:r>
              <a:rPr lang="en-US" dirty="0"/>
              <a:t>Change cycles are tied together - a change made to a small part of the application, requires the entire monolith to be rebuilt and deployed.</a:t>
            </a:r>
          </a:p>
          <a:p>
            <a:r>
              <a:rPr lang="en-US" dirty="0"/>
              <a:t>Over time it's often hard to keep a good modular structure, making it harder to keep changes that ought to only affect one module within that module. </a:t>
            </a:r>
          </a:p>
          <a:p>
            <a:r>
              <a:rPr lang="en-US" dirty="0"/>
              <a:t>Scaling requires scaling of the entire application rather than parts of it that require greater resource</a:t>
            </a:r>
          </a:p>
        </p:txBody>
      </p:sp>
    </p:spTree>
    <p:extLst>
      <p:ext uri="{BB962C8B-B14F-4D97-AF65-F5344CB8AC3E}">
        <p14:creationId xmlns:p14="http://schemas.microsoft.com/office/powerpoint/2010/main" val="51945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02905" y="1054897"/>
            <a:ext cx="6995618" cy="584597"/>
          </a:xfrm>
        </p:spPr>
        <p:txBody>
          <a:bodyPr>
            <a:noAutofit/>
          </a:bodyPr>
          <a:lstStyle/>
          <a:p>
            <a:r>
              <a:rPr lang="en-US" sz="2850" dirty="0"/>
              <a:t>Best Practice: Design Services, Not Servers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433889" y="3001013"/>
            <a:ext cx="163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Best practice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3090954" y="3001013"/>
            <a:ext cx="163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Anti-pattern</a:t>
            </a: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1860791" y="3422577"/>
            <a:ext cx="3991523" cy="219486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44488" indent="-341313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25000"/>
              <a:buFontTx/>
              <a:buBlip>
                <a:blip r:embed="rId4"/>
              </a:buBlip>
              <a:defRPr sz="22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625475" indent="-282575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000" b="0" i="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914400" indent="-2222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595A5D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8144" lvl="2" indent="-342900" defTabSz="685800">
              <a:lnSpc>
                <a:spcPct val="110000"/>
              </a:lnSpc>
              <a:spcBef>
                <a:spcPts val="900"/>
              </a:spcBef>
              <a:buClr>
                <a:schemeClr val="bg2">
                  <a:lumMod val="10000"/>
                </a:schemeClr>
              </a:buClr>
              <a:buBlip>
                <a:blip r:embed="rId5"/>
              </a:buBlip>
            </a:pPr>
            <a:r>
              <a:rPr lang="en-US" sz="2175" dirty="0">
                <a:latin typeface="Amazon Ember Light" charset="0"/>
                <a:ea typeface="Amazon Ember Light" charset="0"/>
                <a:cs typeface="Amazon Ember Light" charset="0"/>
              </a:rPr>
              <a:t>Simple applications run on persistent servers.</a:t>
            </a:r>
          </a:p>
          <a:p>
            <a:pPr marL="388144" lvl="2" indent="-342900" defTabSz="685800">
              <a:lnSpc>
                <a:spcPct val="110000"/>
              </a:lnSpc>
              <a:spcBef>
                <a:spcPts val="900"/>
              </a:spcBef>
              <a:buClr>
                <a:schemeClr val="bg2">
                  <a:lumMod val="10000"/>
                </a:schemeClr>
              </a:buClr>
              <a:buBlip>
                <a:blip r:embed="rId5"/>
              </a:buBlip>
            </a:pPr>
            <a:r>
              <a:rPr lang="en-US" sz="2175" dirty="0">
                <a:latin typeface="Amazon Ember Light" charset="0"/>
                <a:ea typeface="Amazon Ember Light" charset="0"/>
                <a:cs typeface="Amazon Ember Light" charset="0"/>
              </a:rPr>
              <a:t>Applications communicate directly with one another.</a:t>
            </a:r>
          </a:p>
          <a:p>
            <a:pPr marL="388144" lvl="2" indent="-342900" defTabSz="685800">
              <a:lnSpc>
                <a:spcPct val="110000"/>
              </a:lnSpc>
              <a:spcBef>
                <a:spcPts val="900"/>
              </a:spcBef>
              <a:buClr>
                <a:schemeClr val="bg2">
                  <a:lumMod val="10000"/>
                </a:schemeClr>
              </a:buClr>
              <a:buBlip>
                <a:blip r:embed="rId5"/>
              </a:buBlip>
            </a:pPr>
            <a:r>
              <a:rPr lang="en-US" sz="2175" dirty="0">
                <a:latin typeface="Amazon Ember Light" charset="0"/>
                <a:ea typeface="Amazon Ember Light" charset="0"/>
                <a:cs typeface="Amazon Ember Light" charset="0"/>
              </a:rPr>
              <a:t>Static web assets are stored locally on instances. </a:t>
            </a:r>
          </a:p>
          <a:p>
            <a:pPr marL="388144" lvl="2" indent="-342900" defTabSz="685800">
              <a:lnSpc>
                <a:spcPct val="110000"/>
              </a:lnSpc>
              <a:spcBef>
                <a:spcPts val="900"/>
              </a:spcBef>
              <a:buClr>
                <a:schemeClr val="bg2">
                  <a:lumMod val="10000"/>
                </a:schemeClr>
              </a:buClr>
              <a:buBlip>
                <a:blip r:embed="rId5"/>
              </a:buBlip>
            </a:pPr>
            <a:r>
              <a:rPr lang="en-US" sz="2175" dirty="0">
                <a:latin typeface="Amazon Ember Light" charset="0"/>
                <a:ea typeface="Amazon Ember Light" charset="0"/>
                <a:cs typeface="Amazon Ember Light" charset="0"/>
              </a:rPr>
              <a:t>Back-end servers handle user authentication and user state storage.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5963443" y="3383107"/>
            <a:ext cx="4237421" cy="21948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44488" indent="-341313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25000"/>
              <a:buFontTx/>
              <a:buBlip>
                <a:blip r:embed="rId4"/>
              </a:buBlip>
              <a:defRPr sz="22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625475" indent="-282575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000" b="0" i="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914400" indent="-2222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595A5D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8144" lvl="2" indent="-342900" defTabSz="685800">
              <a:lnSpc>
                <a:spcPct val="90000"/>
              </a:lnSpc>
              <a:spcBef>
                <a:spcPts val="900"/>
              </a:spcBef>
              <a:buClr>
                <a:schemeClr val="bg2">
                  <a:lumMod val="10000"/>
                </a:schemeClr>
              </a:buClr>
              <a:buBlip>
                <a:blip r:embed="rId5"/>
              </a:buBlip>
            </a:pPr>
            <a:r>
              <a:rPr lang="en-US" sz="1500" dirty="0">
                <a:latin typeface="Amazon Ember Light" charset="0"/>
                <a:ea typeface="Amazon Ember Light" charset="0"/>
                <a:cs typeface="Amazon Ember Light" charset="0"/>
              </a:rPr>
              <a:t>Serverless solution is provisioned at time of need.</a:t>
            </a:r>
          </a:p>
          <a:p>
            <a:pPr marL="388144" lvl="2" indent="-342900" defTabSz="685800">
              <a:lnSpc>
                <a:spcPct val="90000"/>
              </a:lnSpc>
              <a:spcBef>
                <a:spcPts val="900"/>
              </a:spcBef>
              <a:buClr>
                <a:schemeClr val="bg2">
                  <a:lumMod val="10000"/>
                </a:schemeClr>
              </a:buClr>
              <a:buBlip>
                <a:blip r:embed="rId5"/>
              </a:buBlip>
            </a:pPr>
            <a:r>
              <a:rPr lang="en-US" sz="1500" dirty="0">
                <a:latin typeface="Amazon Ember Light" charset="0"/>
                <a:ea typeface="Amazon Ember Light" charset="0"/>
                <a:cs typeface="Amazon Ember Light" charset="0"/>
              </a:rPr>
              <a:t>Message queues handle communication between applications.</a:t>
            </a:r>
          </a:p>
          <a:p>
            <a:pPr marL="388144" lvl="2" indent="-342900" defTabSz="685800">
              <a:lnSpc>
                <a:spcPct val="90000"/>
              </a:lnSpc>
              <a:spcBef>
                <a:spcPts val="900"/>
              </a:spcBef>
              <a:buClr>
                <a:schemeClr val="bg2">
                  <a:lumMod val="10000"/>
                </a:schemeClr>
              </a:buClr>
              <a:buBlip>
                <a:blip r:embed="rId5"/>
              </a:buBlip>
            </a:pPr>
            <a:r>
              <a:rPr lang="en-US" sz="1500" dirty="0">
                <a:latin typeface="Amazon Ember Light" charset="0"/>
                <a:ea typeface="Amazon Ember Light" charset="0"/>
                <a:cs typeface="Amazon Ember Light" charset="0"/>
              </a:rPr>
              <a:t>Static web assets are stored externally, such as on Amazon S3.</a:t>
            </a:r>
          </a:p>
          <a:p>
            <a:pPr marL="388144" lvl="2" indent="-342900" defTabSz="685800">
              <a:lnSpc>
                <a:spcPct val="90000"/>
              </a:lnSpc>
              <a:spcBef>
                <a:spcPts val="900"/>
              </a:spcBef>
              <a:buClr>
                <a:schemeClr val="bg2">
                  <a:lumMod val="10000"/>
                </a:schemeClr>
              </a:buClr>
              <a:buBlip>
                <a:blip r:embed="rId5"/>
              </a:buBlip>
            </a:pPr>
            <a:r>
              <a:rPr lang="en-US" sz="1500" dirty="0">
                <a:latin typeface="Amazon Ember Light" charset="0"/>
                <a:ea typeface="Amazon Ember Light" charset="0"/>
                <a:cs typeface="Amazon Ember Light" charset="0"/>
              </a:rPr>
              <a:t>User authentication and user state storage are handled by managed AWS services.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07604" y="1885750"/>
            <a:ext cx="3138281" cy="963053"/>
          </a:xfrm>
          <a:prstGeom prst="rect">
            <a:avLst/>
          </a:prstGeom>
          <a:ln w="1905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5"/>
              </a:buBlip>
              <a:defRPr sz="2800" b="0" i="0" kern="120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sz="2400" b="0" i="0" kern="120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sz="2000" b="0" i="0" kern="120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sz="1800" b="0" i="0" kern="120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sz="1800" b="0" i="0" kern="120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450"/>
              </a:spcAft>
              <a:buNone/>
            </a:pPr>
            <a:r>
              <a:rPr lang="en-US" sz="1800" i="1" dirty="0"/>
              <a:t>Leverage the breadth of AWS services; don't limit your infrastructure to servers.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26662" y="1857517"/>
            <a:ext cx="467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dirty="0">
                <a:latin typeface="Amazon Ember Light" charset="0"/>
                <a:ea typeface="Amazon Ember Light" charset="0"/>
                <a:cs typeface="Amazon Ember Light" charset="0"/>
              </a:rPr>
              <a:t>Managed services and serverless architectures can provide greater </a:t>
            </a:r>
            <a:r>
              <a:rPr lang="en-US" b="1" dirty="0">
                <a:solidFill>
                  <a:srgbClr val="0070C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reliability</a:t>
            </a:r>
            <a:r>
              <a:rPr lang="en-US" dirty="0">
                <a:latin typeface="Amazon Ember Light" charset="0"/>
                <a:ea typeface="Amazon Ember Light" charset="0"/>
                <a:cs typeface="Amazon Ember Light" charset="0"/>
              </a:rPr>
              <a:t> and </a:t>
            </a:r>
            <a:r>
              <a:rPr lang="en-US" b="1" dirty="0">
                <a:solidFill>
                  <a:srgbClr val="0070C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efficiency</a:t>
            </a:r>
            <a:r>
              <a:rPr lang="en-US" dirty="0">
                <a:latin typeface="Amazon Ember Light" charset="0"/>
                <a:ea typeface="Amazon Ember Light" charset="0"/>
                <a:cs typeface="Amazon Ember Light" charset="0"/>
              </a:rPr>
              <a:t> in your environment</a:t>
            </a:r>
            <a:r>
              <a:rPr lang="en-US" dirty="0">
                <a:solidFill>
                  <a:srgbClr val="474746"/>
                </a:solidFill>
                <a:cs typeface="Arial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095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904" y="1937480"/>
            <a:ext cx="8510684" cy="3684981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Building applications as suites of services</a:t>
            </a:r>
          </a:p>
          <a:p>
            <a:pPr marL="342900" indent="-342900">
              <a:lnSpc>
                <a:spcPct val="100000"/>
              </a:lnSpc>
              <a:spcBef>
                <a:spcPts val="1800"/>
              </a:spcBef>
            </a:pPr>
            <a:r>
              <a:rPr lang="en-US" b="1" dirty="0">
                <a:solidFill>
                  <a:srgbClr val="0070C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Smaller, finer grain, independent processes </a:t>
            </a:r>
            <a:r>
              <a:rPr lang="en-US" dirty="0"/>
              <a:t>within a service oriented style.</a:t>
            </a:r>
          </a:p>
          <a:p>
            <a:pPr marL="342900" indent="-342900"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Each process is focused on doing </a:t>
            </a:r>
            <a:r>
              <a:rPr lang="en-US" b="1" dirty="0">
                <a:solidFill>
                  <a:srgbClr val="0070C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one small task</a:t>
            </a:r>
            <a:r>
              <a:rPr lang="en-US" dirty="0"/>
              <a:t>. </a:t>
            </a:r>
          </a:p>
          <a:p>
            <a:pPr marL="342900" indent="-342900"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Processes communicate to each other using </a:t>
            </a:r>
            <a:r>
              <a:rPr lang="en-US" b="1" dirty="0">
                <a:solidFill>
                  <a:srgbClr val="0070C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language-agnostic APIs</a:t>
            </a:r>
            <a:r>
              <a:rPr lang="en-US" dirty="0"/>
              <a:t> that leverage JSON/REST</a:t>
            </a:r>
            <a:r>
              <a:rPr lang="en-US" sz="1950" dirty="0"/>
              <a:t>. 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8198331" y="1886312"/>
          <a:ext cx="2121328" cy="1377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8084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Architectural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0739" y="1913308"/>
            <a:ext cx="3254645" cy="693295"/>
          </a:xfrm>
        </p:spPr>
        <p:txBody>
          <a:bodyPr>
            <a:normAutofit fontScale="92500"/>
          </a:bodyPr>
          <a:lstStyle/>
          <a:p>
            <a:pPr marL="164592" indent="0" algn="ctr">
              <a:buNone/>
            </a:pPr>
            <a:r>
              <a:rPr lang="en-US" sz="2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Traditional SOA architectures are </a:t>
            </a:r>
            <a:r>
              <a:rPr lang="en-US" sz="2000" b="1" dirty="0">
                <a:solidFill>
                  <a:srgbClr val="0070C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monolithic</a:t>
            </a:r>
            <a:r>
              <a:rPr lang="en-US" sz="2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:[N-Tier]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565489" y="2713271"/>
            <a:ext cx="2240457" cy="2378277"/>
            <a:chOff x="1168812" y="1611923"/>
            <a:chExt cx="2240457" cy="2378277"/>
          </a:xfrm>
        </p:grpSpPr>
        <p:sp>
          <p:nvSpPr>
            <p:cNvPr id="4" name="Rectangle 3"/>
            <p:cNvSpPr/>
            <p:nvPr/>
          </p:nvSpPr>
          <p:spPr>
            <a:xfrm>
              <a:off x="1168812" y="1611923"/>
              <a:ext cx="2240457" cy="23782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" name="Pie 4"/>
            <p:cNvSpPr/>
            <p:nvPr/>
          </p:nvSpPr>
          <p:spPr>
            <a:xfrm>
              <a:off x="1684935" y="2614447"/>
              <a:ext cx="489512" cy="489512"/>
            </a:xfrm>
            <a:prstGeom prst="pi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sz="1100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Stats</a:t>
              </a:r>
            </a:p>
          </p:txBody>
        </p:sp>
        <p:sp>
          <p:nvSpPr>
            <p:cNvPr id="6" name="Heart 5"/>
            <p:cNvSpPr/>
            <p:nvPr/>
          </p:nvSpPr>
          <p:spPr>
            <a:xfrm>
              <a:off x="2738069" y="1759125"/>
              <a:ext cx="489512" cy="489512"/>
            </a:xfrm>
            <a:prstGeom prst="hear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8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Suggest</a:t>
              </a:r>
              <a:endParaRPr lang="en-US" sz="11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7" name="Vertical Scroll 6"/>
            <p:cNvSpPr/>
            <p:nvPr/>
          </p:nvSpPr>
          <p:spPr>
            <a:xfrm>
              <a:off x="2034871" y="1753128"/>
              <a:ext cx="553148" cy="611890"/>
            </a:xfrm>
            <a:prstGeom prst="verticalScroll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9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Orders</a:t>
              </a:r>
              <a:endParaRPr lang="en-US" sz="11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8" name="Action Button: Home 7">
              <a:hlinkClick r:id="" action="ppaction://hlinkshowjump?jump=firstslide" highlightClick="1"/>
            </p:cNvPr>
            <p:cNvSpPr/>
            <p:nvPr/>
          </p:nvSpPr>
          <p:spPr>
            <a:xfrm>
              <a:off x="1310025" y="1687816"/>
              <a:ext cx="613104" cy="799560"/>
            </a:xfrm>
            <a:prstGeom prst="actionButtonHom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sz="11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algn="ctr"/>
              <a:endParaRPr lang="en-US" sz="11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algn="ctr"/>
              <a:endParaRPr lang="en-US" sz="11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algn="ctr"/>
              <a:endParaRPr lang="en-US" sz="11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algn="ctr"/>
              <a:r>
                <a:rPr lang="en-US" sz="11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Home</a:t>
              </a:r>
            </a:p>
          </p:txBody>
        </p:sp>
        <p:sp>
          <p:nvSpPr>
            <p:cNvPr id="9" name="Cube 8"/>
            <p:cNvSpPr/>
            <p:nvPr/>
          </p:nvSpPr>
          <p:spPr>
            <a:xfrm>
              <a:off x="1535945" y="3213143"/>
              <a:ext cx="1430880" cy="523187"/>
            </a:xfrm>
            <a:prstGeom prst="cub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Inventory</a:t>
              </a:r>
            </a:p>
          </p:txBody>
        </p:sp>
        <p:sp>
          <p:nvSpPr>
            <p:cNvPr id="10" name="Manual Operation 14"/>
            <p:cNvSpPr/>
            <p:nvPr/>
          </p:nvSpPr>
          <p:spPr>
            <a:xfrm>
              <a:off x="2455486" y="2534680"/>
              <a:ext cx="602476" cy="403659"/>
            </a:xfrm>
            <a:prstGeom prst="flowChartManualOperatio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Cart</a:t>
              </a:r>
              <a:endParaRPr lang="en-US" sz="105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sp>
        <p:nvSpPr>
          <p:cNvPr id="11" name="Can 10"/>
          <p:cNvSpPr/>
          <p:nvPr/>
        </p:nvSpPr>
        <p:spPr>
          <a:xfrm>
            <a:off x="3298532" y="4916348"/>
            <a:ext cx="1619154" cy="680948"/>
          </a:xfrm>
          <a:prstGeom prst="can">
            <a:avLst/>
          </a:prstGeom>
          <a:solidFill>
            <a:srgbClr val="FF505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Database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369703" y="2639700"/>
            <a:ext cx="3254022" cy="3065384"/>
            <a:chOff x="4949878" y="1538353"/>
            <a:chExt cx="3254022" cy="3065384"/>
          </a:xfrm>
        </p:grpSpPr>
        <p:cxnSp>
          <p:nvCxnSpPr>
            <p:cNvPr id="26" name="Straight Arrow Connector 25"/>
            <p:cNvCxnSpPr>
              <a:stCxn id="20" idx="1"/>
              <a:endCxn id="25" idx="0"/>
            </p:cNvCxnSpPr>
            <p:nvPr/>
          </p:nvCxnSpPr>
          <p:spPr>
            <a:xfrm flipH="1">
              <a:off x="7261662" y="2536230"/>
              <a:ext cx="537265" cy="122872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1" idx="0"/>
              <a:endCxn id="20" idx="1"/>
            </p:cNvCxnSpPr>
            <p:nvPr/>
          </p:nvCxnSpPr>
          <p:spPr>
            <a:xfrm flipV="1">
              <a:off x="7381012" y="2536230"/>
              <a:ext cx="417915" cy="27018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4" idx="3"/>
              <a:endCxn id="25" idx="0"/>
            </p:cNvCxnSpPr>
            <p:nvPr/>
          </p:nvCxnSpPr>
          <p:spPr>
            <a:xfrm>
              <a:off x="6613445" y="2802105"/>
              <a:ext cx="648217" cy="96285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3" idx="3"/>
              <a:endCxn id="25" idx="0"/>
            </p:cNvCxnSpPr>
            <p:nvPr/>
          </p:nvCxnSpPr>
          <p:spPr>
            <a:xfrm>
              <a:off x="5451616" y="2982698"/>
              <a:ext cx="1810046" cy="78225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2" idx="1"/>
              <a:endCxn id="23" idx="3"/>
            </p:cNvCxnSpPr>
            <p:nvPr/>
          </p:nvCxnSpPr>
          <p:spPr>
            <a:xfrm flipH="1">
              <a:off x="5451616" y="2116842"/>
              <a:ext cx="1354953" cy="86585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2" idx="1"/>
              <a:endCxn id="24" idx="0"/>
            </p:cNvCxnSpPr>
            <p:nvPr/>
          </p:nvCxnSpPr>
          <p:spPr>
            <a:xfrm flipH="1">
              <a:off x="6363626" y="2116842"/>
              <a:ext cx="442943" cy="47603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2" idx="1"/>
              <a:endCxn id="21" idx="2"/>
            </p:cNvCxnSpPr>
            <p:nvPr/>
          </p:nvCxnSpPr>
          <p:spPr>
            <a:xfrm>
              <a:off x="6806569" y="2116842"/>
              <a:ext cx="66996" cy="68957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2" idx="0"/>
              <a:endCxn id="20" idx="0"/>
            </p:cNvCxnSpPr>
            <p:nvPr/>
          </p:nvCxnSpPr>
          <p:spPr>
            <a:xfrm>
              <a:off x="7095813" y="1827598"/>
              <a:ext cx="703114" cy="32804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4" idx="1"/>
              <a:endCxn id="23" idx="3"/>
            </p:cNvCxnSpPr>
            <p:nvPr/>
          </p:nvCxnSpPr>
          <p:spPr>
            <a:xfrm flipH="1">
              <a:off x="5451616" y="2802105"/>
              <a:ext cx="662190" cy="18059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eart 12"/>
            <p:cNvSpPr/>
            <p:nvPr/>
          </p:nvSpPr>
          <p:spPr>
            <a:xfrm>
              <a:off x="7674017" y="2157597"/>
              <a:ext cx="507447" cy="507447"/>
            </a:xfrm>
            <a:prstGeom prst="hear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Suggest</a:t>
              </a:r>
            </a:p>
          </p:txBody>
        </p:sp>
        <p:sp>
          <p:nvSpPr>
            <p:cNvPr id="14" name="Can 13"/>
            <p:cNvSpPr/>
            <p:nvPr/>
          </p:nvSpPr>
          <p:spPr>
            <a:xfrm>
              <a:off x="7977501" y="2447592"/>
              <a:ext cx="226399" cy="265432"/>
            </a:xfrm>
            <a:prstGeom prst="can">
              <a:avLst/>
            </a:prstGeom>
            <a:solidFill>
              <a:srgbClr val="FF9933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5" name="Cube 14"/>
            <p:cNvSpPr/>
            <p:nvPr/>
          </p:nvSpPr>
          <p:spPr>
            <a:xfrm>
              <a:off x="6567905" y="3893768"/>
              <a:ext cx="1483305" cy="647344"/>
            </a:xfrm>
            <a:prstGeom prst="cub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Inventory</a:t>
              </a:r>
            </a:p>
          </p:txBody>
        </p:sp>
        <p:sp>
          <p:nvSpPr>
            <p:cNvPr id="16" name="Can 15"/>
            <p:cNvSpPr/>
            <p:nvPr/>
          </p:nvSpPr>
          <p:spPr>
            <a:xfrm>
              <a:off x="7816992" y="4338305"/>
              <a:ext cx="226399" cy="265432"/>
            </a:xfrm>
            <a:prstGeom prst="can">
              <a:avLst/>
            </a:prstGeom>
            <a:solidFill>
              <a:srgbClr val="FF9933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20" name="Heart 19"/>
            <p:cNvSpPr/>
            <p:nvPr/>
          </p:nvSpPr>
          <p:spPr>
            <a:xfrm>
              <a:off x="7545203" y="2028783"/>
              <a:ext cx="507447" cy="507447"/>
            </a:xfrm>
            <a:prstGeom prst="hear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Suggest</a:t>
              </a:r>
              <a:endParaRPr lang="en-US" sz="11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21" name="Pie 20"/>
            <p:cNvSpPr/>
            <p:nvPr/>
          </p:nvSpPr>
          <p:spPr>
            <a:xfrm>
              <a:off x="6873565" y="2552689"/>
              <a:ext cx="507447" cy="507447"/>
            </a:xfrm>
            <a:prstGeom prst="pi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Stats</a:t>
              </a:r>
            </a:p>
          </p:txBody>
        </p:sp>
        <p:sp>
          <p:nvSpPr>
            <p:cNvPr id="22" name="Action Button: Home 21">
              <a:hlinkClick r:id="" action="ppaction://hlinkshowjump?jump=firstslide" highlightClick="1"/>
            </p:cNvPr>
            <p:cNvSpPr/>
            <p:nvPr/>
          </p:nvSpPr>
          <p:spPr>
            <a:xfrm>
              <a:off x="6517324" y="1538353"/>
              <a:ext cx="578489" cy="578489"/>
            </a:xfrm>
            <a:prstGeom prst="actionButtonHo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Home</a:t>
              </a:r>
            </a:p>
          </p:txBody>
        </p:sp>
        <p:sp>
          <p:nvSpPr>
            <p:cNvPr id="24" name="Manual Operation 14"/>
            <p:cNvSpPr/>
            <p:nvPr/>
          </p:nvSpPr>
          <p:spPr>
            <a:xfrm>
              <a:off x="6051351" y="2592880"/>
              <a:ext cx="624549" cy="418448"/>
            </a:xfrm>
            <a:prstGeom prst="flowChartManualOperat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50" b="1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Cart</a:t>
              </a:r>
            </a:p>
          </p:txBody>
        </p:sp>
        <p:sp>
          <p:nvSpPr>
            <p:cNvPr id="25" name="Cube 24"/>
            <p:cNvSpPr/>
            <p:nvPr/>
          </p:nvSpPr>
          <p:spPr>
            <a:xfrm>
              <a:off x="6439092" y="3764954"/>
              <a:ext cx="1483305" cy="647344"/>
            </a:xfrm>
            <a:prstGeom prst="cub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Inventory</a:t>
              </a:r>
            </a:p>
          </p:txBody>
        </p:sp>
        <p:sp>
          <p:nvSpPr>
            <p:cNvPr id="34" name="Can 33"/>
            <p:cNvSpPr/>
            <p:nvPr/>
          </p:nvSpPr>
          <p:spPr>
            <a:xfrm>
              <a:off x="7129220" y="2984832"/>
              <a:ext cx="226399" cy="265432"/>
            </a:xfrm>
            <a:prstGeom prst="can">
              <a:avLst/>
            </a:prstGeom>
            <a:solidFill>
              <a:srgbClr val="FF9933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35" name="Can 34"/>
            <p:cNvSpPr/>
            <p:nvPr/>
          </p:nvSpPr>
          <p:spPr>
            <a:xfrm>
              <a:off x="6445599" y="2889541"/>
              <a:ext cx="226399" cy="265432"/>
            </a:xfrm>
            <a:prstGeom prst="can">
              <a:avLst/>
            </a:prstGeom>
            <a:solidFill>
              <a:srgbClr val="FF9933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7" name="Vertical Scroll 16"/>
            <p:cNvSpPr/>
            <p:nvPr/>
          </p:nvSpPr>
          <p:spPr>
            <a:xfrm>
              <a:off x="5207505" y="2923170"/>
              <a:ext cx="573414" cy="634308"/>
            </a:xfrm>
            <a:prstGeom prst="verticalScroll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Orders</a:t>
              </a:r>
            </a:p>
          </p:txBody>
        </p:sp>
        <p:sp>
          <p:nvSpPr>
            <p:cNvPr id="18" name="Vertical Scroll 17"/>
            <p:cNvSpPr/>
            <p:nvPr/>
          </p:nvSpPr>
          <p:spPr>
            <a:xfrm>
              <a:off x="5078691" y="2794357"/>
              <a:ext cx="573414" cy="634308"/>
            </a:xfrm>
            <a:prstGeom prst="verticalScroll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Orders</a:t>
              </a:r>
              <a:endParaRPr lang="en-US" sz="11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9" name="Can 18"/>
            <p:cNvSpPr/>
            <p:nvPr/>
          </p:nvSpPr>
          <p:spPr>
            <a:xfrm>
              <a:off x="5515865" y="3383326"/>
              <a:ext cx="226399" cy="265432"/>
            </a:xfrm>
            <a:prstGeom prst="can">
              <a:avLst/>
            </a:prstGeom>
            <a:solidFill>
              <a:srgbClr val="FF9933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23" name="Vertical Scroll 22"/>
            <p:cNvSpPr/>
            <p:nvPr/>
          </p:nvSpPr>
          <p:spPr>
            <a:xfrm>
              <a:off x="4949878" y="2665544"/>
              <a:ext cx="573414" cy="634308"/>
            </a:xfrm>
            <a:prstGeom prst="verticalScroll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Orders</a:t>
              </a:r>
              <a:endParaRPr lang="en-US" sz="11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sp>
        <p:nvSpPr>
          <p:cNvPr id="40" name="Content Placeholder 2"/>
          <p:cNvSpPr txBox="1">
            <a:spLocks/>
          </p:cNvSpPr>
          <p:nvPr/>
        </p:nvSpPr>
        <p:spPr>
          <a:xfrm>
            <a:off x="6288607" y="1915100"/>
            <a:ext cx="3818630" cy="85855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685800" indent="-466344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Tx/>
              <a:buBlip>
                <a:blip r:embed="rId4"/>
              </a:buBlip>
              <a:defRPr sz="2800" b="0" i="0" kern="120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1143000" indent="-466344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Tx/>
              <a:buBlip>
                <a:blip r:embed="rId4"/>
              </a:buBlip>
              <a:defRPr sz="2400" b="0" i="0" kern="120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000" b="0" i="0" kern="120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b="0" i="0" kern="120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b="0" i="0" kern="120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592" indent="0" algn="ctr">
              <a:lnSpc>
                <a:spcPct val="130000"/>
              </a:lnSpc>
              <a:buNone/>
            </a:pPr>
            <a:r>
              <a:rPr lang="en-US" sz="1575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Microservice-based architectures are </a:t>
            </a:r>
            <a:r>
              <a:rPr lang="en-US" sz="1575" b="1" dirty="0">
                <a:solidFill>
                  <a:srgbClr val="0070C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loosely coupled</a:t>
            </a:r>
            <a:r>
              <a:rPr lang="en-US" sz="1575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506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App (Various Components linked together)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405" y="2885792"/>
            <a:ext cx="8854529" cy="103690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81200" y="1063228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cap="none" dirty="0"/>
              <a:t>Comparing Monolithic to </a:t>
            </a:r>
            <a:r>
              <a:rPr lang="en-US" cap="none" dirty="0" err="1"/>
              <a:t>MicroServices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4203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3598449" y="4110628"/>
            <a:ext cx="4633493" cy="1590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538" y="857250"/>
            <a:ext cx="8229600" cy="857400"/>
          </a:xfrm>
        </p:spPr>
        <p:txBody>
          <a:bodyPr/>
          <a:lstStyle/>
          <a:p>
            <a:pPr algn="ctr"/>
            <a:r>
              <a:rPr lang="en-US" cap="none" dirty="0"/>
              <a:t>Monolithic Architecture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67660" y="3230129"/>
            <a:ext cx="1876278" cy="476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Load Balancer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008772" y="4644789"/>
            <a:ext cx="23365" cy="879712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343083" y="3901015"/>
            <a:ext cx="4633493" cy="1590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Monolithic App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2050281" y="2859727"/>
            <a:ext cx="7985627" cy="457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446044" y="4232853"/>
            <a:ext cx="1418649" cy="549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Account Component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982777" y="4247940"/>
            <a:ext cx="1418649" cy="549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Catalog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</a:rPr>
              <a:t>Component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162708" y="4869489"/>
            <a:ext cx="1685886" cy="549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Recommendation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</a:rPr>
              <a:t>Component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027545" y="4823719"/>
            <a:ext cx="1731650" cy="5648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Customer Service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</a:rPr>
              <a:t>Component</a:t>
            </a:r>
          </a:p>
        </p:txBody>
      </p:sp>
      <p:sp>
        <p:nvSpPr>
          <p:cNvPr id="48" name="Can 47"/>
          <p:cNvSpPr/>
          <p:nvPr/>
        </p:nvSpPr>
        <p:spPr>
          <a:xfrm>
            <a:off x="8937598" y="4267184"/>
            <a:ext cx="1269921" cy="1258699"/>
          </a:xfrm>
          <a:prstGeom prst="ca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58" name="Straight Connector 57"/>
          <p:cNvCxnSpPr>
            <a:endCxn id="10" idx="0"/>
          </p:cNvCxnSpPr>
          <p:nvPr/>
        </p:nvCxnSpPr>
        <p:spPr>
          <a:xfrm>
            <a:off x="5905806" y="2939829"/>
            <a:ext cx="1" cy="2903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0" idx="2"/>
          </p:cNvCxnSpPr>
          <p:nvPr/>
        </p:nvCxnSpPr>
        <p:spPr>
          <a:xfrm flipH="1">
            <a:off x="4098163" y="3706380"/>
            <a:ext cx="1807636" cy="171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0" idx="2"/>
          </p:cNvCxnSpPr>
          <p:nvPr/>
        </p:nvCxnSpPr>
        <p:spPr>
          <a:xfrm>
            <a:off x="5905804" y="3706381"/>
            <a:ext cx="2242381" cy="446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9" idx="3"/>
            <a:endCxn id="48" idx="2"/>
          </p:cNvCxnSpPr>
          <p:nvPr/>
        </p:nvCxnSpPr>
        <p:spPr>
          <a:xfrm flipV="1">
            <a:off x="8231934" y="4896534"/>
            <a:ext cx="705656" cy="93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028240" y="2190947"/>
            <a:ext cx="8185122" cy="599494"/>
            <a:chOff x="6" y="1109702"/>
            <a:chExt cx="8857436" cy="801808"/>
          </a:xfrm>
          <a:solidFill>
            <a:srgbClr val="FFFFFF"/>
          </a:solidFill>
        </p:grpSpPr>
        <p:pic>
          <p:nvPicPr>
            <p:cNvPr id="27" name="Picture 26" descr="images-1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672163" y="1149571"/>
              <a:ext cx="1502723" cy="711975"/>
            </a:xfrm>
            <a:prstGeom prst="rect">
              <a:avLst/>
            </a:prstGeom>
            <a:grpFill/>
          </p:spPr>
        </p:pic>
        <p:pic>
          <p:nvPicPr>
            <p:cNvPr id="28" name="Picture 27" descr="images-2.jp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52511">
                          <a14:foregroundMark x1="69406" y1="79130" x2="69406" y2="79130"/>
                          <a14:foregroundMark x1="58904" y1="80435" x2="58904" y2="80435"/>
                          <a14:foregroundMark x1="79452" y1="73478" x2="79452" y2="73478"/>
                          <a14:foregroundMark x1="52968" y1="88696" x2="52968" y2="886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14779" y="1109702"/>
              <a:ext cx="989608" cy="779485"/>
            </a:xfrm>
            <a:prstGeom prst="rect">
              <a:avLst/>
            </a:prstGeom>
            <a:grpFill/>
          </p:spPr>
        </p:pic>
        <p:pic>
          <p:nvPicPr>
            <p:cNvPr id="29" name="Picture 28" descr="images-3.jpg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93" b="100000" l="4889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85986" y="1146376"/>
              <a:ext cx="1008003" cy="752642"/>
            </a:xfrm>
            <a:prstGeom prst="rect">
              <a:avLst/>
            </a:prstGeom>
            <a:grpFill/>
          </p:spPr>
        </p:pic>
        <p:pic>
          <p:nvPicPr>
            <p:cNvPr id="30" name="Picture 29" descr="images-4.jpg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96525">
                          <a14:foregroundMark x1="24324" y1="52577" x2="24324" y2="52577"/>
                          <a14:foregroundMark x1="24324" y1="29381" x2="24324" y2="293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" y="1152211"/>
              <a:ext cx="1256559" cy="705906"/>
            </a:xfrm>
            <a:prstGeom prst="rect">
              <a:avLst/>
            </a:prstGeom>
            <a:grpFill/>
          </p:spPr>
        </p:pic>
        <p:pic>
          <p:nvPicPr>
            <p:cNvPr id="31" name="Picture 30" descr="images-5.jpg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29242" y="1145245"/>
              <a:ext cx="1192368" cy="766265"/>
            </a:xfrm>
            <a:prstGeom prst="rect">
              <a:avLst/>
            </a:prstGeom>
            <a:grpFill/>
          </p:spPr>
        </p:pic>
        <p:pic>
          <p:nvPicPr>
            <p:cNvPr id="32" name="Picture 31" descr="images-6.jpg"/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0" b="100000" l="0" r="99528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00235" y="1109703"/>
              <a:ext cx="914544" cy="766795"/>
            </a:xfrm>
            <a:prstGeom prst="rect">
              <a:avLst/>
            </a:prstGeom>
            <a:grpFill/>
          </p:spPr>
        </p:pic>
        <p:pic>
          <p:nvPicPr>
            <p:cNvPr id="33" name="Picture 32" descr="images.jpg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0" b="99582" l="0" r="891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46270" y="1143698"/>
              <a:ext cx="868003" cy="737393"/>
            </a:xfrm>
            <a:prstGeom prst="rect">
              <a:avLst/>
            </a:prstGeom>
            <a:grpFill/>
          </p:spPr>
        </p:pic>
        <p:pic>
          <p:nvPicPr>
            <p:cNvPr id="34" name="Picture 33" descr="pc-mac-ad.jpg"/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0" b="100000" l="1500" r="100000">
                          <a14:foregroundMark x1="66750" y1="26286" x2="66750" y2="26286"/>
                          <a14:foregroundMark x1="75000" y1="31714" x2="75000" y2="31714"/>
                          <a14:foregroundMark x1="63250" y1="61714" x2="63250" y2="61714"/>
                          <a14:backgroundMark x1="66750" y1="40000" x2="66750" y2="400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77817" y="1146377"/>
              <a:ext cx="1112562" cy="730119"/>
            </a:xfrm>
            <a:prstGeom prst="rect">
              <a:avLst/>
            </a:prstGeom>
            <a:grpFill/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478" b="100000" l="1205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88329" y="1113190"/>
              <a:ext cx="1269113" cy="775994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174425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Apps – Failure &amp; Availability</a:t>
            </a:r>
          </a:p>
        </p:txBody>
      </p:sp>
      <p:pic>
        <p:nvPicPr>
          <p:cNvPr id="4" name="Picture Placeholder 3" descr="train_fire_1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7" b="91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2201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MicroServices</a:t>
            </a:r>
            <a:r>
              <a:rPr lang="en-US" dirty="0"/>
              <a:t> – separate single purpose services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909" y="1024257"/>
            <a:ext cx="4183174" cy="418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2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1326</TotalTime>
  <Words>670</Words>
  <Application>Microsoft Office PowerPoint</Application>
  <PresentationFormat>Widescreen</PresentationFormat>
  <Paragraphs>115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Amazon Ember</vt:lpstr>
      <vt:lpstr>Amazon Ember Light</vt:lpstr>
      <vt:lpstr>Arial</vt:lpstr>
      <vt:lpstr>Calibri</vt:lpstr>
      <vt:lpstr>Calibri Light</vt:lpstr>
      <vt:lpstr>Wingdings</vt:lpstr>
      <vt:lpstr>Office Theme</vt:lpstr>
      <vt:lpstr>Microservices</vt:lpstr>
      <vt:lpstr>Monolithic</vt:lpstr>
      <vt:lpstr>Best Practice: Design Services, Not Servers</vt:lpstr>
      <vt:lpstr>Microservices</vt:lpstr>
      <vt:lpstr>Comparing Architectural Styles</vt:lpstr>
      <vt:lpstr>Monolithic App (Various Components linked together)</vt:lpstr>
      <vt:lpstr>Monolithic Architecture</vt:lpstr>
      <vt:lpstr>Monolithic Apps – Failure &amp; Availability</vt:lpstr>
      <vt:lpstr>MicroServices – separate single purpose services</vt:lpstr>
      <vt:lpstr>Microservices Architecture</vt:lpstr>
      <vt:lpstr>Challenges</vt:lpstr>
      <vt:lpstr>Partitioning to microservices</vt:lpstr>
      <vt:lpstr>Communication between services</vt:lpstr>
      <vt:lpstr>Advantages of Microservice</vt:lpstr>
      <vt:lpstr>Challenges using Microservice</vt:lpstr>
      <vt:lpstr>Design for Failure</vt:lpstr>
      <vt:lpstr>MicroServices at Netflix</vt:lpstr>
    </vt:vector>
  </TitlesOfParts>
  <Company>Faculty of Computer Science Universitas Indonesia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</dc:title>
  <dc:creator>Daya Adianto</dc:creator>
  <cp:lastModifiedBy>Rizal Fathoni Aji</cp:lastModifiedBy>
  <cp:revision>88</cp:revision>
  <dcterms:created xsi:type="dcterms:W3CDTF">2019-04-10T03:52:40Z</dcterms:created>
  <dcterms:modified xsi:type="dcterms:W3CDTF">2023-10-26T01:35:05Z</dcterms:modified>
</cp:coreProperties>
</file>