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80" r:id="rId2"/>
    <p:sldId id="258" r:id="rId3"/>
    <p:sldId id="497" r:id="rId4"/>
    <p:sldId id="273" r:id="rId5"/>
    <p:sldId id="268" r:id="rId6"/>
    <p:sldId id="382" r:id="rId7"/>
    <p:sldId id="498" r:id="rId8"/>
    <p:sldId id="383" r:id="rId9"/>
    <p:sldId id="501" r:id="rId10"/>
    <p:sldId id="336" r:id="rId11"/>
    <p:sldId id="276" r:id="rId12"/>
    <p:sldId id="400" r:id="rId13"/>
    <p:sldId id="402" r:id="rId14"/>
    <p:sldId id="341" r:id="rId15"/>
    <p:sldId id="342" r:id="rId16"/>
    <p:sldId id="355" r:id="rId17"/>
    <p:sldId id="312" r:id="rId18"/>
    <p:sldId id="343" r:id="rId19"/>
    <p:sldId id="267" r:id="rId20"/>
    <p:sldId id="416" r:id="rId21"/>
    <p:sldId id="502" r:id="rId22"/>
    <p:sldId id="261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86837" autoAdjust="0"/>
  </p:normalViewPr>
  <p:slideViewPr>
    <p:cSldViewPr>
      <p:cViewPr varScale="1">
        <p:scale>
          <a:sx n="62" d="100"/>
          <a:sy n="62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BA7-7D6F-4C73-91B3-3864D27A30D2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96242-272F-4F68-984C-1337F8864C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96242-272F-4F68-984C-1337F8864C8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96242-272F-4F68-984C-1337F8864C8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96242-272F-4F68-984C-1337F8864C8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96242-272F-4F68-984C-1337F8864C8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8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200400"/>
            <a:ext cx="6629400" cy="236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Platform as a Service</a:t>
            </a:r>
          </a:p>
          <a:p>
            <a:pPr algn="ctr"/>
            <a:endParaRPr lang="en-US" sz="32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800" i="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 Pool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1392" y="2287413"/>
            <a:ext cx="4614664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Resource Pool dynamically provides an abstraction and consolidation of large-scale resources</a:t>
            </a:r>
          </a:p>
          <a:p>
            <a:endParaRPr lang="en-US" altLang="zh-TW" dirty="0"/>
          </a:p>
          <a:p>
            <a:r>
              <a:rPr lang="en-US" altLang="zh-TW" dirty="0"/>
              <a:t>Consumers can acquire and return resources from the resource pool on demand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1152128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n-US" altLang="zh-TW" sz="3200" dirty="0"/>
              <a:t>The capacities to abstract and control all the underlying resources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5580112" y="2420888"/>
            <a:ext cx="3168352" cy="3528392"/>
            <a:chOff x="4681270" y="2996952"/>
            <a:chExt cx="2803772" cy="2927033"/>
          </a:xfrm>
        </p:grpSpPr>
        <p:sp>
          <p:nvSpPr>
            <p:cNvPr id="8" name="圓角矩形 7"/>
            <p:cNvSpPr>
              <a:spLocks/>
            </p:cNvSpPr>
            <p:nvPr/>
          </p:nvSpPr>
          <p:spPr>
            <a:xfrm>
              <a:off x="4681270" y="5085185"/>
              <a:ext cx="2793600" cy="8388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002060"/>
                  </a:solidFill>
                </a:rPr>
                <a:t>Resource Pool</a:t>
              </a:r>
              <a:endParaRPr lang="zh-TW" alt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5293919" y="4869160"/>
              <a:ext cx="1589464" cy="330938"/>
            </a:xfrm>
            <a:prstGeom prst="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abstract</a:t>
              </a:r>
              <a:endParaRPr lang="zh-TW" altLang="en-US" sz="1600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92260" y="2996952"/>
              <a:ext cx="2792782" cy="838148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002060"/>
                  </a:solidFill>
                </a:rPr>
                <a:t>Enabling Services</a:t>
              </a:r>
            </a:p>
          </p:txBody>
        </p:sp>
        <p:sp>
          <p:nvSpPr>
            <p:cNvPr id="11" name="向上箭號 10"/>
            <p:cNvSpPr/>
            <p:nvPr/>
          </p:nvSpPr>
          <p:spPr>
            <a:xfrm>
              <a:off x="5293919" y="3703335"/>
              <a:ext cx="1589464" cy="330938"/>
            </a:xfrm>
            <a:prstGeom prst="upArrow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provide</a:t>
              </a:r>
              <a:endParaRPr lang="zh-TW" altLang="en-US" sz="1600" dirty="0"/>
            </a:p>
          </p:txBody>
        </p:sp>
        <p:sp>
          <p:nvSpPr>
            <p:cNvPr id="12" name="圓角矩形 11"/>
            <p:cNvSpPr>
              <a:spLocks/>
            </p:cNvSpPr>
            <p:nvPr/>
          </p:nvSpPr>
          <p:spPr>
            <a:xfrm>
              <a:off x="4686591" y="4034273"/>
              <a:ext cx="2793600" cy="838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rgbClr val="002060"/>
                  </a:solidFill>
                </a:rPr>
                <a:t>Core Platform</a:t>
              </a:r>
              <a:endParaRPr lang="zh-TW" altLang="en-US" sz="2800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Platform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PaaS providers can provide a runtime environment for the developer platform</a:t>
            </a:r>
          </a:p>
          <a:p>
            <a:r>
              <a:rPr lang="en-US" altLang="zh-TW" dirty="0"/>
              <a:t>Runtime environment is automatic control such that consumers can focus on their services</a:t>
            </a:r>
          </a:p>
          <a:p>
            <a:pPr lvl="1"/>
            <a:r>
              <a:rPr lang="en-US" altLang="zh-TW" dirty="0"/>
              <a:t>Dynamic provisioning</a:t>
            </a:r>
          </a:p>
          <a:p>
            <a:pPr lvl="2"/>
            <a:r>
              <a:rPr lang="en-US" altLang="zh-TW" dirty="0"/>
              <a:t>On-demand resource provisioning</a:t>
            </a:r>
          </a:p>
          <a:p>
            <a:pPr lvl="1"/>
            <a:r>
              <a:rPr lang="en-US" altLang="zh-TW" dirty="0"/>
              <a:t>Load balancing</a:t>
            </a:r>
          </a:p>
          <a:p>
            <a:pPr lvl="2"/>
            <a:r>
              <a:rPr lang="en-US" altLang="zh-TW" dirty="0"/>
              <a:t>Distribute workload evenly among resources</a:t>
            </a:r>
          </a:p>
          <a:p>
            <a:pPr lvl="1"/>
            <a:r>
              <a:rPr lang="en-US" altLang="zh-TW" dirty="0"/>
              <a:t>Fault tolerance</a:t>
            </a:r>
          </a:p>
          <a:p>
            <a:pPr lvl="2"/>
            <a:r>
              <a:rPr lang="en-US" altLang="zh-TW" dirty="0"/>
              <a:t>Continuously operating in the presence of failures</a:t>
            </a:r>
          </a:p>
          <a:p>
            <a:pPr lvl="1"/>
            <a:r>
              <a:rPr lang="en-US" altLang="zh-TW" dirty="0"/>
              <a:t>System monitoring</a:t>
            </a:r>
          </a:p>
          <a:p>
            <a:pPr lvl="2"/>
            <a:r>
              <a:rPr lang="en-US" altLang="zh-TW" dirty="0">
                <a:latin typeface="Cambria" pitchFamily="18" charset="0"/>
              </a:rPr>
              <a:t>Monitor the system status and measure the usage of resources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Enabling Services </a:t>
            </a:r>
            <a:endParaRPr lang="zh-TW" altLang="en-US" dirty="0"/>
          </a:p>
        </p:txBody>
      </p:sp>
      <p:sp>
        <p:nvSpPr>
          <p:cNvPr id="26" name="內容版面配置區 2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dirty="0"/>
              <a:t>Enabling Services are the main focus of consumers</a:t>
            </a:r>
          </a:p>
          <a:p>
            <a:r>
              <a:rPr lang="en-US" altLang="zh-TW" dirty="0"/>
              <a:t>Consumers can make use of these sustaining services to develop their applications</a:t>
            </a:r>
          </a:p>
          <a:p>
            <a:pPr lvl="1"/>
            <a:r>
              <a:rPr lang="en-US" altLang="zh-TW" dirty="0"/>
              <a:t>Programming IDE</a:t>
            </a:r>
          </a:p>
          <a:p>
            <a:pPr lvl="2"/>
            <a:r>
              <a:rPr lang="en-US" altLang="zh-TW" dirty="0"/>
              <a:t>Integrate the full functionalities supported from the runtime environment</a:t>
            </a:r>
          </a:p>
          <a:p>
            <a:pPr lvl="2"/>
            <a:r>
              <a:rPr lang="en-US" altLang="zh-TW" dirty="0"/>
              <a:t>Provide some development tools, such as profiler, debugger and testing environment</a:t>
            </a:r>
          </a:p>
          <a:p>
            <a:pPr lvl="1"/>
            <a:r>
              <a:rPr lang="en-US" altLang="zh-TW" dirty="0"/>
              <a:t>System Control Interfaces</a:t>
            </a:r>
          </a:p>
          <a:p>
            <a:pPr lvl="2"/>
            <a:r>
              <a:rPr lang="en-US" altLang="zh-TW" dirty="0"/>
              <a:t>Make the decision according to some principles and requirements</a:t>
            </a:r>
          </a:p>
          <a:p>
            <a:pPr lvl="2"/>
            <a:r>
              <a:rPr lang="en-US" altLang="zh-TW" dirty="0"/>
              <a:t>Describe the flow of installation and configuration of resources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as a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Guarantee some properties and characteristics</a:t>
            </a:r>
          </a:p>
          <a:p>
            <a:pPr lvl="1"/>
            <a:r>
              <a:rPr lang="en-US" altLang="zh-TW" dirty="0"/>
              <a:t>Scalability</a:t>
            </a:r>
          </a:p>
          <a:p>
            <a:pPr lvl="1"/>
            <a:r>
              <a:rPr lang="en-US" altLang="zh-TW" dirty="0"/>
              <a:t>Availability</a:t>
            </a:r>
          </a:p>
          <a:p>
            <a:pPr lvl="1"/>
            <a:r>
              <a:rPr lang="en-US" altLang="zh-TW" dirty="0"/>
              <a:t>Manageability</a:t>
            </a:r>
          </a:p>
          <a:p>
            <a:pPr lvl="1"/>
            <a:r>
              <a:rPr lang="en-US" altLang="zh-TW" dirty="0"/>
              <a:t>Performance</a:t>
            </a:r>
          </a:p>
          <a:p>
            <a:pPr lvl="1"/>
            <a:r>
              <a:rPr lang="en-US" altLang="zh-TW" dirty="0"/>
              <a:t>Accessibility</a:t>
            </a:r>
            <a:endParaRPr lang="zh-TW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t="9925"/>
          <a:stretch>
            <a:fillRect/>
          </a:stretch>
        </p:blipFill>
        <p:spPr bwMode="auto">
          <a:xfrm>
            <a:off x="4860032" y="2532384"/>
            <a:ext cx="2903417" cy="392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Scalability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 wrap="square">
            <a:normAutofit lnSpcReduction="10000"/>
          </a:bodyPr>
          <a:lstStyle/>
          <a:p>
            <a:r>
              <a:rPr lang="en-US" altLang="zh-TW" dirty="0"/>
              <a:t>PaaS needs to support dynamic provisioning that can increase or decrease resources on demand</a:t>
            </a:r>
          </a:p>
          <a:p>
            <a:endParaRPr lang="en-US" altLang="zh-TW" dirty="0"/>
          </a:p>
          <a:p>
            <a:r>
              <a:rPr lang="en-US" altLang="zh-TW" dirty="0"/>
              <a:t>PaaS provides the abstraction of cloud infrastructure and the automatic management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043" y="2708920"/>
            <a:ext cx="260032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US" altLang="zh-TW" dirty="0"/>
              <a:t>PaaS needs to support the fault tolerance ability </a:t>
            </a:r>
            <a:br>
              <a:rPr lang="en-US" altLang="zh-TW" dirty="0"/>
            </a:br>
            <a:r>
              <a:rPr lang="en-US" altLang="zh-TW" dirty="0"/>
              <a:t>such that system would not crash on failure</a:t>
            </a:r>
          </a:p>
          <a:p>
            <a:endParaRPr lang="en-US" altLang="zh-TW" dirty="0"/>
          </a:p>
          <a:p>
            <a:r>
              <a:rPr lang="en-US" altLang="zh-TW" dirty="0"/>
              <a:t>PaaS also needs to provide system resilience by duplicating applications </a:t>
            </a:r>
            <a:br>
              <a:rPr lang="en-US" altLang="zh-TW" dirty="0"/>
            </a:br>
            <a:r>
              <a:rPr lang="en-US" altLang="zh-TW" dirty="0"/>
              <a:t>or services</a:t>
            </a:r>
          </a:p>
        </p:txBody>
      </p:sp>
      <p:pic>
        <p:nvPicPr>
          <p:cNvPr id="3074" name="Picture 2" descr="D:\Data\edu_NTHU\_myResearchNotes\cloud computing\_Course\slides\tmp\pictures\打破雞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2386" y="2852936"/>
            <a:ext cx="3842102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Manageability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PaaS provides automatic mechanisms to control the utilization of platform resources</a:t>
            </a:r>
          </a:p>
          <a:p>
            <a:r>
              <a:rPr lang="en-US" altLang="zh-TW" dirty="0"/>
              <a:t>Monitoring service provides the ability of management, analysis and operation for resources and jobs</a:t>
            </a:r>
          </a:p>
          <a:p>
            <a:r>
              <a:rPr lang="en-US" altLang="zh-TW" dirty="0"/>
              <a:t>Based on the system monitoring, PaaS can record and report the usage of resources</a:t>
            </a:r>
          </a:p>
          <a:p>
            <a:r>
              <a:rPr lang="en-US" altLang="zh-TW" dirty="0"/>
              <a:t>Consumers can pay for what they use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Billing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TW" dirty="0"/>
              <a:t>Consumers pay the bill according to how many units of resources and services they use</a:t>
            </a:r>
          </a:p>
          <a:p>
            <a:pPr lvl="1"/>
            <a:r>
              <a:rPr lang="en-US" altLang="zh-TW" dirty="0"/>
              <a:t>Input/output network bandwidth</a:t>
            </a:r>
          </a:p>
          <a:p>
            <a:pPr lvl="1"/>
            <a:r>
              <a:rPr lang="en-US" altLang="zh-TW" dirty="0"/>
              <a:t>Management report or warning</a:t>
            </a:r>
          </a:p>
          <a:p>
            <a:pPr lvl="1"/>
            <a:r>
              <a:rPr lang="en-US" altLang="zh-TW" dirty="0"/>
              <a:t>CPU time</a:t>
            </a:r>
          </a:p>
          <a:p>
            <a:pPr lvl="1"/>
            <a:r>
              <a:rPr lang="en-US" altLang="zh-TW" dirty="0"/>
              <a:t>Storage space</a:t>
            </a:r>
          </a:p>
          <a:p>
            <a:pPr lvl="1"/>
            <a:r>
              <a:rPr lang="en-US" altLang="zh-TW" dirty="0"/>
              <a:t>Data migration</a:t>
            </a:r>
          </a:p>
          <a:p>
            <a:pPr lvl="1"/>
            <a:r>
              <a:rPr lang="en-US" altLang="zh-TW" dirty="0"/>
              <a:t>…etc</a:t>
            </a:r>
          </a:p>
        </p:txBody>
      </p:sp>
      <p:pic>
        <p:nvPicPr>
          <p:cNvPr id="4" name="Picture 2" descr="D:\Data\edu_NTHU\_myResearchNotes\cloud computing\_Course\slides\_Material\money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3905" y="2852936"/>
            <a:ext cx="3946607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PaaS needs to support the capabilities</a:t>
            </a:r>
          </a:p>
          <a:p>
            <a:pPr lvl="1"/>
            <a:r>
              <a:rPr lang="en-GB" altLang="zh-TW" dirty="0"/>
              <a:t>Distribute jobs to idle resources </a:t>
            </a:r>
          </a:p>
          <a:p>
            <a:pPr lvl="1"/>
            <a:r>
              <a:rPr lang="en-GB" altLang="zh-TW" dirty="0"/>
              <a:t>Remove jobs from the overloading resources</a:t>
            </a:r>
          </a:p>
          <a:p>
            <a:endParaRPr lang="en-US" altLang="zh-TW" dirty="0"/>
          </a:p>
          <a:p>
            <a:r>
              <a:rPr lang="en-US" altLang="zh-TW" dirty="0"/>
              <a:t>PaaS also needs to </a:t>
            </a:r>
            <a:r>
              <a:rPr lang="en-GB" altLang="zh-TW" dirty="0"/>
              <a:t>distributes data to storage system with load balancing</a:t>
            </a:r>
          </a:p>
          <a:p>
            <a:endParaRPr lang="zh-TW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256" b="10794"/>
          <a:stretch>
            <a:fillRect/>
          </a:stretch>
        </p:blipFill>
        <p:spPr bwMode="auto">
          <a:xfrm>
            <a:off x="4648200" y="2304757"/>
            <a:ext cx="4028256" cy="2780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altLang="zh-TW" dirty="0"/>
              <a:t>Security is an important characteristic in PaaS</a:t>
            </a:r>
          </a:p>
          <a:p>
            <a:endParaRPr lang="en-US" altLang="zh-TW" dirty="0"/>
          </a:p>
          <a:p>
            <a:r>
              <a:rPr lang="en-US" altLang="zh-TW" dirty="0"/>
              <a:t>PaaS needs to provide authentication and authorization to differentiate the access rights of different users</a:t>
            </a:r>
          </a:p>
          <a:p>
            <a:endParaRPr lang="en-US" altLang="zh-TW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988840"/>
            <a:ext cx="3240360" cy="40198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Has </a:t>
            </a:r>
            <a:r>
              <a:rPr lang="en-US" altLang="zh-TW" dirty="0" err="1"/>
              <a:t>IaaS</a:t>
            </a:r>
            <a:r>
              <a:rPr lang="en-US" altLang="zh-TW" dirty="0"/>
              <a:t> Done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IaaS</a:t>
            </a:r>
            <a:r>
              <a:rPr lang="en-US" altLang="zh-TW" dirty="0"/>
              <a:t> provides virtual machines and resources such that </a:t>
            </a:r>
            <a:r>
              <a:rPr lang="en-US" altLang="zh-TW" dirty="0" err="1"/>
              <a:t>IaaS</a:t>
            </a:r>
            <a:r>
              <a:rPr lang="en-US" altLang="zh-TW" dirty="0"/>
              <a:t> vendors can segment resources for each user</a:t>
            </a:r>
          </a:p>
          <a:p>
            <a:r>
              <a:rPr lang="en-US" altLang="zh-TW" dirty="0" err="1"/>
              <a:t>IaaS</a:t>
            </a:r>
            <a:r>
              <a:rPr lang="en-US" altLang="zh-TW" dirty="0"/>
              <a:t> providers can also make users do not need to purchase the hardware</a:t>
            </a:r>
          </a:p>
          <a:p>
            <a:r>
              <a:rPr lang="en-US" altLang="zh-TW" dirty="0" err="1"/>
              <a:t>IaaS</a:t>
            </a:r>
            <a:r>
              <a:rPr lang="en-US" altLang="zh-TW" dirty="0"/>
              <a:t> can make better use of resources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Accessibility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PaaS needs to provide an interactive interface for consumers to access cloud services or monitor the system status</a:t>
            </a:r>
          </a:p>
          <a:p>
            <a:endParaRPr lang="en-US" altLang="zh-TW" dirty="0"/>
          </a:p>
          <a:p>
            <a:r>
              <a:rPr lang="en-US" altLang="zh-TW" dirty="0"/>
              <a:t>Consumers could develop and test their applications via web browsers or other thin-clients</a:t>
            </a:r>
            <a:endParaRPr lang="zh-TW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403072"/>
            <a:ext cx="4038600" cy="292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E0DB55-09AF-5FDD-AA20-2969DD58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4F4C3-2CDD-B997-33BE-3FB8B243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Platform on PaaS</a:t>
            </a:r>
          </a:p>
          <a:p>
            <a:r>
              <a:rPr lang="en-US" dirty="0"/>
              <a:t>Database as a Service</a:t>
            </a:r>
          </a:p>
          <a:p>
            <a:r>
              <a:rPr lang="en-US" dirty="0"/>
              <a:t>Docker Deployment on Cloud</a:t>
            </a:r>
          </a:p>
        </p:txBody>
      </p:sp>
    </p:spTree>
    <p:extLst>
      <p:ext uri="{BB962C8B-B14F-4D97-AF65-F5344CB8AC3E}">
        <p14:creationId xmlns:p14="http://schemas.microsoft.com/office/powerpoint/2010/main" val="111400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PaaS is a magic box</a:t>
            </a:r>
          </a:p>
          <a:p>
            <a:pPr lvl="1"/>
            <a:r>
              <a:rPr lang="en-US" altLang="zh-TW" dirty="0"/>
              <a:t>Request anything on demand, and return the rent of resources  dynamically</a:t>
            </a:r>
          </a:p>
          <a:p>
            <a:pPr lvl="1"/>
            <a:r>
              <a:rPr lang="en-US" altLang="zh-TW" dirty="0"/>
              <a:t>Automatically build an initial environment and support self-management with high quality of service and performance</a:t>
            </a:r>
          </a:p>
          <a:p>
            <a:pPr lvl="1"/>
            <a:r>
              <a:rPr lang="en-US" altLang="zh-TW" dirty="0"/>
              <a:t>Provide an ability of fault tolerance and disaster recovery that make services be more available and reliable</a:t>
            </a:r>
          </a:p>
          <a:p>
            <a:pPr lvl="1"/>
            <a:r>
              <a:rPr lang="en-US" altLang="zh-TW" dirty="0"/>
              <a:t>Support the security property to limit malicious behavior in cloud environments</a:t>
            </a:r>
          </a:p>
          <a:p>
            <a:r>
              <a:rPr lang="en-US" altLang="zh-TW" dirty="0"/>
              <a:t>More important</a:t>
            </a:r>
          </a:p>
          <a:p>
            <a:pPr lvl="1"/>
            <a:r>
              <a:rPr lang="en-US" altLang="zh-TW" dirty="0"/>
              <a:t>Do not care about how it works</a:t>
            </a:r>
          </a:p>
          <a:p>
            <a:pPr lvl="1"/>
            <a:r>
              <a:rPr lang="en-US" altLang="zh-TW" dirty="0"/>
              <a:t>Pay as you go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</a:t>
            </a:r>
            <a:r>
              <a:rPr lang="en-US" altLang="zh-TW" dirty="0" err="1"/>
              <a:t>IaaS</a:t>
            </a:r>
            <a:r>
              <a:rPr lang="en-US" altLang="zh-TW" dirty="0"/>
              <a:t> Can Do</a:t>
            </a:r>
            <a:endParaRPr lang="zh-TW" altLang="en-US" dirty="0"/>
          </a:p>
        </p:txBody>
      </p:sp>
      <p:sp>
        <p:nvSpPr>
          <p:cNvPr id="51" name="內容版面配置區 5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Traditional IT</a:t>
            </a:r>
            <a:endParaRPr lang="zh-TW" altLang="en-US" dirty="0"/>
          </a:p>
        </p:txBody>
      </p:sp>
      <p:sp>
        <p:nvSpPr>
          <p:cNvPr id="52" name="內容版面配置區 5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IaaS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2532769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525" y="2132856"/>
            <a:ext cx="3169419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IaaS</a:t>
            </a:r>
            <a:r>
              <a:rPr lang="en-US" altLang="zh-TW" dirty="0"/>
              <a:t> is Not Enough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IaaS</a:t>
            </a:r>
            <a:r>
              <a:rPr lang="en-US" altLang="zh-TW" dirty="0"/>
              <a:t> provides many virtual or physical machines, but it cannot alter the quantity automatically</a:t>
            </a:r>
          </a:p>
          <a:p>
            <a:r>
              <a:rPr lang="en-US" altLang="zh-TW" dirty="0"/>
              <a:t>Consumers might </a:t>
            </a:r>
          </a:p>
          <a:p>
            <a:pPr lvl="1"/>
            <a:r>
              <a:rPr lang="en-US" altLang="zh-TW" dirty="0"/>
              <a:t>Require automatic make-decisions of dispatching jobs to available resources</a:t>
            </a:r>
          </a:p>
          <a:p>
            <a:pPr lvl="1"/>
            <a:r>
              <a:rPr lang="en-US" altLang="zh-TW" dirty="0"/>
              <a:t>Need a running environment or a development and testing platform to design their applications or services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altLang="zh-TW" dirty="0"/>
              <a:t>Consumers require more and more…</a:t>
            </a:r>
          </a:p>
          <a:p>
            <a:pPr lvl="1"/>
            <a:r>
              <a:rPr lang="en-US" altLang="zh-TW" dirty="0"/>
              <a:t>Large-scale resource abstraction and management</a:t>
            </a:r>
          </a:p>
          <a:p>
            <a:pPr lvl="1"/>
            <a:r>
              <a:rPr lang="en-US" altLang="zh-TW" dirty="0"/>
              <a:t>Requirement of large-scale resources on demand</a:t>
            </a:r>
          </a:p>
          <a:p>
            <a:pPr lvl="1"/>
            <a:r>
              <a:rPr lang="en-US" altLang="zh-TW" dirty="0"/>
              <a:t>Running and hosting environment</a:t>
            </a:r>
          </a:p>
          <a:p>
            <a:pPr lvl="1"/>
            <a:r>
              <a:rPr lang="en-US" altLang="zh-TW" dirty="0"/>
              <a:t>Automatic and autonomous mechanism</a:t>
            </a:r>
          </a:p>
          <a:p>
            <a:pPr lvl="1"/>
            <a:r>
              <a:rPr lang="en-US" altLang="zh-TW" dirty="0"/>
              <a:t>Distribution and management of jobs</a:t>
            </a:r>
          </a:p>
          <a:p>
            <a:pPr lvl="1"/>
            <a:r>
              <a:rPr lang="en-US" altLang="zh-TW" dirty="0"/>
              <a:t>Access control and authentication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991" t="2676" r="2676" b="2495"/>
          <a:stretch>
            <a:fillRect/>
          </a:stretch>
        </p:blipFill>
        <p:spPr bwMode="auto">
          <a:xfrm>
            <a:off x="6228184" y="3933056"/>
            <a:ext cx="266429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PaaS Buys It for You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n-US" altLang="zh-TW" dirty="0"/>
              <a:t>PaaS provides a series of properties that can satisfy user’s requirements</a:t>
            </a:r>
          </a:p>
          <a:p>
            <a:endParaRPr lang="en-US" altLang="zh-TW" dirty="0"/>
          </a:p>
          <a:p>
            <a:r>
              <a:rPr lang="en-US" altLang="zh-TW" dirty="0" err="1"/>
              <a:t>PaaS</a:t>
            </a:r>
            <a:r>
              <a:rPr lang="en-US" altLang="zh-TW" dirty="0"/>
              <a:t> guarantees the quality of resources, services and applications</a:t>
            </a:r>
            <a:endParaRPr lang="zh-TW" altLang="en-US" dirty="0"/>
          </a:p>
        </p:txBody>
      </p:sp>
      <p:pic>
        <p:nvPicPr>
          <p:cNvPr id="2051" name="Picture 3" descr="C:\Documents and Settings\5G\Local Settings\Temporary Internet Files\Content.IE5\O9YV8TA7\MM900356783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3140968"/>
            <a:ext cx="968188" cy="96818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00808"/>
            <a:ext cx="3798789" cy="368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err="1"/>
              <a:t>IaaS</a:t>
            </a:r>
            <a:r>
              <a:rPr lang="en-US" altLang="zh-TW" dirty="0"/>
              <a:t> to PaaS</a:t>
            </a:r>
            <a:endParaRPr lang="zh-TW" altLang="en-US" dirty="0"/>
          </a:p>
        </p:txBody>
      </p:sp>
      <p:grpSp>
        <p:nvGrpSpPr>
          <p:cNvPr id="2" name="群組 4"/>
          <p:cNvGrpSpPr/>
          <p:nvPr/>
        </p:nvGrpSpPr>
        <p:grpSpPr>
          <a:xfrm>
            <a:off x="1043608" y="1916832"/>
            <a:ext cx="2154144" cy="4392488"/>
            <a:chOff x="-36512" y="1412776"/>
            <a:chExt cx="2154144" cy="4392488"/>
          </a:xfrm>
        </p:grpSpPr>
        <p:grpSp>
          <p:nvGrpSpPr>
            <p:cNvPr id="3" name="群組 44"/>
            <p:cNvGrpSpPr/>
            <p:nvPr/>
          </p:nvGrpSpPr>
          <p:grpSpPr>
            <a:xfrm>
              <a:off x="389440" y="1412776"/>
              <a:ext cx="1728192" cy="4392488"/>
              <a:chOff x="539552" y="1412776"/>
              <a:chExt cx="1728192" cy="43924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39552" y="1412776"/>
                <a:ext cx="1728192" cy="43924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Traditional IT</a:t>
                </a:r>
                <a:endParaRPr lang="zh-TW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611560" y="5373216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Networking</a:t>
                </a:r>
                <a:endParaRPr lang="zh-TW" altLang="en-US" dirty="0"/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611560" y="4941168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Storage</a:t>
                </a:r>
                <a:endParaRPr lang="zh-TW" altLang="en-US" dirty="0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611560" y="4509120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Servers</a:t>
                </a:r>
                <a:endParaRPr lang="zh-TW" altLang="en-US" dirty="0"/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11560" y="4077072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Virtualization</a:t>
                </a:r>
                <a:endParaRPr lang="zh-TW" altLang="en-US" dirty="0"/>
              </a:p>
            </p:txBody>
          </p:sp>
          <p:sp>
            <p:nvSpPr>
              <p:cNvPr id="14" name="圓角矩形 13"/>
              <p:cNvSpPr/>
              <p:nvPr/>
            </p:nvSpPr>
            <p:spPr>
              <a:xfrm>
                <a:off x="611560" y="3645024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OS</a:t>
                </a:r>
                <a:endParaRPr lang="zh-TW" altLang="en-US" dirty="0"/>
              </a:p>
            </p:txBody>
          </p:sp>
          <p:sp>
            <p:nvSpPr>
              <p:cNvPr id="15" name="圓角矩形 14"/>
              <p:cNvSpPr/>
              <p:nvPr/>
            </p:nvSpPr>
            <p:spPr>
              <a:xfrm>
                <a:off x="611560" y="3212976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Middleware</a:t>
                </a:r>
                <a:endParaRPr lang="zh-TW" altLang="en-US" dirty="0"/>
              </a:p>
            </p:txBody>
          </p:sp>
          <p:sp>
            <p:nvSpPr>
              <p:cNvPr id="16" name="圓角矩形 15"/>
              <p:cNvSpPr/>
              <p:nvPr/>
            </p:nvSpPr>
            <p:spPr>
              <a:xfrm>
                <a:off x="611560" y="2780928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Runtime</a:t>
                </a:r>
                <a:endParaRPr lang="zh-TW" altLang="en-US" dirty="0"/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611560" y="2348880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Data</a:t>
                </a:r>
                <a:endParaRPr lang="zh-TW" altLang="en-US" dirty="0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11560" y="1916832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Applications</a:t>
                </a:r>
                <a:endParaRPr lang="zh-TW" altLang="en-US" dirty="0"/>
              </a:p>
            </p:txBody>
          </p:sp>
        </p:grpSp>
        <p:sp>
          <p:nvSpPr>
            <p:cNvPr id="7" name="左大括弧 6"/>
            <p:cNvSpPr/>
            <p:nvPr/>
          </p:nvSpPr>
          <p:spPr>
            <a:xfrm>
              <a:off x="219666" y="1945432"/>
              <a:ext cx="144016" cy="38164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16200000">
              <a:off x="-470413" y="3713146"/>
              <a:ext cx="1206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You Manage</a:t>
              </a:r>
              <a:endParaRPr lang="zh-TW" altLang="en-US" sz="1600" dirty="0"/>
            </a:p>
          </p:txBody>
        </p:sp>
      </p:grpSp>
      <p:grpSp>
        <p:nvGrpSpPr>
          <p:cNvPr id="5" name="群組 18"/>
          <p:cNvGrpSpPr/>
          <p:nvPr/>
        </p:nvGrpSpPr>
        <p:grpSpPr>
          <a:xfrm>
            <a:off x="3648089" y="1916832"/>
            <a:ext cx="2652103" cy="4392488"/>
            <a:chOff x="-36512" y="1412776"/>
            <a:chExt cx="2652103" cy="4392488"/>
          </a:xfrm>
        </p:grpSpPr>
        <p:grpSp>
          <p:nvGrpSpPr>
            <p:cNvPr id="6" name="群組 135"/>
            <p:cNvGrpSpPr/>
            <p:nvPr/>
          </p:nvGrpSpPr>
          <p:grpSpPr>
            <a:xfrm>
              <a:off x="389440" y="1412776"/>
              <a:ext cx="1728192" cy="4392488"/>
              <a:chOff x="539552" y="1412776"/>
              <a:chExt cx="1728192" cy="43924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39552" y="1412776"/>
                <a:ext cx="1728192" cy="43924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20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IaaS</a:t>
                </a:r>
                <a:endParaRPr lang="zh-TW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611560" y="5373216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Networking</a:t>
                </a:r>
                <a:endParaRPr lang="zh-TW" altLang="en-US" dirty="0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611560" y="4941168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Storage</a:t>
                </a:r>
                <a:endParaRPr lang="zh-TW" altLang="en-US" dirty="0"/>
              </a:p>
            </p:txBody>
          </p:sp>
          <p:sp>
            <p:nvSpPr>
              <p:cNvPr id="28" name="圓角矩形 27"/>
              <p:cNvSpPr/>
              <p:nvPr/>
            </p:nvSpPr>
            <p:spPr>
              <a:xfrm>
                <a:off x="611560" y="4509120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Servers</a:t>
                </a:r>
                <a:endParaRPr lang="zh-TW" altLang="en-US" dirty="0"/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11560" y="4077072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Virtualization</a:t>
                </a:r>
                <a:endParaRPr lang="zh-TW" altLang="en-US" dirty="0"/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11560" y="3645024"/>
                <a:ext cx="1584176" cy="338336"/>
              </a:xfrm>
              <a:prstGeom prst="roundRect">
                <a:avLst/>
              </a:prstGeom>
              <a:gradFill flip="none" rotWithShape="1">
                <a:gsLst>
                  <a:gs pos="50000">
                    <a:schemeClr val="bg1">
                      <a:lumMod val="85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OS</a:t>
                </a:r>
                <a:endParaRPr lang="zh-TW" altLang="en-US" dirty="0"/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11560" y="3212976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Middleware</a:t>
                </a:r>
                <a:endParaRPr lang="zh-TW" altLang="en-US" dirty="0"/>
              </a:p>
            </p:txBody>
          </p:sp>
          <p:sp>
            <p:nvSpPr>
              <p:cNvPr id="32" name="圓角矩形 31"/>
              <p:cNvSpPr/>
              <p:nvPr/>
            </p:nvSpPr>
            <p:spPr>
              <a:xfrm>
                <a:off x="611560" y="2780928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Runtime</a:t>
                </a:r>
                <a:endParaRPr lang="zh-TW" altLang="en-US" dirty="0"/>
              </a:p>
            </p:txBody>
          </p:sp>
          <p:sp>
            <p:nvSpPr>
              <p:cNvPr id="33" name="圓角矩形 32"/>
              <p:cNvSpPr/>
              <p:nvPr/>
            </p:nvSpPr>
            <p:spPr>
              <a:xfrm>
                <a:off x="611560" y="2348880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Data</a:t>
                </a:r>
                <a:endParaRPr lang="zh-TW" altLang="en-US" dirty="0"/>
              </a:p>
            </p:txBody>
          </p:sp>
          <p:sp>
            <p:nvSpPr>
              <p:cNvPr id="34" name="圓角矩形 33"/>
              <p:cNvSpPr/>
              <p:nvPr/>
            </p:nvSpPr>
            <p:spPr>
              <a:xfrm>
                <a:off x="611560" y="1916832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Applications</a:t>
                </a:r>
                <a:endParaRPr lang="zh-TW" altLang="en-US" dirty="0"/>
              </a:p>
            </p:txBody>
          </p:sp>
        </p:grpSp>
        <p:sp>
          <p:nvSpPr>
            <p:cNvPr id="21" name="左大括弧 20"/>
            <p:cNvSpPr/>
            <p:nvPr/>
          </p:nvSpPr>
          <p:spPr>
            <a:xfrm>
              <a:off x="219665" y="1945432"/>
              <a:ext cx="147803" cy="18436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16200000">
              <a:off x="-470413" y="2728553"/>
              <a:ext cx="1206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You Manage</a:t>
              </a:r>
              <a:endParaRPr lang="zh-TW" altLang="en-US" sz="16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 rot="5400000">
              <a:off x="1641222" y="4587080"/>
              <a:ext cx="1610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Provider Manage</a:t>
              </a:r>
              <a:endParaRPr lang="zh-TW" altLang="en-US" sz="1600" dirty="0"/>
            </a:p>
          </p:txBody>
        </p:sp>
        <p:sp>
          <p:nvSpPr>
            <p:cNvPr id="24" name="右大括弧 23"/>
            <p:cNvSpPr/>
            <p:nvPr/>
          </p:nvSpPr>
          <p:spPr>
            <a:xfrm>
              <a:off x="2189640" y="3861048"/>
              <a:ext cx="122045" cy="187220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34"/>
          <p:cNvGrpSpPr/>
          <p:nvPr/>
        </p:nvGrpSpPr>
        <p:grpSpPr>
          <a:xfrm>
            <a:off x="6228184" y="1916832"/>
            <a:ext cx="2652103" cy="4392488"/>
            <a:chOff x="-36512" y="1412776"/>
            <a:chExt cx="2652103" cy="4392488"/>
          </a:xfrm>
        </p:grpSpPr>
        <p:grpSp>
          <p:nvGrpSpPr>
            <p:cNvPr id="20" name="群組 151"/>
            <p:cNvGrpSpPr/>
            <p:nvPr/>
          </p:nvGrpSpPr>
          <p:grpSpPr>
            <a:xfrm>
              <a:off x="389440" y="1412776"/>
              <a:ext cx="1728192" cy="4392488"/>
              <a:chOff x="539552" y="1412776"/>
              <a:chExt cx="1728192" cy="439248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39552" y="1412776"/>
                <a:ext cx="1728192" cy="43924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PaaS</a:t>
                </a:r>
                <a:endParaRPr lang="zh-TW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圓角矩形 41"/>
              <p:cNvSpPr/>
              <p:nvPr/>
            </p:nvSpPr>
            <p:spPr>
              <a:xfrm>
                <a:off x="611560" y="5373216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Networking</a:t>
                </a:r>
                <a:endParaRPr lang="zh-TW" altLang="en-US" dirty="0"/>
              </a:p>
            </p:txBody>
          </p:sp>
          <p:sp>
            <p:nvSpPr>
              <p:cNvPr id="43" name="圓角矩形 42"/>
              <p:cNvSpPr/>
              <p:nvPr/>
            </p:nvSpPr>
            <p:spPr>
              <a:xfrm>
                <a:off x="611560" y="4941168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Storage</a:t>
                </a:r>
                <a:endParaRPr lang="zh-TW" altLang="en-US" dirty="0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611560" y="4509120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Servers</a:t>
                </a:r>
                <a:endParaRPr lang="zh-TW" altLang="en-US" dirty="0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611560" y="4077072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Virtualization</a:t>
                </a:r>
                <a:endParaRPr lang="zh-TW" altLang="en-US" dirty="0"/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611560" y="3645024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OS</a:t>
                </a:r>
                <a:endParaRPr lang="zh-TW" altLang="en-US" dirty="0"/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611560" y="3212976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Middleware</a:t>
                </a:r>
                <a:endParaRPr lang="zh-TW" altLang="en-US" dirty="0"/>
              </a:p>
            </p:txBody>
          </p:sp>
          <p:sp>
            <p:nvSpPr>
              <p:cNvPr id="48" name="圓角矩形 47"/>
              <p:cNvSpPr/>
              <p:nvPr/>
            </p:nvSpPr>
            <p:spPr>
              <a:xfrm>
                <a:off x="611560" y="2780928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Runtime</a:t>
                </a:r>
                <a:endParaRPr lang="zh-TW" altLang="en-US" dirty="0"/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611560" y="2348880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Data</a:t>
                </a:r>
                <a:endParaRPr lang="zh-TW" altLang="en-US" dirty="0"/>
              </a:p>
            </p:txBody>
          </p:sp>
          <p:sp>
            <p:nvSpPr>
              <p:cNvPr id="50" name="圓角矩形 49"/>
              <p:cNvSpPr/>
              <p:nvPr/>
            </p:nvSpPr>
            <p:spPr>
              <a:xfrm>
                <a:off x="611560" y="1916832"/>
                <a:ext cx="1584176" cy="33833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Applications</a:t>
                </a:r>
                <a:endParaRPr lang="zh-TW" altLang="en-US" dirty="0"/>
              </a:p>
            </p:txBody>
          </p:sp>
        </p:grpSp>
        <p:sp>
          <p:nvSpPr>
            <p:cNvPr id="37" name="左大括弧 36"/>
            <p:cNvSpPr/>
            <p:nvPr/>
          </p:nvSpPr>
          <p:spPr>
            <a:xfrm>
              <a:off x="219666" y="1945432"/>
              <a:ext cx="119736" cy="7634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 rot="16200000">
              <a:off x="-470413" y="2206718"/>
              <a:ext cx="1206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You Manage</a:t>
              </a:r>
              <a:endParaRPr lang="zh-TW" altLang="en-US" sz="16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1641222" y="4064815"/>
              <a:ext cx="1610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Provider Manage</a:t>
              </a:r>
              <a:endParaRPr lang="zh-TW" altLang="en-US" sz="1600" dirty="0"/>
            </a:p>
          </p:txBody>
        </p:sp>
        <p:sp>
          <p:nvSpPr>
            <p:cNvPr id="40" name="右大括弧 39"/>
            <p:cNvSpPr/>
            <p:nvPr/>
          </p:nvSpPr>
          <p:spPr>
            <a:xfrm>
              <a:off x="2189640" y="2780928"/>
              <a:ext cx="93978" cy="29523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as a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TW" b="1" dirty="0"/>
              <a:t>Platform as a Service (</a:t>
            </a:r>
            <a:r>
              <a:rPr lang="en-GB" altLang="zh-TW" b="1" dirty="0" err="1"/>
              <a:t>PaaS</a:t>
            </a:r>
            <a:r>
              <a:rPr lang="en-GB" altLang="zh-TW" b="1" dirty="0"/>
              <a:t>)</a:t>
            </a:r>
            <a:r>
              <a:rPr lang="en-US" altLang="zh-TW" dirty="0"/>
              <a:t> is a computing platform that abstracts the infrastructure, OS, and middleware to drive developer productivity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61" y="2924944"/>
            <a:ext cx="6537600" cy="39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 as a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1800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Deliver the computing platform as a service</a:t>
            </a:r>
          </a:p>
          <a:p>
            <a:pPr lvl="1"/>
            <a:r>
              <a:rPr lang="en-US" altLang="zh-TW" dirty="0"/>
              <a:t>Developing applications using programming languages and tools supported by the PaaS provider</a:t>
            </a:r>
            <a:endParaRPr lang="zh-TW" altLang="en-US" dirty="0"/>
          </a:p>
          <a:p>
            <a:pPr lvl="1"/>
            <a:r>
              <a:rPr lang="en-US" altLang="zh-TW" dirty="0"/>
              <a:t>Deploying consumer-created applications onto the cloud infrastructure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040" y="2843393"/>
            <a:ext cx="6537921" cy="396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圓角矩形 9"/>
          <p:cNvSpPr/>
          <p:nvPr/>
        </p:nvSpPr>
        <p:spPr>
          <a:xfrm>
            <a:off x="1475656" y="5332783"/>
            <a:ext cx="5854784" cy="1434872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i="1" dirty="0">
                <a:solidFill>
                  <a:schemeClr val="accent3">
                    <a:lumMod val="50000"/>
                  </a:schemeClr>
                </a:solidFill>
              </a:rPr>
              <a:t>Resource Pool</a:t>
            </a:r>
            <a:endParaRPr lang="zh-TW" altLang="en-US" sz="28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347864" y="5260775"/>
            <a:ext cx="2304256" cy="43204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1475656" y="2870407"/>
            <a:ext cx="5809064" cy="1094224"/>
          </a:xfrm>
          <a:prstGeom prst="round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i="1" dirty="0">
                <a:solidFill>
                  <a:schemeClr val="accent6">
                    <a:lumMod val="50000"/>
                  </a:schemeClr>
                </a:solidFill>
              </a:rPr>
              <a:t>Enabling Services</a:t>
            </a:r>
          </a:p>
        </p:txBody>
      </p:sp>
      <p:sp>
        <p:nvSpPr>
          <p:cNvPr id="11" name="向上箭號 10"/>
          <p:cNvSpPr/>
          <p:nvPr/>
        </p:nvSpPr>
        <p:spPr>
          <a:xfrm>
            <a:off x="3347864" y="3604591"/>
            <a:ext cx="2304256" cy="432048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provide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475656" y="4036639"/>
            <a:ext cx="5832648" cy="1224136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i="1" dirty="0">
                <a:solidFill>
                  <a:schemeClr val="accent2">
                    <a:lumMod val="50000"/>
                  </a:schemeClr>
                </a:solidFill>
              </a:rPr>
              <a:t>Core Platform</a:t>
            </a:r>
            <a:endParaRPr lang="zh-TW" altLang="en-US" sz="28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1" grpId="0" animBg="1"/>
    </p:bldLst>
  </p:timing>
</p:sld>
</file>

<file path=ppt/theme/theme1.xml><?xml version="1.0" encoding="utf-8"?>
<a:theme xmlns:a="http://schemas.openxmlformats.org/drawingml/2006/main" name="Course Th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Themes</Template>
  <TotalTime>7304</TotalTime>
  <Words>771</Words>
  <Application>Microsoft Office PowerPoint</Application>
  <PresentationFormat>On-screen Show (4:3)</PresentationFormat>
  <Paragraphs>162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標楷體</vt:lpstr>
      <vt:lpstr>Wingdings</vt:lpstr>
      <vt:lpstr>Course Themes</vt:lpstr>
      <vt:lpstr>PowerPoint Presentation</vt:lpstr>
      <vt:lpstr>What Has IaaS Done</vt:lpstr>
      <vt:lpstr>What IaaS Can Do</vt:lpstr>
      <vt:lpstr>IaaS is Not Enough</vt:lpstr>
      <vt:lpstr>More Requirements</vt:lpstr>
      <vt:lpstr>PaaS Buys It for You</vt:lpstr>
      <vt:lpstr>From IaaS to PaaS</vt:lpstr>
      <vt:lpstr>Platform as a Service</vt:lpstr>
      <vt:lpstr>Platform as a Service</vt:lpstr>
      <vt:lpstr>Resource Pool</vt:lpstr>
      <vt:lpstr>Core Platform</vt:lpstr>
      <vt:lpstr>Enabling Services </vt:lpstr>
      <vt:lpstr>Platform as a Service</vt:lpstr>
      <vt:lpstr>Scalability</vt:lpstr>
      <vt:lpstr>Availability</vt:lpstr>
      <vt:lpstr>Manageability</vt:lpstr>
      <vt:lpstr>Billing </vt:lpstr>
      <vt:lpstr>Performance </vt:lpstr>
      <vt:lpstr>Security </vt:lpstr>
      <vt:lpstr>Accessibility</vt:lpstr>
      <vt:lpstr>Example of PaaS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As A Service</dc:title>
  <dc:creator>cmj</dc:creator>
  <cp:lastModifiedBy>Rizal Fathoni Aji</cp:lastModifiedBy>
  <cp:revision>1074</cp:revision>
  <dcterms:created xsi:type="dcterms:W3CDTF">2010-08-30T14:47:24Z</dcterms:created>
  <dcterms:modified xsi:type="dcterms:W3CDTF">2023-09-19T00:52:20Z</dcterms:modified>
</cp:coreProperties>
</file>