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75" r:id="rId4"/>
    <p:sldId id="310" r:id="rId5"/>
    <p:sldId id="290" r:id="rId6"/>
    <p:sldId id="260" r:id="rId7"/>
    <p:sldId id="289" r:id="rId8"/>
    <p:sldId id="311" r:id="rId9"/>
    <p:sldId id="312" r:id="rId10"/>
    <p:sldId id="313" r:id="rId11"/>
    <p:sldId id="314" r:id="rId12"/>
    <p:sldId id="315" r:id="rId13"/>
    <p:sldId id="309" r:id="rId14"/>
    <p:sldId id="317" r:id="rId15"/>
    <p:sldId id="318" r:id="rId16"/>
    <p:sldId id="319" r:id="rId17"/>
    <p:sldId id="320" r:id="rId18"/>
    <p:sldId id="321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9248-20BC-4287-A976-4491FAF715C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E95A7-BD97-4011-93D4-D2513806C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9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99181F6-636B-016A-96F4-C08CC78F3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D8E45-3816-4EF6-A19E-EBA31455E0F8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FB10753-8960-4FCD-0A31-13FA64F30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B5A7F47-A6E0-729D-DEAF-5EB771299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The bigger the hard drives the bigger the applications get</a:t>
            </a:r>
          </a:p>
          <a:p>
            <a:pPr eaLnBrk="1" hangingPunct="1"/>
            <a:r>
              <a:rPr lang="en-US" altLang="en-US"/>
              <a:t>Cost of software has stayed the same or gotten higher</a:t>
            </a:r>
          </a:p>
          <a:p>
            <a:pPr eaLnBrk="1" hangingPunct="1"/>
            <a:r>
              <a:rPr lang="en-US" altLang="en-US"/>
              <a:t>Even some small to medium companies are using pirated software cause they cannot afford it</a:t>
            </a:r>
          </a:p>
          <a:p>
            <a:pPr eaLnBrk="1" hangingPunct="1"/>
            <a:r>
              <a:rPr lang="en-US" altLang="en-US"/>
              <a:t>I worked for a company that only installed products like huge Accounting packages as consultants. Made lots of cash due to long days to setup package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C68C62B-7192-7D43-91BD-B29943518A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B94D55-8DEF-437A-A93D-C7438C2BCAF8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1F52CFC-8F5D-4E03-CE68-DB9AA04BF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F993C2C-DE00-4991-B1F4-53DDBB837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Create a consistent application environment for all users through access to the same versions – compatibility –</a:t>
            </a:r>
          </a:p>
          <a:p>
            <a:pPr eaLnBrk="1" hangingPunct="1"/>
            <a:r>
              <a:rPr lang="en-US" altLang="en-US"/>
              <a:t>Implementation fees are significantly lower than purchasing proprietary software and hardware.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2EFBDA6-9895-C3DC-5455-7145DCA1F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C79CB6-B429-407F-B305-07574392015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B9CA2AA-509A-EA5C-1955-28EA6641D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37504CB-D990-FC3C-87E7-CDC4B2855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Another mitigating factor is need for disconnected use. Many users, such as traveling salespeople, need access to data while offline. Some apps have synchonization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4283-9816-1D39-0121-1549FD2C0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11E58-7F79-DB75-F53F-A477614BF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0F30-B849-6E2D-E00E-51CDC3E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FBF4-435A-7257-91CD-6D34EBC2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08F8-678B-6454-1D02-CE870492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6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2930-7B65-E6DE-0D4B-A22D2D56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8D03A-B575-35B7-4E51-996EA3EE0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C83E-6A48-BA7E-2303-6A7D989A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38B4D-7B87-ED77-8EB7-0C38F5E8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9300-227F-8030-0105-12E5A61F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26624-C442-2C55-3AF2-E62F26EA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F4510-1793-0AAA-9324-FBD68DBD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1649-5036-422A-61C0-E7DB90FC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DAB9-201A-C52B-86A2-3C53B30D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B484-7E96-B22A-39C7-42A5670D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1F77-CFD9-CCD4-FD8E-5BF3AEE3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F942-A535-8DDB-DC25-0156B9E7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081ED-81CC-D91E-C031-8F82ECDA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2B6D-D44C-9E0F-E79E-4C975E76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40B31-DF7A-962A-B2F2-62CECA8A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8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1087-88C3-4457-1126-9750F021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3D12B-F88F-E5D9-459D-1D4F4BE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4474-E979-89B0-79DE-D1638AEB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00F1-01B1-6BD5-F9A9-452966C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A5B1-E5FA-393D-E7A5-8630AF9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D48D-DD2E-5E5C-97F5-FDE76123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948E-43CB-612E-EEF8-9345ECCF0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01849-FB85-E879-EA2B-8B6861B93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4E17-7490-652F-5F58-7EEAFC9B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EC851-16BA-C8F4-3D4E-3D07472F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8C8BA-F5C5-5062-9776-8D94A403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50D5-7063-C1AC-979A-C5E252D8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F09C-758C-BF01-1C45-65D38AB1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A2B82-7E24-1E68-0EF0-9D6C3BE6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E797A-8F80-50E6-AB86-7CE521641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0E341-8B57-3BB3-DA48-F557B9082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D6724-96CE-5F3E-A1A9-5B599211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2E2B6-1FD6-AAEB-62EC-2FEC00A5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8B28A-3CAB-0F71-099E-059B92E4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667D-9659-6325-CE4C-C49FC80F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FCB07-7481-3611-EB61-F60F9E7C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6D07A-54A4-7C5D-A11B-BB94E306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84E3-5704-C24E-DA1D-2276CE1F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1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3E8CF-CBC0-9A74-5A97-4635E436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C301-8BD5-9C75-55ED-DB4372EF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1FB3B-4635-47DA-73C2-0956E920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32AF-FC16-77C7-1360-2F7A4E35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DCD7-BA3D-66E8-ED1D-2BDEC5D4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D2825-7C4B-4989-356C-742A591E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45BE4-590D-FCC1-950F-D7C4BD2E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DDB2C-9839-5361-289D-3FF53EB8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BCF48-3F73-CF6A-E3CE-20242285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EF55-94AE-B503-B392-237F699C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258B3-79A3-C92E-F74D-E4E4C90A8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91805-06EF-EBA6-333B-6DB28FF0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95128-E4B1-628F-2479-D7759C93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6BC3E-546B-F330-51A2-4B308EAD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F99F3-36C2-8F01-A488-66CF6756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3BF06-123C-2312-3F80-6B7E9DDA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4D4E4-3266-B082-B539-08B6516F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AD39C-2B32-3DD2-BC22-F77D18F34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F77B-4312-4603-BC5A-04ACF960A51E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D6E9-5F4F-BCCA-3DBA-29D7EBC09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14CE-546B-FF7D-615A-8CD109A73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368A-C7AD-4931-A5B3-F0FF045A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1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tension.com/saas-boilerplate" TargetMode="External"/><Relationship Id="rId7" Type="http://schemas.openxmlformats.org/officeDocument/2006/relationships/hyperlink" Target="https://www.iomad.org/" TargetMode="External"/><Relationship Id="rId2" Type="http://schemas.openxmlformats.org/officeDocument/2006/relationships/hyperlink" Target="https://tenancyforlarav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mukh/ignite" TargetMode="External"/><Relationship Id="rId5" Type="http://schemas.openxmlformats.org/officeDocument/2006/relationships/hyperlink" Target="https://saasstartupkit.com/" TargetMode="External"/><Relationship Id="rId4" Type="http://schemas.openxmlformats.org/officeDocument/2006/relationships/hyperlink" Target="https://staart.js.org/ap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CE6D-A83B-7C0C-7C5F-B1E11D6AD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300213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AF7C-A380-0BE2-2EED-737EEF14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Multitenancy</a:t>
            </a:r>
          </a:p>
        </p:txBody>
      </p:sp>
      <p:pic>
        <p:nvPicPr>
          <p:cNvPr id="11266" name="Picture 2" descr="Thinking in java: Multitenancy with Spring Boot">
            <a:extLst>
              <a:ext uri="{FF2B5EF4-FFF2-40B4-BE49-F238E27FC236}">
                <a16:creationId xmlns:a16="http://schemas.microsoft.com/office/drawing/2014/main" id="{0099F372-973C-F30D-B884-9DC1D7DDC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87" y="1599677"/>
            <a:ext cx="7844026" cy="52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72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ulti-Tenant Application. Software Architecture | Update on… | by Sudheer  Sandu | Medium">
            <a:extLst>
              <a:ext uri="{FF2B5EF4-FFF2-40B4-BE49-F238E27FC236}">
                <a16:creationId xmlns:a16="http://schemas.microsoft.com/office/drawing/2014/main" id="{2C9A49A2-E240-F584-AAAB-BD30C952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31" y="1099930"/>
            <a:ext cx="7025493" cy="546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7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uilding a Multi-Tenant SaaS Solution Using AWS Serverless Services | AWS  Partner Network (APN) Blog">
            <a:extLst>
              <a:ext uri="{FF2B5EF4-FFF2-40B4-BE49-F238E27FC236}">
                <a16:creationId xmlns:a16="http://schemas.microsoft.com/office/drawing/2014/main" id="{457FF8B3-5A4B-053F-E805-8ED715D8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266700"/>
            <a:ext cx="10506075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21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4320433-EA53-3CF8-F8ED-C875015C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SaaS Maturity Model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9EE38C-173E-5F34-772D-7EF48C2A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667001"/>
            <a:ext cx="3276600" cy="64611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kern="0"/>
              <a:t>Level 2: Configurable per customer</a:t>
            </a:r>
            <a:endParaRPr lang="en-US" sz="2000" kern="0" dirty="0"/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F67FBCF0-2731-CCF3-8923-75E7EC07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0" hangingPunct="0"/>
            <a:fld id="{5F129862-971F-4060-B9EF-3687B48EC78A}" type="slidenum">
              <a:rPr lang="en-US" altLang="id-ID" sz="1200">
                <a:solidFill>
                  <a:schemeClr val="bg1"/>
                </a:solidFill>
              </a:rPr>
              <a:pPr eaLnBrk="0" hangingPunct="0"/>
              <a:t>13</a:t>
            </a:fld>
            <a:endParaRPr lang="en-US" altLang="id-ID" sz="1200">
              <a:solidFill>
                <a:schemeClr val="bg1"/>
              </a:solidFill>
            </a:endParaRPr>
          </a:p>
        </p:txBody>
      </p:sp>
      <p:sp>
        <p:nvSpPr>
          <p:cNvPr id="17413" name="TextBox 33">
            <a:extLst>
              <a:ext uri="{FF2B5EF4-FFF2-40B4-BE49-F238E27FC236}">
                <a16:creationId xmlns:a16="http://schemas.microsoft.com/office/drawing/2014/main" id="{9E2C8FC2-B645-4216-D253-FDE733266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507164"/>
            <a:ext cx="65532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d-ID" sz="900"/>
              <a:t>Source: Frederick Chong and Gianpaolo Carraro, “Architectures Strategies for Catching the  Long Tail”</a:t>
            </a:r>
          </a:p>
        </p:txBody>
      </p:sp>
      <p:pic>
        <p:nvPicPr>
          <p:cNvPr id="65538" name="Picture 2">
            <a:extLst>
              <a:ext uri="{FF2B5EF4-FFF2-40B4-BE49-F238E27FC236}">
                <a16:creationId xmlns:a16="http://schemas.microsoft.com/office/drawing/2014/main" id="{26DC725A-B123-50EE-8B3E-527912EEA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9" y="1611314"/>
            <a:ext cx="19335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0" name="Picture 4">
            <a:extLst>
              <a:ext uri="{FF2B5EF4-FFF2-40B4-BE49-F238E27FC236}">
                <a16:creationId xmlns:a16="http://schemas.microsoft.com/office/drawing/2014/main" id="{6CF60F02-694D-D3F9-C072-1CF8E4DA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600200"/>
            <a:ext cx="20574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729AF62C-9835-0891-D375-C66F5E1B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6" y="3416300"/>
            <a:ext cx="193357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2" name="Picture 6">
            <a:extLst>
              <a:ext uri="{FF2B5EF4-FFF2-40B4-BE49-F238E27FC236}">
                <a16:creationId xmlns:a16="http://schemas.microsoft.com/office/drawing/2014/main" id="{51F901A5-0D08-2B6F-4233-51D40807A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3429001"/>
            <a:ext cx="2066925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F81917D-DF50-2BED-17EA-27DD3234BB8C}"/>
              </a:ext>
            </a:extLst>
          </p:cNvPr>
          <p:cNvSpPr txBox="1">
            <a:spLocks/>
          </p:cNvSpPr>
          <p:nvPr/>
        </p:nvSpPr>
        <p:spPr bwMode="auto">
          <a:xfrm>
            <a:off x="1828800" y="3767138"/>
            <a:ext cx="3124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kern="0" dirty="0"/>
              <a:t>Level 3: configurable &amp; Multi-Tenant-Efficient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D31EE6-F0BE-722A-A3C7-3699C74EEE00}"/>
              </a:ext>
            </a:extLst>
          </p:cNvPr>
          <p:cNvSpPr txBox="1">
            <a:spLocks/>
          </p:cNvSpPr>
          <p:nvPr/>
        </p:nvSpPr>
        <p:spPr bwMode="auto">
          <a:xfrm>
            <a:off x="1828800" y="1752601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kern="0" dirty="0"/>
              <a:t>Level 1: Ad-Hoc/Custom – One Instance per customer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kern="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9543D3D-5A53-C477-9E3B-03DBCC0E6333}"/>
              </a:ext>
            </a:extLst>
          </p:cNvPr>
          <p:cNvSpPr txBox="1">
            <a:spLocks/>
          </p:cNvSpPr>
          <p:nvPr/>
        </p:nvSpPr>
        <p:spPr bwMode="auto">
          <a:xfrm>
            <a:off x="1828800" y="4724400"/>
            <a:ext cx="335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kern="0" dirty="0"/>
              <a:t>Level 4: Scalable, Configurable &amp; Multi-Tenant-Efficient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24" grpId="0" build="p"/>
      <p:bldP spid="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C354-A764-4EE1-8054-81D0E78E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Multitenancy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13DC-CB03-F215-717E-20EE9AD2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Options:</a:t>
            </a:r>
          </a:p>
          <a:p>
            <a:r>
              <a:rPr lang="en-US" dirty="0"/>
              <a:t>Creating multitenancy from a ready to use product</a:t>
            </a:r>
          </a:p>
          <a:p>
            <a:r>
              <a:rPr lang="en-US" dirty="0"/>
              <a:t>Create from scratch</a:t>
            </a:r>
          </a:p>
          <a:p>
            <a:r>
              <a:rPr lang="en-US" dirty="0"/>
              <a:t>Combining different libraries and package</a:t>
            </a:r>
          </a:p>
          <a:p>
            <a:r>
              <a:rPr lang="en-US" dirty="0"/>
              <a:t>Using SaaS Boilerplate</a:t>
            </a:r>
          </a:p>
        </p:txBody>
      </p:sp>
    </p:spTree>
    <p:extLst>
      <p:ext uri="{BB962C8B-B14F-4D97-AF65-F5344CB8AC3E}">
        <p14:creationId xmlns:p14="http://schemas.microsoft.com/office/powerpoint/2010/main" val="63711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1FF5-151D-C1B5-C3CB-DAA2ABA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541E-B42D-8DB9-F724-BE2EBD8E8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SaaS starter kit</a:t>
            </a:r>
          </a:p>
          <a:p>
            <a:r>
              <a:rPr lang="en-US" dirty="0"/>
              <a:t>a pre-built foundation for a SaaS application</a:t>
            </a:r>
          </a:p>
          <a:p>
            <a:r>
              <a:rPr lang="en-US" dirty="0"/>
              <a:t>ready-to-use, customizable, and well-tested open-source tool kit, giving you all the essential parts to build a complete product.</a:t>
            </a:r>
          </a:p>
        </p:txBody>
      </p:sp>
    </p:spTree>
    <p:extLst>
      <p:ext uri="{BB962C8B-B14F-4D97-AF65-F5344CB8AC3E}">
        <p14:creationId xmlns:p14="http://schemas.microsoft.com/office/powerpoint/2010/main" val="409686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CA0-FEA1-DF02-7489-BD0F1FE7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4A4A-B552-6F5A-1FF8-7AFFCAC7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typical SaaS boilerplate will have the following pieces:</a:t>
            </a:r>
          </a:p>
          <a:p>
            <a:pPr lvl="1"/>
            <a:r>
              <a:rPr lang="en-US" dirty="0"/>
              <a:t>A back end: including connecting to a database, data models for users, teams, and any other default functionality, APIs, business logic, integrations, and so on.</a:t>
            </a:r>
          </a:p>
          <a:p>
            <a:pPr lvl="1"/>
            <a:r>
              <a:rPr lang="en-US" dirty="0"/>
              <a:t>A front end: with pre-designed user interfaces, templates, dashboards, UI components, and so on.</a:t>
            </a:r>
          </a:p>
          <a:p>
            <a:pPr lvl="1"/>
            <a:r>
              <a:rPr lang="en-US" dirty="0"/>
              <a:t>Development support: tooling and infrastructure that help with development of code on top of the boilerplate.</a:t>
            </a:r>
          </a:p>
          <a:p>
            <a:pPr lvl="1"/>
            <a:r>
              <a:rPr lang="en-US" dirty="0"/>
              <a:t>Deployment support: the tools needed to push your app to production and host it on the cloud.</a:t>
            </a:r>
          </a:p>
        </p:txBody>
      </p:sp>
    </p:spTree>
    <p:extLst>
      <p:ext uri="{BB962C8B-B14F-4D97-AF65-F5344CB8AC3E}">
        <p14:creationId xmlns:p14="http://schemas.microsoft.com/office/powerpoint/2010/main" val="265436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gasus Features">
            <a:extLst>
              <a:ext uri="{FF2B5EF4-FFF2-40B4-BE49-F238E27FC236}">
                <a16:creationId xmlns:a16="http://schemas.microsoft.com/office/drawing/2014/main" id="{3FB1E334-3052-4A63-D5B6-335D353DD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913"/>
            <a:ext cx="12192000" cy="62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15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B03B-BADE-3FB7-4C9A-F0D271B5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5CA7-7B06-962C-9FAA-21AA7412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Well tested</a:t>
            </a:r>
          </a:p>
          <a:p>
            <a:pPr lvl="1"/>
            <a:r>
              <a:rPr lang="en-US" dirty="0"/>
              <a:t>Create from best practice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Uncertainty</a:t>
            </a:r>
          </a:p>
          <a:p>
            <a:pPr lvl="1"/>
            <a:r>
              <a:rPr lang="en-US" dirty="0"/>
              <a:t>Inflexible</a:t>
            </a:r>
          </a:p>
          <a:p>
            <a:pPr lvl="1"/>
            <a:r>
              <a:rPr lang="en-US" dirty="0"/>
              <a:t>Add complexity</a:t>
            </a:r>
          </a:p>
        </p:txBody>
      </p:sp>
    </p:spTree>
    <p:extLst>
      <p:ext uri="{BB962C8B-B14F-4D97-AF65-F5344CB8AC3E}">
        <p14:creationId xmlns:p14="http://schemas.microsoft.com/office/powerpoint/2010/main" val="376265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716E-44EB-0B76-AD01-09F8F5BC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Multitenancy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89A1-F33C-EC0E-9EA2-A125AB47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SaaS Boilerplate by </a:t>
            </a:r>
            <a:r>
              <a:rPr lang="en-US" dirty="0" err="1"/>
              <a:t>Apptension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https://www.apptension.com/saas-boilerplate</a:t>
            </a:r>
            <a:endParaRPr lang="en-US" dirty="0"/>
          </a:p>
          <a:p>
            <a:r>
              <a:rPr lang="en-US" dirty="0" err="1"/>
              <a:t>Staart</a:t>
            </a:r>
            <a:r>
              <a:rPr lang="en-US" dirty="0"/>
              <a:t> SaaS Stack </a:t>
            </a:r>
            <a:r>
              <a:rPr lang="en-US" dirty="0">
                <a:hlinkClick r:id="rId4"/>
              </a:rPr>
              <a:t>https://staart.js.org/api/</a:t>
            </a:r>
            <a:endParaRPr lang="en-US" dirty="0"/>
          </a:p>
          <a:p>
            <a:r>
              <a:rPr lang="en-US" dirty="0"/>
              <a:t>Golang Startup Kit for SaaS </a:t>
            </a:r>
            <a:r>
              <a:rPr lang="en-US" dirty="0">
                <a:hlinkClick r:id="rId5"/>
              </a:rPr>
              <a:t>https://saasstartupkit.com/</a:t>
            </a:r>
            <a:endParaRPr lang="en-US" dirty="0"/>
          </a:p>
          <a:p>
            <a:r>
              <a:rPr lang="en-US" dirty="0"/>
              <a:t>Ignite (Flask/Python) </a:t>
            </a:r>
            <a:r>
              <a:rPr lang="en-US" dirty="0">
                <a:hlinkClick r:id="rId6"/>
              </a:rPr>
              <a:t>https://github.com/sumukh/ignite</a:t>
            </a:r>
            <a:endParaRPr lang="en-US" dirty="0"/>
          </a:p>
          <a:p>
            <a:r>
              <a:rPr lang="en-US" dirty="0"/>
              <a:t>Multitenancy for Laravel </a:t>
            </a:r>
            <a:r>
              <a:rPr lang="en-US" dirty="0">
                <a:hlinkClick r:id="rId2"/>
              </a:rPr>
              <a:t>https://tenancyforlaravel.com/</a:t>
            </a:r>
            <a:endParaRPr lang="en-US" dirty="0"/>
          </a:p>
          <a:p>
            <a:r>
              <a:rPr lang="en-US" dirty="0"/>
              <a:t>Multitenancy for Moodle </a:t>
            </a:r>
            <a:r>
              <a:rPr lang="en-US" dirty="0">
                <a:hlinkClick r:id="rId7"/>
              </a:rPr>
              <a:t>https://www.iomad.org/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EA4FAE7-9577-FC3A-EA6D-FCC9E847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d-ID" dirty="0"/>
              <a:t>Software as a Service (SaaS)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BE2896C-1158-9CAF-9458-BA60F4B6526B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id-ID" dirty="0"/>
              <a:t>Software as a service (SaaS) is a model of software delivery where the software company provides maintenance, daily technical operation, and support for the software provided to their client. </a:t>
            </a:r>
          </a:p>
          <a:p>
            <a:r>
              <a:rPr lang="en-GB" altLang="id-ID" dirty="0"/>
              <a:t>SaaS alleviates the burden of software maintenance/support</a:t>
            </a:r>
          </a:p>
          <a:p>
            <a:pPr lvl="1"/>
            <a:r>
              <a:rPr lang="en-GB" altLang="id-ID" dirty="0"/>
              <a:t>but users relinquish control over software versions and requirements.</a:t>
            </a:r>
          </a:p>
          <a:p>
            <a:r>
              <a:rPr lang="en-US" altLang="id-ID" dirty="0"/>
              <a:t>It assumes the software is delivered over the internet. </a:t>
            </a:r>
          </a:p>
          <a:p>
            <a:r>
              <a:rPr lang="en-US" altLang="id-ID" dirty="0"/>
              <a:t>Software delivered to home consumers, small business, medium and large business </a:t>
            </a:r>
          </a:p>
          <a:p>
            <a:endParaRPr lang="en-GB" altLang="id-ID" dirty="0"/>
          </a:p>
          <a:p>
            <a:endParaRPr lang="en-GB" altLang="id-ID" dirty="0"/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095D95B0-DD1F-45E2-A575-145044AA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0" hangingPunct="0"/>
            <a:fld id="{FD5680CE-A93E-4F59-AFF6-755D69DB772C}" type="slidenum">
              <a:rPr lang="en-GB" altLang="id-ID" sz="1200">
                <a:solidFill>
                  <a:schemeClr val="bg1"/>
                </a:solidFill>
              </a:rPr>
              <a:pPr eaLnBrk="0" hangingPunct="0"/>
              <a:t>2</a:t>
            </a:fld>
            <a:endParaRPr lang="en-GB" altLang="id-ID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7894936D-A50F-1D8A-4333-C77376EE8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Software as a Service (SaaS)</a:t>
            </a:r>
          </a:p>
        </p:txBody>
      </p:sp>
      <p:pic>
        <p:nvPicPr>
          <p:cNvPr id="9220" name="Picture 8" descr="tmioutside">
            <a:extLst>
              <a:ext uri="{FF2B5EF4-FFF2-40B4-BE49-F238E27FC236}">
                <a16:creationId xmlns:a16="http://schemas.microsoft.com/office/drawing/2014/main" id="{24E3A0A4-5D6E-6D28-8C01-F23F2A8BE1B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2349500"/>
            <a:ext cx="3313112" cy="2851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Text Box 6">
            <a:extLst>
              <a:ext uri="{FF2B5EF4-FFF2-40B4-BE49-F238E27FC236}">
                <a16:creationId xmlns:a16="http://schemas.microsoft.com/office/drawing/2014/main" id="{8DC428DF-45E7-D10E-B6DC-65BD034EFE58}"/>
              </a:ext>
            </a:extLst>
          </p:cNvPr>
          <p:cNvSpPr txBox="1">
            <a:spLocks/>
          </p:cNvSpPr>
          <p:nvPr/>
        </p:nvSpPr>
        <p:spPr bwMode="auto">
          <a:xfrm>
            <a:off x="2351088" y="1412876"/>
            <a:ext cx="3200400" cy="4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ADFE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en-US" altLang="en-US" sz="2000" b="1" dirty="0">
                <a:latin typeface="Verdana" panose="020B0604030504040204" pitchFamily="34" charset="0"/>
              </a:rPr>
              <a:t>Traditional Software</a:t>
            </a: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6B2D4790-E3B3-BD23-24C1-C00FA1B38484}"/>
              </a:ext>
            </a:extLst>
          </p:cNvPr>
          <p:cNvSpPr txBox="1">
            <a:spLocks/>
          </p:cNvSpPr>
          <p:nvPr/>
        </p:nvSpPr>
        <p:spPr bwMode="auto">
          <a:xfrm>
            <a:off x="6816725" y="1412876"/>
            <a:ext cx="3276600" cy="44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ADFE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en-US" sz="2000" b="1">
                <a:latin typeface="Verdana" panose="020B0604030504040204" pitchFamily="34" charset="0"/>
              </a:rPr>
              <a:t>On-Demand</a:t>
            </a:r>
            <a:r>
              <a:rPr lang="en-US" altLang="en-US" sz="2000" b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000" b="1">
                <a:latin typeface="Verdana" panose="020B0604030504040204" pitchFamily="34" charset="0"/>
              </a:rPr>
              <a:t>Utility</a:t>
            </a:r>
          </a:p>
        </p:txBody>
      </p:sp>
      <p:pic>
        <p:nvPicPr>
          <p:cNvPr id="97290" name="Picture 10" descr="outlet">
            <a:extLst>
              <a:ext uri="{FF2B5EF4-FFF2-40B4-BE49-F238E27FC236}">
                <a16:creationId xmlns:a16="http://schemas.microsoft.com/office/drawing/2014/main" id="{75F61B49-5547-FAAC-F3D0-0BC4BDE6B1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1763" y="2349501"/>
            <a:ext cx="2074862" cy="2678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7292" name="AutoShape 12">
            <a:extLst>
              <a:ext uri="{FF2B5EF4-FFF2-40B4-BE49-F238E27FC236}">
                <a16:creationId xmlns:a16="http://schemas.microsoft.com/office/drawing/2014/main" id="{E69424B6-8E0C-D14E-8DBD-7566845B8CE9}"/>
              </a:ext>
            </a:extLst>
          </p:cNvPr>
          <p:cNvSpPr>
            <a:spLocks/>
          </p:cNvSpPr>
          <p:nvPr/>
        </p:nvSpPr>
        <p:spPr bwMode="auto">
          <a:xfrm>
            <a:off x="6096000" y="3141663"/>
            <a:ext cx="685800" cy="8382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5" name="Rectangle 13">
            <a:extLst>
              <a:ext uri="{FF2B5EF4-FFF2-40B4-BE49-F238E27FC236}">
                <a16:creationId xmlns:a16="http://schemas.microsoft.com/office/drawing/2014/main" id="{CFCDCC10-7301-F2A9-5F90-53A1268F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516563"/>
            <a:ext cx="3810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5000" indent="-2921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663700" indent="-406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84400" indent="-406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05100" indent="-4064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62300" indent="-406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19500" indent="-406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76700" indent="-406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33900" indent="-406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altLang="en-US" sz="2200" b="1"/>
              <a:t>Build Your Own </a:t>
            </a:r>
            <a:br>
              <a:rPr lang="en-US" altLang="en-US" sz="2200" b="1"/>
            </a:br>
            <a:endParaRPr lang="en-US" altLang="en-US" sz="2200" b="1"/>
          </a:p>
        </p:txBody>
      </p:sp>
      <p:sp>
        <p:nvSpPr>
          <p:cNvPr id="97294" name="Rectangle 14">
            <a:extLst>
              <a:ext uri="{FF2B5EF4-FFF2-40B4-BE49-F238E27FC236}">
                <a16:creationId xmlns:a16="http://schemas.microsoft.com/office/drawing/2014/main" id="{33316649-0ECD-4A4A-740D-8492120FE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5300663"/>
            <a:ext cx="33528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68450" indent="-406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89150" indent="-406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09850" indent="-4064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67050" indent="-406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24250" indent="-406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81450" indent="-406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38650" indent="-4064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  <a:spcAft>
                <a:spcPts val="600"/>
              </a:spcAft>
              <a:buNone/>
            </a:pPr>
            <a:r>
              <a:rPr lang="en-US" altLang="en-US" sz="2200" b="1"/>
              <a:t>Plug In, Subscribe</a:t>
            </a:r>
            <a:br>
              <a:rPr lang="en-US" altLang="en-US" sz="2200" b="1"/>
            </a:br>
            <a:r>
              <a:rPr lang="en-US" altLang="en-US" sz="2200" b="1"/>
              <a:t>Pay-per-Use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  <p:bldP spid="972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D51B-94F5-8CE9-FAB0-111F5B5F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d-ID" dirty="0"/>
              <a:t>Software as a Service (SaaS)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A9C-B67B-EDD2-5B71-EC3ED200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web as a platform is the center point</a:t>
            </a:r>
          </a:p>
          <a:p>
            <a:r>
              <a:rPr lang="en-US" dirty="0"/>
              <a:t>Web-browser acting as a thin-client for accessing the software remotely across the internet. </a:t>
            </a:r>
          </a:p>
          <a:p>
            <a:r>
              <a:rPr lang="en-US" dirty="0"/>
              <a:t>Network-based access to, and management of, commercially available (i.e., not custom) software </a:t>
            </a:r>
          </a:p>
          <a:p>
            <a:r>
              <a:rPr lang="en-US" dirty="0"/>
              <a:t>Application delivery that typically is closer to a one-to-many model (single instance, multi-tenant architecture) than to a one-to-one model, including architecture, pricing, partnering, and management characteristics </a:t>
            </a:r>
          </a:p>
          <a:p>
            <a:r>
              <a:rPr lang="en-US" dirty="0"/>
              <a:t>Keyword: multitenancy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2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9ECE2C5-7897-4FF2-88BA-0CFBDB570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SaaS Architecture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DAC5645-1486-9703-9108-E12D2B0C1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en-US" dirty="0"/>
              <a:t>Fueled by </a:t>
            </a:r>
          </a:p>
          <a:p>
            <a:pPr lvl="1" eaLnBrk="1" hangingPunct="1"/>
            <a:r>
              <a:rPr lang="en-US" altLang="en-US" dirty="0"/>
              <a:t>Bandwidth technologies</a:t>
            </a:r>
          </a:p>
          <a:p>
            <a:pPr lvl="1" eaLnBrk="1" hangingPunct="1"/>
            <a:r>
              <a:rPr lang="en-US" altLang="en-US" dirty="0"/>
              <a:t>The cost of a PC has been reduced significantly with more powerful computing but the cost of application software has not followed</a:t>
            </a:r>
          </a:p>
          <a:p>
            <a:pPr lvl="1" eaLnBrk="1" hangingPunct="1"/>
            <a:r>
              <a:rPr lang="en-US" altLang="en-US" dirty="0"/>
              <a:t>Timely and expensive setup and maintenance costs</a:t>
            </a:r>
          </a:p>
          <a:p>
            <a:pPr lvl="1" eaLnBrk="1" hangingPunct="1"/>
            <a:r>
              <a:rPr lang="en-US" altLang="en-US" dirty="0"/>
              <a:t>Licensing issues for business are contributing significantly to the use of illegal software and piracy.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45BCC54-CB97-DAD9-2BB7-7B7A1E67F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SaaS - Pros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4747536-72B8-FF28-708A-B0E381853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300"/>
              <a:t>Stay focused on business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Change software to an Operating Expense instead of a Capital Purchase, making better accounting and budgeting sense.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Create a consistent application environment for all users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No concerns for cross platform support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Easy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Reduced piracy of your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Lower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 an affordable monthly subscription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Implementation fees are significantly lower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Continuous Technology Enhancements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219C3E6-B6D5-9EDA-B990-DBDAD827B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SaaS - Cons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3FC5693-418A-E6C9-4D85-75CAF6E08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Initial time needed for licensing and agreements</a:t>
            </a:r>
          </a:p>
          <a:p>
            <a:pPr lvl="1" eaLnBrk="1" hangingPunct="1"/>
            <a:r>
              <a:rPr lang="en-US" altLang="en-US" i="1" dirty="0"/>
              <a:t>Trust</a:t>
            </a:r>
            <a:r>
              <a:rPr lang="en-US" altLang="en-US" dirty="0"/>
              <a:t>, or the lack thereof, is the number one factor blocking the adoption of software as a service (SaaS).</a:t>
            </a:r>
          </a:p>
          <a:p>
            <a:pPr lvl="1" eaLnBrk="1" hangingPunct="1"/>
            <a:r>
              <a:rPr lang="en-US" altLang="en-US" dirty="0"/>
              <a:t>Centralized control</a:t>
            </a:r>
          </a:p>
          <a:p>
            <a:pPr lvl="1" eaLnBrk="1" hangingPunct="1"/>
            <a:r>
              <a:rPr lang="en-US" altLang="en-US" dirty="0"/>
              <a:t>Possible erosion of customer privacy </a:t>
            </a:r>
          </a:p>
          <a:p>
            <a:pPr eaLnBrk="1" hangingPunct="1"/>
            <a:r>
              <a:rPr lang="en-US" altLang="en-US" dirty="0"/>
              <a:t>Absence of disconnected use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33BA-5B0C-9F4E-0C14-1518DAA6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B45A-ED81-5BCA-4B01-42C4E5B5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Multitenancy is a reference to the mode of operation of software where multiple independent instances of one or multiple applications operate in a shared environment. The instances (tenants) are logically isolated, but physically integrated.</a:t>
            </a:r>
          </a:p>
        </p:txBody>
      </p:sp>
      <p:pic>
        <p:nvPicPr>
          <p:cNvPr id="1028" name="Picture 4" descr="Multi-tenancy issues in cloud computing">
            <a:extLst>
              <a:ext uri="{FF2B5EF4-FFF2-40B4-BE49-F238E27FC236}">
                <a16:creationId xmlns:a16="http://schemas.microsoft.com/office/drawing/2014/main" id="{DAABC5A8-F979-4346-F19F-023DFF96F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87" y="3429000"/>
            <a:ext cx="5569226" cy="278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15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5940-D21B-394C-1C15-36AA93CB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9512-9E02-A34D-DBC2-BF417305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Less powerful</a:t>
            </a:r>
          </a:p>
          <a:p>
            <a:pPr lvl="1"/>
            <a:r>
              <a:rPr lang="en-US" dirty="0"/>
              <a:t>Noisy neighbor</a:t>
            </a:r>
          </a:p>
          <a:p>
            <a:pPr lvl="1"/>
            <a:r>
              <a:rPr lang="en-US" dirty="0"/>
              <a:t>Interoperability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Capacity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8456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838</Words>
  <Application>Microsoft Office PowerPoint</Application>
  <PresentationFormat>Widescreen</PresentationFormat>
  <Paragraphs>104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Theme</vt:lpstr>
      <vt:lpstr>Software as a Service</vt:lpstr>
      <vt:lpstr>Software as a Service (SaaS)</vt:lpstr>
      <vt:lpstr>Software as a Service (SaaS)</vt:lpstr>
      <vt:lpstr>Software as a Service (SaaS)</vt:lpstr>
      <vt:lpstr>SaaS Architecture</vt:lpstr>
      <vt:lpstr>SaaS - Pros </vt:lpstr>
      <vt:lpstr>SaaS - Cons</vt:lpstr>
      <vt:lpstr>Multitenancy</vt:lpstr>
      <vt:lpstr>Multitenancy</vt:lpstr>
      <vt:lpstr>Multitenancy</vt:lpstr>
      <vt:lpstr>PowerPoint Presentation</vt:lpstr>
      <vt:lpstr>PowerPoint Presentation</vt:lpstr>
      <vt:lpstr>SaaS Maturity Model</vt:lpstr>
      <vt:lpstr>Developing Multitenancy Solution</vt:lpstr>
      <vt:lpstr>SaaS Boilerplate</vt:lpstr>
      <vt:lpstr>SaaS Boilerplate</vt:lpstr>
      <vt:lpstr>PowerPoint Presentation</vt:lpstr>
      <vt:lpstr>SaaS Boilerplate</vt:lpstr>
      <vt:lpstr>Developing Multitenancy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as a Service</dc:title>
  <dc:creator>Rizal</dc:creator>
  <cp:lastModifiedBy>Rizal Fathoni Aji</cp:lastModifiedBy>
  <cp:revision>4</cp:revision>
  <dcterms:created xsi:type="dcterms:W3CDTF">2022-09-27T00:53:17Z</dcterms:created>
  <dcterms:modified xsi:type="dcterms:W3CDTF">2023-09-26T04:08:58Z</dcterms:modified>
</cp:coreProperties>
</file>