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8"/>
  </p:notesMasterIdLst>
  <p:sldIdLst>
    <p:sldId id="258" r:id="rId2"/>
    <p:sldId id="301" r:id="rId3"/>
    <p:sldId id="302" r:id="rId4"/>
    <p:sldId id="303" r:id="rId5"/>
    <p:sldId id="304" r:id="rId6"/>
    <p:sldId id="305" r:id="rId7"/>
    <p:sldId id="306" r:id="rId8"/>
    <p:sldId id="307" r:id="rId9"/>
    <p:sldId id="308" r:id="rId10"/>
    <p:sldId id="309" r:id="rId11"/>
    <p:sldId id="310"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9" r:id="rId26"/>
    <p:sldId id="30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onten" id="{91A78663-329C-49FA-BFB8-EEEF57CA1EEF}">
          <p14:sldIdLst>
            <p14:sldId id="258"/>
            <p14:sldId id="301"/>
            <p14:sldId id="302"/>
            <p14:sldId id="303"/>
            <p14:sldId id="304"/>
            <p14:sldId id="305"/>
            <p14:sldId id="306"/>
            <p14:sldId id="307"/>
            <p14:sldId id="308"/>
            <p14:sldId id="309"/>
            <p14:sldId id="310"/>
            <p14:sldId id="285"/>
            <p14:sldId id="286"/>
            <p14:sldId id="287"/>
            <p14:sldId id="288"/>
            <p14:sldId id="289"/>
            <p14:sldId id="290"/>
            <p14:sldId id="291"/>
            <p14:sldId id="292"/>
            <p14:sldId id="293"/>
            <p14:sldId id="294"/>
            <p14:sldId id="295"/>
            <p14:sldId id="296"/>
            <p14:sldId id="297"/>
            <p14:sldId id="299"/>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Kurniawan" initials="RK" lastIdx="1" clrIdx="0">
    <p:extLst>
      <p:ext uri="{19B8F6BF-5375-455C-9EA6-DF929625EA0E}">
        <p15:presenceInfo xmlns:p15="http://schemas.microsoft.com/office/powerpoint/2012/main" userId="b6dd8b8c220ab2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59162" autoAdjust="0"/>
  </p:normalViewPr>
  <p:slideViewPr>
    <p:cSldViewPr snapToGrid="0">
      <p:cViewPr varScale="1">
        <p:scale>
          <a:sx n="67" d="100"/>
          <a:sy n="67" d="100"/>
        </p:scale>
        <p:origin x="32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A1997-7256-4A0E-A818-91F44F04AAD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E5D0A9F-58F4-42EE-A4DE-9161DDDE7D7C}">
      <dgm:prSet phldrT="[Text]"/>
      <dgm:spPr/>
      <dgm:t>
        <a:bodyPr/>
        <a:lstStyle/>
        <a:p>
          <a:r>
            <a:rPr lang="en-US" dirty="0"/>
            <a:t>Serverless Computing</a:t>
          </a:r>
        </a:p>
      </dgm:t>
    </dgm:pt>
    <dgm:pt modelId="{15ED377E-1606-48C1-9EEB-4064647FCAED}" type="parTrans" cxnId="{50A59ED4-D0F8-4848-98DC-6667FE6B9755}">
      <dgm:prSet/>
      <dgm:spPr/>
      <dgm:t>
        <a:bodyPr/>
        <a:lstStyle/>
        <a:p>
          <a:endParaRPr lang="en-US"/>
        </a:p>
      </dgm:t>
    </dgm:pt>
    <dgm:pt modelId="{F19E861B-9E43-47A9-93AA-BEF0E255BC65}" type="sibTrans" cxnId="{50A59ED4-D0F8-4848-98DC-6667FE6B9755}">
      <dgm:prSet/>
      <dgm:spPr/>
      <dgm:t>
        <a:bodyPr/>
        <a:lstStyle/>
        <a:p>
          <a:endParaRPr lang="en-US"/>
        </a:p>
      </dgm:t>
    </dgm:pt>
    <dgm:pt modelId="{96CF8E62-7AF5-4A1E-99DA-CDB5A6E28A2E}">
      <dgm:prSet phldrT="[Text]"/>
      <dgm:spPr/>
      <dgm:t>
        <a:bodyPr/>
        <a:lstStyle/>
        <a:p>
          <a:r>
            <a:rPr lang="en-US" dirty="0"/>
            <a:t>Quick deployment</a:t>
          </a:r>
        </a:p>
      </dgm:t>
    </dgm:pt>
    <dgm:pt modelId="{00DA0132-A721-4CA8-909A-79638C009315}" type="parTrans" cxnId="{B3C1809C-14F5-4196-935A-F8E87505C8E7}">
      <dgm:prSet/>
      <dgm:spPr/>
      <dgm:t>
        <a:bodyPr/>
        <a:lstStyle/>
        <a:p>
          <a:endParaRPr lang="en-US"/>
        </a:p>
      </dgm:t>
    </dgm:pt>
    <dgm:pt modelId="{E53E0ED9-801F-499D-960C-99A5D903DA1D}" type="sibTrans" cxnId="{B3C1809C-14F5-4196-935A-F8E87505C8E7}">
      <dgm:prSet/>
      <dgm:spPr/>
      <dgm:t>
        <a:bodyPr/>
        <a:lstStyle/>
        <a:p>
          <a:endParaRPr lang="en-US"/>
        </a:p>
      </dgm:t>
    </dgm:pt>
    <dgm:pt modelId="{225C20A2-6895-4461-967D-3A3B152EBB27}">
      <dgm:prSet phldrT="[Text]"/>
      <dgm:spPr/>
      <dgm:t>
        <a:bodyPr/>
        <a:lstStyle/>
        <a:p>
          <a:r>
            <a:rPr lang="en-US" dirty="0"/>
            <a:t>Seamless scalability</a:t>
          </a:r>
        </a:p>
      </dgm:t>
    </dgm:pt>
    <dgm:pt modelId="{DE1C2E29-B9B7-40EC-8C4C-F18F3D1B2BE7}" type="parTrans" cxnId="{B461F694-90D8-4C8D-88CD-AB0B9441DA5B}">
      <dgm:prSet/>
      <dgm:spPr/>
      <dgm:t>
        <a:bodyPr/>
        <a:lstStyle/>
        <a:p>
          <a:endParaRPr lang="en-US"/>
        </a:p>
      </dgm:t>
    </dgm:pt>
    <dgm:pt modelId="{AA4B33D2-632D-4E00-83B8-8ACD91BBF7EB}" type="sibTrans" cxnId="{B461F694-90D8-4C8D-88CD-AB0B9441DA5B}">
      <dgm:prSet/>
      <dgm:spPr/>
      <dgm:t>
        <a:bodyPr/>
        <a:lstStyle/>
        <a:p>
          <a:endParaRPr lang="en-US"/>
        </a:p>
      </dgm:t>
    </dgm:pt>
    <dgm:pt modelId="{BAC17CB8-562E-40A5-B5A8-BE6CC1340D08}">
      <dgm:prSet phldrT="[Text]"/>
      <dgm:spPr/>
      <dgm:t>
        <a:bodyPr/>
        <a:lstStyle/>
        <a:p>
          <a:r>
            <a:rPr lang="en-US" dirty="0"/>
            <a:t>Greater cost-efficiency</a:t>
          </a:r>
        </a:p>
      </dgm:t>
    </dgm:pt>
    <dgm:pt modelId="{86F0D6F2-0804-42D1-884E-D061CB1B29F3}" type="parTrans" cxnId="{D05D26FD-94DD-4107-8019-DD04906441FA}">
      <dgm:prSet/>
      <dgm:spPr/>
      <dgm:t>
        <a:bodyPr/>
        <a:lstStyle/>
        <a:p>
          <a:endParaRPr lang="en-US"/>
        </a:p>
      </dgm:t>
    </dgm:pt>
    <dgm:pt modelId="{9AF1B02E-D743-4BA8-8D03-9C2C5951F47B}" type="sibTrans" cxnId="{D05D26FD-94DD-4107-8019-DD04906441FA}">
      <dgm:prSet/>
      <dgm:spPr/>
      <dgm:t>
        <a:bodyPr/>
        <a:lstStyle/>
        <a:p>
          <a:endParaRPr lang="en-US"/>
        </a:p>
      </dgm:t>
    </dgm:pt>
    <dgm:pt modelId="{F5DABF15-4C6C-487B-AB32-4FCF94383D2A}">
      <dgm:prSet phldrT="[Text]"/>
      <dgm:spPr/>
      <dgm:t>
        <a:bodyPr/>
        <a:lstStyle/>
        <a:p>
          <a:r>
            <a:rPr lang="en-US" dirty="0"/>
            <a:t>Better user experience</a:t>
          </a:r>
        </a:p>
      </dgm:t>
    </dgm:pt>
    <dgm:pt modelId="{7881B530-13E7-4156-9215-45BA21F90A5E}" type="parTrans" cxnId="{D7013D08-2305-4AAF-9398-D1AC519F729B}">
      <dgm:prSet/>
      <dgm:spPr/>
      <dgm:t>
        <a:bodyPr/>
        <a:lstStyle/>
        <a:p>
          <a:endParaRPr lang="en-US"/>
        </a:p>
      </dgm:t>
    </dgm:pt>
    <dgm:pt modelId="{7ED74A81-4968-4D92-B20D-6305666F090B}" type="sibTrans" cxnId="{D7013D08-2305-4AAF-9398-D1AC519F729B}">
      <dgm:prSet/>
      <dgm:spPr/>
      <dgm:t>
        <a:bodyPr/>
        <a:lstStyle/>
        <a:p>
          <a:endParaRPr lang="en-US"/>
        </a:p>
      </dgm:t>
    </dgm:pt>
    <dgm:pt modelId="{0DA7F176-582B-430C-B5A4-2128F86938EB}">
      <dgm:prSet phldrT="[Text]"/>
      <dgm:spPr/>
      <dgm:t>
        <a:bodyPr/>
        <a:lstStyle/>
        <a:p>
          <a:r>
            <a:rPr lang="en-US" dirty="0"/>
            <a:t>Accurate resourcing</a:t>
          </a:r>
        </a:p>
      </dgm:t>
    </dgm:pt>
    <dgm:pt modelId="{0532E460-AA68-42E8-99B8-4DDBFD245C08}" type="parTrans" cxnId="{7F467762-DA7B-4E7D-BCBF-FD22DB6A558B}">
      <dgm:prSet/>
      <dgm:spPr/>
      <dgm:t>
        <a:bodyPr/>
        <a:lstStyle/>
        <a:p>
          <a:endParaRPr lang="en-US"/>
        </a:p>
      </dgm:t>
    </dgm:pt>
    <dgm:pt modelId="{084EEBA3-98A8-44C6-AD78-86104E9DF882}" type="sibTrans" cxnId="{7F467762-DA7B-4E7D-BCBF-FD22DB6A558B}">
      <dgm:prSet/>
      <dgm:spPr/>
      <dgm:t>
        <a:bodyPr/>
        <a:lstStyle/>
        <a:p>
          <a:endParaRPr lang="en-US"/>
        </a:p>
      </dgm:t>
    </dgm:pt>
    <dgm:pt modelId="{C62C61F6-D5FA-4E51-A0BF-24C1B0D2848B}" type="pres">
      <dgm:prSet presAssocID="{18AA1997-7256-4A0E-A818-91F44F04AAD3}" presName="Name0" presStyleCnt="0">
        <dgm:presLayoutVars>
          <dgm:chMax val="1"/>
          <dgm:dir/>
          <dgm:animLvl val="ctr"/>
          <dgm:resizeHandles val="exact"/>
        </dgm:presLayoutVars>
      </dgm:prSet>
      <dgm:spPr/>
    </dgm:pt>
    <dgm:pt modelId="{CC55E7F6-90AE-4DC2-9EDE-667D6EAB856D}" type="pres">
      <dgm:prSet presAssocID="{BE5D0A9F-58F4-42EE-A4DE-9161DDDE7D7C}" presName="centerShape" presStyleLbl="node0" presStyleIdx="0" presStyleCnt="1"/>
      <dgm:spPr/>
    </dgm:pt>
    <dgm:pt modelId="{0C530294-1A29-4923-89F1-9077066566D3}" type="pres">
      <dgm:prSet presAssocID="{96CF8E62-7AF5-4A1E-99DA-CDB5A6E28A2E}" presName="node" presStyleLbl="node1" presStyleIdx="0" presStyleCnt="5">
        <dgm:presLayoutVars>
          <dgm:bulletEnabled val="1"/>
        </dgm:presLayoutVars>
      </dgm:prSet>
      <dgm:spPr/>
    </dgm:pt>
    <dgm:pt modelId="{073D1153-FDC3-490D-A406-BA03B2EF2589}" type="pres">
      <dgm:prSet presAssocID="{96CF8E62-7AF5-4A1E-99DA-CDB5A6E28A2E}" presName="dummy" presStyleCnt="0"/>
      <dgm:spPr/>
    </dgm:pt>
    <dgm:pt modelId="{C4E583E5-FD71-4CFF-9900-FFE91E56A253}" type="pres">
      <dgm:prSet presAssocID="{E53E0ED9-801F-499D-960C-99A5D903DA1D}" presName="sibTrans" presStyleLbl="sibTrans2D1" presStyleIdx="0" presStyleCnt="5"/>
      <dgm:spPr/>
    </dgm:pt>
    <dgm:pt modelId="{84C65AF0-99AF-40CF-8367-F3FFAE84AD26}" type="pres">
      <dgm:prSet presAssocID="{225C20A2-6895-4461-967D-3A3B152EBB27}" presName="node" presStyleLbl="node1" presStyleIdx="1" presStyleCnt="5">
        <dgm:presLayoutVars>
          <dgm:bulletEnabled val="1"/>
        </dgm:presLayoutVars>
      </dgm:prSet>
      <dgm:spPr/>
    </dgm:pt>
    <dgm:pt modelId="{7100898F-3CAF-4077-B4BD-D4D0C7B84A53}" type="pres">
      <dgm:prSet presAssocID="{225C20A2-6895-4461-967D-3A3B152EBB27}" presName="dummy" presStyleCnt="0"/>
      <dgm:spPr/>
    </dgm:pt>
    <dgm:pt modelId="{C9A1EBE6-605D-4AA5-83F1-FD61A26FF937}" type="pres">
      <dgm:prSet presAssocID="{AA4B33D2-632D-4E00-83B8-8ACD91BBF7EB}" presName="sibTrans" presStyleLbl="sibTrans2D1" presStyleIdx="1" presStyleCnt="5"/>
      <dgm:spPr/>
    </dgm:pt>
    <dgm:pt modelId="{88BDD158-37E5-4A00-8C59-DC01B9D90F52}" type="pres">
      <dgm:prSet presAssocID="{BAC17CB8-562E-40A5-B5A8-BE6CC1340D08}" presName="node" presStyleLbl="node1" presStyleIdx="2" presStyleCnt="5">
        <dgm:presLayoutVars>
          <dgm:bulletEnabled val="1"/>
        </dgm:presLayoutVars>
      </dgm:prSet>
      <dgm:spPr/>
    </dgm:pt>
    <dgm:pt modelId="{316F1091-2D29-42A2-B4A7-0DF19DE5A5AB}" type="pres">
      <dgm:prSet presAssocID="{BAC17CB8-562E-40A5-B5A8-BE6CC1340D08}" presName="dummy" presStyleCnt="0"/>
      <dgm:spPr/>
    </dgm:pt>
    <dgm:pt modelId="{F588C924-C5B8-4E70-9E5A-FDF55FCF904B}" type="pres">
      <dgm:prSet presAssocID="{9AF1B02E-D743-4BA8-8D03-9C2C5951F47B}" presName="sibTrans" presStyleLbl="sibTrans2D1" presStyleIdx="2" presStyleCnt="5"/>
      <dgm:spPr/>
    </dgm:pt>
    <dgm:pt modelId="{EFAA380E-4071-44AA-9836-19E483079E00}" type="pres">
      <dgm:prSet presAssocID="{F5DABF15-4C6C-487B-AB32-4FCF94383D2A}" presName="node" presStyleLbl="node1" presStyleIdx="3" presStyleCnt="5">
        <dgm:presLayoutVars>
          <dgm:bulletEnabled val="1"/>
        </dgm:presLayoutVars>
      </dgm:prSet>
      <dgm:spPr/>
    </dgm:pt>
    <dgm:pt modelId="{48F08418-7CDD-4A25-84DE-EFF9A688A435}" type="pres">
      <dgm:prSet presAssocID="{F5DABF15-4C6C-487B-AB32-4FCF94383D2A}" presName="dummy" presStyleCnt="0"/>
      <dgm:spPr/>
    </dgm:pt>
    <dgm:pt modelId="{85A5FC88-78B7-4481-BF6E-5BF4F5280FD9}" type="pres">
      <dgm:prSet presAssocID="{7ED74A81-4968-4D92-B20D-6305666F090B}" presName="sibTrans" presStyleLbl="sibTrans2D1" presStyleIdx="3" presStyleCnt="5"/>
      <dgm:spPr/>
    </dgm:pt>
    <dgm:pt modelId="{39D18D62-56B0-4E07-AD99-B4C46FBCF916}" type="pres">
      <dgm:prSet presAssocID="{0DA7F176-582B-430C-B5A4-2128F86938EB}" presName="node" presStyleLbl="node1" presStyleIdx="4" presStyleCnt="5">
        <dgm:presLayoutVars>
          <dgm:bulletEnabled val="1"/>
        </dgm:presLayoutVars>
      </dgm:prSet>
      <dgm:spPr/>
    </dgm:pt>
    <dgm:pt modelId="{6E7C61EA-7899-426C-9B09-9953D8595D5A}" type="pres">
      <dgm:prSet presAssocID="{0DA7F176-582B-430C-B5A4-2128F86938EB}" presName="dummy" presStyleCnt="0"/>
      <dgm:spPr/>
    </dgm:pt>
    <dgm:pt modelId="{3FC8348C-C429-4707-AAB1-C94515A6F102}" type="pres">
      <dgm:prSet presAssocID="{084EEBA3-98A8-44C6-AD78-86104E9DF882}" presName="sibTrans" presStyleLbl="sibTrans2D1" presStyleIdx="4" presStyleCnt="5"/>
      <dgm:spPr/>
    </dgm:pt>
  </dgm:ptLst>
  <dgm:cxnLst>
    <dgm:cxn modelId="{F0C69A01-4537-4E07-AB9E-B9422FA5520F}" type="presOf" srcId="{084EEBA3-98A8-44C6-AD78-86104E9DF882}" destId="{3FC8348C-C429-4707-AAB1-C94515A6F102}" srcOrd="0" destOrd="0" presId="urn:microsoft.com/office/officeart/2005/8/layout/radial6"/>
    <dgm:cxn modelId="{D7013D08-2305-4AAF-9398-D1AC519F729B}" srcId="{BE5D0A9F-58F4-42EE-A4DE-9161DDDE7D7C}" destId="{F5DABF15-4C6C-487B-AB32-4FCF94383D2A}" srcOrd="3" destOrd="0" parTransId="{7881B530-13E7-4156-9215-45BA21F90A5E}" sibTransId="{7ED74A81-4968-4D92-B20D-6305666F090B}"/>
    <dgm:cxn modelId="{2309641A-FAAC-4707-A263-8DDB56BBAFF1}" type="presOf" srcId="{AA4B33D2-632D-4E00-83B8-8ACD91BBF7EB}" destId="{C9A1EBE6-605D-4AA5-83F1-FD61A26FF937}" srcOrd="0" destOrd="0" presId="urn:microsoft.com/office/officeart/2005/8/layout/radial6"/>
    <dgm:cxn modelId="{42325B1E-FAE8-4C92-8FD8-A585FF0D1C8E}" type="presOf" srcId="{BAC17CB8-562E-40A5-B5A8-BE6CC1340D08}" destId="{88BDD158-37E5-4A00-8C59-DC01B9D90F52}" srcOrd="0" destOrd="0" presId="urn:microsoft.com/office/officeart/2005/8/layout/radial6"/>
    <dgm:cxn modelId="{AE381E36-22E6-4B35-A150-229821EA03B3}" type="presOf" srcId="{F5DABF15-4C6C-487B-AB32-4FCF94383D2A}" destId="{EFAA380E-4071-44AA-9836-19E483079E00}" srcOrd="0" destOrd="0" presId="urn:microsoft.com/office/officeart/2005/8/layout/radial6"/>
    <dgm:cxn modelId="{7F467762-DA7B-4E7D-BCBF-FD22DB6A558B}" srcId="{BE5D0A9F-58F4-42EE-A4DE-9161DDDE7D7C}" destId="{0DA7F176-582B-430C-B5A4-2128F86938EB}" srcOrd="4" destOrd="0" parTransId="{0532E460-AA68-42E8-99B8-4DDBFD245C08}" sibTransId="{084EEBA3-98A8-44C6-AD78-86104E9DF882}"/>
    <dgm:cxn modelId="{5A3D8E45-2378-4DB8-B487-D3B533B37413}" type="presOf" srcId="{225C20A2-6895-4461-967D-3A3B152EBB27}" destId="{84C65AF0-99AF-40CF-8367-F3FFAE84AD26}" srcOrd="0" destOrd="0" presId="urn:microsoft.com/office/officeart/2005/8/layout/radial6"/>
    <dgm:cxn modelId="{7FB3D86C-4051-4F93-9DA4-3036C96C7C13}" type="presOf" srcId="{0DA7F176-582B-430C-B5A4-2128F86938EB}" destId="{39D18D62-56B0-4E07-AD99-B4C46FBCF916}" srcOrd="0" destOrd="0" presId="urn:microsoft.com/office/officeart/2005/8/layout/radial6"/>
    <dgm:cxn modelId="{84D5D473-290E-443C-B1C5-E73B3EDBC228}" type="presOf" srcId="{18AA1997-7256-4A0E-A818-91F44F04AAD3}" destId="{C62C61F6-D5FA-4E51-A0BF-24C1B0D2848B}" srcOrd="0" destOrd="0" presId="urn:microsoft.com/office/officeart/2005/8/layout/radial6"/>
    <dgm:cxn modelId="{ED5EFB57-A85F-49AC-87B2-73419C421F4B}" type="presOf" srcId="{BE5D0A9F-58F4-42EE-A4DE-9161DDDE7D7C}" destId="{CC55E7F6-90AE-4DC2-9EDE-667D6EAB856D}" srcOrd="0" destOrd="0" presId="urn:microsoft.com/office/officeart/2005/8/layout/radial6"/>
    <dgm:cxn modelId="{D30B1F8A-B6CF-44CF-8CA9-A4C96D989E26}" type="presOf" srcId="{E53E0ED9-801F-499D-960C-99A5D903DA1D}" destId="{C4E583E5-FD71-4CFF-9900-FFE91E56A253}" srcOrd="0" destOrd="0" presId="urn:microsoft.com/office/officeart/2005/8/layout/radial6"/>
    <dgm:cxn modelId="{FA11C88A-031C-4F50-B06E-1B8EF50FC117}" type="presOf" srcId="{9AF1B02E-D743-4BA8-8D03-9C2C5951F47B}" destId="{F588C924-C5B8-4E70-9E5A-FDF55FCF904B}" srcOrd="0" destOrd="0" presId="urn:microsoft.com/office/officeart/2005/8/layout/radial6"/>
    <dgm:cxn modelId="{B461F694-90D8-4C8D-88CD-AB0B9441DA5B}" srcId="{BE5D0A9F-58F4-42EE-A4DE-9161DDDE7D7C}" destId="{225C20A2-6895-4461-967D-3A3B152EBB27}" srcOrd="1" destOrd="0" parTransId="{DE1C2E29-B9B7-40EC-8C4C-F18F3D1B2BE7}" sibTransId="{AA4B33D2-632D-4E00-83B8-8ACD91BBF7EB}"/>
    <dgm:cxn modelId="{B3C1809C-14F5-4196-935A-F8E87505C8E7}" srcId="{BE5D0A9F-58F4-42EE-A4DE-9161DDDE7D7C}" destId="{96CF8E62-7AF5-4A1E-99DA-CDB5A6E28A2E}" srcOrd="0" destOrd="0" parTransId="{00DA0132-A721-4CA8-909A-79638C009315}" sibTransId="{E53E0ED9-801F-499D-960C-99A5D903DA1D}"/>
    <dgm:cxn modelId="{63D6CEC2-1CD2-43E6-AF4E-230BC500D7B6}" type="presOf" srcId="{7ED74A81-4968-4D92-B20D-6305666F090B}" destId="{85A5FC88-78B7-4481-BF6E-5BF4F5280FD9}" srcOrd="0" destOrd="0" presId="urn:microsoft.com/office/officeart/2005/8/layout/radial6"/>
    <dgm:cxn modelId="{50A59ED4-D0F8-4848-98DC-6667FE6B9755}" srcId="{18AA1997-7256-4A0E-A818-91F44F04AAD3}" destId="{BE5D0A9F-58F4-42EE-A4DE-9161DDDE7D7C}" srcOrd="0" destOrd="0" parTransId="{15ED377E-1606-48C1-9EEB-4064647FCAED}" sibTransId="{F19E861B-9E43-47A9-93AA-BEF0E255BC65}"/>
    <dgm:cxn modelId="{93D0DBD5-2374-460E-8B83-AE8DD61FB119}" type="presOf" srcId="{96CF8E62-7AF5-4A1E-99DA-CDB5A6E28A2E}" destId="{0C530294-1A29-4923-89F1-9077066566D3}" srcOrd="0" destOrd="0" presId="urn:microsoft.com/office/officeart/2005/8/layout/radial6"/>
    <dgm:cxn modelId="{D05D26FD-94DD-4107-8019-DD04906441FA}" srcId="{BE5D0A9F-58F4-42EE-A4DE-9161DDDE7D7C}" destId="{BAC17CB8-562E-40A5-B5A8-BE6CC1340D08}" srcOrd="2" destOrd="0" parTransId="{86F0D6F2-0804-42D1-884E-D061CB1B29F3}" sibTransId="{9AF1B02E-D743-4BA8-8D03-9C2C5951F47B}"/>
    <dgm:cxn modelId="{6FA584F2-F4A0-4EA3-B2C4-8823A4B6BFA7}" type="presParOf" srcId="{C62C61F6-D5FA-4E51-A0BF-24C1B0D2848B}" destId="{CC55E7F6-90AE-4DC2-9EDE-667D6EAB856D}" srcOrd="0" destOrd="0" presId="urn:microsoft.com/office/officeart/2005/8/layout/radial6"/>
    <dgm:cxn modelId="{2291D0FF-9202-4F99-8C57-47C6A7B74825}" type="presParOf" srcId="{C62C61F6-D5FA-4E51-A0BF-24C1B0D2848B}" destId="{0C530294-1A29-4923-89F1-9077066566D3}" srcOrd="1" destOrd="0" presId="urn:microsoft.com/office/officeart/2005/8/layout/radial6"/>
    <dgm:cxn modelId="{84D44D67-D609-4ED4-ABA2-E776022C5036}" type="presParOf" srcId="{C62C61F6-D5FA-4E51-A0BF-24C1B0D2848B}" destId="{073D1153-FDC3-490D-A406-BA03B2EF2589}" srcOrd="2" destOrd="0" presId="urn:microsoft.com/office/officeart/2005/8/layout/radial6"/>
    <dgm:cxn modelId="{EAFCAADD-21C4-4E17-B0A7-545E610FFE4C}" type="presParOf" srcId="{C62C61F6-D5FA-4E51-A0BF-24C1B0D2848B}" destId="{C4E583E5-FD71-4CFF-9900-FFE91E56A253}" srcOrd="3" destOrd="0" presId="urn:microsoft.com/office/officeart/2005/8/layout/radial6"/>
    <dgm:cxn modelId="{0D1580CD-16D7-475C-9A10-752F2C1EEE94}" type="presParOf" srcId="{C62C61F6-D5FA-4E51-A0BF-24C1B0D2848B}" destId="{84C65AF0-99AF-40CF-8367-F3FFAE84AD26}" srcOrd="4" destOrd="0" presId="urn:microsoft.com/office/officeart/2005/8/layout/radial6"/>
    <dgm:cxn modelId="{2D8B45A0-D17C-4E25-A1B5-EED5538A530D}" type="presParOf" srcId="{C62C61F6-D5FA-4E51-A0BF-24C1B0D2848B}" destId="{7100898F-3CAF-4077-B4BD-D4D0C7B84A53}" srcOrd="5" destOrd="0" presId="urn:microsoft.com/office/officeart/2005/8/layout/radial6"/>
    <dgm:cxn modelId="{614E1765-05DA-4DBD-8C9C-178C1D08EFB9}" type="presParOf" srcId="{C62C61F6-D5FA-4E51-A0BF-24C1B0D2848B}" destId="{C9A1EBE6-605D-4AA5-83F1-FD61A26FF937}" srcOrd="6" destOrd="0" presId="urn:microsoft.com/office/officeart/2005/8/layout/radial6"/>
    <dgm:cxn modelId="{D53438C5-9012-4DCE-8F7B-4DBCF31DF565}" type="presParOf" srcId="{C62C61F6-D5FA-4E51-A0BF-24C1B0D2848B}" destId="{88BDD158-37E5-4A00-8C59-DC01B9D90F52}" srcOrd="7" destOrd="0" presId="urn:microsoft.com/office/officeart/2005/8/layout/radial6"/>
    <dgm:cxn modelId="{4862900F-5C11-4215-AF66-CE8D1F01C123}" type="presParOf" srcId="{C62C61F6-D5FA-4E51-A0BF-24C1B0D2848B}" destId="{316F1091-2D29-42A2-B4A7-0DF19DE5A5AB}" srcOrd="8" destOrd="0" presId="urn:microsoft.com/office/officeart/2005/8/layout/radial6"/>
    <dgm:cxn modelId="{A7C0D370-9339-4050-A0CF-D6D9008ED71D}" type="presParOf" srcId="{C62C61F6-D5FA-4E51-A0BF-24C1B0D2848B}" destId="{F588C924-C5B8-4E70-9E5A-FDF55FCF904B}" srcOrd="9" destOrd="0" presId="urn:microsoft.com/office/officeart/2005/8/layout/radial6"/>
    <dgm:cxn modelId="{EE4ACA91-0FC3-472F-9933-5309D1B7BB6C}" type="presParOf" srcId="{C62C61F6-D5FA-4E51-A0BF-24C1B0D2848B}" destId="{EFAA380E-4071-44AA-9836-19E483079E00}" srcOrd="10" destOrd="0" presId="urn:microsoft.com/office/officeart/2005/8/layout/radial6"/>
    <dgm:cxn modelId="{4F63FDF9-BFF5-4A14-806F-5A022BDC1643}" type="presParOf" srcId="{C62C61F6-D5FA-4E51-A0BF-24C1B0D2848B}" destId="{48F08418-7CDD-4A25-84DE-EFF9A688A435}" srcOrd="11" destOrd="0" presId="urn:microsoft.com/office/officeart/2005/8/layout/radial6"/>
    <dgm:cxn modelId="{5495A6DD-61D1-4E49-9665-F6019460A277}" type="presParOf" srcId="{C62C61F6-D5FA-4E51-A0BF-24C1B0D2848B}" destId="{85A5FC88-78B7-4481-BF6E-5BF4F5280FD9}" srcOrd="12" destOrd="0" presId="urn:microsoft.com/office/officeart/2005/8/layout/radial6"/>
    <dgm:cxn modelId="{C380F129-D10A-4DC4-B8AD-7903B0C83974}" type="presParOf" srcId="{C62C61F6-D5FA-4E51-A0BF-24C1B0D2848B}" destId="{39D18D62-56B0-4E07-AD99-B4C46FBCF916}" srcOrd="13" destOrd="0" presId="urn:microsoft.com/office/officeart/2005/8/layout/radial6"/>
    <dgm:cxn modelId="{45498B6B-C91B-4383-919D-A05B53A14D9B}" type="presParOf" srcId="{C62C61F6-D5FA-4E51-A0BF-24C1B0D2848B}" destId="{6E7C61EA-7899-426C-9B09-9953D8595D5A}" srcOrd="14" destOrd="0" presId="urn:microsoft.com/office/officeart/2005/8/layout/radial6"/>
    <dgm:cxn modelId="{FD0DBAAB-B82D-451D-984D-E3E37EEDCDF3}" type="presParOf" srcId="{C62C61F6-D5FA-4E51-A0BF-24C1B0D2848B}" destId="{3FC8348C-C429-4707-AAB1-C94515A6F102}"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8348C-C429-4707-AAB1-C94515A6F102}">
      <dsp:nvSpPr>
        <dsp:cNvPr id="0" name=""/>
        <dsp:cNvSpPr/>
      </dsp:nvSpPr>
      <dsp:spPr>
        <a:xfrm>
          <a:off x="1942877" y="640175"/>
          <a:ext cx="4261295" cy="4261295"/>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A5FC88-78B7-4481-BF6E-5BF4F5280FD9}">
      <dsp:nvSpPr>
        <dsp:cNvPr id="0" name=""/>
        <dsp:cNvSpPr/>
      </dsp:nvSpPr>
      <dsp:spPr>
        <a:xfrm>
          <a:off x="1942877" y="640175"/>
          <a:ext cx="4261295" cy="4261295"/>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88C924-C5B8-4E70-9E5A-FDF55FCF904B}">
      <dsp:nvSpPr>
        <dsp:cNvPr id="0" name=""/>
        <dsp:cNvSpPr/>
      </dsp:nvSpPr>
      <dsp:spPr>
        <a:xfrm>
          <a:off x="1942877" y="640175"/>
          <a:ext cx="4261295" cy="4261295"/>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A1EBE6-605D-4AA5-83F1-FD61A26FF937}">
      <dsp:nvSpPr>
        <dsp:cNvPr id="0" name=""/>
        <dsp:cNvSpPr/>
      </dsp:nvSpPr>
      <dsp:spPr>
        <a:xfrm>
          <a:off x="1942877" y="640175"/>
          <a:ext cx="4261295" cy="4261295"/>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E583E5-FD71-4CFF-9900-FFE91E56A253}">
      <dsp:nvSpPr>
        <dsp:cNvPr id="0" name=""/>
        <dsp:cNvSpPr/>
      </dsp:nvSpPr>
      <dsp:spPr>
        <a:xfrm>
          <a:off x="1942877" y="640175"/>
          <a:ext cx="4261295" cy="4261295"/>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55E7F6-90AE-4DC2-9EDE-667D6EAB856D}">
      <dsp:nvSpPr>
        <dsp:cNvPr id="0" name=""/>
        <dsp:cNvSpPr/>
      </dsp:nvSpPr>
      <dsp:spPr>
        <a:xfrm>
          <a:off x="3091940" y="1789238"/>
          <a:ext cx="1963168" cy="19631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Serverless Computing</a:t>
          </a:r>
        </a:p>
      </dsp:txBody>
      <dsp:txXfrm>
        <a:off x="3379439" y="2076737"/>
        <a:ext cx="1388170" cy="1388170"/>
      </dsp:txXfrm>
    </dsp:sp>
    <dsp:sp modelId="{0C530294-1A29-4923-89F1-9077066566D3}">
      <dsp:nvSpPr>
        <dsp:cNvPr id="0" name=""/>
        <dsp:cNvSpPr/>
      </dsp:nvSpPr>
      <dsp:spPr>
        <a:xfrm>
          <a:off x="3386416" y="2537"/>
          <a:ext cx="1374217" cy="1374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Quick deployment</a:t>
          </a:r>
        </a:p>
      </dsp:txBody>
      <dsp:txXfrm>
        <a:off x="3587665" y="203786"/>
        <a:ext cx="971719" cy="971719"/>
      </dsp:txXfrm>
    </dsp:sp>
    <dsp:sp modelId="{84C65AF0-99AF-40CF-8367-F3FFAE84AD26}">
      <dsp:nvSpPr>
        <dsp:cNvPr id="0" name=""/>
        <dsp:cNvSpPr/>
      </dsp:nvSpPr>
      <dsp:spPr>
        <a:xfrm>
          <a:off x="5365732" y="1440595"/>
          <a:ext cx="1374217" cy="1374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Seamless scalability</a:t>
          </a:r>
        </a:p>
      </dsp:txBody>
      <dsp:txXfrm>
        <a:off x="5566981" y="1641844"/>
        <a:ext cx="971719" cy="971719"/>
      </dsp:txXfrm>
    </dsp:sp>
    <dsp:sp modelId="{88BDD158-37E5-4A00-8C59-DC01B9D90F52}">
      <dsp:nvSpPr>
        <dsp:cNvPr id="0" name=""/>
        <dsp:cNvSpPr/>
      </dsp:nvSpPr>
      <dsp:spPr>
        <a:xfrm>
          <a:off x="4609700" y="3767420"/>
          <a:ext cx="1374217" cy="1374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Greater cost-efficiency</a:t>
          </a:r>
        </a:p>
      </dsp:txBody>
      <dsp:txXfrm>
        <a:off x="4810949" y="3968669"/>
        <a:ext cx="971719" cy="971719"/>
      </dsp:txXfrm>
    </dsp:sp>
    <dsp:sp modelId="{EFAA380E-4071-44AA-9836-19E483079E00}">
      <dsp:nvSpPr>
        <dsp:cNvPr id="0" name=""/>
        <dsp:cNvSpPr/>
      </dsp:nvSpPr>
      <dsp:spPr>
        <a:xfrm>
          <a:off x="2163131" y="3767420"/>
          <a:ext cx="1374217" cy="1374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Better user experience</a:t>
          </a:r>
        </a:p>
      </dsp:txBody>
      <dsp:txXfrm>
        <a:off x="2364380" y="3968669"/>
        <a:ext cx="971719" cy="971719"/>
      </dsp:txXfrm>
    </dsp:sp>
    <dsp:sp modelId="{39D18D62-56B0-4E07-AD99-B4C46FBCF916}">
      <dsp:nvSpPr>
        <dsp:cNvPr id="0" name=""/>
        <dsp:cNvSpPr/>
      </dsp:nvSpPr>
      <dsp:spPr>
        <a:xfrm>
          <a:off x="1407099" y="1440595"/>
          <a:ext cx="1374217" cy="1374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Accurate resourcing</a:t>
          </a:r>
        </a:p>
      </dsp:txBody>
      <dsp:txXfrm>
        <a:off x="1608348" y="1641844"/>
        <a:ext cx="971719" cy="97171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1525E-C724-42EB-B891-DA1CBC673EEE}" type="datetimeFigureOut">
              <a:rPr lang="en-AU" smtClean="0"/>
              <a:t>10/10/2023</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D48F4-B3F6-4EFE-A6A9-73A11E33FE88}" type="slidenum">
              <a:rPr lang="en-AU" smtClean="0"/>
              <a:t>‹#›</a:t>
            </a:fld>
            <a:endParaRPr lang="en-AU"/>
          </a:p>
        </p:txBody>
      </p:sp>
    </p:spTree>
    <p:extLst>
      <p:ext uri="{BB962C8B-B14F-4D97-AF65-F5344CB8AC3E}">
        <p14:creationId xmlns:p14="http://schemas.microsoft.com/office/powerpoint/2010/main" val="17065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Shape 27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r>
              <a:rPr lang="en" sz="1200" b="0" i="0" u="none" strike="noStrike" cap="none">
                <a:solidFill>
                  <a:schemeClr val="dk1"/>
                </a:solidFill>
                <a:latin typeface="Calibri"/>
                <a:ea typeface="Calibri"/>
                <a:cs typeface="Calibri"/>
                <a:sym typeface="Calibri"/>
              </a:rPr>
              <a:t>Serverless is coming of age, developers want to focus on code instead of managing infrastructure.</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Mention some of the companies.</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Show the axis later.</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Animate the arrow and boxes.</a:t>
            </a:r>
            <a:endParaRPr sz="1200">
              <a:solidFill>
                <a:schemeClr val="dk1"/>
              </a:solidFill>
              <a:latin typeface="Calibri"/>
              <a:ea typeface="Calibri"/>
              <a:cs typeface="Calibri"/>
              <a:sym typeface="Calibri"/>
            </a:endParaRPr>
          </a:p>
        </p:txBody>
      </p:sp>
      <p:sp>
        <p:nvSpPr>
          <p:cNvPr id="280" name="Shape 28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Evolusi</a:t>
            </a:r>
            <a:r>
              <a:rPr lang="en-US" dirty="0"/>
              <a:t> </a:t>
            </a:r>
            <a:r>
              <a:rPr lang="en-US" dirty="0" err="1"/>
              <a:t>mekanisme</a:t>
            </a:r>
            <a:r>
              <a:rPr lang="en-US" dirty="0"/>
              <a:t> </a:t>
            </a:r>
            <a:r>
              <a:rPr lang="en-US" dirty="0" err="1"/>
              <a:t>komputasi</a:t>
            </a:r>
            <a:r>
              <a:rPr lang="en-US" dirty="0"/>
              <a:t> </a:t>
            </a:r>
            <a:r>
              <a:rPr lang="en-US" dirty="0" err="1"/>
              <a:t>dari</a:t>
            </a:r>
            <a:r>
              <a:rPr lang="en-US" dirty="0"/>
              <a:t> : physical datacenter </a:t>
            </a:r>
            <a:r>
              <a:rPr lang="en-US" dirty="0" err="1"/>
              <a:t>ke</a:t>
            </a:r>
            <a:r>
              <a:rPr lang="en-US" dirty="0"/>
              <a:t> virtual</a:t>
            </a:r>
          </a:p>
        </p:txBody>
      </p:sp>
      <p:sp>
        <p:nvSpPr>
          <p:cNvPr id="4" name="Slide Number Placeholder 3"/>
          <p:cNvSpPr>
            <a:spLocks noGrp="1"/>
          </p:cNvSpPr>
          <p:nvPr>
            <p:ph type="sldNum" sz="quarter" idx="5"/>
          </p:nvPr>
        </p:nvSpPr>
        <p:spPr/>
        <p:txBody>
          <a:bodyPr/>
          <a:lstStyle/>
          <a:p>
            <a:fld id="{E6429289-8C76-FC43-BCB4-FC5875CAE936}" type="slidenum">
              <a:rPr lang="en-US" smtClean="0"/>
              <a:t>12</a:t>
            </a:fld>
            <a:endParaRPr lang="en-US"/>
          </a:p>
        </p:txBody>
      </p:sp>
    </p:spTree>
    <p:extLst>
      <p:ext uri="{BB962C8B-B14F-4D97-AF65-F5344CB8AC3E}">
        <p14:creationId xmlns:p14="http://schemas.microsoft.com/office/powerpoint/2010/main" val="253060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5" name="Shape 2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00" name="Shape 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Shape 31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Managability</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AutoNum type="arabicParenR"/>
            </a:pPr>
            <a:r>
              <a:rPr lang="en" sz="1200">
                <a:solidFill>
                  <a:schemeClr val="dk1"/>
                </a:solidFill>
                <a:latin typeface="Calibri"/>
                <a:ea typeface="Calibri"/>
                <a:cs typeface="Calibri"/>
                <a:sym typeface="Calibri"/>
              </a:rPr>
              <a:t>Load anticipation (models) and AutoScaling, Things can fail, load goes up and down.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 sz="1200">
                <a:solidFill>
                  <a:schemeClr val="dk1"/>
                </a:solidFill>
                <a:latin typeface="Calibri"/>
                <a:ea typeface="Calibri"/>
                <a:cs typeface="Calibri"/>
                <a:sym typeface="Calibri"/>
              </a:rPr>
              <a:t>So how about dividing your work into smaller pieces, but let the platform worry about manageability and autoscaling. Great Ideally, but its hard for the platform to scale and manage the services (So the suggestion is to make them stateless and smaller).</a:t>
            </a:r>
            <a:endParaRPr sz="1200">
              <a:solidFill>
                <a:schemeClr val="dk1"/>
              </a:solidFill>
              <a:latin typeface="Calibri"/>
              <a:ea typeface="Calibri"/>
              <a:cs typeface="Calibri"/>
              <a:sym typeface="Calibri"/>
            </a:endParaRPr>
          </a:p>
        </p:txBody>
      </p:sp>
      <p:sp>
        <p:nvSpPr>
          <p:cNvPr id="319" name="Shape 31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What is Serverless</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
              <a:t>A cloud-native platform for</a:t>
            </a:r>
            <a:endParaRPr/>
          </a:p>
          <a:p>
            <a:pPr marL="0" lvl="0" indent="0" rtl="0">
              <a:spcBef>
                <a:spcPts val="0"/>
              </a:spcBef>
              <a:spcAft>
                <a:spcPts val="0"/>
              </a:spcAft>
              <a:buClr>
                <a:schemeClr val="dk1"/>
              </a:buClr>
              <a:buSzPts val="1100"/>
              <a:buFont typeface="Arial"/>
              <a:buNone/>
            </a:pPr>
            <a:r>
              <a:rPr lang="en"/>
              <a:t>short-running, stateless computation</a:t>
            </a:r>
            <a:endParaRPr/>
          </a:p>
          <a:p>
            <a:pPr marL="0" lvl="0" indent="0" rtl="0">
              <a:spcBef>
                <a:spcPts val="0"/>
              </a:spcBef>
              <a:spcAft>
                <a:spcPts val="0"/>
              </a:spcAft>
              <a:buClr>
                <a:schemeClr val="dk1"/>
              </a:buClr>
              <a:buSzPts val="1100"/>
              <a:buFont typeface="Arial"/>
              <a:buNone/>
            </a:pPr>
            <a:r>
              <a:rPr lang="en"/>
              <a:t>And event-driven applications</a:t>
            </a:r>
            <a:endParaRPr/>
          </a:p>
          <a:p>
            <a:pPr marL="0" lvl="0" indent="0" rtl="0">
              <a:spcBef>
                <a:spcPts val="0"/>
              </a:spcBef>
              <a:spcAft>
                <a:spcPts val="0"/>
              </a:spcAft>
              <a:buClr>
                <a:schemeClr val="dk1"/>
              </a:buClr>
              <a:buSzPts val="1100"/>
              <a:buFont typeface="Arial"/>
              <a:buNone/>
            </a:pPr>
            <a:r>
              <a:rPr lang="en"/>
              <a:t>Which scales up and down instantly and automatically</a:t>
            </a:r>
            <a:endParaRPr/>
          </a:p>
          <a:p>
            <a:pPr marL="0" lvl="0" indent="0" rtl="0">
              <a:spcBef>
                <a:spcPts val="0"/>
              </a:spcBef>
              <a:spcAft>
                <a:spcPts val="0"/>
              </a:spcAft>
              <a:buClr>
                <a:schemeClr val="dk1"/>
              </a:buClr>
              <a:buSzPts val="1100"/>
              <a:buFont typeface="Arial"/>
              <a:buNone/>
            </a:pPr>
            <a:r>
              <a:rPr lang="en"/>
              <a:t>And charges for actual usage at a millisecond granularity</a:t>
            </a:r>
            <a:endParaRPr/>
          </a:p>
          <a:p>
            <a:pPr marL="0" lvl="0" indent="0" rtl="0">
              <a:spcBef>
                <a:spcPts val="0"/>
              </a:spcBef>
              <a:spcAft>
                <a:spcPts val="0"/>
              </a:spcAft>
              <a:buNone/>
            </a:pPr>
            <a:endParaRPr/>
          </a:p>
        </p:txBody>
      </p:sp>
      <p:sp>
        <p:nvSpPr>
          <p:cNvPr id="403" name="Shape 4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a:solidFill>
                  <a:schemeClr val="dk1"/>
                </a:solidFill>
              </a:rPr>
              <a:t>What is Serverless</a:t>
            </a:r>
            <a:endParaRPr b="1"/>
          </a:p>
        </p:txBody>
      </p:sp>
      <p:sp>
        <p:nvSpPr>
          <p:cNvPr id="415" name="Shape 4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Another key reason for Serverless being attractive is the use of other provider services (logging, Data Analytics, Speech, Inferencing, etc….). Vendor Lock-in.</a:t>
            </a:r>
            <a:endParaRPr/>
          </a:p>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2" name="Shape 4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9AA8B8B-1B1C-42C4-BE9B-2D15163779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40547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15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D4D4C"/>
                </a:solidFill>
                <a:latin typeface="Arial"/>
                <a:cs typeface="Arial"/>
              </a:defRPr>
            </a:lvl1pPr>
          </a:lstStyle>
          <a:p>
            <a:endParaRPr/>
          </a:p>
        </p:txBody>
      </p:sp>
      <p:sp>
        <p:nvSpPr>
          <p:cNvPr id="3" name="Holder 3"/>
          <p:cNvSpPr>
            <a:spLocks noGrp="1"/>
          </p:cNvSpPr>
          <p:nvPr>
            <p:ph sz="half" idx="2"/>
          </p:nvPr>
        </p:nvSpPr>
        <p:spPr>
          <a:xfrm>
            <a:off x="457200" y="1577340"/>
            <a:ext cx="397764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2886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69727" y="312539"/>
            <a:ext cx="7804500" cy="1518000"/>
          </a:xfrm>
          <a:prstGeom prst="rect">
            <a:avLst/>
          </a:prstGeom>
          <a:noFill/>
          <a:ln>
            <a:noFill/>
          </a:ln>
        </p:spPr>
        <p:txBody>
          <a:bodyPr spcFirstLastPara="1" wrap="square" lIns="58925" tIns="58925" rIns="58925" bIns="58925" anchor="ctr" anchorCtr="0"/>
          <a:lstStyle>
            <a:lvl1pPr marL="0" marR="0" lvl="0" indent="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1pPr>
            <a:lvl2pPr marL="0" marR="0" lvl="1" indent="1524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2pPr>
            <a:lvl3pPr marL="0" marR="0" lvl="2" indent="2921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3pPr>
            <a:lvl4pPr marL="0" marR="0" lvl="3" indent="4445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4pPr>
            <a:lvl5pPr marL="0" marR="0" lvl="4" indent="5842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5pPr>
            <a:lvl6pPr marL="0" marR="0" lvl="5" indent="7366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6pPr>
            <a:lvl7pPr marL="0" marR="0" lvl="6" indent="8890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7pPr>
            <a:lvl8pPr marL="0" marR="0" lvl="7" indent="10287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8pPr>
            <a:lvl9pPr marL="0" marR="0" lvl="8" indent="1181100" algn="ctr" rtl="0">
              <a:lnSpc>
                <a:spcPct val="100000"/>
              </a:lnSpc>
              <a:spcBef>
                <a:spcPts val="0"/>
              </a:spcBef>
              <a:spcAft>
                <a:spcPts val="0"/>
              </a:spcAft>
              <a:buClr>
                <a:srgbClr val="FFFFFF"/>
              </a:buClr>
              <a:buSzPts val="900"/>
              <a:buFont typeface="Helvetica Neue Light"/>
              <a:buNone/>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58" name="Shape 58"/>
          <p:cNvSpPr txBox="1">
            <a:spLocks noGrp="1"/>
          </p:cNvSpPr>
          <p:nvPr>
            <p:ph type="sldNum" idx="12"/>
          </p:nvPr>
        </p:nvSpPr>
        <p:spPr>
          <a:xfrm>
            <a:off x="4437983" y="6505277"/>
            <a:ext cx="259200" cy="268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 smtClean="0"/>
              <a:pPr/>
              <a:t>‹#›</a:t>
            </a:fld>
            <a:endParaRPr lang="en" sz="900">
              <a:solidFill>
                <a:schemeClr val="dk2"/>
              </a:solidFill>
              <a:latin typeface="Arial"/>
              <a:ea typeface="Arial"/>
              <a:cs typeface="Arial"/>
              <a:sym typeface="Arial"/>
            </a:endParaRPr>
          </a:p>
        </p:txBody>
      </p:sp>
    </p:spTree>
    <p:extLst>
      <p:ext uri="{BB962C8B-B14F-4D97-AF65-F5344CB8AC3E}">
        <p14:creationId xmlns:p14="http://schemas.microsoft.com/office/powerpoint/2010/main" val="384778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41040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8396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58352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61748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56051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35269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77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AA8B8B-1B1C-42C4-BE9B-2D1516377903}" type="datetimeFigureOut">
              <a:rPr lang="en-US" smtClean="0"/>
              <a:t>10/10/2023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2BCBC-50EF-4175-83E0-F618B60D4316}" type="slidenum">
              <a:rPr lang="en-US" smtClean="0"/>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23118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5.png"/><Relationship Id="rId3" Type="http://schemas.openxmlformats.org/officeDocument/2006/relationships/image" Target="../media/image43.png"/><Relationship Id="rId7" Type="http://schemas.openxmlformats.org/officeDocument/2006/relationships/image" Target="../media/image44.png"/><Relationship Id="rId12" Type="http://schemas.openxmlformats.org/officeDocument/2006/relationships/image" Target="../media/image64.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3.png"/><Relationship Id="rId5" Type="http://schemas.openxmlformats.org/officeDocument/2006/relationships/image" Target="../media/image59.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8.png"/><Relationship Id="rId9" Type="http://schemas.openxmlformats.org/officeDocument/2006/relationships/image" Target="../media/image41.png"/><Relationship Id="rId1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Serverless COMPUTING</a:t>
            </a:r>
          </a:p>
        </p:txBody>
      </p:sp>
    </p:spTree>
    <p:extLst>
      <p:ext uri="{BB962C8B-B14F-4D97-AF65-F5344CB8AC3E}">
        <p14:creationId xmlns:p14="http://schemas.microsoft.com/office/powerpoint/2010/main" val="214635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628650" y="1131094"/>
            <a:ext cx="7886700" cy="994200"/>
          </a:xfrm>
          <a:prstGeom prst="rect">
            <a:avLst/>
          </a:prstGeom>
        </p:spPr>
        <p:txBody>
          <a:bodyPr spcFirstLastPara="1" vert="horz" wrap="square" lIns="91425" tIns="91425" rIns="91425" bIns="91425" rtlCol="0" anchor="ctr" anchorCtr="0">
            <a:noAutofit/>
          </a:bodyPr>
          <a:lstStyle/>
          <a:p>
            <a:pPr>
              <a:spcBef>
                <a:spcPts val="0"/>
              </a:spcBef>
            </a:pPr>
            <a:r>
              <a:rPr lang="en"/>
              <a:t>Key factors for infrastructure cost savings</a:t>
            </a:r>
            <a:endParaRPr/>
          </a:p>
        </p:txBody>
      </p:sp>
      <p:pic>
        <p:nvPicPr>
          <p:cNvPr id="435" name="Shape 435"/>
          <p:cNvPicPr preferRelativeResize="0"/>
          <p:nvPr/>
        </p:nvPicPr>
        <p:blipFill>
          <a:blip r:embed="rId3">
            <a:alphaModFix/>
          </a:blip>
          <a:stretch>
            <a:fillRect/>
          </a:stretch>
        </p:blipFill>
        <p:spPr>
          <a:xfrm>
            <a:off x="152401" y="2277694"/>
            <a:ext cx="8839201" cy="3099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4371965-460A-1C7B-F1C0-4CD2E5819AC9}"/>
              </a:ext>
            </a:extLst>
          </p:cNvPr>
          <p:cNvGraphicFramePr>
            <a:graphicFrameLocks noGrp="1"/>
          </p:cNvGraphicFramePr>
          <p:nvPr>
            <p:ph idx="1"/>
            <p:extLst>
              <p:ext uri="{D42A27DB-BD31-4B8C-83A1-F6EECF244321}">
                <p14:modId xmlns:p14="http://schemas.microsoft.com/office/powerpoint/2010/main" val="770266478"/>
              </p:ext>
            </p:extLst>
          </p:nvPr>
        </p:nvGraphicFramePr>
        <p:xfrm>
          <a:off x="768350" y="1128714"/>
          <a:ext cx="8147050" cy="5180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31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68317" y="3134965"/>
            <a:ext cx="1421921" cy="1249385"/>
          </a:xfrm>
          <a:prstGeom prst="rect">
            <a:avLst/>
          </a:prstGeom>
          <a:blipFill>
            <a:blip r:embed="rId3" cstate="print"/>
            <a:stretch>
              <a:fillRect/>
            </a:stretch>
          </a:blipFill>
        </p:spPr>
        <p:txBody>
          <a:bodyPr wrap="square" lIns="0" tIns="0" rIns="0" bIns="0" rtlCol="0"/>
          <a:lstStyle/>
          <a:p>
            <a:endParaRPr sz="1350"/>
          </a:p>
        </p:txBody>
      </p:sp>
      <p:sp>
        <p:nvSpPr>
          <p:cNvPr id="4" name="object 4"/>
          <p:cNvSpPr txBox="1"/>
          <p:nvPr/>
        </p:nvSpPr>
        <p:spPr>
          <a:xfrm>
            <a:off x="3839304" y="2579552"/>
            <a:ext cx="727233" cy="363561"/>
          </a:xfrm>
          <a:prstGeom prst="rect">
            <a:avLst/>
          </a:prstGeom>
        </p:spPr>
        <p:txBody>
          <a:bodyPr vert="horz" wrap="square" lIns="0" tIns="17145" rIns="0" bIns="0" rtlCol="0">
            <a:spAutoFit/>
          </a:bodyPr>
          <a:lstStyle/>
          <a:p>
            <a:pPr marL="8335" marR="3810" algn="ctr">
              <a:lnSpc>
                <a:spcPts val="923"/>
              </a:lnSpc>
              <a:spcBef>
                <a:spcPts val="135"/>
              </a:spcBef>
            </a:pPr>
            <a:r>
              <a:rPr sz="1050" b="1" spc="-4" dirty="0">
                <a:cs typeface="Arial"/>
              </a:rPr>
              <a:t>Virtual</a:t>
            </a:r>
            <a:r>
              <a:rPr sz="1050" b="1" spc="-56" dirty="0">
                <a:cs typeface="Arial"/>
              </a:rPr>
              <a:t> </a:t>
            </a:r>
            <a:r>
              <a:rPr sz="1050" b="1" dirty="0">
                <a:cs typeface="Arial"/>
              </a:rPr>
              <a:t>Servers  in the</a:t>
            </a:r>
            <a:r>
              <a:rPr sz="1050" b="1" spc="-53" dirty="0">
                <a:cs typeface="Arial"/>
              </a:rPr>
              <a:t> </a:t>
            </a:r>
            <a:r>
              <a:rPr sz="1050" b="1" spc="-4" dirty="0">
                <a:cs typeface="Arial"/>
              </a:rPr>
              <a:t>Cloud</a:t>
            </a:r>
            <a:endParaRPr sz="1050" dirty="0">
              <a:cs typeface="Arial"/>
            </a:endParaRPr>
          </a:p>
        </p:txBody>
      </p:sp>
      <p:grpSp>
        <p:nvGrpSpPr>
          <p:cNvPr id="46" name="Group 45">
            <a:extLst>
              <a:ext uri="{FF2B5EF4-FFF2-40B4-BE49-F238E27FC236}">
                <a16:creationId xmlns:a16="http://schemas.microsoft.com/office/drawing/2014/main" id="{47FFB38B-0469-5C4C-BDCA-31F11B843905}"/>
              </a:ext>
            </a:extLst>
          </p:cNvPr>
          <p:cNvGrpSpPr/>
          <p:nvPr/>
        </p:nvGrpSpPr>
        <p:grpSpPr>
          <a:xfrm>
            <a:off x="3762741" y="3134965"/>
            <a:ext cx="963684" cy="1185786"/>
            <a:chOff x="3488344" y="2363863"/>
            <a:chExt cx="1284912" cy="1581048"/>
          </a:xfrm>
        </p:grpSpPr>
        <p:sp>
          <p:nvSpPr>
            <p:cNvPr id="3" name="object 3"/>
            <p:cNvSpPr/>
            <p:nvPr/>
          </p:nvSpPr>
          <p:spPr>
            <a:xfrm>
              <a:off x="3488344" y="2363863"/>
              <a:ext cx="849976" cy="1283434"/>
            </a:xfrm>
            <a:prstGeom prst="rect">
              <a:avLst/>
            </a:prstGeom>
            <a:blipFill>
              <a:blip r:embed="rId4" cstate="print"/>
              <a:stretch>
                <a:fillRect/>
              </a:stretch>
            </a:blipFill>
          </p:spPr>
          <p:txBody>
            <a:bodyPr wrap="square" lIns="0" tIns="0" rIns="0" bIns="0" rtlCol="0"/>
            <a:lstStyle/>
            <a:p>
              <a:endParaRPr sz="1350"/>
            </a:p>
          </p:txBody>
        </p:sp>
        <p:sp>
          <p:nvSpPr>
            <p:cNvPr id="5" name="object 5"/>
            <p:cNvSpPr/>
            <p:nvPr/>
          </p:nvSpPr>
          <p:spPr>
            <a:xfrm>
              <a:off x="3848710" y="3693199"/>
              <a:ext cx="561975" cy="161925"/>
            </a:xfrm>
            <a:custGeom>
              <a:avLst/>
              <a:gdLst/>
              <a:ahLst/>
              <a:cxnLst/>
              <a:rect l="l" t="t" r="r" b="b"/>
              <a:pathLst>
                <a:path w="561975" h="161925">
                  <a:moveTo>
                    <a:pt x="0" y="160621"/>
                  </a:moveTo>
                  <a:lnTo>
                    <a:pt x="27262" y="120953"/>
                  </a:lnTo>
                  <a:lnTo>
                    <a:pt x="59215" y="86559"/>
                  </a:lnTo>
                  <a:lnTo>
                    <a:pt x="95169" y="57618"/>
                  </a:lnTo>
                  <a:lnTo>
                    <a:pt x="134437" y="34311"/>
                  </a:lnTo>
                  <a:lnTo>
                    <a:pt x="176333" y="16819"/>
                  </a:lnTo>
                  <a:lnTo>
                    <a:pt x="220168" y="5322"/>
                  </a:lnTo>
                  <a:lnTo>
                    <a:pt x="265255" y="0"/>
                  </a:lnTo>
                  <a:lnTo>
                    <a:pt x="310908" y="1033"/>
                  </a:lnTo>
                  <a:lnTo>
                    <a:pt x="356438" y="8601"/>
                  </a:lnTo>
                  <a:lnTo>
                    <a:pt x="401158" y="22886"/>
                  </a:lnTo>
                  <a:lnTo>
                    <a:pt x="444380" y="44067"/>
                  </a:lnTo>
                  <a:lnTo>
                    <a:pt x="479223" y="67579"/>
                  </a:lnTo>
                  <a:lnTo>
                    <a:pt x="510615" y="95271"/>
                  </a:lnTo>
                  <a:lnTo>
                    <a:pt x="538186" y="126770"/>
                  </a:lnTo>
                  <a:lnTo>
                    <a:pt x="561565" y="161702"/>
                  </a:lnTo>
                </a:path>
              </a:pathLst>
            </a:custGeom>
            <a:ln w="28575">
              <a:solidFill>
                <a:srgbClr val="9F87AF"/>
              </a:solidFill>
            </a:ln>
          </p:spPr>
          <p:txBody>
            <a:bodyPr wrap="square" lIns="0" tIns="0" rIns="0" bIns="0" rtlCol="0"/>
            <a:lstStyle/>
            <a:p>
              <a:endParaRPr sz="1350"/>
            </a:p>
          </p:txBody>
        </p:sp>
        <p:sp>
          <p:nvSpPr>
            <p:cNvPr id="6" name="object 6"/>
            <p:cNvSpPr/>
            <p:nvPr/>
          </p:nvSpPr>
          <p:spPr>
            <a:xfrm>
              <a:off x="4011906" y="3745077"/>
              <a:ext cx="256133" cy="199834"/>
            </a:xfrm>
            <a:prstGeom prst="rect">
              <a:avLst/>
            </a:prstGeom>
            <a:blipFill>
              <a:blip r:embed="rId5" cstate="print"/>
              <a:stretch>
                <a:fillRect/>
              </a:stretch>
            </a:blipFill>
          </p:spPr>
          <p:txBody>
            <a:bodyPr wrap="square" lIns="0" tIns="0" rIns="0" bIns="0" rtlCol="0"/>
            <a:lstStyle/>
            <a:p>
              <a:endParaRPr sz="1350"/>
            </a:p>
          </p:txBody>
        </p:sp>
        <p:sp>
          <p:nvSpPr>
            <p:cNvPr id="7" name="object 7"/>
            <p:cNvSpPr/>
            <p:nvPr/>
          </p:nvSpPr>
          <p:spPr>
            <a:xfrm>
              <a:off x="4371108" y="2512873"/>
              <a:ext cx="402148" cy="970531"/>
            </a:xfrm>
            <a:prstGeom prst="rect">
              <a:avLst/>
            </a:prstGeom>
            <a:blipFill>
              <a:blip r:embed="rId6" cstate="print"/>
              <a:stretch>
                <a:fillRect/>
              </a:stretch>
            </a:blipFill>
          </p:spPr>
          <p:txBody>
            <a:bodyPr wrap="square" lIns="0" tIns="0" rIns="0" bIns="0" rtlCol="0"/>
            <a:lstStyle/>
            <a:p>
              <a:endParaRPr sz="1350"/>
            </a:p>
          </p:txBody>
        </p:sp>
      </p:grpSp>
      <p:sp>
        <p:nvSpPr>
          <p:cNvPr id="8" name="object 8"/>
          <p:cNvSpPr txBox="1"/>
          <p:nvPr/>
        </p:nvSpPr>
        <p:spPr>
          <a:xfrm>
            <a:off x="1394511" y="2579552"/>
            <a:ext cx="822484" cy="363561"/>
          </a:xfrm>
          <a:prstGeom prst="rect">
            <a:avLst/>
          </a:prstGeom>
        </p:spPr>
        <p:txBody>
          <a:bodyPr vert="horz" wrap="square" lIns="0" tIns="17145" rIns="0" bIns="0" rtlCol="0">
            <a:spAutoFit/>
          </a:bodyPr>
          <a:lstStyle/>
          <a:p>
            <a:pPr marL="65246" marR="3810" indent="-56198" algn="ctr">
              <a:lnSpc>
                <a:spcPts val="923"/>
              </a:lnSpc>
              <a:spcBef>
                <a:spcPts val="135"/>
              </a:spcBef>
            </a:pPr>
            <a:r>
              <a:rPr sz="1050" b="1" spc="-4" dirty="0">
                <a:cs typeface="Arial"/>
              </a:rPr>
              <a:t>Physical</a:t>
            </a:r>
            <a:r>
              <a:rPr sz="1050" b="1" spc="-53" dirty="0">
                <a:cs typeface="Arial"/>
              </a:rPr>
              <a:t> </a:t>
            </a:r>
            <a:r>
              <a:rPr sz="1050" b="1" dirty="0">
                <a:cs typeface="Arial"/>
              </a:rPr>
              <a:t>Servers  in</a:t>
            </a:r>
            <a:r>
              <a:rPr sz="1050" b="1" spc="-38" dirty="0">
                <a:cs typeface="Arial"/>
              </a:rPr>
              <a:t> </a:t>
            </a:r>
            <a:r>
              <a:rPr sz="1050" b="1" dirty="0">
                <a:cs typeface="Arial"/>
              </a:rPr>
              <a:t>Datacenters</a:t>
            </a:r>
            <a:endParaRPr sz="1050" dirty="0">
              <a:cs typeface="Arial"/>
            </a:endParaRPr>
          </a:p>
        </p:txBody>
      </p:sp>
      <p:grpSp>
        <p:nvGrpSpPr>
          <p:cNvPr id="45" name="Group 44">
            <a:extLst>
              <a:ext uri="{FF2B5EF4-FFF2-40B4-BE49-F238E27FC236}">
                <a16:creationId xmlns:a16="http://schemas.microsoft.com/office/drawing/2014/main" id="{98A9268B-24F4-5042-8438-A4F0DACDCE35}"/>
              </a:ext>
            </a:extLst>
          </p:cNvPr>
          <p:cNvGrpSpPr/>
          <p:nvPr/>
        </p:nvGrpSpPr>
        <p:grpSpPr>
          <a:xfrm>
            <a:off x="1318211" y="3134966"/>
            <a:ext cx="1028517" cy="972931"/>
            <a:chOff x="228971" y="2581567"/>
            <a:chExt cx="1371356" cy="1297241"/>
          </a:xfrm>
        </p:grpSpPr>
        <p:sp>
          <p:nvSpPr>
            <p:cNvPr id="9" name="object 9"/>
            <p:cNvSpPr/>
            <p:nvPr/>
          </p:nvSpPr>
          <p:spPr>
            <a:xfrm>
              <a:off x="1290447" y="3469051"/>
              <a:ext cx="309880" cy="342900"/>
            </a:xfrm>
            <a:custGeom>
              <a:avLst/>
              <a:gdLst/>
              <a:ahLst/>
              <a:cxnLst/>
              <a:rect l="l" t="t" r="r" b="b"/>
              <a:pathLst>
                <a:path w="309880" h="342900">
                  <a:moveTo>
                    <a:pt x="0" y="44300"/>
                  </a:moveTo>
                  <a:lnTo>
                    <a:pt x="42344" y="17007"/>
                  </a:lnTo>
                  <a:lnTo>
                    <a:pt x="88775" y="2307"/>
                  </a:lnTo>
                  <a:lnTo>
                    <a:pt x="136767" y="0"/>
                  </a:lnTo>
                  <a:lnTo>
                    <a:pt x="183796" y="9883"/>
                  </a:lnTo>
                  <a:lnTo>
                    <a:pt x="227337" y="31755"/>
                  </a:lnTo>
                  <a:lnTo>
                    <a:pt x="264866" y="65416"/>
                  </a:lnTo>
                  <a:lnTo>
                    <a:pt x="292185" y="107784"/>
                  </a:lnTo>
                  <a:lnTo>
                    <a:pt x="306915" y="154230"/>
                  </a:lnTo>
                  <a:lnTo>
                    <a:pt x="309256" y="202229"/>
                  </a:lnTo>
                  <a:lnTo>
                    <a:pt x="299406" y="249257"/>
                  </a:lnTo>
                  <a:lnTo>
                    <a:pt x="277566" y="292787"/>
                  </a:lnTo>
                  <a:lnTo>
                    <a:pt x="243935" y="330296"/>
                  </a:lnTo>
                  <a:lnTo>
                    <a:pt x="238897" y="334594"/>
                  </a:lnTo>
                  <a:lnTo>
                    <a:pt x="233636" y="338621"/>
                  </a:lnTo>
                  <a:lnTo>
                    <a:pt x="228172" y="342362"/>
                  </a:lnTo>
                </a:path>
              </a:pathLst>
            </a:custGeom>
            <a:ln w="15874">
              <a:solidFill>
                <a:srgbClr val="999A98"/>
              </a:solidFill>
            </a:ln>
          </p:spPr>
          <p:txBody>
            <a:bodyPr wrap="square" lIns="0" tIns="0" rIns="0" bIns="0" rtlCol="0"/>
            <a:lstStyle/>
            <a:p>
              <a:endParaRPr sz="1350"/>
            </a:p>
          </p:txBody>
        </p:sp>
        <p:sp>
          <p:nvSpPr>
            <p:cNvPr id="10" name="object 10"/>
            <p:cNvSpPr/>
            <p:nvPr/>
          </p:nvSpPr>
          <p:spPr>
            <a:xfrm>
              <a:off x="228971" y="2581567"/>
              <a:ext cx="1351328" cy="1297241"/>
            </a:xfrm>
            <a:prstGeom prst="rect">
              <a:avLst/>
            </a:prstGeom>
            <a:blipFill>
              <a:blip r:embed="rId7" cstate="print"/>
              <a:stretch>
                <a:fillRect/>
              </a:stretch>
            </a:blipFill>
          </p:spPr>
          <p:txBody>
            <a:bodyPr wrap="square" lIns="0" tIns="0" rIns="0" bIns="0" rtlCol="0"/>
            <a:lstStyle/>
            <a:p>
              <a:endParaRPr sz="1350"/>
            </a:p>
          </p:txBody>
        </p:sp>
        <p:sp>
          <p:nvSpPr>
            <p:cNvPr id="11" name="object 11"/>
            <p:cNvSpPr/>
            <p:nvPr/>
          </p:nvSpPr>
          <p:spPr>
            <a:xfrm>
              <a:off x="1327698" y="3561371"/>
              <a:ext cx="205689" cy="206248"/>
            </a:xfrm>
            <a:prstGeom prst="rect">
              <a:avLst/>
            </a:prstGeom>
            <a:blipFill>
              <a:blip r:embed="rId8" cstate="print"/>
              <a:stretch>
                <a:fillRect/>
              </a:stretch>
            </a:blipFill>
          </p:spPr>
          <p:txBody>
            <a:bodyPr wrap="square" lIns="0" tIns="0" rIns="0" bIns="0" rtlCol="0"/>
            <a:lstStyle/>
            <a:p>
              <a:endParaRPr sz="1350"/>
            </a:p>
          </p:txBody>
        </p:sp>
      </p:grpSp>
      <p:sp>
        <p:nvSpPr>
          <p:cNvPr id="12" name="object 12"/>
          <p:cNvSpPr txBox="1"/>
          <p:nvPr/>
        </p:nvSpPr>
        <p:spPr>
          <a:xfrm>
            <a:off x="2662069" y="2570716"/>
            <a:ext cx="727233" cy="363561"/>
          </a:xfrm>
          <a:prstGeom prst="rect">
            <a:avLst/>
          </a:prstGeom>
        </p:spPr>
        <p:txBody>
          <a:bodyPr vert="horz" wrap="square" lIns="0" tIns="17145" rIns="0" bIns="0" rtlCol="0">
            <a:spAutoFit/>
          </a:bodyPr>
          <a:lstStyle/>
          <a:p>
            <a:pPr marL="17621" marR="3810" indent="-8573" algn="ctr">
              <a:lnSpc>
                <a:spcPts val="923"/>
              </a:lnSpc>
              <a:spcBef>
                <a:spcPts val="135"/>
              </a:spcBef>
            </a:pPr>
            <a:r>
              <a:rPr sz="1050" b="1" spc="-4" dirty="0">
                <a:cs typeface="Arial"/>
              </a:rPr>
              <a:t>Virtual</a:t>
            </a:r>
            <a:r>
              <a:rPr sz="1050" b="1" spc="-56" dirty="0">
                <a:cs typeface="Arial"/>
              </a:rPr>
              <a:t> </a:t>
            </a:r>
            <a:r>
              <a:rPr sz="1050" b="1" dirty="0">
                <a:cs typeface="Arial"/>
              </a:rPr>
              <a:t>Servers  in</a:t>
            </a:r>
            <a:r>
              <a:rPr sz="1050" b="1" spc="-64" dirty="0">
                <a:cs typeface="Arial"/>
              </a:rPr>
              <a:t> </a:t>
            </a:r>
            <a:r>
              <a:rPr sz="1050" b="1" dirty="0">
                <a:cs typeface="Arial"/>
              </a:rPr>
              <a:t>Datacenters</a:t>
            </a:r>
            <a:endParaRPr sz="1050" dirty="0">
              <a:cs typeface="Arial"/>
            </a:endParaRPr>
          </a:p>
        </p:txBody>
      </p:sp>
      <p:sp>
        <p:nvSpPr>
          <p:cNvPr id="13" name="object 13"/>
          <p:cNvSpPr/>
          <p:nvPr/>
        </p:nvSpPr>
        <p:spPr>
          <a:xfrm>
            <a:off x="2508618" y="3134965"/>
            <a:ext cx="1034138" cy="1021109"/>
          </a:xfrm>
          <a:prstGeom prst="rect">
            <a:avLst/>
          </a:prstGeom>
          <a:blipFill>
            <a:blip r:embed="rId9" cstate="print"/>
            <a:stretch>
              <a:fillRect/>
            </a:stretch>
          </a:blipFill>
        </p:spPr>
        <p:txBody>
          <a:bodyPr wrap="square" lIns="0" tIns="0" rIns="0" bIns="0" rtlCol="0"/>
          <a:lstStyle/>
          <a:p>
            <a:endParaRPr sz="1350"/>
          </a:p>
        </p:txBody>
      </p:sp>
      <p:sp>
        <p:nvSpPr>
          <p:cNvPr id="16" name="object 16"/>
          <p:cNvSpPr txBox="1"/>
          <p:nvPr/>
        </p:nvSpPr>
        <p:spPr>
          <a:xfrm>
            <a:off x="5202859" y="2665998"/>
            <a:ext cx="711985" cy="248145"/>
          </a:xfrm>
          <a:prstGeom prst="rect">
            <a:avLst/>
          </a:prstGeom>
        </p:spPr>
        <p:txBody>
          <a:bodyPr vert="horz" wrap="square" lIns="0" tIns="17145" rIns="0" bIns="0" rtlCol="0">
            <a:spAutoFit/>
          </a:bodyPr>
          <a:lstStyle/>
          <a:p>
            <a:pPr marL="9525" marR="3810" indent="12383" algn="ctr">
              <a:lnSpc>
                <a:spcPts val="923"/>
              </a:lnSpc>
              <a:spcBef>
                <a:spcPts val="135"/>
              </a:spcBef>
            </a:pPr>
            <a:r>
              <a:rPr sz="1050" b="1" spc="-4" dirty="0">
                <a:cs typeface="Arial"/>
              </a:rPr>
              <a:t>Containers  </a:t>
            </a:r>
            <a:r>
              <a:rPr sz="1050" b="1" dirty="0">
                <a:cs typeface="Arial"/>
              </a:rPr>
              <a:t>in the</a:t>
            </a:r>
            <a:r>
              <a:rPr sz="1050" b="1" spc="-75" dirty="0">
                <a:cs typeface="Arial"/>
              </a:rPr>
              <a:t> </a:t>
            </a:r>
            <a:r>
              <a:rPr sz="1050" b="1" spc="-4" dirty="0">
                <a:cs typeface="Arial"/>
              </a:rPr>
              <a:t>Cloud</a:t>
            </a:r>
            <a:endParaRPr sz="1050" dirty="0">
              <a:cs typeface="Arial"/>
            </a:endParaRPr>
          </a:p>
        </p:txBody>
      </p:sp>
      <p:sp>
        <p:nvSpPr>
          <p:cNvPr id="17" name="object 17"/>
          <p:cNvSpPr txBox="1"/>
          <p:nvPr/>
        </p:nvSpPr>
        <p:spPr>
          <a:xfrm>
            <a:off x="6611749" y="2665998"/>
            <a:ext cx="925376" cy="248145"/>
          </a:xfrm>
          <a:prstGeom prst="rect">
            <a:avLst/>
          </a:prstGeom>
        </p:spPr>
        <p:txBody>
          <a:bodyPr vert="horz" wrap="square" lIns="0" tIns="17145" rIns="0" bIns="0" rtlCol="0">
            <a:spAutoFit/>
          </a:bodyPr>
          <a:lstStyle/>
          <a:p>
            <a:pPr marL="8335" marR="3810" indent="1191" algn="ctr">
              <a:lnSpc>
                <a:spcPts val="923"/>
              </a:lnSpc>
              <a:spcBef>
                <a:spcPts val="135"/>
              </a:spcBef>
            </a:pPr>
            <a:r>
              <a:rPr sz="1050" b="1" spc="-4" dirty="0">
                <a:cs typeface="Arial"/>
              </a:rPr>
              <a:t>Serverless with  </a:t>
            </a:r>
            <a:r>
              <a:rPr sz="1050" b="1" dirty="0">
                <a:cs typeface="Arial"/>
              </a:rPr>
              <a:t>the</a:t>
            </a:r>
            <a:r>
              <a:rPr sz="1050" b="1" spc="-23" dirty="0">
                <a:cs typeface="Arial"/>
              </a:rPr>
              <a:t> </a:t>
            </a:r>
            <a:r>
              <a:rPr sz="1050" b="1" spc="-4" dirty="0">
                <a:cs typeface="Arial"/>
              </a:rPr>
              <a:t>Cloud</a:t>
            </a:r>
            <a:endParaRPr sz="1050" dirty="0">
              <a:cs typeface="Arial"/>
            </a:endParaRPr>
          </a:p>
        </p:txBody>
      </p:sp>
      <p:grpSp>
        <p:nvGrpSpPr>
          <p:cNvPr id="47" name="Group 46">
            <a:extLst>
              <a:ext uri="{FF2B5EF4-FFF2-40B4-BE49-F238E27FC236}">
                <a16:creationId xmlns:a16="http://schemas.microsoft.com/office/drawing/2014/main" id="{4DFB6DF9-29BE-C04B-A432-FA60055D6F21}"/>
              </a:ext>
            </a:extLst>
          </p:cNvPr>
          <p:cNvGrpSpPr/>
          <p:nvPr/>
        </p:nvGrpSpPr>
        <p:grpSpPr>
          <a:xfrm>
            <a:off x="5121904" y="3134965"/>
            <a:ext cx="954248" cy="1064043"/>
            <a:chOff x="5300562" y="2484938"/>
            <a:chExt cx="1272330" cy="1418724"/>
          </a:xfrm>
        </p:grpSpPr>
        <p:sp>
          <p:nvSpPr>
            <p:cNvPr id="14" name="object 14"/>
            <p:cNvSpPr/>
            <p:nvPr/>
          </p:nvSpPr>
          <p:spPr>
            <a:xfrm>
              <a:off x="5744567" y="2484938"/>
              <a:ext cx="828325" cy="685439"/>
            </a:xfrm>
            <a:prstGeom prst="rect">
              <a:avLst/>
            </a:prstGeom>
            <a:blipFill>
              <a:blip r:embed="rId10" cstate="print"/>
              <a:stretch>
                <a:fillRect/>
              </a:stretch>
            </a:blipFill>
          </p:spPr>
          <p:txBody>
            <a:bodyPr wrap="square" lIns="0" tIns="0" rIns="0" bIns="0" rtlCol="0"/>
            <a:lstStyle/>
            <a:p>
              <a:endParaRPr sz="1350"/>
            </a:p>
          </p:txBody>
        </p:sp>
        <p:sp>
          <p:nvSpPr>
            <p:cNvPr id="15" name="object 15"/>
            <p:cNvSpPr/>
            <p:nvPr/>
          </p:nvSpPr>
          <p:spPr>
            <a:xfrm>
              <a:off x="5300562" y="2521140"/>
              <a:ext cx="354279" cy="719848"/>
            </a:xfrm>
            <a:prstGeom prst="rect">
              <a:avLst/>
            </a:prstGeom>
            <a:blipFill>
              <a:blip r:embed="rId11" cstate="print"/>
              <a:stretch>
                <a:fillRect/>
              </a:stretch>
            </a:blipFill>
          </p:spPr>
          <p:txBody>
            <a:bodyPr wrap="square" lIns="0" tIns="0" rIns="0" bIns="0" rtlCol="0"/>
            <a:lstStyle/>
            <a:p>
              <a:endParaRPr sz="1350"/>
            </a:p>
          </p:txBody>
        </p:sp>
        <p:sp>
          <p:nvSpPr>
            <p:cNvPr id="18" name="object 18"/>
            <p:cNvSpPr/>
            <p:nvPr/>
          </p:nvSpPr>
          <p:spPr>
            <a:xfrm>
              <a:off x="5460004" y="3333897"/>
              <a:ext cx="828040" cy="84455"/>
            </a:xfrm>
            <a:custGeom>
              <a:avLst/>
              <a:gdLst/>
              <a:ahLst/>
              <a:cxnLst/>
              <a:rect l="l" t="t" r="r" b="b"/>
              <a:pathLst>
                <a:path w="828039" h="84455">
                  <a:moveTo>
                    <a:pt x="0" y="83324"/>
                  </a:moveTo>
                  <a:lnTo>
                    <a:pt x="42755" y="64757"/>
                  </a:lnTo>
                  <a:lnTo>
                    <a:pt x="87754" y="48520"/>
                  </a:lnTo>
                  <a:lnTo>
                    <a:pt x="134696" y="34612"/>
                  </a:lnTo>
                  <a:lnTo>
                    <a:pt x="183280" y="23033"/>
                  </a:lnTo>
                  <a:lnTo>
                    <a:pt x="233207" y="13782"/>
                  </a:lnTo>
                  <a:lnTo>
                    <a:pt x="284176" y="6860"/>
                  </a:lnTo>
                  <a:lnTo>
                    <a:pt x="335886" y="2266"/>
                  </a:lnTo>
                  <a:lnTo>
                    <a:pt x="388037" y="0"/>
                  </a:lnTo>
                  <a:lnTo>
                    <a:pt x="440329" y="60"/>
                  </a:lnTo>
                  <a:lnTo>
                    <a:pt x="492461" y="2448"/>
                  </a:lnTo>
                  <a:lnTo>
                    <a:pt x="544132" y="7162"/>
                  </a:lnTo>
                  <a:lnTo>
                    <a:pt x="595042" y="14202"/>
                  </a:lnTo>
                  <a:lnTo>
                    <a:pt x="644891" y="23569"/>
                  </a:lnTo>
                  <a:lnTo>
                    <a:pt x="693378" y="35260"/>
                  </a:lnTo>
                  <a:lnTo>
                    <a:pt x="740202" y="49277"/>
                  </a:lnTo>
                  <a:lnTo>
                    <a:pt x="785064" y="65619"/>
                  </a:lnTo>
                  <a:lnTo>
                    <a:pt x="827663" y="84285"/>
                  </a:lnTo>
                </a:path>
              </a:pathLst>
            </a:custGeom>
            <a:ln w="28575">
              <a:solidFill>
                <a:srgbClr val="9F87AF"/>
              </a:solidFill>
            </a:ln>
          </p:spPr>
          <p:txBody>
            <a:bodyPr wrap="square" lIns="0" tIns="0" rIns="0" bIns="0" rtlCol="0"/>
            <a:lstStyle/>
            <a:p>
              <a:endParaRPr sz="1350"/>
            </a:p>
          </p:txBody>
        </p:sp>
        <p:sp>
          <p:nvSpPr>
            <p:cNvPr id="19" name="object 19"/>
            <p:cNvSpPr/>
            <p:nvPr/>
          </p:nvSpPr>
          <p:spPr>
            <a:xfrm>
              <a:off x="5422736"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0" name="object 20"/>
            <p:cNvSpPr/>
            <p:nvPr/>
          </p:nvSpPr>
          <p:spPr>
            <a:xfrm>
              <a:off x="5327372"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1" name="object 21"/>
            <p:cNvSpPr/>
            <p:nvPr/>
          </p:nvSpPr>
          <p:spPr>
            <a:xfrm>
              <a:off x="5518101"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2" name="object 22"/>
            <p:cNvSpPr/>
            <p:nvPr/>
          </p:nvSpPr>
          <p:spPr>
            <a:xfrm>
              <a:off x="5613478"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3" name="object 23"/>
            <p:cNvSpPr/>
            <p:nvPr/>
          </p:nvSpPr>
          <p:spPr>
            <a:xfrm>
              <a:off x="5708842"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4" name="object 24"/>
            <p:cNvSpPr/>
            <p:nvPr/>
          </p:nvSpPr>
          <p:spPr>
            <a:xfrm>
              <a:off x="5899583"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5" name="object 25"/>
            <p:cNvSpPr/>
            <p:nvPr/>
          </p:nvSpPr>
          <p:spPr>
            <a:xfrm>
              <a:off x="6090325"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6" name="object 26"/>
            <p:cNvSpPr/>
            <p:nvPr/>
          </p:nvSpPr>
          <p:spPr>
            <a:xfrm>
              <a:off x="6185689"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7" name="object 27"/>
            <p:cNvSpPr/>
            <p:nvPr/>
          </p:nvSpPr>
          <p:spPr>
            <a:xfrm>
              <a:off x="5804219"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8" name="object 28"/>
            <p:cNvSpPr/>
            <p:nvPr/>
          </p:nvSpPr>
          <p:spPr>
            <a:xfrm>
              <a:off x="5994960"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29" name="object 29"/>
            <p:cNvSpPr/>
            <p:nvPr/>
          </p:nvSpPr>
          <p:spPr>
            <a:xfrm>
              <a:off x="6281066"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30" name="object 30"/>
            <p:cNvSpPr/>
            <p:nvPr/>
          </p:nvSpPr>
          <p:spPr>
            <a:xfrm>
              <a:off x="6376430" y="3499411"/>
              <a:ext cx="69013" cy="162989"/>
            </a:xfrm>
            <a:prstGeom prst="rect">
              <a:avLst/>
            </a:prstGeom>
            <a:blipFill>
              <a:blip r:embed="rId12" cstate="print"/>
              <a:stretch>
                <a:fillRect/>
              </a:stretch>
            </a:blipFill>
          </p:spPr>
          <p:txBody>
            <a:bodyPr wrap="square" lIns="0" tIns="0" rIns="0" bIns="0" rtlCol="0"/>
            <a:lstStyle/>
            <a:p>
              <a:endParaRPr sz="1350"/>
            </a:p>
          </p:txBody>
        </p:sp>
        <p:sp>
          <p:nvSpPr>
            <p:cNvPr id="31" name="object 31"/>
            <p:cNvSpPr/>
            <p:nvPr/>
          </p:nvSpPr>
          <p:spPr>
            <a:xfrm>
              <a:off x="5430483"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2" name="object 32"/>
            <p:cNvSpPr/>
            <p:nvPr/>
          </p:nvSpPr>
          <p:spPr>
            <a:xfrm>
              <a:off x="5335106"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3" name="object 33"/>
            <p:cNvSpPr/>
            <p:nvPr/>
          </p:nvSpPr>
          <p:spPr>
            <a:xfrm>
              <a:off x="5525847"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4" name="object 34"/>
            <p:cNvSpPr/>
            <p:nvPr/>
          </p:nvSpPr>
          <p:spPr>
            <a:xfrm>
              <a:off x="5621212"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5" name="object 35"/>
            <p:cNvSpPr/>
            <p:nvPr/>
          </p:nvSpPr>
          <p:spPr>
            <a:xfrm>
              <a:off x="5716589"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6" name="object 36"/>
            <p:cNvSpPr/>
            <p:nvPr/>
          </p:nvSpPr>
          <p:spPr>
            <a:xfrm>
              <a:off x="5907330"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7" name="object 37"/>
            <p:cNvSpPr/>
            <p:nvPr/>
          </p:nvSpPr>
          <p:spPr>
            <a:xfrm>
              <a:off x="6098059"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8" name="object 38"/>
            <p:cNvSpPr/>
            <p:nvPr/>
          </p:nvSpPr>
          <p:spPr>
            <a:xfrm>
              <a:off x="6193436"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39" name="object 39"/>
            <p:cNvSpPr/>
            <p:nvPr/>
          </p:nvSpPr>
          <p:spPr>
            <a:xfrm>
              <a:off x="5811953"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40" name="object 40"/>
            <p:cNvSpPr/>
            <p:nvPr/>
          </p:nvSpPr>
          <p:spPr>
            <a:xfrm>
              <a:off x="6002694"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41" name="object 41"/>
            <p:cNvSpPr/>
            <p:nvPr/>
          </p:nvSpPr>
          <p:spPr>
            <a:xfrm>
              <a:off x="6288800" y="3740673"/>
              <a:ext cx="69013" cy="162989"/>
            </a:xfrm>
            <a:prstGeom prst="rect">
              <a:avLst/>
            </a:prstGeom>
            <a:blipFill>
              <a:blip r:embed="rId12" cstate="print"/>
              <a:stretch>
                <a:fillRect/>
              </a:stretch>
            </a:blipFill>
          </p:spPr>
          <p:txBody>
            <a:bodyPr wrap="square" lIns="0" tIns="0" rIns="0" bIns="0" rtlCol="0"/>
            <a:lstStyle/>
            <a:p>
              <a:endParaRPr sz="1350"/>
            </a:p>
          </p:txBody>
        </p:sp>
        <p:sp>
          <p:nvSpPr>
            <p:cNvPr id="42" name="object 42"/>
            <p:cNvSpPr/>
            <p:nvPr/>
          </p:nvSpPr>
          <p:spPr>
            <a:xfrm>
              <a:off x="6384177" y="3740673"/>
              <a:ext cx="69013" cy="162989"/>
            </a:xfrm>
            <a:prstGeom prst="rect">
              <a:avLst/>
            </a:prstGeom>
            <a:blipFill>
              <a:blip r:embed="rId12" cstate="print"/>
              <a:stretch>
                <a:fillRect/>
              </a:stretch>
            </a:blipFill>
          </p:spPr>
          <p:txBody>
            <a:bodyPr wrap="square" lIns="0" tIns="0" rIns="0" bIns="0" rtlCol="0"/>
            <a:lstStyle/>
            <a:p>
              <a:endParaRPr sz="1350"/>
            </a:p>
          </p:txBody>
        </p:sp>
      </p:grpSp>
      <p:sp>
        <p:nvSpPr>
          <p:cNvPr id="43" name="object 43"/>
          <p:cNvSpPr txBox="1">
            <a:spLocks noGrp="1"/>
          </p:cNvSpPr>
          <p:nvPr>
            <p:ph type="title"/>
          </p:nvPr>
        </p:nvSpPr>
        <p:spPr>
          <a:xfrm>
            <a:off x="1454646" y="1223820"/>
            <a:ext cx="4285644" cy="1363835"/>
          </a:xfrm>
          <a:prstGeom prst="rect">
            <a:avLst/>
          </a:prstGeom>
        </p:spPr>
        <p:txBody>
          <a:bodyPr vert="horz" wrap="square" lIns="0" tIns="9525" rIns="0" bIns="0" rtlCol="0" anchor="ctr">
            <a:spAutoFit/>
          </a:bodyPr>
          <a:lstStyle/>
          <a:p>
            <a:pPr marL="9525">
              <a:lnSpc>
                <a:spcPct val="100000"/>
              </a:lnSpc>
              <a:spcBef>
                <a:spcPts val="75"/>
              </a:spcBef>
            </a:pPr>
            <a:r>
              <a:rPr spc="-76" dirty="0"/>
              <a:t>Evolving to Serverless</a:t>
            </a:r>
          </a:p>
        </p:txBody>
      </p:sp>
      <p:sp>
        <p:nvSpPr>
          <p:cNvPr id="44" name="object 44"/>
          <p:cNvSpPr/>
          <p:nvPr/>
        </p:nvSpPr>
        <p:spPr>
          <a:xfrm>
            <a:off x="7291612" y="4976813"/>
            <a:ext cx="495143" cy="295275"/>
          </a:xfrm>
          <a:prstGeom prst="rect">
            <a:avLst/>
          </a:prstGeom>
          <a:blipFill>
            <a:blip r:embed="rId13"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80564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05447" y="1511089"/>
            <a:ext cx="4556687" cy="686726"/>
          </a:xfrm>
          <a:prstGeom prst="rect">
            <a:avLst/>
          </a:prstGeom>
        </p:spPr>
        <p:txBody>
          <a:bodyPr vert="horz" wrap="square" lIns="0" tIns="9525" rIns="0" bIns="0" rtlCol="0" anchor="ctr">
            <a:spAutoFit/>
          </a:bodyPr>
          <a:lstStyle/>
          <a:p>
            <a:pPr marL="9525">
              <a:lnSpc>
                <a:spcPct val="100000"/>
              </a:lnSpc>
              <a:spcBef>
                <a:spcPts val="75"/>
              </a:spcBef>
            </a:pPr>
            <a:r>
              <a:rPr lang="en-US" spc="-11" dirty="0"/>
              <a:t>Important Benefits</a:t>
            </a:r>
            <a:endParaRPr spc="-11" dirty="0"/>
          </a:p>
        </p:txBody>
      </p:sp>
      <p:sp>
        <p:nvSpPr>
          <p:cNvPr id="4" name="object 4"/>
          <p:cNvSpPr txBox="1"/>
          <p:nvPr/>
        </p:nvSpPr>
        <p:spPr>
          <a:xfrm>
            <a:off x="2180646" y="3166436"/>
            <a:ext cx="1874996" cy="429124"/>
          </a:xfrm>
          <a:prstGeom prst="rect">
            <a:avLst/>
          </a:prstGeom>
        </p:spPr>
        <p:txBody>
          <a:bodyPr vert="horz" wrap="square" lIns="0" tIns="18574" rIns="0" bIns="0" rtlCol="0">
            <a:spAutoFit/>
          </a:bodyPr>
          <a:lstStyle/>
          <a:p>
            <a:pPr marL="505778" marR="3810" indent="-496729">
              <a:lnSpc>
                <a:spcPts val="1598"/>
              </a:lnSpc>
              <a:spcBef>
                <a:spcPts val="146"/>
              </a:spcBef>
            </a:pPr>
            <a:r>
              <a:rPr sz="1350" b="1" spc="64" dirty="0">
                <a:latin typeface="Trebuchet MS"/>
                <a:cs typeface="Trebuchet MS"/>
              </a:rPr>
              <a:t>No </a:t>
            </a:r>
            <a:r>
              <a:rPr sz="1350" b="1" spc="-19" dirty="0">
                <a:latin typeface="Trebuchet MS"/>
                <a:cs typeface="Trebuchet MS"/>
              </a:rPr>
              <a:t>servers </a:t>
            </a:r>
            <a:r>
              <a:rPr sz="1350" b="1" spc="15" dirty="0">
                <a:latin typeface="Trebuchet MS"/>
                <a:cs typeface="Trebuchet MS"/>
              </a:rPr>
              <a:t>to</a:t>
            </a:r>
            <a:r>
              <a:rPr sz="1350" b="1" spc="-217" dirty="0">
                <a:latin typeface="Trebuchet MS"/>
                <a:cs typeface="Trebuchet MS"/>
              </a:rPr>
              <a:t> </a:t>
            </a:r>
            <a:r>
              <a:rPr sz="1350" b="1" spc="11" dirty="0">
                <a:latin typeface="Trebuchet MS"/>
                <a:cs typeface="Trebuchet MS"/>
              </a:rPr>
              <a:t>provision  </a:t>
            </a:r>
            <a:r>
              <a:rPr sz="1350" b="1" spc="4" dirty="0">
                <a:latin typeface="Trebuchet MS"/>
                <a:cs typeface="Trebuchet MS"/>
              </a:rPr>
              <a:t>or</a:t>
            </a:r>
            <a:r>
              <a:rPr sz="1350" b="1" spc="-60" dirty="0">
                <a:latin typeface="Trebuchet MS"/>
                <a:cs typeface="Trebuchet MS"/>
              </a:rPr>
              <a:t> </a:t>
            </a:r>
            <a:r>
              <a:rPr sz="1350" b="1" spc="34" dirty="0">
                <a:latin typeface="Trebuchet MS"/>
                <a:cs typeface="Trebuchet MS"/>
              </a:rPr>
              <a:t>manage</a:t>
            </a:r>
            <a:endParaRPr sz="1350" dirty="0">
              <a:latin typeface="Trebuchet MS"/>
              <a:cs typeface="Trebuchet MS"/>
            </a:endParaRPr>
          </a:p>
        </p:txBody>
      </p:sp>
      <p:sp>
        <p:nvSpPr>
          <p:cNvPr id="5" name="object 5"/>
          <p:cNvSpPr txBox="1"/>
          <p:nvPr/>
        </p:nvSpPr>
        <p:spPr>
          <a:xfrm>
            <a:off x="5126821" y="3166434"/>
            <a:ext cx="1437323" cy="217367"/>
          </a:xfrm>
          <a:prstGeom prst="rect">
            <a:avLst/>
          </a:prstGeom>
        </p:spPr>
        <p:txBody>
          <a:bodyPr vert="horz" wrap="square" lIns="0" tIns="9525" rIns="0" bIns="0" rtlCol="0">
            <a:spAutoFit/>
          </a:bodyPr>
          <a:lstStyle/>
          <a:p>
            <a:pPr marL="9525">
              <a:spcBef>
                <a:spcPts val="75"/>
              </a:spcBef>
            </a:pPr>
            <a:r>
              <a:rPr sz="1350" b="1" spc="11" dirty="0">
                <a:latin typeface="Trebuchet MS"/>
                <a:cs typeface="Trebuchet MS"/>
              </a:rPr>
              <a:t>Scales </a:t>
            </a:r>
            <a:r>
              <a:rPr sz="1350" b="1" spc="8" dirty="0">
                <a:latin typeface="Trebuchet MS"/>
                <a:cs typeface="Trebuchet MS"/>
              </a:rPr>
              <a:t>with</a:t>
            </a:r>
            <a:r>
              <a:rPr sz="1350" b="1" spc="-169" dirty="0">
                <a:latin typeface="Trebuchet MS"/>
                <a:cs typeface="Trebuchet MS"/>
              </a:rPr>
              <a:t> </a:t>
            </a:r>
            <a:r>
              <a:rPr sz="1350" b="1" spc="23" dirty="0">
                <a:latin typeface="Trebuchet MS"/>
                <a:cs typeface="Trebuchet MS"/>
              </a:rPr>
              <a:t>usage</a:t>
            </a:r>
            <a:endParaRPr sz="1350">
              <a:latin typeface="Trebuchet MS"/>
              <a:cs typeface="Trebuchet MS"/>
            </a:endParaRPr>
          </a:p>
        </p:txBody>
      </p:sp>
      <p:sp>
        <p:nvSpPr>
          <p:cNvPr id="6" name="object 6"/>
          <p:cNvSpPr txBox="1"/>
          <p:nvPr/>
        </p:nvSpPr>
        <p:spPr>
          <a:xfrm>
            <a:off x="2387221" y="4602665"/>
            <a:ext cx="1461611" cy="217367"/>
          </a:xfrm>
          <a:prstGeom prst="rect">
            <a:avLst/>
          </a:prstGeom>
        </p:spPr>
        <p:txBody>
          <a:bodyPr vert="horz" wrap="square" lIns="0" tIns="9525" rIns="0" bIns="0" rtlCol="0">
            <a:spAutoFit/>
          </a:bodyPr>
          <a:lstStyle/>
          <a:p>
            <a:pPr marL="9525">
              <a:spcBef>
                <a:spcPts val="75"/>
              </a:spcBef>
            </a:pPr>
            <a:r>
              <a:rPr sz="1350" b="1" spc="-8" dirty="0">
                <a:latin typeface="Trebuchet MS"/>
                <a:cs typeface="Trebuchet MS"/>
              </a:rPr>
              <a:t>Never </a:t>
            </a:r>
            <a:r>
              <a:rPr sz="1350" b="1" spc="23" dirty="0">
                <a:latin typeface="Trebuchet MS"/>
                <a:cs typeface="Trebuchet MS"/>
              </a:rPr>
              <a:t>pay </a:t>
            </a:r>
            <a:r>
              <a:rPr sz="1350" b="1" spc="11" dirty="0">
                <a:latin typeface="Trebuchet MS"/>
                <a:cs typeface="Trebuchet MS"/>
              </a:rPr>
              <a:t>for</a:t>
            </a:r>
            <a:r>
              <a:rPr sz="1350" b="1" spc="-221" dirty="0">
                <a:latin typeface="Trebuchet MS"/>
                <a:cs typeface="Trebuchet MS"/>
              </a:rPr>
              <a:t> </a:t>
            </a:r>
            <a:r>
              <a:rPr sz="1350" b="1" spc="4" dirty="0">
                <a:latin typeface="Trebuchet MS"/>
                <a:cs typeface="Trebuchet MS"/>
              </a:rPr>
              <a:t>idle</a:t>
            </a:r>
            <a:endParaRPr sz="1350">
              <a:latin typeface="Trebuchet MS"/>
              <a:cs typeface="Trebuchet MS"/>
            </a:endParaRPr>
          </a:p>
        </p:txBody>
      </p:sp>
      <p:sp>
        <p:nvSpPr>
          <p:cNvPr id="7" name="object 7"/>
          <p:cNvSpPr txBox="1"/>
          <p:nvPr/>
        </p:nvSpPr>
        <p:spPr>
          <a:xfrm>
            <a:off x="4984548" y="4602666"/>
            <a:ext cx="1721644" cy="429124"/>
          </a:xfrm>
          <a:prstGeom prst="rect">
            <a:avLst/>
          </a:prstGeom>
        </p:spPr>
        <p:txBody>
          <a:bodyPr vert="horz" wrap="square" lIns="0" tIns="18574" rIns="0" bIns="0" rtlCol="0">
            <a:spAutoFit/>
          </a:bodyPr>
          <a:lstStyle/>
          <a:p>
            <a:pPr marL="166688" marR="3810" indent="-157163">
              <a:lnSpc>
                <a:spcPts val="1598"/>
              </a:lnSpc>
              <a:spcBef>
                <a:spcPts val="146"/>
              </a:spcBef>
            </a:pPr>
            <a:r>
              <a:rPr sz="1350" b="1" spc="15" dirty="0">
                <a:latin typeface="Trebuchet MS"/>
                <a:cs typeface="Trebuchet MS"/>
              </a:rPr>
              <a:t>Availability </a:t>
            </a:r>
            <a:r>
              <a:rPr sz="1350" b="1" spc="26" dirty="0">
                <a:latin typeface="Trebuchet MS"/>
                <a:cs typeface="Trebuchet MS"/>
              </a:rPr>
              <a:t>and</a:t>
            </a:r>
            <a:r>
              <a:rPr sz="1350" b="1" spc="-169" dirty="0">
                <a:latin typeface="Trebuchet MS"/>
                <a:cs typeface="Trebuchet MS"/>
              </a:rPr>
              <a:t> </a:t>
            </a:r>
            <a:r>
              <a:rPr sz="1350" b="1" spc="15" dirty="0">
                <a:latin typeface="Trebuchet MS"/>
                <a:cs typeface="Trebuchet MS"/>
              </a:rPr>
              <a:t>fault  </a:t>
            </a:r>
            <a:r>
              <a:rPr sz="1350" b="1" spc="-8" dirty="0">
                <a:latin typeface="Trebuchet MS"/>
                <a:cs typeface="Trebuchet MS"/>
              </a:rPr>
              <a:t>tolerance </a:t>
            </a:r>
            <a:r>
              <a:rPr sz="1350" b="1" spc="15" dirty="0">
                <a:latin typeface="Trebuchet MS"/>
                <a:cs typeface="Trebuchet MS"/>
              </a:rPr>
              <a:t>built</a:t>
            </a:r>
            <a:r>
              <a:rPr sz="1350" b="1" spc="-113" dirty="0">
                <a:latin typeface="Trebuchet MS"/>
                <a:cs typeface="Trebuchet MS"/>
              </a:rPr>
              <a:t> </a:t>
            </a:r>
            <a:r>
              <a:rPr sz="1350" b="1" spc="8" dirty="0">
                <a:latin typeface="Trebuchet MS"/>
                <a:cs typeface="Trebuchet MS"/>
              </a:rPr>
              <a:t>in</a:t>
            </a:r>
            <a:endParaRPr sz="1350">
              <a:latin typeface="Trebuchet MS"/>
              <a:cs typeface="Trebuchet MS"/>
            </a:endParaRPr>
          </a:p>
        </p:txBody>
      </p:sp>
      <p:sp>
        <p:nvSpPr>
          <p:cNvPr id="8" name="object 8"/>
          <p:cNvSpPr/>
          <p:nvPr/>
        </p:nvSpPr>
        <p:spPr>
          <a:xfrm>
            <a:off x="2754363" y="2203018"/>
            <a:ext cx="714375" cy="714375"/>
          </a:xfrm>
          <a:prstGeom prst="rect">
            <a:avLst/>
          </a:prstGeom>
          <a:blipFill>
            <a:blip r:embed="rId2" cstate="print"/>
            <a:stretch>
              <a:fillRect/>
            </a:stretch>
          </a:blipFill>
        </p:spPr>
        <p:txBody>
          <a:bodyPr wrap="square" lIns="0" tIns="0" rIns="0" bIns="0" rtlCol="0"/>
          <a:lstStyle/>
          <a:p>
            <a:endParaRPr sz="1350"/>
          </a:p>
        </p:txBody>
      </p:sp>
      <p:sp>
        <p:nvSpPr>
          <p:cNvPr id="9" name="object 9"/>
          <p:cNvSpPr/>
          <p:nvPr/>
        </p:nvSpPr>
        <p:spPr>
          <a:xfrm>
            <a:off x="5488174" y="2203018"/>
            <a:ext cx="714374" cy="714375"/>
          </a:xfrm>
          <a:prstGeom prst="rect">
            <a:avLst/>
          </a:prstGeom>
          <a:blipFill>
            <a:blip r:embed="rId3" cstate="print"/>
            <a:stretch>
              <a:fillRect/>
            </a:stretch>
          </a:blipFill>
        </p:spPr>
        <p:txBody>
          <a:bodyPr wrap="square" lIns="0" tIns="0" rIns="0" bIns="0" rtlCol="0"/>
          <a:lstStyle/>
          <a:p>
            <a:endParaRPr sz="1350"/>
          </a:p>
        </p:txBody>
      </p:sp>
      <p:sp>
        <p:nvSpPr>
          <p:cNvPr id="10" name="object 10"/>
          <p:cNvSpPr/>
          <p:nvPr/>
        </p:nvSpPr>
        <p:spPr>
          <a:xfrm>
            <a:off x="2754363" y="3793553"/>
            <a:ext cx="714375" cy="714375"/>
          </a:xfrm>
          <a:prstGeom prst="rect">
            <a:avLst/>
          </a:prstGeom>
          <a:blipFill>
            <a:blip r:embed="rId4" cstate="print"/>
            <a:stretch>
              <a:fillRect/>
            </a:stretch>
          </a:blipFill>
        </p:spPr>
        <p:txBody>
          <a:bodyPr wrap="square" lIns="0" tIns="0" rIns="0" bIns="0" rtlCol="0"/>
          <a:lstStyle/>
          <a:p>
            <a:endParaRPr sz="1350"/>
          </a:p>
        </p:txBody>
      </p:sp>
      <p:sp>
        <p:nvSpPr>
          <p:cNvPr id="11" name="object 11"/>
          <p:cNvSpPr/>
          <p:nvPr/>
        </p:nvSpPr>
        <p:spPr>
          <a:xfrm>
            <a:off x="5542304" y="3793552"/>
            <a:ext cx="606133" cy="606133"/>
          </a:xfrm>
          <a:prstGeom prst="rect">
            <a:avLst/>
          </a:prstGeom>
          <a:blipFill>
            <a:blip r:embed="rId5"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75297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646" y="1584890"/>
            <a:ext cx="6048851" cy="378950"/>
          </a:xfrm>
          <a:prstGeom prst="rect">
            <a:avLst/>
          </a:prstGeom>
        </p:spPr>
        <p:txBody>
          <a:bodyPr vert="horz" wrap="square" lIns="0" tIns="9525" rIns="0" bIns="0" rtlCol="0" anchor="ctr">
            <a:spAutoFit/>
          </a:bodyPr>
          <a:lstStyle/>
          <a:p>
            <a:pPr marL="9525">
              <a:lnSpc>
                <a:spcPct val="100000"/>
              </a:lnSpc>
              <a:spcBef>
                <a:spcPts val="75"/>
              </a:spcBef>
            </a:pPr>
            <a:r>
              <a:rPr sz="2400" spc="-11" dirty="0"/>
              <a:t>Common use cases for Serverless Applications</a:t>
            </a:r>
          </a:p>
        </p:txBody>
      </p:sp>
      <p:sp>
        <p:nvSpPr>
          <p:cNvPr id="3" name="object 3"/>
          <p:cNvSpPr txBox="1"/>
          <p:nvPr/>
        </p:nvSpPr>
        <p:spPr>
          <a:xfrm>
            <a:off x="1289960" y="3540574"/>
            <a:ext cx="874871" cy="355867"/>
          </a:xfrm>
          <a:prstGeom prst="rect">
            <a:avLst/>
          </a:prstGeom>
        </p:spPr>
        <p:txBody>
          <a:bodyPr vert="horz" wrap="square" lIns="0" tIns="9525" rIns="0" bIns="0" rtlCol="0">
            <a:spAutoFit/>
          </a:bodyPr>
          <a:lstStyle/>
          <a:p>
            <a:pPr marL="9525" marR="3810">
              <a:spcBef>
                <a:spcPts val="75"/>
              </a:spcBef>
            </a:pPr>
            <a:r>
              <a:rPr sz="1125" b="1" spc="-11" dirty="0">
                <a:cs typeface="Arial"/>
              </a:rPr>
              <a:t>Web  </a:t>
            </a:r>
            <a:r>
              <a:rPr sz="1125" b="1" dirty="0">
                <a:cs typeface="Arial"/>
              </a:rPr>
              <a:t>A</a:t>
            </a:r>
            <a:r>
              <a:rPr sz="1125" b="1" spc="-4" dirty="0">
                <a:cs typeface="Arial"/>
              </a:rPr>
              <a:t>ppli</a:t>
            </a:r>
            <a:r>
              <a:rPr sz="1125" b="1" dirty="0">
                <a:cs typeface="Arial"/>
              </a:rPr>
              <a:t>cat</a:t>
            </a:r>
            <a:r>
              <a:rPr sz="1125" b="1" spc="-4" dirty="0">
                <a:cs typeface="Arial"/>
              </a:rPr>
              <a:t>ion</a:t>
            </a:r>
            <a:r>
              <a:rPr sz="1125" b="1" dirty="0">
                <a:cs typeface="Arial"/>
              </a:rPr>
              <a:t>s</a:t>
            </a:r>
            <a:endParaRPr sz="1125" dirty="0">
              <a:cs typeface="Arial"/>
            </a:endParaRPr>
          </a:p>
        </p:txBody>
      </p:sp>
      <p:sp>
        <p:nvSpPr>
          <p:cNvPr id="4" name="object 4"/>
          <p:cNvSpPr txBox="1"/>
          <p:nvPr/>
        </p:nvSpPr>
        <p:spPr>
          <a:xfrm>
            <a:off x="1289960" y="3969200"/>
            <a:ext cx="870109" cy="1151341"/>
          </a:xfrm>
          <a:prstGeom prst="rect">
            <a:avLst/>
          </a:prstGeom>
        </p:spPr>
        <p:txBody>
          <a:bodyPr vert="horz" wrap="square" lIns="0" tIns="9525" rIns="0" bIns="0" rtlCol="0">
            <a:spAutoFit/>
          </a:bodyPr>
          <a:lstStyle/>
          <a:p>
            <a:pPr marL="170497" marR="250508" indent="-160972">
              <a:spcBef>
                <a:spcPts val="75"/>
              </a:spcBef>
              <a:buChar char="•"/>
              <a:tabLst>
                <a:tab pos="170021" algn="l"/>
                <a:tab pos="170497" algn="l"/>
              </a:tabLst>
            </a:pPr>
            <a:r>
              <a:rPr sz="900" spc="-4" dirty="0">
                <a:cs typeface="Arial"/>
              </a:rPr>
              <a:t>Static  web</a:t>
            </a:r>
            <a:r>
              <a:rPr sz="900" dirty="0">
                <a:cs typeface="Arial"/>
              </a:rPr>
              <a:t>s</a:t>
            </a:r>
            <a:r>
              <a:rPr sz="900" spc="-4" dirty="0">
                <a:cs typeface="Arial"/>
              </a:rPr>
              <a:t>i</a:t>
            </a:r>
            <a:r>
              <a:rPr sz="900" dirty="0">
                <a:cs typeface="Arial"/>
              </a:rPr>
              <a:t>t</a:t>
            </a:r>
            <a:r>
              <a:rPr sz="900" spc="-4" dirty="0">
                <a:cs typeface="Arial"/>
              </a:rPr>
              <a:t>e</a:t>
            </a:r>
            <a:r>
              <a:rPr sz="900" dirty="0">
                <a:cs typeface="Arial"/>
              </a:rPr>
              <a:t>s</a:t>
            </a:r>
            <a:endParaRPr sz="900">
              <a:cs typeface="Arial"/>
            </a:endParaRPr>
          </a:p>
          <a:p>
            <a:pPr marL="170497" marR="3810" indent="-160972">
              <a:lnSpc>
                <a:spcPct val="101800"/>
              </a:lnSpc>
              <a:spcBef>
                <a:spcPts val="645"/>
              </a:spcBef>
              <a:buChar char="•"/>
              <a:tabLst>
                <a:tab pos="170021" algn="l"/>
                <a:tab pos="170497" algn="l"/>
              </a:tabLst>
            </a:pPr>
            <a:r>
              <a:rPr sz="900" spc="-4" dirty="0">
                <a:cs typeface="Arial"/>
              </a:rPr>
              <a:t>Complex</a:t>
            </a:r>
            <a:r>
              <a:rPr sz="900" spc="-64" dirty="0">
                <a:cs typeface="Arial"/>
              </a:rPr>
              <a:t> </a:t>
            </a:r>
            <a:r>
              <a:rPr sz="900" spc="-4" dirty="0">
                <a:cs typeface="Arial"/>
              </a:rPr>
              <a:t>web  apps</a:t>
            </a:r>
            <a:endParaRPr sz="900">
              <a:cs typeface="Arial"/>
            </a:endParaRPr>
          </a:p>
          <a:p>
            <a:pPr marL="170497" marR="27623" indent="-160972">
              <a:spcBef>
                <a:spcPts val="671"/>
              </a:spcBef>
              <a:buChar char="•"/>
              <a:tabLst>
                <a:tab pos="170021" algn="l"/>
                <a:tab pos="170497" algn="l"/>
              </a:tabLst>
            </a:pPr>
            <a:r>
              <a:rPr sz="900" spc="-4" dirty="0">
                <a:cs typeface="Arial"/>
              </a:rPr>
              <a:t>Packages</a:t>
            </a:r>
            <a:r>
              <a:rPr sz="900" spc="-53" dirty="0">
                <a:cs typeface="Arial"/>
              </a:rPr>
              <a:t> </a:t>
            </a:r>
            <a:r>
              <a:rPr sz="900" spc="-4" dirty="0">
                <a:cs typeface="Arial"/>
              </a:rPr>
              <a:t>for  Flask and  Express</a:t>
            </a:r>
            <a:endParaRPr sz="900">
              <a:cs typeface="Arial"/>
            </a:endParaRPr>
          </a:p>
        </p:txBody>
      </p:sp>
      <p:sp>
        <p:nvSpPr>
          <p:cNvPr id="5" name="object 5"/>
          <p:cNvSpPr/>
          <p:nvPr/>
        </p:nvSpPr>
        <p:spPr>
          <a:xfrm>
            <a:off x="1299483" y="3433046"/>
            <a:ext cx="1002030" cy="0"/>
          </a:xfrm>
          <a:custGeom>
            <a:avLst/>
            <a:gdLst/>
            <a:ahLst/>
            <a:cxnLst/>
            <a:rect l="l" t="t" r="r" b="b"/>
            <a:pathLst>
              <a:path w="1336040">
                <a:moveTo>
                  <a:pt x="0" y="0"/>
                </a:moveTo>
                <a:lnTo>
                  <a:pt x="1335810" y="1"/>
                </a:lnTo>
              </a:path>
            </a:pathLst>
          </a:custGeom>
          <a:ln w="25400">
            <a:solidFill>
              <a:srgbClr val="FCB64C"/>
            </a:solidFill>
          </a:ln>
        </p:spPr>
        <p:txBody>
          <a:bodyPr wrap="square" lIns="0" tIns="0" rIns="0" bIns="0" rtlCol="0"/>
          <a:lstStyle/>
          <a:p>
            <a:endParaRPr sz="1350"/>
          </a:p>
        </p:txBody>
      </p:sp>
      <p:sp>
        <p:nvSpPr>
          <p:cNvPr id="6" name="object 6"/>
          <p:cNvSpPr/>
          <p:nvPr/>
        </p:nvSpPr>
        <p:spPr>
          <a:xfrm>
            <a:off x="1365377" y="2518410"/>
            <a:ext cx="806291" cy="806291"/>
          </a:xfrm>
          <a:custGeom>
            <a:avLst/>
            <a:gdLst/>
            <a:ahLst/>
            <a:cxnLst/>
            <a:rect l="l" t="t" r="r" b="b"/>
            <a:pathLst>
              <a:path w="1075055" h="1075055">
                <a:moveTo>
                  <a:pt x="0" y="537380"/>
                </a:moveTo>
                <a:lnTo>
                  <a:pt x="2196" y="488467"/>
                </a:lnTo>
                <a:lnTo>
                  <a:pt x="8657" y="440785"/>
                </a:lnTo>
                <a:lnTo>
                  <a:pt x="19195" y="394523"/>
                </a:lnTo>
                <a:lnTo>
                  <a:pt x="33619" y="349870"/>
                </a:lnTo>
                <a:lnTo>
                  <a:pt x="51740" y="307017"/>
                </a:lnTo>
                <a:lnTo>
                  <a:pt x="73368" y="266154"/>
                </a:lnTo>
                <a:lnTo>
                  <a:pt x="98312" y="227469"/>
                </a:lnTo>
                <a:lnTo>
                  <a:pt x="126385" y="191152"/>
                </a:lnTo>
                <a:lnTo>
                  <a:pt x="157394" y="157394"/>
                </a:lnTo>
                <a:lnTo>
                  <a:pt x="191152" y="126385"/>
                </a:lnTo>
                <a:lnTo>
                  <a:pt x="227469" y="98312"/>
                </a:lnTo>
                <a:lnTo>
                  <a:pt x="266154" y="73368"/>
                </a:lnTo>
                <a:lnTo>
                  <a:pt x="307017" y="51740"/>
                </a:lnTo>
                <a:lnTo>
                  <a:pt x="349870" y="33619"/>
                </a:lnTo>
                <a:lnTo>
                  <a:pt x="394523" y="19195"/>
                </a:lnTo>
                <a:lnTo>
                  <a:pt x="440785" y="8657"/>
                </a:lnTo>
                <a:lnTo>
                  <a:pt x="488467" y="2196"/>
                </a:lnTo>
                <a:lnTo>
                  <a:pt x="537380" y="0"/>
                </a:lnTo>
                <a:lnTo>
                  <a:pt x="586292" y="2196"/>
                </a:lnTo>
                <a:lnTo>
                  <a:pt x="633975" y="8657"/>
                </a:lnTo>
                <a:lnTo>
                  <a:pt x="680237" y="19195"/>
                </a:lnTo>
                <a:lnTo>
                  <a:pt x="724889" y="33619"/>
                </a:lnTo>
                <a:lnTo>
                  <a:pt x="767742" y="51740"/>
                </a:lnTo>
                <a:lnTo>
                  <a:pt x="808606" y="73368"/>
                </a:lnTo>
                <a:lnTo>
                  <a:pt x="847291" y="98312"/>
                </a:lnTo>
                <a:lnTo>
                  <a:pt x="883607" y="126385"/>
                </a:lnTo>
                <a:lnTo>
                  <a:pt x="917365" y="157394"/>
                </a:lnTo>
                <a:lnTo>
                  <a:pt x="948375" y="191152"/>
                </a:lnTo>
                <a:lnTo>
                  <a:pt x="976447" y="227469"/>
                </a:lnTo>
                <a:lnTo>
                  <a:pt x="1001392" y="266154"/>
                </a:lnTo>
                <a:lnTo>
                  <a:pt x="1023020" y="307017"/>
                </a:lnTo>
                <a:lnTo>
                  <a:pt x="1041140" y="349870"/>
                </a:lnTo>
                <a:lnTo>
                  <a:pt x="1055564" y="394523"/>
                </a:lnTo>
                <a:lnTo>
                  <a:pt x="1066102" y="440785"/>
                </a:lnTo>
                <a:lnTo>
                  <a:pt x="1072564" y="488467"/>
                </a:lnTo>
                <a:lnTo>
                  <a:pt x="1074760" y="537380"/>
                </a:lnTo>
                <a:lnTo>
                  <a:pt x="1072564" y="586292"/>
                </a:lnTo>
                <a:lnTo>
                  <a:pt x="1066102" y="633975"/>
                </a:lnTo>
                <a:lnTo>
                  <a:pt x="1055564" y="680237"/>
                </a:lnTo>
                <a:lnTo>
                  <a:pt x="1041140" y="724889"/>
                </a:lnTo>
                <a:lnTo>
                  <a:pt x="1023020" y="767742"/>
                </a:lnTo>
                <a:lnTo>
                  <a:pt x="1001392" y="808606"/>
                </a:lnTo>
                <a:lnTo>
                  <a:pt x="976447" y="847291"/>
                </a:lnTo>
                <a:lnTo>
                  <a:pt x="948375" y="883607"/>
                </a:lnTo>
                <a:lnTo>
                  <a:pt x="917365" y="917365"/>
                </a:lnTo>
                <a:lnTo>
                  <a:pt x="883607" y="948375"/>
                </a:lnTo>
                <a:lnTo>
                  <a:pt x="847291" y="976447"/>
                </a:lnTo>
                <a:lnTo>
                  <a:pt x="808606" y="1001392"/>
                </a:lnTo>
                <a:lnTo>
                  <a:pt x="767742" y="1023020"/>
                </a:lnTo>
                <a:lnTo>
                  <a:pt x="724889" y="1041140"/>
                </a:lnTo>
                <a:lnTo>
                  <a:pt x="680237" y="1055564"/>
                </a:lnTo>
                <a:lnTo>
                  <a:pt x="633975" y="1066102"/>
                </a:lnTo>
                <a:lnTo>
                  <a:pt x="586292" y="1072564"/>
                </a:lnTo>
                <a:lnTo>
                  <a:pt x="537380" y="1074760"/>
                </a:lnTo>
                <a:lnTo>
                  <a:pt x="488467" y="1072564"/>
                </a:lnTo>
                <a:lnTo>
                  <a:pt x="440785" y="1066102"/>
                </a:lnTo>
                <a:lnTo>
                  <a:pt x="394523" y="1055564"/>
                </a:lnTo>
                <a:lnTo>
                  <a:pt x="349870" y="1041140"/>
                </a:lnTo>
                <a:lnTo>
                  <a:pt x="307017" y="1023020"/>
                </a:lnTo>
                <a:lnTo>
                  <a:pt x="266154" y="1001392"/>
                </a:lnTo>
                <a:lnTo>
                  <a:pt x="227469" y="976447"/>
                </a:lnTo>
                <a:lnTo>
                  <a:pt x="191152" y="948375"/>
                </a:lnTo>
                <a:lnTo>
                  <a:pt x="157394" y="917365"/>
                </a:lnTo>
                <a:lnTo>
                  <a:pt x="126385" y="883607"/>
                </a:lnTo>
                <a:lnTo>
                  <a:pt x="98312" y="847291"/>
                </a:lnTo>
                <a:lnTo>
                  <a:pt x="73368" y="808606"/>
                </a:lnTo>
                <a:lnTo>
                  <a:pt x="51740" y="767742"/>
                </a:lnTo>
                <a:lnTo>
                  <a:pt x="33619" y="724889"/>
                </a:lnTo>
                <a:lnTo>
                  <a:pt x="19195" y="680237"/>
                </a:lnTo>
                <a:lnTo>
                  <a:pt x="8657" y="633975"/>
                </a:lnTo>
                <a:lnTo>
                  <a:pt x="2196" y="586292"/>
                </a:lnTo>
                <a:lnTo>
                  <a:pt x="0" y="537380"/>
                </a:lnTo>
                <a:close/>
              </a:path>
            </a:pathLst>
          </a:custGeom>
          <a:ln w="31750">
            <a:solidFill>
              <a:srgbClr val="6D6E6D"/>
            </a:solidFill>
          </a:ln>
        </p:spPr>
        <p:txBody>
          <a:bodyPr wrap="square" lIns="0" tIns="0" rIns="0" bIns="0" rtlCol="0"/>
          <a:lstStyle/>
          <a:p>
            <a:endParaRPr sz="1350"/>
          </a:p>
        </p:txBody>
      </p:sp>
      <p:sp>
        <p:nvSpPr>
          <p:cNvPr id="7" name="object 7"/>
          <p:cNvSpPr/>
          <p:nvPr/>
        </p:nvSpPr>
        <p:spPr>
          <a:xfrm>
            <a:off x="1404221" y="2559110"/>
            <a:ext cx="798671" cy="798671"/>
          </a:xfrm>
          <a:custGeom>
            <a:avLst/>
            <a:gdLst/>
            <a:ahLst/>
            <a:cxnLst/>
            <a:rect l="l" t="t" r="r" b="b"/>
            <a:pathLst>
              <a:path w="1064895" h="1064895">
                <a:moveTo>
                  <a:pt x="532387" y="0"/>
                </a:moveTo>
                <a:lnTo>
                  <a:pt x="483929" y="2175"/>
                </a:lnTo>
                <a:lnTo>
                  <a:pt x="436690" y="8577"/>
                </a:lnTo>
                <a:lnTo>
                  <a:pt x="390858" y="19017"/>
                </a:lnTo>
                <a:lnTo>
                  <a:pt x="346620" y="33308"/>
                </a:lnTo>
                <a:lnTo>
                  <a:pt x="304165" y="51261"/>
                </a:lnTo>
                <a:lnTo>
                  <a:pt x="263681" y="72688"/>
                </a:lnTo>
                <a:lnTo>
                  <a:pt x="225356" y="97401"/>
                </a:lnTo>
                <a:lnTo>
                  <a:pt x="189377" y="125213"/>
                </a:lnTo>
                <a:lnTo>
                  <a:pt x="155932" y="155935"/>
                </a:lnTo>
                <a:lnTo>
                  <a:pt x="125211" y="189379"/>
                </a:lnTo>
                <a:lnTo>
                  <a:pt x="97399" y="225358"/>
                </a:lnTo>
                <a:lnTo>
                  <a:pt x="72686" y="263683"/>
                </a:lnTo>
                <a:lnTo>
                  <a:pt x="51259" y="304167"/>
                </a:lnTo>
                <a:lnTo>
                  <a:pt x="33307" y="346621"/>
                </a:lnTo>
                <a:lnTo>
                  <a:pt x="19017" y="390858"/>
                </a:lnTo>
                <a:lnTo>
                  <a:pt x="8577" y="436689"/>
                </a:lnTo>
                <a:lnTo>
                  <a:pt x="2175" y="483927"/>
                </a:lnTo>
                <a:lnTo>
                  <a:pt x="0" y="532384"/>
                </a:lnTo>
                <a:lnTo>
                  <a:pt x="2175" y="580844"/>
                </a:lnTo>
                <a:lnTo>
                  <a:pt x="8577" y="628085"/>
                </a:lnTo>
                <a:lnTo>
                  <a:pt x="19017" y="673919"/>
                </a:lnTo>
                <a:lnTo>
                  <a:pt x="33307" y="718157"/>
                </a:lnTo>
                <a:lnTo>
                  <a:pt x="51259" y="760613"/>
                </a:lnTo>
                <a:lnTo>
                  <a:pt x="72686" y="801098"/>
                </a:lnTo>
                <a:lnTo>
                  <a:pt x="97399" y="839424"/>
                </a:lnTo>
                <a:lnTo>
                  <a:pt x="125211" y="875403"/>
                </a:lnTo>
                <a:lnTo>
                  <a:pt x="155932" y="908848"/>
                </a:lnTo>
                <a:lnTo>
                  <a:pt x="189377" y="939570"/>
                </a:lnTo>
                <a:lnTo>
                  <a:pt x="225356" y="967381"/>
                </a:lnTo>
                <a:lnTo>
                  <a:pt x="263681" y="992094"/>
                </a:lnTo>
                <a:lnTo>
                  <a:pt x="304165" y="1013521"/>
                </a:lnTo>
                <a:lnTo>
                  <a:pt x="346620" y="1031473"/>
                </a:lnTo>
                <a:lnTo>
                  <a:pt x="390858" y="1045763"/>
                </a:lnTo>
                <a:lnTo>
                  <a:pt x="436690" y="1056203"/>
                </a:lnTo>
                <a:lnTo>
                  <a:pt x="483929" y="1062605"/>
                </a:lnTo>
                <a:lnTo>
                  <a:pt x="532387" y="1064780"/>
                </a:lnTo>
                <a:lnTo>
                  <a:pt x="580846" y="1062605"/>
                </a:lnTo>
                <a:lnTo>
                  <a:pt x="628085" y="1056203"/>
                </a:lnTo>
                <a:lnTo>
                  <a:pt x="673918" y="1045763"/>
                </a:lnTo>
                <a:lnTo>
                  <a:pt x="718156" y="1031473"/>
                </a:lnTo>
                <a:lnTo>
                  <a:pt x="760611" y="1013521"/>
                </a:lnTo>
                <a:lnTo>
                  <a:pt x="801096" y="992094"/>
                </a:lnTo>
                <a:lnTo>
                  <a:pt x="839422" y="967381"/>
                </a:lnTo>
                <a:lnTo>
                  <a:pt x="875401" y="939570"/>
                </a:lnTo>
                <a:lnTo>
                  <a:pt x="908846" y="908848"/>
                </a:lnTo>
                <a:lnTo>
                  <a:pt x="939569" y="875403"/>
                </a:lnTo>
                <a:lnTo>
                  <a:pt x="967381" y="839424"/>
                </a:lnTo>
                <a:lnTo>
                  <a:pt x="992094" y="801098"/>
                </a:lnTo>
                <a:lnTo>
                  <a:pt x="1013522" y="760613"/>
                </a:lnTo>
                <a:lnTo>
                  <a:pt x="1031474" y="718157"/>
                </a:lnTo>
                <a:lnTo>
                  <a:pt x="1045765" y="673919"/>
                </a:lnTo>
                <a:lnTo>
                  <a:pt x="1056205" y="628085"/>
                </a:lnTo>
                <a:lnTo>
                  <a:pt x="1062607" y="580844"/>
                </a:lnTo>
                <a:lnTo>
                  <a:pt x="1064783" y="532384"/>
                </a:lnTo>
                <a:lnTo>
                  <a:pt x="1062607" y="483927"/>
                </a:lnTo>
                <a:lnTo>
                  <a:pt x="1056205" y="436689"/>
                </a:lnTo>
                <a:lnTo>
                  <a:pt x="1045765" y="390858"/>
                </a:lnTo>
                <a:lnTo>
                  <a:pt x="1031474" y="346621"/>
                </a:lnTo>
                <a:lnTo>
                  <a:pt x="1013522" y="304167"/>
                </a:lnTo>
                <a:lnTo>
                  <a:pt x="992094" y="263683"/>
                </a:lnTo>
                <a:lnTo>
                  <a:pt x="967381" y="225358"/>
                </a:lnTo>
                <a:lnTo>
                  <a:pt x="939569" y="189379"/>
                </a:lnTo>
                <a:lnTo>
                  <a:pt x="908846" y="155935"/>
                </a:lnTo>
                <a:lnTo>
                  <a:pt x="875401" y="125213"/>
                </a:lnTo>
                <a:lnTo>
                  <a:pt x="839422" y="97401"/>
                </a:lnTo>
                <a:lnTo>
                  <a:pt x="801096" y="72688"/>
                </a:lnTo>
                <a:lnTo>
                  <a:pt x="760611" y="51261"/>
                </a:lnTo>
                <a:lnTo>
                  <a:pt x="718156" y="33308"/>
                </a:lnTo>
                <a:lnTo>
                  <a:pt x="673918" y="19017"/>
                </a:lnTo>
                <a:lnTo>
                  <a:pt x="628085" y="8577"/>
                </a:lnTo>
                <a:lnTo>
                  <a:pt x="580846" y="2175"/>
                </a:lnTo>
                <a:lnTo>
                  <a:pt x="532387" y="0"/>
                </a:lnTo>
                <a:close/>
              </a:path>
            </a:pathLst>
          </a:custGeom>
          <a:solidFill>
            <a:srgbClr val="9F87AF">
              <a:alpha val="25099"/>
            </a:srgbClr>
          </a:solidFill>
        </p:spPr>
        <p:txBody>
          <a:bodyPr wrap="square" lIns="0" tIns="0" rIns="0" bIns="0" rtlCol="0"/>
          <a:lstStyle/>
          <a:p>
            <a:endParaRPr sz="1350"/>
          </a:p>
        </p:txBody>
      </p:sp>
      <p:sp>
        <p:nvSpPr>
          <p:cNvPr id="8" name="object 8"/>
          <p:cNvSpPr/>
          <p:nvPr/>
        </p:nvSpPr>
        <p:spPr>
          <a:xfrm>
            <a:off x="1469233" y="2814069"/>
            <a:ext cx="668655" cy="388144"/>
          </a:xfrm>
          <a:custGeom>
            <a:avLst/>
            <a:gdLst/>
            <a:ahLst/>
            <a:cxnLst/>
            <a:rect l="l" t="t" r="r" b="b"/>
            <a:pathLst>
              <a:path w="891540" h="517525">
                <a:moveTo>
                  <a:pt x="0" y="517062"/>
                </a:moveTo>
                <a:lnTo>
                  <a:pt x="891405" y="517062"/>
                </a:lnTo>
                <a:lnTo>
                  <a:pt x="891405" y="0"/>
                </a:lnTo>
                <a:lnTo>
                  <a:pt x="0" y="0"/>
                </a:lnTo>
                <a:lnTo>
                  <a:pt x="0" y="517062"/>
                </a:lnTo>
                <a:close/>
              </a:path>
            </a:pathLst>
          </a:custGeom>
          <a:solidFill>
            <a:srgbClr val="FCB64C">
              <a:alpha val="52159"/>
            </a:srgbClr>
          </a:solidFill>
        </p:spPr>
        <p:txBody>
          <a:bodyPr wrap="square" lIns="0" tIns="0" rIns="0" bIns="0" rtlCol="0"/>
          <a:lstStyle/>
          <a:p>
            <a:endParaRPr sz="1350"/>
          </a:p>
        </p:txBody>
      </p:sp>
      <p:sp>
        <p:nvSpPr>
          <p:cNvPr id="9" name="object 9"/>
          <p:cNvSpPr/>
          <p:nvPr/>
        </p:nvSpPr>
        <p:spPr>
          <a:xfrm>
            <a:off x="1873564" y="2938272"/>
            <a:ext cx="116453" cy="122503"/>
          </a:xfrm>
          <a:prstGeom prst="rect">
            <a:avLst/>
          </a:prstGeom>
          <a:blipFill>
            <a:blip r:embed="rId2" cstate="print"/>
            <a:stretch>
              <a:fillRect/>
            </a:stretch>
          </a:blipFill>
        </p:spPr>
        <p:txBody>
          <a:bodyPr wrap="square" lIns="0" tIns="0" rIns="0" bIns="0" rtlCol="0"/>
          <a:lstStyle/>
          <a:p>
            <a:endParaRPr sz="1350"/>
          </a:p>
        </p:txBody>
      </p:sp>
      <p:sp>
        <p:nvSpPr>
          <p:cNvPr id="10" name="object 10"/>
          <p:cNvSpPr/>
          <p:nvPr/>
        </p:nvSpPr>
        <p:spPr>
          <a:xfrm>
            <a:off x="1434793" y="2680973"/>
            <a:ext cx="681514" cy="491014"/>
          </a:xfrm>
          <a:custGeom>
            <a:avLst/>
            <a:gdLst/>
            <a:ahLst/>
            <a:cxnLst/>
            <a:rect l="l" t="t" r="r" b="b"/>
            <a:pathLst>
              <a:path w="908685" h="654685">
                <a:moveTo>
                  <a:pt x="0" y="0"/>
                </a:moveTo>
                <a:lnTo>
                  <a:pt x="908287" y="0"/>
                </a:lnTo>
                <a:lnTo>
                  <a:pt x="908287" y="654192"/>
                </a:lnTo>
                <a:lnTo>
                  <a:pt x="0" y="654192"/>
                </a:lnTo>
                <a:lnTo>
                  <a:pt x="0" y="0"/>
                </a:lnTo>
                <a:close/>
              </a:path>
            </a:pathLst>
          </a:custGeom>
          <a:ln w="25400">
            <a:solidFill>
              <a:srgbClr val="6D6E6D"/>
            </a:solidFill>
          </a:ln>
        </p:spPr>
        <p:txBody>
          <a:bodyPr wrap="square" lIns="0" tIns="0" rIns="0" bIns="0" rtlCol="0"/>
          <a:lstStyle/>
          <a:p>
            <a:endParaRPr sz="1350"/>
          </a:p>
        </p:txBody>
      </p:sp>
      <p:sp>
        <p:nvSpPr>
          <p:cNvPr id="11" name="object 11"/>
          <p:cNvSpPr/>
          <p:nvPr/>
        </p:nvSpPr>
        <p:spPr>
          <a:xfrm>
            <a:off x="1447048" y="2690800"/>
            <a:ext cx="164246" cy="55955"/>
          </a:xfrm>
          <a:prstGeom prst="rect">
            <a:avLst/>
          </a:prstGeom>
          <a:blipFill>
            <a:blip r:embed="rId3" cstate="print"/>
            <a:stretch>
              <a:fillRect/>
            </a:stretch>
          </a:blipFill>
        </p:spPr>
        <p:txBody>
          <a:bodyPr wrap="square" lIns="0" tIns="0" rIns="0" bIns="0" rtlCol="0"/>
          <a:lstStyle/>
          <a:p>
            <a:endParaRPr sz="1350"/>
          </a:p>
        </p:txBody>
      </p:sp>
      <p:sp>
        <p:nvSpPr>
          <p:cNvPr id="12" name="object 12"/>
          <p:cNvSpPr/>
          <p:nvPr/>
        </p:nvSpPr>
        <p:spPr>
          <a:xfrm>
            <a:off x="1456573" y="2779885"/>
            <a:ext cx="637699" cy="0"/>
          </a:xfrm>
          <a:custGeom>
            <a:avLst/>
            <a:gdLst/>
            <a:ahLst/>
            <a:cxnLst/>
            <a:rect l="l" t="t" r="r" b="b"/>
            <a:pathLst>
              <a:path w="850265">
                <a:moveTo>
                  <a:pt x="0" y="0"/>
                </a:moveTo>
                <a:lnTo>
                  <a:pt x="850207" y="0"/>
                </a:lnTo>
              </a:path>
            </a:pathLst>
          </a:custGeom>
          <a:ln w="58884">
            <a:solidFill>
              <a:srgbClr val="54428E"/>
            </a:solidFill>
          </a:ln>
        </p:spPr>
        <p:txBody>
          <a:bodyPr wrap="square" lIns="0" tIns="0" rIns="0" bIns="0" rtlCol="0"/>
          <a:lstStyle/>
          <a:p>
            <a:endParaRPr sz="1350"/>
          </a:p>
        </p:txBody>
      </p:sp>
      <p:sp>
        <p:nvSpPr>
          <p:cNvPr id="13" name="object 13"/>
          <p:cNvSpPr/>
          <p:nvPr/>
        </p:nvSpPr>
        <p:spPr>
          <a:xfrm>
            <a:off x="1456573" y="2757802"/>
            <a:ext cx="637699" cy="44291"/>
          </a:xfrm>
          <a:custGeom>
            <a:avLst/>
            <a:gdLst/>
            <a:ahLst/>
            <a:cxnLst/>
            <a:rect l="l" t="t" r="r" b="b"/>
            <a:pathLst>
              <a:path w="850265" h="59055">
                <a:moveTo>
                  <a:pt x="0" y="0"/>
                </a:moveTo>
                <a:lnTo>
                  <a:pt x="850208" y="0"/>
                </a:lnTo>
                <a:lnTo>
                  <a:pt x="850208" y="58885"/>
                </a:lnTo>
                <a:lnTo>
                  <a:pt x="0" y="58885"/>
                </a:lnTo>
                <a:lnTo>
                  <a:pt x="0" y="0"/>
                </a:lnTo>
                <a:close/>
              </a:path>
            </a:pathLst>
          </a:custGeom>
          <a:ln w="25400">
            <a:solidFill>
              <a:srgbClr val="6D6E6D"/>
            </a:solidFill>
          </a:ln>
        </p:spPr>
        <p:txBody>
          <a:bodyPr wrap="square" lIns="0" tIns="0" rIns="0" bIns="0" rtlCol="0"/>
          <a:lstStyle/>
          <a:p>
            <a:endParaRPr sz="1350"/>
          </a:p>
        </p:txBody>
      </p:sp>
      <p:sp>
        <p:nvSpPr>
          <p:cNvPr id="14" name="object 14"/>
          <p:cNvSpPr/>
          <p:nvPr/>
        </p:nvSpPr>
        <p:spPr>
          <a:xfrm>
            <a:off x="1456573" y="2824951"/>
            <a:ext cx="637699" cy="324326"/>
          </a:xfrm>
          <a:custGeom>
            <a:avLst/>
            <a:gdLst/>
            <a:ahLst/>
            <a:cxnLst/>
            <a:rect l="l" t="t" r="r" b="b"/>
            <a:pathLst>
              <a:path w="850265" h="432435">
                <a:moveTo>
                  <a:pt x="0" y="0"/>
                </a:moveTo>
                <a:lnTo>
                  <a:pt x="850208" y="0"/>
                </a:lnTo>
                <a:lnTo>
                  <a:pt x="850208" y="432364"/>
                </a:lnTo>
                <a:lnTo>
                  <a:pt x="0" y="432364"/>
                </a:lnTo>
                <a:lnTo>
                  <a:pt x="0" y="0"/>
                </a:lnTo>
                <a:close/>
              </a:path>
            </a:pathLst>
          </a:custGeom>
          <a:ln w="25400">
            <a:solidFill>
              <a:srgbClr val="6D6E6D"/>
            </a:solidFill>
          </a:ln>
        </p:spPr>
        <p:txBody>
          <a:bodyPr wrap="square" lIns="0" tIns="0" rIns="0" bIns="0" rtlCol="0"/>
          <a:lstStyle/>
          <a:p>
            <a:endParaRPr sz="1350"/>
          </a:p>
        </p:txBody>
      </p:sp>
      <p:sp>
        <p:nvSpPr>
          <p:cNvPr id="15" name="object 15"/>
          <p:cNvSpPr/>
          <p:nvPr/>
        </p:nvSpPr>
        <p:spPr>
          <a:xfrm>
            <a:off x="1866149" y="2944747"/>
            <a:ext cx="97403" cy="103451"/>
          </a:xfrm>
          <a:prstGeom prst="rect">
            <a:avLst/>
          </a:prstGeom>
          <a:blipFill>
            <a:blip r:embed="rId4" cstate="print"/>
            <a:stretch>
              <a:fillRect/>
            </a:stretch>
          </a:blipFill>
        </p:spPr>
        <p:txBody>
          <a:bodyPr wrap="square" lIns="0" tIns="0" rIns="0" bIns="0" rtlCol="0"/>
          <a:lstStyle/>
          <a:p>
            <a:endParaRPr sz="1350"/>
          </a:p>
        </p:txBody>
      </p:sp>
      <p:sp>
        <p:nvSpPr>
          <p:cNvPr id="16" name="object 16"/>
          <p:cNvSpPr txBox="1"/>
          <p:nvPr/>
        </p:nvSpPr>
        <p:spPr>
          <a:xfrm>
            <a:off x="3519477" y="3544079"/>
            <a:ext cx="790099" cy="355867"/>
          </a:xfrm>
          <a:prstGeom prst="rect">
            <a:avLst/>
          </a:prstGeom>
        </p:spPr>
        <p:txBody>
          <a:bodyPr vert="horz" wrap="square" lIns="0" tIns="9525" rIns="0" bIns="0" rtlCol="0">
            <a:spAutoFit/>
          </a:bodyPr>
          <a:lstStyle/>
          <a:p>
            <a:pPr marL="9525" marR="3810">
              <a:spcBef>
                <a:spcPts val="75"/>
              </a:spcBef>
            </a:pPr>
            <a:r>
              <a:rPr sz="1125" b="1" dirty="0">
                <a:cs typeface="Arial"/>
              </a:rPr>
              <a:t>Data  </a:t>
            </a:r>
            <a:r>
              <a:rPr sz="1125" b="1" spc="-4" dirty="0">
                <a:cs typeface="Arial"/>
              </a:rPr>
              <a:t>P</a:t>
            </a:r>
            <a:r>
              <a:rPr sz="1125" b="1" dirty="0">
                <a:cs typeface="Arial"/>
              </a:rPr>
              <a:t>r</a:t>
            </a:r>
            <a:r>
              <a:rPr sz="1125" b="1" spc="-4" dirty="0">
                <a:cs typeface="Arial"/>
              </a:rPr>
              <a:t>o</a:t>
            </a:r>
            <a:r>
              <a:rPr sz="1125" b="1" dirty="0">
                <a:cs typeface="Arial"/>
              </a:rPr>
              <a:t>cess</a:t>
            </a:r>
            <a:r>
              <a:rPr sz="1125" b="1" spc="-4" dirty="0">
                <a:cs typeface="Arial"/>
              </a:rPr>
              <a:t>in</a:t>
            </a:r>
            <a:r>
              <a:rPr sz="1125" b="1" dirty="0">
                <a:cs typeface="Arial"/>
              </a:rPr>
              <a:t>g</a:t>
            </a:r>
            <a:endParaRPr sz="1125">
              <a:cs typeface="Arial"/>
            </a:endParaRPr>
          </a:p>
        </p:txBody>
      </p:sp>
      <p:sp>
        <p:nvSpPr>
          <p:cNvPr id="17" name="object 17"/>
          <p:cNvSpPr txBox="1"/>
          <p:nvPr/>
        </p:nvSpPr>
        <p:spPr>
          <a:xfrm>
            <a:off x="3519477" y="3972705"/>
            <a:ext cx="793909" cy="604653"/>
          </a:xfrm>
          <a:prstGeom prst="rect">
            <a:avLst/>
          </a:prstGeom>
        </p:spPr>
        <p:txBody>
          <a:bodyPr vert="horz" wrap="square" lIns="0" tIns="9525" rIns="0" bIns="0" rtlCol="0">
            <a:spAutoFit/>
          </a:bodyPr>
          <a:lstStyle/>
          <a:p>
            <a:pPr marL="170497" indent="-160972">
              <a:spcBef>
                <a:spcPts val="75"/>
              </a:spcBef>
              <a:buChar char="•"/>
              <a:tabLst>
                <a:tab pos="170021" algn="l"/>
                <a:tab pos="170497" algn="l"/>
              </a:tabLst>
            </a:pPr>
            <a:r>
              <a:rPr sz="900" spc="-8" dirty="0">
                <a:cs typeface="Arial"/>
              </a:rPr>
              <a:t>Real</a:t>
            </a:r>
            <a:r>
              <a:rPr sz="900" spc="-11" dirty="0">
                <a:cs typeface="Arial"/>
              </a:rPr>
              <a:t> </a:t>
            </a:r>
            <a:r>
              <a:rPr sz="900" spc="-4" dirty="0">
                <a:cs typeface="Arial"/>
              </a:rPr>
              <a:t>time</a:t>
            </a:r>
            <a:endParaRPr sz="900">
              <a:cs typeface="Arial"/>
            </a:endParaRPr>
          </a:p>
          <a:p>
            <a:pPr marL="170497" indent="-160972">
              <a:spcBef>
                <a:spcPts val="668"/>
              </a:spcBef>
              <a:buChar char="•"/>
              <a:tabLst>
                <a:tab pos="170021" algn="l"/>
                <a:tab pos="170497" algn="l"/>
              </a:tabLst>
            </a:pPr>
            <a:r>
              <a:rPr sz="900" dirty="0">
                <a:cs typeface="Arial"/>
              </a:rPr>
              <a:t>M</a:t>
            </a:r>
            <a:r>
              <a:rPr sz="900" spc="-4" dirty="0">
                <a:cs typeface="Arial"/>
              </a:rPr>
              <a:t>apRedu</a:t>
            </a:r>
            <a:r>
              <a:rPr sz="900" dirty="0">
                <a:cs typeface="Arial"/>
              </a:rPr>
              <a:t>ce</a:t>
            </a:r>
            <a:endParaRPr sz="900">
              <a:cs typeface="Arial"/>
            </a:endParaRPr>
          </a:p>
          <a:p>
            <a:pPr marL="170497" indent="-160972">
              <a:spcBef>
                <a:spcPts val="671"/>
              </a:spcBef>
              <a:buChar char="•"/>
              <a:tabLst>
                <a:tab pos="170021" algn="l"/>
                <a:tab pos="170497" algn="l"/>
              </a:tabLst>
            </a:pPr>
            <a:r>
              <a:rPr sz="900" spc="-4" dirty="0">
                <a:cs typeface="Arial"/>
              </a:rPr>
              <a:t>Batch</a:t>
            </a:r>
            <a:endParaRPr sz="900">
              <a:cs typeface="Arial"/>
            </a:endParaRPr>
          </a:p>
        </p:txBody>
      </p:sp>
      <p:sp>
        <p:nvSpPr>
          <p:cNvPr id="18" name="object 18"/>
          <p:cNvSpPr/>
          <p:nvPr/>
        </p:nvSpPr>
        <p:spPr>
          <a:xfrm>
            <a:off x="3529001" y="3436541"/>
            <a:ext cx="1002030" cy="0"/>
          </a:xfrm>
          <a:custGeom>
            <a:avLst/>
            <a:gdLst/>
            <a:ahLst/>
            <a:cxnLst/>
            <a:rect l="l" t="t" r="r" b="b"/>
            <a:pathLst>
              <a:path w="1336039">
                <a:moveTo>
                  <a:pt x="0" y="0"/>
                </a:moveTo>
                <a:lnTo>
                  <a:pt x="1335810" y="1"/>
                </a:lnTo>
              </a:path>
            </a:pathLst>
          </a:custGeom>
          <a:ln w="25400">
            <a:solidFill>
              <a:srgbClr val="FCB64C"/>
            </a:solidFill>
          </a:ln>
        </p:spPr>
        <p:txBody>
          <a:bodyPr wrap="square" lIns="0" tIns="0" rIns="0" bIns="0" rtlCol="0"/>
          <a:lstStyle/>
          <a:p>
            <a:endParaRPr sz="1350"/>
          </a:p>
        </p:txBody>
      </p:sp>
      <p:sp>
        <p:nvSpPr>
          <p:cNvPr id="19" name="object 19"/>
          <p:cNvSpPr/>
          <p:nvPr/>
        </p:nvSpPr>
        <p:spPr>
          <a:xfrm>
            <a:off x="3536363" y="2506501"/>
            <a:ext cx="849335" cy="851192"/>
          </a:xfrm>
          <a:prstGeom prst="rect">
            <a:avLst/>
          </a:prstGeom>
          <a:blipFill>
            <a:blip r:embed="rId5" cstate="print"/>
            <a:stretch>
              <a:fillRect/>
            </a:stretch>
          </a:blipFill>
        </p:spPr>
        <p:txBody>
          <a:bodyPr wrap="square" lIns="0" tIns="0" rIns="0" bIns="0" rtlCol="0"/>
          <a:lstStyle/>
          <a:p>
            <a:endParaRPr sz="1350"/>
          </a:p>
        </p:txBody>
      </p:sp>
      <p:sp>
        <p:nvSpPr>
          <p:cNvPr id="20" name="object 20"/>
          <p:cNvSpPr txBox="1"/>
          <p:nvPr/>
        </p:nvSpPr>
        <p:spPr>
          <a:xfrm>
            <a:off x="4634236" y="3544079"/>
            <a:ext cx="637699" cy="182742"/>
          </a:xfrm>
          <a:prstGeom prst="rect">
            <a:avLst/>
          </a:prstGeom>
        </p:spPr>
        <p:txBody>
          <a:bodyPr vert="horz" wrap="square" lIns="0" tIns="9525" rIns="0" bIns="0" rtlCol="0">
            <a:spAutoFit/>
          </a:bodyPr>
          <a:lstStyle/>
          <a:p>
            <a:pPr marL="9525">
              <a:spcBef>
                <a:spcPts val="75"/>
              </a:spcBef>
            </a:pPr>
            <a:r>
              <a:rPr sz="1125" b="1" dirty="0">
                <a:cs typeface="Arial"/>
              </a:rPr>
              <a:t>C</a:t>
            </a:r>
            <a:r>
              <a:rPr sz="1125" b="1" spc="-4" dirty="0">
                <a:cs typeface="Arial"/>
              </a:rPr>
              <a:t>h</a:t>
            </a:r>
            <a:r>
              <a:rPr sz="1125" b="1" dirty="0">
                <a:cs typeface="Arial"/>
              </a:rPr>
              <a:t>at</a:t>
            </a:r>
            <a:r>
              <a:rPr sz="1125" b="1" spc="-4" dirty="0">
                <a:cs typeface="Arial"/>
              </a:rPr>
              <a:t>bo</a:t>
            </a:r>
            <a:r>
              <a:rPr sz="1125" b="1" dirty="0">
                <a:cs typeface="Arial"/>
              </a:rPr>
              <a:t>ts</a:t>
            </a:r>
            <a:endParaRPr sz="1125">
              <a:cs typeface="Arial"/>
            </a:endParaRPr>
          </a:p>
        </p:txBody>
      </p:sp>
      <p:sp>
        <p:nvSpPr>
          <p:cNvPr id="21" name="object 21"/>
          <p:cNvSpPr txBox="1"/>
          <p:nvPr/>
        </p:nvSpPr>
        <p:spPr>
          <a:xfrm>
            <a:off x="4634234" y="3972706"/>
            <a:ext cx="819150" cy="286617"/>
          </a:xfrm>
          <a:prstGeom prst="rect">
            <a:avLst/>
          </a:prstGeom>
        </p:spPr>
        <p:txBody>
          <a:bodyPr vert="horz" wrap="square" lIns="0" tIns="9525" rIns="0" bIns="0" rtlCol="0">
            <a:spAutoFit/>
          </a:bodyPr>
          <a:lstStyle/>
          <a:p>
            <a:pPr marL="170497" marR="3810" indent="-160972">
              <a:spcBef>
                <a:spcPts val="75"/>
              </a:spcBef>
              <a:buChar char="•"/>
              <a:tabLst>
                <a:tab pos="170021" algn="l"/>
                <a:tab pos="170497" algn="l"/>
              </a:tabLst>
            </a:pPr>
            <a:r>
              <a:rPr sz="900" spc="-8" dirty="0">
                <a:cs typeface="Arial"/>
              </a:rPr>
              <a:t>Powering  </a:t>
            </a:r>
            <a:r>
              <a:rPr sz="900" spc="-4" dirty="0">
                <a:cs typeface="Arial"/>
              </a:rPr>
              <a:t>chatbot</a:t>
            </a:r>
            <a:r>
              <a:rPr sz="900" spc="-45" dirty="0">
                <a:cs typeface="Arial"/>
              </a:rPr>
              <a:t> </a:t>
            </a:r>
            <a:r>
              <a:rPr sz="900" spc="-8" dirty="0">
                <a:cs typeface="Arial"/>
              </a:rPr>
              <a:t>logic</a:t>
            </a:r>
            <a:endParaRPr sz="900">
              <a:cs typeface="Arial"/>
            </a:endParaRPr>
          </a:p>
        </p:txBody>
      </p:sp>
      <p:sp>
        <p:nvSpPr>
          <p:cNvPr id="22" name="object 22"/>
          <p:cNvSpPr/>
          <p:nvPr/>
        </p:nvSpPr>
        <p:spPr>
          <a:xfrm>
            <a:off x="4643759" y="3436541"/>
            <a:ext cx="1002030" cy="0"/>
          </a:xfrm>
          <a:custGeom>
            <a:avLst/>
            <a:gdLst/>
            <a:ahLst/>
            <a:cxnLst/>
            <a:rect l="l" t="t" r="r" b="b"/>
            <a:pathLst>
              <a:path w="1336039">
                <a:moveTo>
                  <a:pt x="0" y="0"/>
                </a:moveTo>
                <a:lnTo>
                  <a:pt x="1335810" y="1"/>
                </a:lnTo>
              </a:path>
            </a:pathLst>
          </a:custGeom>
          <a:ln w="25400">
            <a:solidFill>
              <a:srgbClr val="FCB64C"/>
            </a:solidFill>
          </a:ln>
        </p:spPr>
        <p:txBody>
          <a:bodyPr wrap="square" lIns="0" tIns="0" rIns="0" bIns="0" rtlCol="0"/>
          <a:lstStyle/>
          <a:p>
            <a:endParaRPr sz="1350"/>
          </a:p>
        </p:txBody>
      </p:sp>
      <p:sp>
        <p:nvSpPr>
          <p:cNvPr id="23" name="object 23"/>
          <p:cNvSpPr/>
          <p:nvPr/>
        </p:nvSpPr>
        <p:spPr>
          <a:xfrm>
            <a:off x="4972583" y="2997160"/>
            <a:ext cx="304324" cy="221933"/>
          </a:xfrm>
          <a:custGeom>
            <a:avLst/>
            <a:gdLst/>
            <a:ahLst/>
            <a:cxnLst/>
            <a:rect l="l" t="t" r="r" b="b"/>
            <a:pathLst>
              <a:path w="405764" h="295910">
                <a:moveTo>
                  <a:pt x="0" y="295747"/>
                </a:moveTo>
                <a:lnTo>
                  <a:pt x="405429" y="295747"/>
                </a:lnTo>
                <a:lnTo>
                  <a:pt x="405429" y="0"/>
                </a:lnTo>
                <a:lnTo>
                  <a:pt x="0" y="0"/>
                </a:lnTo>
                <a:lnTo>
                  <a:pt x="0" y="295747"/>
                </a:lnTo>
                <a:close/>
              </a:path>
            </a:pathLst>
          </a:custGeom>
          <a:solidFill>
            <a:srgbClr val="9F87AF">
              <a:alpha val="52159"/>
            </a:srgbClr>
          </a:solidFill>
        </p:spPr>
        <p:txBody>
          <a:bodyPr wrap="square" lIns="0" tIns="0" rIns="0" bIns="0" rtlCol="0"/>
          <a:lstStyle/>
          <a:p>
            <a:endParaRPr sz="1350"/>
          </a:p>
        </p:txBody>
      </p:sp>
      <p:sp>
        <p:nvSpPr>
          <p:cNvPr id="24" name="object 24"/>
          <p:cNvSpPr/>
          <p:nvPr/>
        </p:nvSpPr>
        <p:spPr>
          <a:xfrm>
            <a:off x="4700263" y="2518410"/>
            <a:ext cx="806291" cy="806291"/>
          </a:xfrm>
          <a:custGeom>
            <a:avLst/>
            <a:gdLst/>
            <a:ahLst/>
            <a:cxnLst/>
            <a:rect l="l" t="t" r="r" b="b"/>
            <a:pathLst>
              <a:path w="1075054" h="1075055">
                <a:moveTo>
                  <a:pt x="0" y="537380"/>
                </a:moveTo>
                <a:lnTo>
                  <a:pt x="2196" y="488467"/>
                </a:lnTo>
                <a:lnTo>
                  <a:pt x="8657" y="440785"/>
                </a:lnTo>
                <a:lnTo>
                  <a:pt x="19195" y="394523"/>
                </a:lnTo>
                <a:lnTo>
                  <a:pt x="33619" y="349870"/>
                </a:lnTo>
                <a:lnTo>
                  <a:pt x="51740" y="307017"/>
                </a:lnTo>
                <a:lnTo>
                  <a:pt x="73368" y="266154"/>
                </a:lnTo>
                <a:lnTo>
                  <a:pt x="98312" y="227469"/>
                </a:lnTo>
                <a:lnTo>
                  <a:pt x="126385" y="191152"/>
                </a:lnTo>
                <a:lnTo>
                  <a:pt x="157394" y="157394"/>
                </a:lnTo>
                <a:lnTo>
                  <a:pt x="191152" y="126385"/>
                </a:lnTo>
                <a:lnTo>
                  <a:pt x="227469" y="98312"/>
                </a:lnTo>
                <a:lnTo>
                  <a:pt x="266154" y="73368"/>
                </a:lnTo>
                <a:lnTo>
                  <a:pt x="307017" y="51740"/>
                </a:lnTo>
                <a:lnTo>
                  <a:pt x="349870" y="33619"/>
                </a:lnTo>
                <a:lnTo>
                  <a:pt x="394523" y="19195"/>
                </a:lnTo>
                <a:lnTo>
                  <a:pt x="440785" y="8657"/>
                </a:lnTo>
                <a:lnTo>
                  <a:pt x="488467" y="2196"/>
                </a:lnTo>
                <a:lnTo>
                  <a:pt x="537380" y="0"/>
                </a:lnTo>
                <a:lnTo>
                  <a:pt x="586292" y="2196"/>
                </a:lnTo>
                <a:lnTo>
                  <a:pt x="633974" y="8657"/>
                </a:lnTo>
                <a:lnTo>
                  <a:pt x="680237" y="19195"/>
                </a:lnTo>
                <a:lnTo>
                  <a:pt x="724889" y="33619"/>
                </a:lnTo>
                <a:lnTo>
                  <a:pt x="767742" y="51740"/>
                </a:lnTo>
                <a:lnTo>
                  <a:pt x="808606" y="73368"/>
                </a:lnTo>
                <a:lnTo>
                  <a:pt x="847290" y="98312"/>
                </a:lnTo>
                <a:lnTo>
                  <a:pt x="883607" y="126385"/>
                </a:lnTo>
                <a:lnTo>
                  <a:pt x="917365" y="157394"/>
                </a:lnTo>
                <a:lnTo>
                  <a:pt x="948375" y="191152"/>
                </a:lnTo>
                <a:lnTo>
                  <a:pt x="976447" y="227469"/>
                </a:lnTo>
                <a:lnTo>
                  <a:pt x="1001392" y="266154"/>
                </a:lnTo>
                <a:lnTo>
                  <a:pt x="1023019" y="307017"/>
                </a:lnTo>
                <a:lnTo>
                  <a:pt x="1041140" y="349870"/>
                </a:lnTo>
                <a:lnTo>
                  <a:pt x="1055564" y="394523"/>
                </a:lnTo>
                <a:lnTo>
                  <a:pt x="1066102" y="440785"/>
                </a:lnTo>
                <a:lnTo>
                  <a:pt x="1072564" y="488467"/>
                </a:lnTo>
                <a:lnTo>
                  <a:pt x="1074760" y="537380"/>
                </a:lnTo>
                <a:lnTo>
                  <a:pt x="1072564" y="586292"/>
                </a:lnTo>
                <a:lnTo>
                  <a:pt x="1066102" y="633974"/>
                </a:lnTo>
                <a:lnTo>
                  <a:pt x="1055564" y="680237"/>
                </a:lnTo>
                <a:lnTo>
                  <a:pt x="1041140" y="724889"/>
                </a:lnTo>
                <a:lnTo>
                  <a:pt x="1023019" y="767742"/>
                </a:lnTo>
                <a:lnTo>
                  <a:pt x="1001392" y="808606"/>
                </a:lnTo>
                <a:lnTo>
                  <a:pt x="976447" y="847290"/>
                </a:lnTo>
                <a:lnTo>
                  <a:pt x="948375" y="883607"/>
                </a:lnTo>
                <a:lnTo>
                  <a:pt x="917365" y="917365"/>
                </a:lnTo>
                <a:lnTo>
                  <a:pt x="883607" y="948375"/>
                </a:lnTo>
                <a:lnTo>
                  <a:pt x="847290" y="976447"/>
                </a:lnTo>
                <a:lnTo>
                  <a:pt x="808606" y="1001392"/>
                </a:lnTo>
                <a:lnTo>
                  <a:pt x="767742" y="1023019"/>
                </a:lnTo>
                <a:lnTo>
                  <a:pt x="724889" y="1041140"/>
                </a:lnTo>
                <a:lnTo>
                  <a:pt x="680237" y="1055564"/>
                </a:lnTo>
                <a:lnTo>
                  <a:pt x="633974" y="1066102"/>
                </a:lnTo>
                <a:lnTo>
                  <a:pt x="586292" y="1072564"/>
                </a:lnTo>
                <a:lnTo>
                  <a:pt x="537380" y="1074760"/>
                </a:lnTo>
                <a:lnTo>
                  <a:pt x="488467" y="1072564"/>
                </a:lnTo>
                <a:lnTo>
                  <a:pt x="440785" y="1066102"/>
                </a:lnTo>
                <a:lnTo>
                  <a:pt x="394523" y="1055564"/>
                </a:lnTo>
                <a:lnTo>
                  <a:pt x="349870" y="1041140"/>
                </a:lnTo>
                <a:lnTo>
                  <a:pt x="307017" y="1023019"/>
                </a:lnTo>
                <a:lnTo>
                  <a:pt x="266154" y="1001392"/>
                </a:lnTo>
                <a:lnTo>
                  <a:pt x="227469" y="976447"/>
                </a:lnTo>
                <a:lnTo>
                  <a:pt x="191152" y="948375"/>
                </a:lnTo>
                <a:lnTo>
                  <a:pt x="157394" y="917365"/>
                </a:lnTo>
                <a:lnTo>
                  <a:pt x="126385" y="883607"/>
                </a:lnTo>
                <a:lnTo>
                  <a:pt x="98312" y="847290"/>
                </a:lnTo>
                <a:lnTo>
                  <a:pt x="73368" y="808606"/>
                </a:lnTo>
                <a:lnTo>
                  <a:pt x="51740" y="767742"/>
                </a:lnTo>
                <a:lnTo>
                  <a:pt x="33619" y="724889"/>
                </a:lnTo>
                <a:lnTo>
                  <a:pt x="19195" y="680237"/>
                </a:lnTo>
                <a:lnTo>
                  <a:pt x="8657" y="633974"/>
                </a:lnTo>
                <a:lnTo>
                  <a:pt x="2196" y="586292"/>
                </a:lnTo>
                <a:lnTo>
                  <a:pt x="0" y="537380"/>
                </a:lnTo>
                <a:close/>
              </a:path>
            </a:pathLst>
          </a:custGeom>
          <a:ln w="31750">
            <a:solidFill>
              <a:srgbClr val="6D6E6D"/>
            </a:solidFill>
          </a:ln>
        </p:spPr>
        <p:txBody>
          <a:bodyPr wrap="square" lIns="0" tIns="0" rIns="0" bIns="0" rtlCol="0"/>
          <a:lstStyle/>
          <a:p>
            <a:endParaRPr sz="1350"/>
          </a:p>
        </p:txBody>
      </p:sp>
      <p:sp>
        <p:nvSpPr>
          <p:cNvPr id="25" name="object 25"/>
          <p:cNvSpPr/>
          <p:nvPr/>
        </p:nvSpPr>
        <p:spPr>
          <a:xfrm>
            <a:off x="4739107" y="2559110"/>
            <a:ext cx="798671" cy="798671"/>
          </a:xfrm>
          <a:custGeom>
            <a:avLst/>
            <a:gdLst/>
            <a:ahLst/>
            <a:cxnLst/>
            <a:rect l="l" t="t" r="r" b="b"/>
            <a:pathLst>
              <a:path w="1064895" h="1064895">
                <a:moveTo>
                  <a:pt x="532396" y="0"/>
                </a:moveTo>
                <a:lnTo>
                  <a:pt x="483938" y="2175"/>
                </a:lnTo>
                <a:lnTo>
                  <a:pt x="436698" y="8577"/>
                </a:lnTo>
                <a:lnTo>
                  <a:pt x="390866" y="19017"/>
                </a:lnTo>
                <a:lnTo>
                  <a:pt x="346627" y="33308"/>
                </a:lnTo>
                <a:lnTo>
                  <a:pt x="304172" y="51261"/>
                </a:lnTo>
                <a:lnTo>
                  <a:pt x="263687" y="72688"/>
                </a:lnTo>
                <a:lnTo>
                  <a:pt x="225361" y="97401"/>
                </a:lnTo>
                <a:lnTo>
                  <a:pt x="189381" y="125213"/>
                </a:lnTo>
                <a:lnTo>
                  <a:pt x="155936" y="155935"/>
                </a:lnTo>
                <a:lnTo>
                  <a:pt x="125214" y="189379"/>
                </a:lnTo>
                <a:lnTo>
                  <a:pt x="97402" y="225358"/>
                </a:lnTo>
                <a:lnTo>
                  <a:pt x="72688" y="263683"/>
                </a:lnTo>
                <a:lnTo>
                  <a:pt x="51261" y="304167"/>
                </a:lnTo>
                <a:lnTo>
                  <a:pt x="33308" y="346621"/>
                </a:lnTo>
                <a:lnTo>
                  <a:pt x="19018" y="390858"/>
                </a:lnTo>
                <a:lnTo>
                  <a:pt x="8577" y="436689"/>
                </a:lnTo>
                <a:lnTo>
                  <a:pt x="2175" y="483927"/>
                </a:lnTo>
                <a:lnTo>
                  <a:pt x="0" y="532384"/>
                </a:lnTo>
                <a:lnTo>
                  <a:pt x="2175" y="580844"/>
                </a:lnTo>
                <a:lnTo>
                  <a:pt x="8577" y="628085"/>
                </a:lnTo>
                <a:lnTo>
                  <a:pt x="19018" y="673919"/>
                </a:lnTo>
                <a:lnTo>
                  <a:pt x="33308" y="718157"/>
                </a:lnTo>
                <a:lnTo>
                  <a:pt x="51261" y="760613"/>
                </a:lnTo>
                <a:lnTo>
                  <a:pt x="72688" y="801098"/>
                </a:lnTo>
                <a:lnTo>
                  <a:pt x="97402" y="839424"/>
                </a:lnTo>
                <a:lnTo>
                  <a:pt x="125214" y="875403"/>
                </a:lnTo>
                <a:lnTo>
                  <a:pt x="155936" y="908848"/>
                </a:lnTo>
                <a:lnTo>
                  <a:pt x="189381" y="939570"/>
                </a:lnTo>
                <a:lnTo>
                  <a:pt x="225361" y="967381"/>
                </a:lnTo>
                <a:lnTo>
                  <a:pt x="263687" y="992094"/>
                </a:lnTo>
                <a:lnTo>
                  <a:pt x="304172" y="1013521"/>
                </a:lnTo>
                <a:lnTo>
                  <a:pt x="346627" y="1031473"/>
                </a:lnTo>
                <a:lnTo>
                  <a:pt x="390866" y="1045763"/>
                </a:lnTo>
                <a:lnTo>
                  <a:pt x="436698" y="1056203"/>
                </a:lnTo>
                <a:lnTo>
                  <a:pt x="483938" y="1062605"/>
                </a:lnTo>
                <a:lnTo>
                  <a:pt x="532396" y="1064780"/>
                </a:lnTo>
                <a:lnTo>
                  <a:pt x="580854" y="1062605"/>
                </a:lnTo>
                <a:lnTo>
                  <a:pt x="628094" y="1056203"/>
                </a:lnTo>
                <a:lnTo>
                  <a:pt x="673926" y="1045763"/>
                </a:lnTo>
                <a:lnTo>
                  <a:pt x="718163" y="1031473"/>
                </a:lnTo>
                <a:lnTo>
                  <a:pt x="760618" y="1013521"/>
                </a:lnTo>
                <a:lnTo>
                  <a:pt x="801102" y="992094"/>
                </a:lnTo>
                <a:lnTo>
                  <a:pt x="839427" y="967381"/>
                </a:lnTo>
                <a:lnTo>
                  <a:pt x="875406" y="939570"/>
                </a:lnTo>
                <a:lnTo>
                  <a:pt x="908850" y="908848"/>
                </a:lnTo>
                <a:lnTo>
                  <a:pt x="939571" y="875403"/>
                </a:lnTo>
                <a:lnTo>
                  <a:pt x="967382" y="839424"/>
                </a:lnTo>
                <a:lnTo>
                  <a:pt x="992095" y="801098"/>
                </a:lnTo>
                <a:lnTo>
                  <a:pt x="1013521" y="760613"/>
                </a:lnTo>
                <a:lnTo>
                  <a:pt x="1031473" y="718157"/>
                </a:lnTo>
                <a:lnTo>
                  <a:pt x="1045763" y="673919"/>
                </a:lnTo>
                <a:lnTo>
                  <a:pt x="1056203" y="628085"/>
                </a:lnTo>
                <a:lnTo>
                  <a:pt x="1062605" y="580844"/>
                </a:lnTo>
                <a:lnTo>
                  <a:pt x="1064780" y="532384"/>
                </a:lnTo>
                <a:lnTo>
                  <a:pt x="1062605" y="483927"/>
                </a:lnTo>
                <a:lnTo>
                  <a:pt x="1056203" y="436689"/>
                </a:lnTo>
                <a:lnTo>
                  <a:pt x="1045763" y="390858"/>
                </a:lnTo>
                <a:lnTo>
                  <a:pt x="1031473" y="346621"/>
                </a:lnTo>
                <a:lnTo>
                  <a:pt x="1013521" y="304167"/>
                </a:lnTo>
                <a:lnTo>
                  <a:pt x="992095" y="263683"/>
                </a:lnTo>
                <a:lnTo>
                  <a:pt x="967382" y="225358"/>
                </a:lnTo>
                <a:lnTo>
                  <a:pt x="939571" y="189379"/>
                </a:lnTo>
                <a:lnTo>
                  <a:pt x="908850" y="155935"/>
                </a:lnTo>
                <a:lnTo>
                  <a:pt x="875406" y="125213"/>
                </a:lnTo>
                <a:lnTo>
                  <a:pt x="839427" y="97401"/>
                </a:lnTo>
                <a:lnTo>
                  <a:pt x="801102" y="72688"/>
                </a:lnTo>
                <a:lnTo>
                  <a:pt x="760618" y="51261"/>
                </a:lnTo>
                <a:lnTo>
                  <a:pt x="718163" y="33308"/>
                </a:lnTo>
                <a:lnTo>
                  <a:pt x="673926" y="19017"/>
                </a:lnTo>
                <a:lnTo>
                  <a:pt x="628094" y="8577"/>
                </a:lnTo>
                <a:lnTo>
                  <a:pt x="580854" y="2175"/>
                </a:lnTo>
                <a:lnTo>
                  <a:pt x="532396" y="0"/>
                </a:lnTo>
                <a:close/>
              </a:path>
            </a:pathLst>
          </a:custGeom>
          <a:solidFill>
            <a:srgbClr val="9F87AF">
              <a:alpha val="25099"/>
            </a:srgbClr>
          </a:solidFill>
        </p:spPr>
        <p:txBody>
          <a:bodyPr wrap="square" lIns="0" tIns="0" rIns="0" bIns="0" rtlCol="0"/>
          <a:lstStyle/>
          <a:p>
            <a:endParaRPr sz="1350"/>
          </a:p>
        </p:txBody>
      </p:sp>
      <p:sp>
        <p:nvSpPr>
          <p:cNvPr id="26" name="object 26"/>
          <p:cNvSpPr/>
          <p:nvPr/>
        </p:nvSpPr>
        <p:spPr>
          <a:xfrm>
            <a:off x="5155137" y="3043894"/>
            <a:ext cx="77819" cy="77819"/>
          </a:xfrm>
          <a:prstGeom prst="rect">
            <a:avLst/>
          </a:prstGeom>
          <a:blipFill>
            <a:blip r:embed="rId6" cstate="print"/>
            <a:stretch>
              <a:fillRect/>
            </a:stretch>
          </a:blipFill>
        </p:spPr>
        <p:txBody>
          <a:bodyPr wrap="square" lIns="0" tIns="0" rIns="0" bIns="0" rtlCol="0"/>
          <a:lstStyle/>
          <a:p>
            <a:endParaRPr sz="1350"/>
          </a:p>
        </p:txBody>
      </p:sp>
      <p:sp>
        <p:nvSpPr>
          <p:cNvPr id="27" name="object 27"/>
          <p:cNvSpPr/>
          <p:nvPr/>
        </p:nvSpPr>
        <p:spPr>
          <a:xfrm>
            <a:off x="5007140" y="3043894"/>
            <a:ext cx="77819" cy="77819"/>
          </a:xfrm>
          <a:prstGeom prst="rect">
            <a:avLst/>
          </a:prstGeom>
          <a:blipFill>
            <a:blip r:embed="rId7" cstate="print"/>
            <a:stretch>
              <a:fillRect/>
            </a:stretch>
          </a:blipFill>
        </p:spPr>
        <p:txBody>
          <a:bodyPr wrap="square" lIns="0" tIns="0" rIns="0" bIns="0" rtlCol="0"/>
          <a:lstStyle/>
          <a:p>
            <a:endParaRPr sz="1350"/>
          </a:p>
        </p:txBody>
      </p:sp>
      <p:sp>
        <p:nvSpPr>
          <p:cNvPr id="28" name="object 28"/>
          <p:cNvSpPr/>
          <p:nvPr/>
        </p:nvSpPr>
        <p:spPr>
          <a:xfrm>
            <a:off x="4851976" y="2845545"/>
            <a:ext cx="503873" cy="355759"/>
          </a:xfrm>
          <a:custGeom>
            <a:avLst/>
            <a:gdLst/>
            <a:ahLst/>
            <a:cxnLst/>
            <a:rect l="l" t="t" r="r" b="b"/>
            <a:pathLst>
              <a:path w="671829" h="474344">
                <a:moveTo>
                  <a:pt x="49733" y="0"/>
                </a:moveTo>
                <a:lnTo>
                  <a:pt x="30325" y="3903"/>
                </a:lnTo>
                <a:lnTo>
                  <a:pt x="14522" y="14565"/>
                </a:lnTo>
                <a:lnTo>
                  <a:pt x="3891" y="30416"/>
                </a:lnTo>
                <a:lnTo>
                  <a:pt x="0" y="49885"/>
                </a:lnTo>
                <a:lnTo>
                  <a:pt x="849" y="59001"/>
                </a:lnTo>
                <a:lnTo>
                  <a:pt x="3301" y="67570"/>
                </a:lnTo>
                <a:lnTo>
                  <a:pt x="7211" y="75481"/>
                </a:lnTo>
                <a:lnTo>
                  <a:pt x="12433" y="82626"/>
                </a:lnTo>
                <a:lnTo>
                  <a:pt x="12433" y="311797"/>
                </a:lnTo>
                <a:lnTo>
                  <a:pt x="21119" y="357579"/>
                </a:lnTo>
                <a:lnTo>
                  <a:pt x="44921" y="395689"/>
                </a:lnTo>
                <a:lnTo>
                  <a:pt x="80450" y="422838"/>
                </a:lnTo>
                <a:lnTo>
                  <a:pt x="124320" y="435737"/>
                </a:lnTo>
                <a:lnTo>
                  <a:pt x="124320" y="473925"/>
                </a:lnTo>
                <a:lnTo>
                  <a:pt x="547039" y="473925"/>
                </a:lnTo>
                <a:lnTo>
                  <a:pt x="547039" y="448983"/>
                </a:lnTo>
                <a:lnTo>
                  <a:pt x="149186" y="448983"/>
                </a:lnTo>
                <a:lnTo>
                  <a:pt x="149186" y="410794"/>
                </a:lnTo>
                <a:lnTo>
                  <a:pt x="124320" y="410794"/>
                </a:lnTo>
                <a:lnTo>
                  <a:pt x="90074" y="399819"/>
                </a:lnTo>
                <a:lnTo>
                  <a:pt x="62455" y="377955"/>
                </a:lnTo>
                <a:lnTo>
                  <a:pt x="44013" y="347761"/>
                </a:lnTo>
                <a:lnTo>
                  <a:pt x="37299" y="311797"/>
                </a:lnTo>
                <a:lnTo>
                  <a:pt x="44013" y="275828"/>
                </a:lnTo>
                <a:lnTo>
                  <a:pt x="62455" y="245635"/>
                </a:lnTo>
                <a:lnTo>
                  <a:pt x="72922" y="237350"/>
                </a:lnTo>
                <a:lnTo>
                  <a:pt x="37299" y="237350"/>
                </a:lnTo>
                <a:lnTo>
                  <a:pt x="37299" y="97828"/>
                </a:lnTo>
                <a:lnTo>
                  <a:pt x="87033" y="97828"/>
                </a:lnTo>
                <a:lnTo>
                  <a:pt x="87033" y="82626"/>
                </a:lnTo>
                <a:lnTo>
                  <a:pt x="92249" y="75481"/>
                </a:lnTo>
                <a:lnTo>
                  <a:pt x="92572" y="74828"/>
                </a:lnTo>
                <a:lnTo>
                  <a:pt x="49733" y="74828"/>
                </a:lnTo>
                <a:lnTo>
                  <a:pt x="40109" y="72849"/>
                </a:lnTo>
                <a:lnTo>
                  <a:pt x="32199" y="67471"/>
                </a:lnTo>
                <a:lnTo>
                  <a:pt x="26839" y="59537"/>
                </a:lnTo>
                <a:lnTo>
                  <a:pt x="24866" y="49885"/>
                </a:lnTo>
                <a:lnTo>
                  <a:pt x="26839" y="40233"/>
                </a:lnTo>
                <a:lnTo>
                  <a:pt x="32199" y="32299"/>
                </a:lnTo>
                <a:lnTo>
                  <a:pt x="40109" y="26922"/>
                </a:lnTo>
                <a:lnTo>
                  <a:pt x="49733" y="24942"/>
                </a:lnTo>
                <a:lnTo>
                  <a:pt x="91903" y="24942"/>
                </a:lnTo>
                <a:lnTo>
                  <a:pt x="84943" y="14565"/>
                </a:lnTo>
                <a:lnTo>
                  <a:pt x="69141" y="3903"/>
                </a:lnTo>
                <a:lnTo>
                  <a:pt x="49733" y="0"/>
                </a:lnTo>
                <a:close/>
              </a:path>
              <a:path w="671829" h="474344">
                <a:moveTo>
                  <a:pt x="422706" y="374154"/>
                </a:moveTo>
                <a:lnTo>
                  <a:pt x="248653" y="374154"/>
                </a:lnTo>
                <a:lnTo>
                  <a:pt x="248653" y="448983"/>
                </a:lnTo>
                <a:lnTo>
                  <a:pt x="273519" y="448983"/>
                </a:lnTo>
                <a:lnTo>
                  <a:pt x="273519" y="399097"/>
                </a:lnTo>
                <a:lnTo>
                  <a:pt x="422706" y="399097"/>
                </a:lnTo>
                <a:lnTo>
                  <a:pt x="422706" y="374154"/>
                </a:lnTo>
                <a:close/>
              </a:path>
              <a:path w="671829" h="474344">
                <a:moveTo>
                  <a:pt x="422706" y="399097"/>
                </a:moveTo>
                <a:lnTo>
                  <a:pt x="397840" y="399097"/>
                </a:lnTo>
                <a:lnTo>
                  <a:pt x="397840" y="448983"/>
                </a:lnTo>
                <a:lnTo>
                  <a:pt x="422706" y="448983"/>
                </a:lnTo>
                <a:lnTo>
                  <a:pt x="422706" y="399097"/>
                </a:lnTo>
                <a:close/>
              </a:path>
              <a:path w="671829" h="474344">
                <a:moveTo>
                  <a:pt x="547039" y="187083"/>
                </a:moveTo>
                <a:lnTo>
                  <a:pt x="522173" y="187083"/>
                </a:lnTo>
                <a:lnTo>
                  <a:pt x="522173" y="448983"/>
                </a:lnTo>
                <a:lnTo>
                  <a:pt x="547039" y="448983"/>
                </a:lnTo>
                <a:lnTo>
                  <a:pt x="547039" y="435737"/>
                </a:lnTo>
                <a:lnTo>
                  <a:pt x="590909" y="422838"/>
                </a:lnTo>
                <a:lnTo>
                  <a:pt x="606671" y="410794"/>
                </a:lnTo>
                <a:lnTo>
                  <a:pt x="547039" y="410794"/>
                </a:lnTo>
                <a:lnTo>
                  <a:pt x="547039" y="374154"/>
                </a:lnTo>
                <a:lnTo>
                  <a:pt x="571906" y="374154"/>
                </a:lnTo>
                <a:lnTo>
                  <a:pt x="571906" y="349211"/>
                </a:lnTo>
                <a:lnTo>
                  <a:pt x="547039" y="349211"/>
                </a:lnTo>
                <a:lnTo>
                  <a:pt x="547039" y="324269"/>
                </a:lnTo>
                <a:lnTo>
                  <a:pt x="571906" y="324269"/>
                </a:lnTo>
                <a:lnTo>
                  <a:pt x="571906" y="299326"/>
                </a:lnTo>
                <a:lnTo>
                  <a:pt x="547039" y="299326"/>
                </a:lnTo>
                <a:lnTo>
                  <a:pt x="547039" y="274383"/>
                </a:lnTo>
                <a:lnTo>
                  <a:pt x="571906" y="274383"/>
                </a:lnTo>
                <a:lnTo>
                  <a:pt x="571906" y="249440"/>
                </a:lnTo>
                <a:lnTo>
                  <a:pt x="547039" y="249440"/>
                </a:lnTo>
                <a:lnTo>
                  <a:pt x="547039" y="212801"/>
                </a:lnTo>
                <a:lnTo>
                  <a:pt x="609799" y="212801"/>
                </a:lnTo>
                <a:lnTo>
                  <a:pt x="608812" y="212026"/>
                </a:lnTo>
                <a:lnTo>
                  <a:pt x="609193" y="212026"/>
                </a:lnTo>
                <a:lnTo>
                  <a:pt x="609193" y="197599"/>
                </a:lnTo>
                <a:lnTo>
                  <a:pt x="584339" y="197599"/>
                </a:lnTo>
                <a:lnTo>
                  <a:pt x="575450" y="194103"/>
                </a:lnTo>
                <a:lnTo>
                  <a:pt x="566270" y="191266"/>
                </a:lnTo>
                <a:lnTo>
                  <a:pt x="556800" y="189160"/>
                </a:lnTo>
                <a:lnTo>
                  <a:pt x="547039" y="187858"/>
                </a:lnTo>
                <a:lnTo>
                  <a:pt x="547039" y="187083"/>
                </a:lnTo>
                <a:close/>
              </a:path>
              <a:path w="671829" h="474344">
                <a:moveTo>
                  <a:pt x="149186" y="212801"/>
                </a:moveTo>
                <a:lnTo>
                  <a:pt x="124320" y="212801"/>
                </a:lnTo>
                <a:lnTo>
                  <a:pt x="124320" y="249440"/>
                </a:lnTo>
                <a:lnTo>
                  <a:pt x="99466" y="249440"/>
                </a:lnTo>
                <a:lnTo>
                  <a:pt x="99466" y="274383"/>
                </a:lnTo>
                <a:lnTo>
                  <a:pt x="124320" y="274383"/>
                </a:lnTo>
                <a:lnTo>
                  <a:pt x="124320" y="299326"/>
                </a:lnTo>
                <a:lnTo>
                  <a:pt x="99466" y="299326"/>
                </a:lnTo>
                <a:lnTo>
                  <a:pt x="99466" y="324269"/>
                </a:lnTo>
                <a:lnTo>
                  <a:pt x="124320" y="324269"/>
                </a:lnTo>
                <a:lnTo>
                  <a:pt x="124320" y="349211"/>
                </a:lnTo>
                <a:lnTo>
                  <a:pt x="99466" y="349211"/>
                </a:lnTo>
                <a:lnTo>
                  <a:pt x="99466" y="374154"/>
                </a:lnTo>
                <a:lnTo>
                  <a:pt x="124320" y="374154"/>
                </a:lnTo>
                <a:lnTo>
                  <a:pt x="124320" y="410794"/>
                </a:lnTo>
                <a:lnTo>
                  <a:pt x="149186" y="410794"/>
                </a:lnTo>
                <a:lnTo>
                  <a:pt x="149186" y="212801"/>
                </a:lnTo>
                <a:close/>
              </a:path>
              <a:path w="671829" h="474344">
                <a:moveTo>
                  <a:pt x="609799" y="212801"/>
                </a:moveTo>
                <a:lnTo>
                  <a:pt x="547039" y="212801"/>
                </a:lnTo>
                <a:lnTo>
                  <a:pt x="581285" y="223774"/>
                </a:lnTo>
                <a:lnTo>
                  <a:pt x="608904" y="245635"/>
                </a:lnTo>
                <a:lnTo>
                  <a:pt x="627346" y="275828"/>
                </a:lnTo>
                <a:lnTo>
                  <a:pt x="634060" y="311797"/>
                </a:lnTo>
                <a:lnTo>
                  <a:pt x="627346" y="347761"/>
                </a:lnTo>
                <a:lnTo>
                  <a:pt x="608904" y="377955"/>
                </a:lnTo>
                <a:lnTo>
                  <a:pt x="581285" y="399819"/>
                </a:lnTo>
                <a:lnTo>
                  <a:pt x="547039" y="410794"/>
                </a:lnTo>
                <a:lnTo>
                  <a:pt x="606671" y="410794"/>
                </a:lnTo>
                <a:lnTo>
                  <a:pt x="626438" y="395689"/>
                </a:lnTo>
                <a:lnTo>
                  <a:pt x="650240" y="357579"/>
                </a:lnTo>
                <a:lnTo>
                  <a:pt x="658926" y="311797"/>
                </a:lnTo>
                <a:lnTo>
                  <a:pt x="658926" y="237350"/>
                </a:lnTo>
                <a:lnTo>
                  <a:pt x="634060" y="237350"/>
                </a:lnTo>
                <a:lnTo>
                  <a:pt x="628534" y="230269"/>
                </a:lnTo>
                <a:lnTo>
                  <a:pt x="622460" y="223664"/>
                </a:lnTo>
                <a:lnTo>
                  <a:pt x="615873" y="217571"/>
                </a:lnTo>
                <a:lnTo>
                  <a:pt x="609799" y="212801"/>
                </a:lnTo>
                <a:close/>
              </a:path>
              <a:path w="671829" h="474344">
                <a:moveTo>
                  <a:pt x="87033" y="97828"/>
                </a:moveTo>
                <a:lnTo>
                  <a:pt x="62166" y="97828"/>
                </a:lnTo>
                <a:lnTo>
                  <a:pt x="62166" y="212026"/>
                </a:lnTo>
                <a:lnTo>
                  <a:pt x="62547" y="212026"/>
                </a:lnTo>
                <a:lnTo>
                  <a:pt x="55486" y="217571"/>
                </a:lnTo>
                <a:lnTo>
                  <a:pt x="48798" y="223774"/>
                </a:lnTo>
                <a:lnTo>
                  <a:pt x="42825" y="230269"/>
                </a:lnTo>
                <a:lnTo>
                  <a:pt x="37299" y="237350"/>
                </a:lnTo>
                <a:lnTo>
                  <a:pt x="72922" y="237350"/>
                </a:lnTo>
                <a:lnTo>
                  <a:pt x="90074" y="223774"/>
                </a:lnTo>
                <a:lnTo>
                  <a:pt x="124320" y="212801"/>
                </a:lnTo>
                <a:lnTo>
                  <a:pt x="149186" y="212801"/>
                </a:lnTo>
                <a:lnTo>
                  <a:pt x="149186" y="197599"/>
                </a:lnTo>
                <a:lnTo>
                  <a:pt x="87033" y="197599"/>
                </a:lnTo>
                <a:lnTo>
                  <a:pt x="87033" y="97828"/>
                </a:lnTo>
                <a:close/>
              </a:path>
              <a:path w="671829" h="474344">
                <a:moveTo>
                  <a:pt x="658926" y="97828"/>
                </a:moveTo>
                <a:lnTo>
                  <a:pt x="634060" y="97828"/>
                </a:lnTo>
                <a:lnTo>
                  <a:pt x="634060" y="237350"/>
                </a:lnTo>
                <a:lnTo>
                  <a:pt x="658926" y="237350"/>
                </a:lnTo>
                <a:lnTo>
                  <a:pt x="658926" y="97828"/>
                </a:lnTo>
                <a:close/>
              </a:path>
              <a:path w="671829" h="474344">
                <a:moveTo>
                  <a:pt x="547039" y="162140"/>
                </a:moveTo>
                <a:lnTo>
                  <a:pt x="124320" y="162140"/>
                </a:lnTo>
                <a:lnTo>
                  <a:pt x="124320" y="187858"/>
                </a:lnTo>
                <a:lnTo>
                  <a:pt x="114559" y="189160"/>
                </a:lnTo>
                <a:lnTo>
                  <a:pt x="105090" y="191266"/>
                </a:lnTo>
                <a:lnTo>
                  <a:pt x="95914" y="194103"/>
                </a:lnTo>
                <a:lnTo>
                  <a:pt x="87033" y="197599"/>
                </a:lnTo>
                <a:lnTo>
                  <a:pt x="149186" y="197599"/>
                </a:lnTo>
                <a:lnTo>
                  <a:pt x="149186" y="187083"/>
                </a:lnTo>
                <a:lnTo>
                  <a:pt x="547039" y="187083"/>
                </a:lnTo>
                <a:lnTo>
                  <a:pt x="547039" y="162140"/>
                </a:lnTo>
                <a:close/>
              </a:path>
              <a:path w="671829" h="474344">
                <a:moveTo>
                  <a:pt x="621626" y="0"/>
                </a:moveTo>
                <a:lnTo>
                  <a:pt x="602220" y="3903"/>
                </a:lnTo>
                <a:lnTo>
                  <a:pt x="586422" y="14565"/>
                </a:lnTo>
                <a:lnTo>
                  <a:pt x="575796" y="30416"/>
                </a:lnTo>
                <a:lnTo>
                  <a:pt x="571906" y="49885"/>
                </a:lnTo>
                <a:lnTo>
                  <a:pt x="572756" y="59001"/>
                </a:lnTo>
                <a:lnTo>
                  <a:pt x="575208" y="67570"/>
                </a:lnTo>
                <a:lnTo>
                  <a:pt x="579118" y="75481"/>
                </a:lnTo>
                <a:lnTo>
                  <a:pt x="584339" y="82626"/>
                </a:lnTo>
                <a:lnTo>
                  <a:pt x="584339" y="197599"/>
                </a:lnTo>
                <a:lnTo>
                  <a:pt x="609193" y="197599"/>
                </a:lnTo>
                <a:lnTo>
                  <a:pt x="609193" y="97828"/>
                </a:lnTo>
                <a:lnTo>
                  <a:pt x="658926" y="97828"/>
                </a:lnTo>
                <a:lnTo>
                  <a:pt x="658926" y="82626"/>
                </a:lnTo>
                <a:lnTo>
                  <a:pt x="664148" y="75481"/>
                </a:lnTo>
                <a:lnTo>
                  <a:pt x="664471" y="74828"/>
                </a:lnTo>
                <a:lnTo>
                  <a:pt x="621626" y="74828"/>
                </a:lnTo>
                <a:lnTo>
                  <a:pt x="612008" y="72849"/>
                </a:lnTo>
                <a:lnTo>
                  <a:pt x="604097" y="67471"/>
                </a:lnTo>
                <a:lnTo>
                  <a:pt x="598734" y="59537"/>
                </a:lnTo>
                <a:lnTo>
                  <a:pt x="596760" y="49885"/>
                </a:lnTo>
                <a:lnTo>
                  <a:pt x="598734" y="40233"/>
                </a:lnTo>
                <a:lnTo>
                  <a:pt x="604097" y="32299"/>
                </a:lnTo>
                <a:lnTo>
                  <a:pt x="612008" y="26922"/>
                </a:lnTo>
                <a:lnTo>
                  <a:pt x="621626" y="24942"/>
                </a:lnTo>
                <a:lnTo>
                  <a:pt x="663797" y="24942"/>
                </a:lnTo>
                <a:lnTo>
                  <a:pt x="656837" y="14565"/>
                </a:lnTo>
                <a:lnTo>
                  <a:pt x="641034" y="3903"/>
                </a:lnTo>
                <a:lnTo>
                  <a:pt x="621626" y="0"/>
                </a:lnTo>
                <a:close/>
              </a:path>
              <a:path w="671829" h="474344">
                <a:moveTo>
                  <a:pt x="62166" y="97828"/>
                </a:moveTo>
                <a:lnTo>
                  <a:pt x="37299" y="97828"/>
                </a:lnTo>
                <a:lnTo>
                  <a:pt x="41186" y="98996"/>
                </a:lnTo>
                <a:lnTo>
                  <a:pt x="45453" y="99771"/>
                </a:lnTo>
                <a:lnTo>
                  <a:pt x="54000" y="99771"/>
                </a:lnTo>
                <a:lnTo>
                  <a:pt x="58280" y="98996"/>
                </a:lnTo>
                <a:lnTo>
                  <a:pt x="62166" y="97828"/>
                </a:lnTo>
                <a:close/>
              </a:path>
              <a:path w="671829" h="474344">
                <a:moveTo>
                  <a:pt x="634060" y="97828"/>
                </a:moveTo>
                <a:lnTo>
                  <a:pt x="609193" y="97828"/>
                </a:lnTo>
                <a:lnTo>
                  <a:pt x="613079" y="98996"/>
                </a:lnTo>
                <a:lnTo>
                  <a:pt x="617359" y="99771"/>
                </a:lnTo>
                <a:lnTo>
                  <a:pt x="625906" y="99771"/>
                </a:lnTo>
                <a:lnTo>
                  <a:pt x="630174" y="98996"/>
                </a:lnTo>
                <a:lnTo>
                  <a:pt x="634060" y="97828"/>
                </a:lnTo>
                <a:close/>
              </a:path>
              <a:path w="671829" h="474344">
                <a:moveTo>
                  <a:pt x="91903" y="24942"/>
                </a:moveTo>
                <a:lnTo>
                  <a:pt x="49733" y="24942"/>
                </a:lnTo>
                <a:lnTo>
                  <a:pt x="59351" y="26922"/>
                </a:lnTo>
                <a:lnTo>
                  <a:pt x="67262" y="32299"/>
                </a:lnTo>
                <a:lnTo>
                  <a:pt x="72625" y="40233"/>
                </a:lnTo>
                <a:lnTo>
                  <a:pt x="74599" y="49885"/>
                </a:lnTo>
                <a:lnTo>
                  <a:pt x="72625" y="59537"/>
                </a:lnTo>
                <a:lnTo>
                  <a:pt x="67262" y="67471"/>
                </a:lnTo>
                <a:lnTo>
                  <a:pt x="59351" y="72849"/>
                </a:lnTo>
                <a:lnTo>
                  <a:pt x="49733" y="74828"/>
                </a:lnTo>
                <a:lnTo>
                  <a:pt x="92572" y="74828"/>
                </a:lnTo>
                <a:lnTo>
                  <a:pt x="96159" y="67570"/>
                </a:lnTo>
                <a:lnTo>
                  <a:pt x="98614" y="59001"/>
                </a:lnTo>
                <a:lnTo>
                  <a:pt x="99466" y="49885"/>
                </a:lnTo>
                <a:lnTo>
                  <a:pt x="95574" y="30416"/>
                </a:lnTo>
                <a:lnTo>
                  <a:pt x="91903" y="24942"/>
                </a:lnTo>
                <a:close/>
              </a:path>
              <a:path w="671829" h="474344">
                <a:moveTo>
                  <a:pt x="663797" y="24942"/>
                </a:moveTo>
                <a:lnTo>
                  <a:pt x="621626" y="24942"/>
                </a:lnTo>
                <a:lnTo>
                  <a:pt x="631250" y="26922"/>
                </a:lnTo>
                <a:lnTo>
                  <a:pt x="639160" y="32299"/>
                </a:lnTo>
                <a:lnTo>
                  <a:pt x="644520" y="40233"/>
                </a:lnTo>
                <a:lnTo>
                  <a:pt x="646493" y="49885"/>
                </a:lnTo>
                <a:lnTo>
                  <a:pt x="644520" y="59537"/>
                </a:lnTo>
                <a:lnTo>
                  <a:pt x="639160" y="67471"/>
                </a:lnTo>
                <a:lnTo>
                  <a:pt x="631250" y="72849"/>
                </a:lnTo>
                <a:lnTo>
                  <a:pt x="621626" y="74828"/>
                </a:lnTo>
                <a:lnTo>
                  <a:pt x="664471" y="74828"/>
                </a:lnTo>
                <a:lnTo>
                  <a:pt x="668058" y="67570"/>
                </a:lnTo>
                <a:lnTo>
                  <a:pt x="670510" y="59001"/>
                </a:lnTo>
                <a:lnTo>
                  <a:pt x="671360" y="49885"/>
                </a:lnTo>
                <a:lnTo>
                  <a:pt x="667468" y="30416"/>
                </a:lnTo>
                <a:lnTo>
                  <a:pt x="663797" y="24942"/>
                </a:lnTo>
                <a:close/>
              </a:path>
            </a:pathLst>
          </a:custGeom>
          <a:solidFill>
            <a:srgbClr val="6D6E6D"/>
          </a:solidFill>
        </p:spPr>
        <p:txBody>
          <a:bodyPr wrap="square" lIns="0" tIns="0" rIns="0" bIns="0" rtlCol="0"/>
          <a:lstStyle/>
          <a:p>
            <a:endParaRPr sz="1350"/>
          </a:p>
        </p:txBody>
      </p:sp>
      <p:sp>
        <p:nvSpPr>
          <p:cNvPr id="29" name="object 29"/>
          <p:cNvSpPr/>
          <p:nvPr/>
        </p:nvSpPr>
        <p:spPr>
          <a:xfrm>
            <a:off x="4982477" y="3023271"/>
            <a:ext cx="93221" cy="93516"/>
          </a:xfrm>
          <a:prstGeom prst="rect">
            <a:avLst/>
          </a:prstGeom>
          <a:blipFill>
            <a:blip r:embed="rId8" cstate="print"/>
            <a:stretch>
              <a:fillRect/>
            </a:stretch>
          </a:blipFill>
        </p:spPr>
        <p:txBody>
          <a:bodyPr wrap="square" lIns="0" tIns="0" rIns="0" bIns="0" rtlCol="0"/>
          <a:lstStyle/>
          <a:p>
            <a:endParaRPr sz="1350"/>
          </a:p>
        </p:txBody>
      </p:sp>
      <p:sp>
        <p:nvSpPr>
          <p:cNvPr id="30" name="object 30"/>
          <p:cNvSpPr/>
          <p:nvPr/>
        </p:nvSpPr>
        <p:spPr>
          <a:xfrm>
            <a:off x="5131782" y="3023271"/>
            <a:ext cx="93212" cy="93516"/>
          </a:xfrm>
          <a:prstGeom prst="rect">
            <a:avLst/>
          </a:prstGeom>
          <a:blipFill>
            <a:blip r:embed="rId9" cstate="print"/>
            <a:stretch>
              <a:fillRect/>
            </a:stretch>
          </a:blipFill>
        </p:spPr>
        <p:txBody>
          <a:bodyPr wrap="square" lIns="0" tIns="0" rIns="0" bIns="0" rtlCol="0"/>
          <a:lstStyle/>
          <a:p>
            <a:endParaRPr sz="1350"/>
          </a:p>
        </p:txBody>
      </p:sp>
      <p:sp>
        <p:nvSpPr>
          <p:cNvPr id="31" name="object 31"/>
          <p:cNvSpPr/>
          <p:nvPr/>
        </p:nvSpPr>
        <p:spPr>
          <a:xfrm>
            <a:off x="4946111" y="2672408"/>
            <a:ext cx="314801" cy="276225"/>
          </a:xfrm>
          <a:custGeom>
            <a:avLst/>
            <a:gdLst/>
            <a:ahLst/>
            <a:cxnLst/>
            <a:rect l="l" t="t" r="r" b="b"/>
            <a:pathLst>
              <a:path w="419735" h="368300">
                <a:moveTo>
                  <a:pt x="419112" y="0"/>
                </a:moveTo>
                <a:lnTo>
                  <a:pt x="0" y="0"/>
                </a:lnTo>
                <a:lnTo>
                  <a:pt x="0" y="262839"/>
                </a:lnTo>
                <a:lnTo>
                  <a:pt x="52362" y="262839"/>
                </a:lnTo>
                <a:lnTo>
                  <a:pt x="52362" y="367982"/>
                </a:lnTo>
                <a:lnTo>
                  <a:pt x="115807" y="304406"/>
                </a:lnTo>
                <a:lnTo>
                  <a:pt x="78854" y="304406"/>
                </a:lnTo>
                <a:lnTo>
                  <a:pt x="78854" y="236550"/>
                </a:lnTo>
                <a:lnTo>
                  <a:pt x="26479" y="236550"/>
                </a:lnTo>
                <a:lnTo>
                  <a:pt x="26479" y="26085"/>
                </a:lnTo>
                <a:lnTo>
                  <a:pt x="419112" y="26085"/>
                </a:lnTo>
                <a:lnTo>
                  <a:pt x="419112" y="0"/>
                </a:lnTo>
                <a:close/>
              </a:path>
              <a:path w="419735" h="368300">
                <a:moveTo>
                  <a:pt x="419112" y="26085"/>
                </a:moveTo>
                <a:lnTo>
                  <a:pt x="393242" y="26085"/>
                </a:lnTo>
                <a:lnTo>
                  <a:pt x="393242" y="236550"/>
                </a:lnTo>
                <a:lnTo>
                  <a:pt x="146494" y="236550"/>
                </a:lnTo>
                <a:lnTo>
                  <a:pt x="138747" y="244500"/>
                </a:lnTo>
                <a:lnTo>
                  <a:pt x="78854" y="304406"/>
                </a:lnTo>
                <a:lnTo>
                  <a:pt x="115807" y="304406"/>
                </a:lnTo>
                <a:lnTo>
                  <a:pt x="157289" y="262839"/>
                </a:lnTo>
                <a:lnTo>
                  <a:pt x="419112" y="262839"/>
                </a:lnTo>
                <a:lnTo>
                  <a:pt x="419112" y="26085"/>
                </a:lnTo>
                <a:close/>
              </a:path>
            </a:pathLst>
          </a:custGeom>
          <a:solidFill>
            <a:srgbClr val="6D6E6D"/>
          </a:solidFill>
        </p:spPr>
        <p:txBody>
          <a:bodyPr wrap="square" lIns="0" tIns="0" rIns="0" bIns="0" rtlCol="0"/>
          <a:lstStyle/>
          <a:p>
            <a:endParaRPr sz="1350"/>
          </a:p>
        </p:txBody>
      </p:sp>
      <p:sp>
        <p:nvSpPr>
          <p:cNvPr id="32" name="object 32"/>
          <p:cNvSpPr/>
          <p:nvPr/>
        </p:nvSpPr>
        <p:spPr>
          <a:xfrm>
            <a:off x="5017474" y="2754315"/>
            <a:ext cx="31909" cy="31909"/>
          </a:xfrm>
          <a:custGeom>
            <a:avLst/>
            <a:gdLst/>
            <a:ahLst/>
            <a:cxnLst/>
            <a:rect l="l" t="t" r="r" b="b"/>
            <a:pathLst>
              <a:path w="42545" h="42544">
                <a:moveTo>
                  <a:pt x="0" y="41972"/>
                </a:moveTo>
                <a:lnTo>
                  <a:pt x="41972" y="41972"/>
                </a:lnTo>
                <a:lnTo>
                  <a:pt x="41972" y="0"/>
                </a:lnTo>
                <a:lnTo>
                  <a:pt x="0" y="0"/>
                </a:lnTo>
                <a:lnTo>
                  <a:pt x="0" y="41972"/>
                </a:lnTo>
                <a:close/>
              </a:path>
            </a:pathLst>
          </a:custGeom>
          <a:solidFill>
            <a:srgbClr val="6D6E6D"/>
          </a:solidFill>
        </p:spPr>
        <p:txBody>
          <a:bodyPr wrap="square" lIns="0" tIns="0" rIns="0" bIns="0" rtlCol="0"/>
          <a:lstStyle/>
          <a:p>
            <a:endParaRPr sz="1350"/>
          </a:p>
        </p:txBody>
      </p:sp>
      <p:sp>
        <p:nvSpPr>
          <p:cNvPr id="33" name="object 33"/>
          <p:cNvSpPr/>
          <p:nvPr/>
        </p:nvSpPr>
        <p:spPr>
          <a:xfrm>
            <a:off x="5077530" y="2754315"/>
            <a:ext cx="31909" cy="31909"/>
          </a:xfrm>
          <a:custGeom>
            <a:avLst/>
            <a:gdLst/>
            <a:ahLst/>
            <a:cxnLst/>
            <a:rect l="l" t="t" r="r" b="b"/>
            <a:pathLst>
              <a:path w="42545" h="42544">
                <a:moveTo>
                  <a:pt x="0" y="41972"/>
                </a:moveTo>
                <a:lnTo>
                  <a:pt x="41972" y="41972"/>
                </a:lnTo>
                <a:lnTo>
                  <a:pt x="41972" y="0"/>
                </a:lnTo>
                <a:lnTo>
                  <a:pt x="0" y="0"/>
                </a:lnTo>
                <a:lnTo>
                  <a:pt x="0" y="41972"/>
                </a:lnTo>
                <a:close/>
              </a:path>
            </a:pathLst>
          </a:custGeom>
          <a:solidFill>
            <a:srgbClr val="6D6E6D"/>
          </a:solidFill>
        </p:spPr>
        <p:txBody>
          <a:bodyPr wrap="square" lIns="0" tIns="0" rIns="0" bIns="0" rtlCol="0"/>
          <a:lstStyle/>
          <a:p>
            <a:endParaRPr sz="1350"/>
          </a:p>
        </p:txBody>
      </p:sp>
      <p:sp>
        <p:nvSpPr>
          <p:cNvPr id="34" name="object 34"/>
          <p:cNvSpPr/>
          <p:nvPr/>
        </p:nvSpPr>
        <p:spPr>
          <a:xfrm>
            <a:off x="5137584" y="2754315"/>
            <a:ext cx="31909" cy="31909"/>
          </a:xfrm>
          <a:custGeom>
            <a:avLst/>
            <a:gdLst/>
            <a:ahLst/>
            <a:cxnLst/>
            <a:rect l="l" t="t" r="r" b="b"/>
            <a:pathLst>
              <a:path w="42545" h="42544">
                <a:moveTo>
                  <a:pt x="0" y="41972"/>
                </a:moveTo>
                <a:lnTo>
                  <a:pt x="41972" y="41972"/>
                </a:lnTo>
                <a:lnTo>
                  <a:pt x="41972" y="0"/>
                </a:lnTo>
                <a:lnTo>
                  <a:pt x="0" y="0"/>
                </a:lnTo>
                <a:lnTo>
                  <a:pt x="0" y="41972"/>
                </a:lnTo>
                <a:close/>
              </a:path>
            </a:pathLst>
          </a:custGeom>
          <a:solidFill>
            <a:srgbClr val="6D6E6D"/>
          </a:solidFill>
        </p:spPr>
        <p:txBody>
          <a:bodyPr wrap="square" lIns="0" tIns="0" rIns="0" bIns="0" rtlCol="0"/>
          <a:lstStyle/>
          <a:p>
            <a:endParaRPr sz="1350"/>
          </a:p>
        </p:txBody>
      </p:sp>
      <p:sp>
        <p:nvSpPr>
          <p:cNvPr id="35" name="object 35"/>
          <p:cNvSpPr txBox="1"/>
          <p:nvPr/>
        </p:nvSpPr>
        <p:spPr>
          <a:xfrm>
            <a:off x="2404719" y="3541974"/>
            <a:ext cx="694849" cy="182742"/>
          </a:xfrm>
          <a:prstGeom prst="rect">
            <a:avLst/>
          </a:prstGeom>
        </p:spPr>
        <p:txBody>
          <a:bodyPr vert="horz" wrap="square" lIns="0" tIns="9525" rIns="0" bIns="0" rtlCol="0">
            <a:spAutoFit/>
          </a:bodyPr>
          <a:lstStyle/>
          <a:p>
            <a:pPr marL="9525">
              <a:spcBef>
                <a:spcPts val="75"/>
              </a:spcBef>
            </a:pPr>
            <a:r>
              <a:rPr sz="1125" b="1" spc="-4" dirty="0">
                <a:cs typeface="Arial"/>
              </a:rPr>
              <a:t>Backends</a:t>
            </a:r>
            <a:endParaRPr sz="1125">
              <a:cs typeface="Arial"/>
            </a:endParaRPr>
          </a:p>
        </p:txBody>
      </p:sp>
      <p:sp>
        <p:nvSpPr>
          <p:cNvPr id="36" name="object 36"/>
          <p:cNvSpPr txBox="1"/>
          <p:nvPr/>
        </p:nvSpPr>
        <p:spPr>
          <a:xfrm>
            <a:off x="2404718" y="3970600"/>
            <a:ext cx="598170" cy="743152"/>
          </a:xfrm>
          <a:prstGeom prst="rect">
            <a:avLst/>
          </a:prstGeom>
        </p:spPr>
        <p:txBody>
          <a:bodyPr vert="horz" wrap="square" lIns="0" tIns="9525" rIns="0" bIns="0" rtlCol="0">
            <a:spAutoFit/>
          </a:bodyPr>
          <a:lstStyle/>
          <a:p>
            <a:pPr marL="170497" marR="3810" indent="-160972">
              <a:spcBef>
                <a:spcPts val="75"/>
              </a:spcBef>
              <a:buChar char="•"/>
              <a:tabLst>
                <a:tab pos="170021" algn="l"/>
                <a:tab pos="170497" algn="l"/>
              </a:tabLst>
            </a:pPr>
            <a:r>
              <a:rPr sz="900" spc="-4" dirty="0">
                <a:cs typeface="Arial"/>
              </a:rPr>
              <a:t>Apps </a:t>
            </a:r>
            <a:r>
              <a:rPr sz="900" dirty="0">
                <a:cs typeface="Arial"/>
              </a:rPr>
              <a:t>&amp;  s</a:t>
            </a:r>
            <a:r>
              <a:rPr sz="900" spc="-4" dirty="0">
                <a:cs typeface="Arial"/>
              </a:rPr>
              <a:t>e</a:t>
            </a:r>
            <a:r>
              <a:rPr sz="900" dirty="0">
                <a:cs typeface="Arial"/>
              </a:rPr>
              <a:t>rv</a:t>
            </a:r>
            <a:r>
              <a:rPr sz="900" spc="-4" dirty="0">
                <a:cs typeface="Arial"/>
              </a:rPr>
              <a:t>i</a:t>
            </a:r>
            <a:r>
              <a:rPr sz="900" dirty="0">
                <a:cs typeface="Arial"/>
              </a:rPr>
              <a:t>c</a:t>
            </a:r>
            <a:r>
              <a:rPr sz="900" spc="-4" dirty="0">
                <a:cs typeface="Arial"/>
              </a:rPr>
              <a:t>e</a:t>
            </a:r>
            <a:r>
              <a:rPr sz="900" dirty="0">
                <a:cs typeface="Arial"/>
              </a:rPr>
              <a:t>s</a:t>
            </a:r>
            <a:endParaRPr sz="900">
              <a:cs typeface="Arial"/>
            </a:endParaRPr>
          </a:p>
          <a:p>
            <a:pPr marL="170497" indent="-160972">
              <a:spcBef>
                <a:spcPts val="664"/>
              </a:spcBef>
              <a:buChar char="•"/>
              <a:tabLst>
                <a:tab pos="170021" algn="l"/>
                <a:tab pos="170497" algn="l"/>
              </a:tabLst>
            </a:pPr>
            <a:r>
              <a:rPr sz="900" spc="-4" dirty="0">
                <a:cs typeface="Arial"/>
              </a:rPr>
              <a:t>Mobile</a:t>
            </a:r>
            <a:endParaRPr sz="900">
              <a:cs typeface="Arial"/>
            </a:endParaRPr>
          </a:p>
          <a:p>
            <a:pPr marL="170497" indent="-160972">
              <a:spcBef>
                <a:spcPts val="694"/>
              </a:spcBef>
              <a:buChar char="•"/>
              <a:tabLst>
                <a:tab pos="170021" algn="l"/>
                <a:tab pos="170497" algn="l"/>
              </a:tabLst>
            </a:pPr>
            <a:r>
              <a:rPr sz="900" spc="-4" dirty="0">
                <a:cs typeface="Arial"/>
              </a:rPr>
              <a:t>IoT</a:t>
            </a:r>
            <a:endParaRPr sz="900">
              <a:cs typeface="Arial"/>
            </a:endParaRPr>
          </a:p>
        </p:txBody>
      </p:sp>
      <p:sp>
        <p:nvSpPr>
          <p:cNvPr id="37" name="object 37"/>
          <p:cNvSpPr/>
          <p:nvPr/>
        </p:nvSpPr>
        <p:spPr>
          <a:xfrm>
            <a:off x="2414243" y="3434446"/>
            <a:ext cx="1002030" cy="0"/>
          </a:xfrm>
          <a:custGeom>
            <a:avLst/>
            <a:gdLst/>
            <a:ahLst/>
            <a:cxnLst/>
            <a:rect l="l" t="t" r="r" b="b"/>
            <a:pathLst>
              <a:path w="1336039">
                <a:moveTo>
                  <a:pt x="0" y="0"/>
                </a:moveTo>
                <a:lnTo>
                  <a:pt x="1335810" y="1"/>
                </a:lnTo>
              </a:path>
            </a:pathLst>
          </a:custGeom>
          <a:ln w="25400">
            <a:solidFill>
              <a:srgbClr val="FCB64C"/>
            </a:solidFill>
          </a:ln>
        </p:spPr>
        <p:txBody>
          <a:bodyPr wrap="square" lIns="0" tIns="0" rIns="0" bIns="0" rtlCol="0"/>
          <a:lstStyle/>
          <a:p>
            <a:endParaRPr sz="1350"/>
          </a:p>
        </p:txBody>
      </p:sp>
      <p:sp>
        <p:nvSpPr>
          <p:cNvPr id="38" name="object 38"/>
          <p:cNvSpPr/>
          <p:nvPr/>
        </p:nvSpPr>
        <p:spPr>
          <a:xfrm>
            <a:off x="2468620" y="2506501"/>
            <a:ext cx="849335" cy="851192"/>
          </a:xfrm>
          <a:prstGeom prst="rect">
            <a:avLst/>
          </a:prstGeom>
          <a:blipFill>
            <a:blip r:embed="rId10" cstate="print"/>
            <a:stretch>
              <a:fillRect/>
            </a:stretch>
          </a:blipFill>
        </p:spPr>
        <p:txBody>
          <a:bodyPr wrap="square" lIns="0" tIns="0" rIns="0" bIns="0" rtlCol="0"/>
          <a:lstStyle/>
          <a:p>
            <a:endParaRPr sz="1350"/>
          </a:p>
        </p:txBody>
      </p:sp>
      <p:sp>
        <p:nvSpPr>
          <p:cNvPr id="39" name="object 39"/>
          <p:cNvSpPr txBox="1"/>
          <p:nvPr/>
        </p:nvSpPr>
        <p:spPr>
          <a:xfrm>
            <a:off x="2927659" y="2763239"/>
            <a:ext cx="266700" cy="217367"/>
          </a:xfrm>
          <a:prstGeom prst="rect">
            <a:avLst/>
          </a:prstGeom>
        </p:spPr>
        <p:txBody>
          <a:bodyPr vert="horz" wrap="square" lIns="0" tIns="9525" rIns="0" bIns="0" rtlCol="0">
            <a:spAutoFit/>
          </a:bodyPr>
          <a:lstStyle/>
          <a:p>
            <a:pPr marL="9525">
              <a:spcBef>
                <a:spcPts val="75"/>
              </a:spcBef>
            </a:pPr>
            <a:r>
              <a:rPr sz="1350" b="1" spc="-4" dirty="0">
                <a:solidFill>
                  <a:srgbClr val="6D6E6D"/>
                </a:solidFill>
                <a:latin typeface="Arial"/>
                <a:cs typeface="Arial"/>
              </a:rPr>
              <a:t>&lt;/&gt;</a:t>
            </a:r>
            <a:endParaRPr sz="1350">
              <a:latin typeface="Arial"/>
              <a:cs typeface="Arial"/>
            </a:endParaRPr>
          </a:p>
        </p:txBody>
      </p:sp>
      <p:sp>
        <p:nvSpPr>
          <p:cNvPr id="40" name="object 40"/>
          <p:cNvSpPr txBox="1"/>
          <p:nvPr/>
        </p:nvSpPr>
        <p:spPr>
          <a:xfrm>
            <a:off x="5748994" y="3544080"/>
            <a:ext cx="575786" cy="355867"/>
          </a:xfrm>
          <a:prstGeom prst="rect">
            <a:avLst/>
          </a:prstGeom>
        </p:spPr>
        <p:txBody>
          <a:bodyPr vert="horz" wrap="square" lIns="0" tIns="9525" rIns="0" bIns="0" rtlCol="0">
            <a:spAutoFit/>
          </a:bodyPr>
          <a:lstStyle/>
          <a:p>
            <a:pPr marL="9525" marR="3810">
              <a:spcBef>
                <a:spcPts val="75"/>
              </a:spcBef>
            </a:pPr>
            <a:r>
              <a:rPr sz="1125" b="1" dirty="0">
                <a:cs typeface="Arial"/>
              </a:rPr>
              <a:t>Amaz</a:t>
            </a:r>
            <a:r>
              <a:rPr sz="1125" b="1" spc="-4" dirty="0">
                <a:cs typeface="Arial"/>
              </a:rPr>
              <a:t>o</a:t>
            </a:r>
            <a:r>
              <a:rPr sz="1125" b="1" dirty="0">
                <a:cs typeface="Arial"/>
              </a:rPr>
              <a:t>n  </a:t>
            </a:r>
            <a:r>
              <a:rPr sz="1125" b="1" spc="-4" dirty="0">
                <a:cs typeface="Arial"/>
              </a:rPr>
              <a:t>Alexa</a:t>
            </a:r>
            <a:endParaRPr sz="1125">
              <a:cs typeface="Arial"/>
            </a:endParaRPr>
          </a:p>
        </p:txBody>
      </p:sp>
      <p:sp>
        <p:nvSpPr>
          <p:cNvPr id="41" name="object 41"/>
          <p:cNvSpPr txBox="1"/>
          <p:nvPr/>
        </p:nvSpPr>
        <p:spPr>
          <a:xfrm>
            <a:off x="5748992" y="3972705"/>
            <a:ext cx="887730" cy="791883"/>
          </a:xfrm>
          <a:prstGeom prst="rect">
            <a:avLst/>
          </a:prstGeom>
        </p:spPr>
        <p:txBody>
          <a:bodyPr vert="horz" wrap="square" lIns="0" tIns="9525" rIns="0" bIns="0" rtlCol="0">
            <a:spAutoFit/>
          </a:bodyPr>
          <a:lstStyle/>
          <a:p>
            <a:pPr marL="170497" marR="3810" indent="-160972">
              <a:spcBef>
                <a:spcPts val="75"/>
              </a:spcBef>
              <a:buChar char="•"/>
              <a:tabLst>
                <a:tab pos="170021" algn="l"/>
                <a:tab pos="170497" algn="l"/>
              </a:tabLst>
            </a:pPr>
            <a:r>
              <a:rPr sz="900" spc="-8" dirty="0">
                <a:cs typeface="Arial"/>
              </a:rPr>
              <a:t>Powering  </a:t>
            </a:r>
            <a:r>
              <a:rPr sz="900" dirty="0">
                <a:cs typeface="Arial"/>
              </a:rPr>
              <a:t>v</a:t>
            </a:r>
            <a:r>
              <a:rPr sz="900" spc="-4" dirty="0">
                <a:cs typeface="Arial"/>
              </a:rPr>
              <a:t>oi</a:t>
            </a:r>
            <a:r>
              <a:rPr sz="900" dirty="0">
                <a:cs typeface="Arial"/>
              </a:rPr>
              <a:t>c</a:t>
            </a:r>
            <a:r>
              <a:rPr sz="900" spc="-4" dirty="0">
                <a:cs typeface="Arial"/>
              </a:rPr>
              <a:t>e</a:t>
            </a:r>
            <a:r>
              <a:rPr sz="900" dirty="0">
                <a:cs typeface="Arial"/>
              </a:rPr>
              <a:t>-</a:t>
            </a:r>
            <a:r>
              <a:rPr sz="900" spc="-4" dirty="0">
                <a:cs typeface="Arial"/>
              </a:rPr>
              <a:t>enabled  apps</a:t>
            </a:r>
            <a:endParaRPr sz="900">
              <a:cs typeface="Arial"/>
            </a:endParaRPr>
          </a:p>
          <a:p>
            <a:pPr marL="170497" marR="128588" indent="-160972">
              <a:spcBef>
                <a:spcPts val="683"/>
              </a:spcBef>
              <a:buChar char="•"/>
              <a:tabLst>
                <a:tab pos="170021" algn="l"/>
                <a:tab pos="170497" algn="l"/>
              </a:tabLst>
            </a:pPr>
            <a:r>
              <a:rPr sz="900" spc="-4" dirty="0">
                <a:cs typeface="Arial"/>
              </a:rPr>
              <a:t>Alexa</a:t>
            </a:r>
            <a:r>
              <a:rPr sz="900" spc="-60" dirty="0">
                <a:cs typeface="Arial"/>
              </a:rPr>
              <a:t> </a:t>
            </a:r>
            <a:r>
              <a:rPr sz="900" spc="-4" dirty="0">
                <a:cs typeface="Arial"/>
              </a:rPr>
              <a:t>Skills  Kit</a:t>
            </a:r>
            <a:endParaRPr sz="900">
              <a:cs typeface="Arial"/>
            </a:endParaRPr>
          </a:p>
        </p:txBody>
      </p:sp>
      <p:sp>
        <p:nvSpPr>
          <p:cNvPr id="42" name="object 42"/>
          <p:cNvSpPr/>
          <p:nvPr/>
        </p:nvSpPr>
        <p:spPr>
          <a:xfrm>
            <a:off x="5758517" y="3436541"/>
            <a:ext cx="1002030" cy="0"/>
          </a:xfrm>
          <a:custGeom>
            <a:avLst/>
            <a:gdLst/>
            <a:ahLst/>
            <a:cxnLst/>
            <a:rect l="l" t="t" r="r" b="b"/>
            <a:pathLst>
              <a:path w="1336040">
                <a:moveTo>
                  <a:pt x="0" y="0"/>
                </a:moveTo>
                <a:lnTo>
                  <a:pt x="1335810" y="1"/>
                </a:lnTo>
              </a:path>
            </a:pathLst>
          </a:custGeom>
          <a:ln w="25400">
            <a:solidFill>
              <a:srgbClr val="FCB64C"/>
            </a:solidFill>
          </a:ln>
        </p:spPr>
        <p:txBody>
          <a:bodyPr wrap="square" lIns="0" tIns="0" rIns="0" bIns="0" rtlCol="0"/>
          <a:lstStyle/>
          <a:p>
            <a:endParaRPr sz="1350"/>
          </a:p>
        </p:txBody>
      </p:sp>
      <p:sp>
        <p:nvSpPr>
          <p:cNvPr id="43" name="object 43"/>
          <p:cNvSpPr/>
          <p:nvPr/>
        </p:nvSpPr>
        <p:spPr>
          <a:xfrm>
            <a:off x="5798220" y="2506501"/>
            <a:ext cx="849325" cy="851192"/>
          </a:xfrm>
          <a:prstGeom prst="rect">
            <a:avLst/>
          </a:prstGeom>
          <a:blipFill>
            <a:blip r:embed="rId11" cstate="print"/>
            <a:stretch>
              <a:fillRect/>
            </a:stretch>
          </a:blipFill>
        </p:spPr>
        <p:txBody>
          <a:bodyPr wrap="square" lIns="0" tIns="0" rIns="0" bIns="0" rtlCol="0"/>
          <a:lstStyle/>
          <a:p>
            <a:endParaRPr sz="1350"/>
          </a:p>
        </p:txBody>
      </p:sp>
      <p:sp>
        <p:nvSpPr>
          <p:cNvPr id="44" name="object 44"/>
          <p:cNvSpPr/>
          <p:nvPr/>
        </p:nvSpPr>
        <p:spPr>
          <a:xfrm>
            <a:off x="6968632" y="2559110"/>
            <a:ext cx="798671" cy="798671"/>
          </a:xfrm>
          <a:custGeom>
            <a:avLst/>
            <a:gdLst/>
            <a:ahLst/>
            <a:cxnLst/>
            <a:rect l="l" t="t" r="r" b="b"/>
            <a:pathLst>
              <a:path w="1064895" h="1064895">
                <a:moveTo>
                  <a:pt x="532383" y="0"/>
                </a:moveTo>
                <a:lnTo>
                  <a:pt x="483925" y="2175"/>
                </a:lnTo>
                <a:lnTo>
                  <a:pt x="436686" y="8577"/>
                </a:lnTo>
                <a:lnTo>
                  <a:pt x="390854" y="19017"/>
                </a:lnTo>
                <a:lnTo>
                  <a:pt x="346616" y="33308"/>
                </a:lnTo>
                <a:lnTo>
                  <a:pt x="304162" y="51261"/>
                </a:lnTo>
                <a:lnTo>
                  <a:pt x="263678" y="72688"/>
                </a:lnTo>
                <a:lnTo>
                  <a:pt x="225353" y="97401"/>
                </a:lnTo>
                <a:lnTo>
                  <a:pt x="189374" y="125213"/>
                </a:lnTo>
                <a:lnTo>
                  <a:pt x="155930" y="155935"/>
                </a:lnTo>
                <a:lnTo>
                  <a:pt x="125209" y="189379"/>
                </a:lnTo>
                <a:lnTo>
                  <a:pt x="97398" y="225358"/>
                </a:lnTo>
                <a:lnTo>
                  <a:pt x="72685" y="263683"/>
                </a:lnTo>
                <a:lnTo>
                  <a:pt x="51259" y="304167"/>
                </a:lnTo>
                <a:lnTo>
                  <a:pt x="33306" y="346621"/>
                </a:lnTo>
                <a:lnTo>
                  <a:pt x="19017" y="390858"/>
                </a:lnTo>
                <a:lnTo>
                  <a:pt x="8577" y="436689"/>
                </a:lnTo>
                <a:lnTo>
                  <a:pt x="2175" y="483927"/>
                </a:lnTo>
                <a:lnTo>
                  <a:pt x="0" y="532384"/>
                </a:lnTo>
                <a:lnTo>
                  <a:pt x="2175" y="580844"/>
                </a:lnTo>
                <a:lnTo>
                  <a:pt x="8577" y="628085"/>
                </a:lnTo>
                <a:lnTo>
                  <a:pt x="19017" y="673919"/>
                </a:lnTo>
                <a:lnTo>
                  <a:pt x="33306" y="718157"/>
                </a:lnTo>
                <a:lnTo>
                  <a:pt x="51259" y="760613"/>
                </a:lnTo>
                <a:lnTo>
                  <a:pt x="72685" y="801098"/>
                </a:lnTo>
                <a:lnTo>
                  <a:pt x="97398" y="839424"/>
                </a:lnTo>
                <a:lnTo>
                  <a:pt x="125209" y="875403"/>
                </a:lnTo>
                <a:lnTo>
                  <a:pt x="155930" y="908848"/>
                </a:lnTo>
                <a:lnTo>
                  <a:pt x="189374" y="939570"/>
                </a:lnTo>
                <a:lnTo>
                  <a:pt x="225353" y="967381"/>
                </a:lnTo>
                <a:lnTo>
                  <a:pt x="263678" y="992094"/>
                </a:lnTo>
                <a:lnTo>
                  <a:pt x="304162" y="1013521"/>
                </a:lnTo>
                <a:lnTo>
                  <a:pt x="346616" y="1031473"/>
                </a:lnTo>
                <a:lnTo>
                  <a:pt x="390854" y="1045763"/>
                </a:lnTo>
                <a:lnTo>
                  <a:pt x="436686" y="1056203"/>
                </a:lnTo>
                <a:lnTo>
                  <a:pt x="483925" y="1062605"/>
                </a:lnTo>
                <a:lnTo>
                  <a:pt x="532383" y="1064780"/>
                </a:lnTo>
                <a:lnTo>
                  <a:pt x="580842" y="1062605"/>
                </a:lnTo>
                <a:lnTo>
                  <a:pt x="628081" y="1056203"/>
                </a:lnTo>
                <a:lnTo>
                  <a:pt x="673913" y="1045763"/>
                </a:lnTo>
                <a:lnTo>
                  <a:pt x="718151" y="1031473"/>
                </a:lnTo>
                <a:lnTo>
                  <a:pt x="760605" y="1013521"/>
                </a:lnTo>
                <a:lnTo>
                  <a:pt x="801089" y="992094"/>
                </a:lnTo>
                <a:lnTo>
                  <a:pt x="839414" y="967381"/>
                </a:lnTo>
                <a:lnTo>
                  <a:pt x="875393" y="939570"/>
                </a:lnTo>
                <a:lnTo>
                  <a:pt x="908837" y="908848"/>
                </a:lnTo>
                <a:lnTo>
                  <a:pt x="939558" y="875403"/>
                </a:lnTo>
                <a:lnTo>
                  <a:pt x="967369" y="839424"/>
                </a:lnTo>
                <a:lnTo>
                  <a:pt x="992082" y="801098"/>
                </a:lnTo>
                <a:lnTo>
                  <a:pt x="1013508" y="760613"/>
                </a:lnTo>
                <a:lnTo>
                  <a:pt x="1031461" y="718157"/>
                </a:lnTo>
                <a:lnTo>
                  <a:pt x="1045750" y="673919"/>
                </a:lnTo>
                <a:lnTo>
                  <a:pt x="1056190" y="628085"/>
                </a:lnTo>
                <a:lnTo>
                  <a:pt x="1062592" y="580844"/>
                </a:lnTo>
                <a:lnTo>
                  <a:pt x="1064768" y="532384"/>
                </a:lnTo>
                <a:lnTo>
                  <a:pt x="1062592" y="483927"/>
                </a:lnTo>
                <a:lnTo>
                  <a:pt x="1056190" y="436689"/>
                </a:lnTo>
                <a:lnTo>
                  <a:pt x="1045750" y="390858"/>
                </a:lnTo>
                <a:lnTo>
                  <a:pt x="1031461" y="346621"/>
                </a:lnTo>
                <a:lnTo>
                  <a:pt x="1013508" y="304167"/>
                </a:lnTo>
                <a:lnTo>
                  <a:pt x="992082" y="263683"/>
                </a:lnTo>
                <a:lnTo>
                  <a:pt x="967369" y="225358"/>
                </a:lnTo>
                <a:lnTo>
                  <a:pt x="939558" y="189379"/>
                </a:lnTo>
                <a:lnTo>
                  <a:pt x="908837" y="155935"/>
                </a:lnTo>
                <a:lnTo>
                  <a:pt x="875393" y="125213"/>
                </a:lnTo>
                <a:lnTo>
                  <a:pt x="839414" y="97401"/>
                </a:lnTo>
                <a:lnTo>
                  <a:pt x="801089" y="72688"/>
                </a:lnTo>
                <a:lnTo>
                  <a:pt x="760605" y="51261"/>
                </a:lnTo>
                <a:lnTo>
                  <a:pt x="718151" y="33308"/>
                </a:lnTo>
                <a:lnTo>
                  <a:pt x="673913" y="19017"/>
                </a:lnTo>
                <a:lnTo>
                  <a:pt x="628081" y="8577"/>
                </a:lnTo>
                <a:lnTo>
                  <a:pt x="580842" y="2175"/>
                </a:lnTo>
                <a:lnTo>
                  <a:pt x="532383" y="0"/>
                </a:lnTo>
                <a:close/>
              </a:path>
            </a:pathLst>
          </a:custGeom>
          <a:solidFill>
            <a:srgbClr val="9F87AF">
              <a:alpha val="25099"/>
            </a:srgbClr>
          </a:solidFill>
        </p:spPr>
        <p:txBody>
          <a:bodyPr wrap="square" lIns="0" tIns="0" rIns="0" bIns="0" rtlCol="0"/>
          <a:lstStyle/>
          <a:p>
            <a:endParaRPr sz="1350"/>
          </a:p>
        </p:txBody>
      </p:sp>
      <p:sp>
        <p:nvSpPr>
          <p:cNvPr id="45" name="object 45"/>
          <p:cNvSpPr txBox="1"/>
          <p:nvPr/>
        </p:nvSpPr>
        <p:spPr>
          <a:xfrm>
            <a:off x="6863753" y="3544079"/>
            <a:ext cx="898684" cy="355867"/>
          </a:xfrm>
          <a:prstGeom prst="rect">
            <a:avLst/>
          </a:prstGeom>
        </p:spPr>
        <p:txBody>
          <a:bodyPr vert="horz" wrap="square" lIns="0" tIns="9525" rIns="0" bIns="0" rtlCol="0">
            <a:spAutoFit/>
          </a:bodyPr>
          <a:lstStyle/>
          <a:p>
            <a:pPr marL="9525" marR="3810">
              <a:spcBef>
                <a:spcPts val="75"/>
              </a:spcBef>
            </a:pPr>
            <a:r>
              <a:rPr sz="1125" b="1" dirty="0">
                <a:cs typeface="Arial"/>
              </a:rPr>
              <a:t>A</a:t>
            </a:r>
            <a:r>
              <a:rPr sz="1125" b="1" spc="-4" dirty="0">
                <a:cs typeface="Arial"/>
              </a:rPr>
              <a:t>u</a:t>
            </a:r>
            <a:r>
              <a:rPr sz="1125" b="1" dirty="0">
                <a:cs typeface="Arial"/>
              </a:rPr>
              <a:t>t</a:t>
            </a:r>
            <a:r>
              <a:rPr sz="1125" b="1" spc="-4" dirty="0">
                <a:cs typeface="Arial"/>
              </a:rPr>
              <a:t>ono</a:t>
            </a:r>
            <a:r>
              <a:rPr sz="1125" b="1" dirty="0">
                <a:cs typeface="Arial"/>
              </a:rPr>
              <a:t>m</a:t>
            </a:r>
            <a:r>
              <a:rPr sz="1125" b="1" spc="-4" dirty="0">
                <a:cs typeface="Arial"/>
              </a:rPr>
              <a:t>ou</a:t>
            </a:r>
            <a:r>
              <a:rPr sz="1125" b="1" dirty="0">
                <a:cs typeface="Arial"/>
              </a:rPr>
              <a:t>s  </a:t>
            </a:r>
            <a:r>
              <a:rPr sz="1125" b="1" spc="-4" dirty="0">
                <a:cs typeface="Arial"/>
              </a:rPr>
              <a:t>IT</a:t>
            </a:r>
            <a:endParaRPr sz="1125">
              <a:cs typeface="Arial"/>
            </a:endParaRPr>
          </a:p>
        </p:txBody>
      </p:sp>
      <p:sp>
        <p:nvSpPr>
          <p:cNvPr id="46" name="object 46"/>
          <p:cNvSpPr txBox="1"/>
          <p:nvPr/>
        </p:nvSpPr>
        <p:spPr>
          <a:xfrm>
            <a:off x="6863751" y="3972704"/>
            <a:ext cx="913448" cy="881652"/>
          </a:xfrm>
          <a:prstGeom prst="rect">
            <a:avLst/>
          </a:prstGeom>
        </p:spPr>
        <p:txBody>
          <a:bodyPr vert="horz" wrap="square" lIns="0" tIns="9525" rIns="0" bIns="0" rtlCol="0">
            <a:spAutoFit/>
          </a:bodyPr>
          <a:lstStyle/>
          <a:p>
            <a:pPr marL="170497" indent="-160972">
              <a:spcBef>
                <a:spcPts val="75"/>
              </a:spcBef>
              <a:buChar char="•"/>
              <a:tabLst>
                <a:tab pos="170021" algn="l"/>
                <a:tab pos="170497" algn="l"/>
              </a:tabLst>
            </a:pPr>
            <a:r>
              <a:rPr sz="900" spc="-4" dirty="0">
                <a:cs typeface="Arial"/>
              </a:rPr>
              <a:t>Policy</a:t>
            </a:r>
            <a:r>
              <a:rPr sz="900" spc="-49" dirty="0">
                <a:cs typeface="Arial"/>
              </a:rPr>
              <a:t> </a:t>
            </a:r>
            <a:r>
              <a:rPr sz="900" spc="-4" dirty="0">
                <a:cs typeface="Arial"/>
              </a:rPr>
              <a:t>engines</a:t>
            </a:r>
            <a:endParaRPr sz="900">
              <a:cs typeface="Arial"/>
            </a:endParaRPr>
          </a:p>
          <a:p>
            <a:pPr marL="170497" marR="30480" indent="-160972">
              <a:spcBef>
                <a:spcPts val="668"/>
              </a:spcBef>
              <a:buChar char="•"/>
              <a:tabLst>
                <a:tab pos="170021" algn="l"/>
                <a:tab pos="170497" algn="l"/>
              </a:tabLst>
            </a:pPr>
            <a:r>
              <a:rPr sz="900" spc="-4" dirty="0">
                <a:cs typeface="Arial"/>
              </a:rPr>
              <a:t>Extending  </a:t>
            </a:r>
            <a:r>
              <a:rPr sz="900" spc="-11" dirty="0">
                <a:cs typeface="Arial"/>
              </a:rPr>
              <a:t>AWS</a:t>
            </a:r>
            <a:r>
              <a:rPr sz="900" spc="-56" dirty="0">
                <a:cs typeface="Arial"/>
              </a:rPr>
              <a:t> </a:t>
            </a:r>
            <a:r>
              <a:rPr sz="900" spc="-4" dirty="0">
                <a:cs typeface="Arial"/>
              </a:rPr>
              <a:t>services</a:t>
            </a:r>
            <a:endParaRPr sz="900">
              <a:cs typeface="Arial"/>
            </a:endParaRPr>
          </a:p>
          <a:p>
            <a:pPr marL="170497" marR="63818" indent="-160972">
              <a:spcBef>
                <a:spcPts val="689"/>
              </a:spcBef>
              <a:buChar char="•"/>
              <a:tabLst>
                <a:tab pos="170021" algn="l"/>
                <a:tab pos="170497" algn="l"/>
              </a:tabLst>
            </a:pPr>
            <a:r>
              <a:rPr sz="900" dirty="0">
                <a:cs typeface="Arial"/>
              </a:rPr>
              <a:t>I</a:t>
            </a:r>
            <a:r>
              <a:rPr sz="900" spc="-4" dirty="0">
                <a:cs typeface="Arial"/>
              </a:rPr>
              <a:t>n</a:t>
            </a:r>
            <a:r>
              <a:rPr sz="900" dirty="0">
                <a:cs typeface="Arial"/>
              </a:rPr>
              <a:t>fr</a:t>
            </a:r>
            <a:r>
              <a:rPr sz="900" spc="-4" dirty="0">
                <a:cs typeface="Arial"/>
              </a:rPr>
              <a:t>a</a:t>
            </a:r>
            <a:r>
              <a:rPr sz="900" dirty="0">
                <a:cs typeface="Arial"/>
              </a:rPr>
              <a:t>str</a:t>
            </a:r>
            <a:r>
              <a:rPr sz="900" spc="-4" dirty="0">
                <a:cs typeface="Arial"/>
              </a:rPr>
              <a:t>u</a:t>
            </a:r>
            <a:r>
              <a:rPr sz="900" dirty="0">
                <a:cs typeface="Arial"/>
              </a:rPr>
              <a:t>ct</a:t>
            </a:r>
            <a:r>
              <a:rPr sz="900" spc="-4" dirty="0">
                <a:cs typeface="Arial"/>
              </a:rPr>
              <a:t>u</a:t>
            </a:r>
            <a:r>
              <a:rPr sz="900" dirty="0">
                <a:cs typeface="Arial"/>
              </a:rPr>
              <a:t>re  m</a:t>
            </a:r>
            <a:r>
              <a:rPr sz="900" spc="-4" dirty="0">
                <a:cs typeface="Arial"/>
              </a:rPr>
              <a:t>anage</a:t>
            </a:r>
            <a:r>
              <a:rPr sz="900" dirty="0">
                <a:cs typeface="Arial"/>
              </a:rPr>
              <a:t>m</a:t>
            </a:r>
            <a:r>
              <a:rPr sz="900" spc="-4" dirty="0">
                <a:cs typeface="Arial"/>
              </a:rPr>
              <a:t>en</a:t>
            </a:r>
            <a:r>
              <a:rPr sz="900" dirty="0">
                <a:cs typeface="Arial"/>
              </a:rPr>
              <a:t>t</a:t>
            </a:r>
            <a:endParaRPr sz="900">
              <a:cs typeface="Arial"/>
            </a:endParaRPr>
          </a:p>
        </p:txBody>
      </p:sp>
      <p:sp>
        <p:nvSpPr>
          <p:cNvPr id="47" name="object 47"/>
          <p:cNvSpPr/>
          <p:nvPr/>
        </p:nvSpPr>
        <p:spPr>
          <a:xfrm>
            <a:off x="6873276" y="3436541"/>
            <a:ext cx="1002030" cy="0"/>
          </a:xfrm>
          <a:custGeom>
            <a:avLst/>
            <a:gdLst/>
            <a:ahLst/>
            <a:cxnLst/>
            <a:rect l="l" t="t" r="r" b="b"/>
            <a:pathLst>
              <a:path w="1336040">
                <a:moveTo>
                  <a:pt x="0" y="0"/>
                </a:moveTo>
                <a:lnTo>
                  <a:pt x="1335810" y="1"/>
                </a:lnTo>
              </a:path>
            </a:pathLst>
          </a:custGeom>
          <a:ln w="25400">
            <a:solidFill>
              <a:srgbClr val="FCB64C"/>
            </a:solidFill>
          </a:ln>
        </p:spPr>
        <p:txBody>
          <a:bodyPr wrap="square" lIns="0" tIns="0" rIns="0" bIns="0" rtlCol="0"/>
          <a:lstStyle/>
          <a:p>
            <a:endParaRPr sz="1350"/>
          </a:p>
        </p:txBody>
      </p:sp>
      <p:sp>
        <p:nvSpPr>
          <p:cNvPr id="48" name="object 48"/>
          <p:cNvSpPr/>
          <p:nvPr/>
        </p:nvSpPr>
        <p:spPr>
          <a:xfrm>
            <a:off x="6929789" y="2518410"/>
            <a:ext cx="806291" cy="806291"/>
          </a:xfrm>
          <a:custGeom>
            <a:avLst/>
            <a:gdLst/>
            <a:ahLst/>
            <a:cxnLst/>
            <a:rect l="l" t="t" r="r" b="b"/>
            <a:pathLst>
              <a:path w="1075054" h="1075055">
                <a:moveTo>
                  <a:pt x="0" y="537380"/>
                </a:moveTo>
                <a:lnTo>
                  <a:pt x="2196" y="488467"/>
                </a:lnTo>
                <a:lnTo>
                  <a:pt x="8657" y="440785"/>
                </a:lnTo>
                <a:lnTo>
                  <a:pt x="19195" y="394523"/>
                </a:lnTo>
                <a:lnTo>
                  <a:pt x="33619" y="349870"/>
                </a:lnTo>
                <a:lnTo>
                  <a:pt x="51740" y="307017"/>
                </a:lnTo>
                <a:lnTo>
                  <a:pt x="73368" y="266154"/>
                </a:lnTo>
                <a:lnTo>
                  <a:pt x="98312" y="227469"/>
                </a:lnTo>
                <a:lnTo>
                  <a:pt x="126385" y="191152"/>
                </a:lnTo>
                <a:lnTo>
                  <a:pt x="157394" y="157394"/>
                </a:lnTo>
                <a:lnTo>
                  <a:pt x="191152" y="126385"/>
                </a:lnTo>
                <a:lnTo>
                  <a:pt x="227469" y="98312"/>
                </a:lnTo>
                <a:lnTo>
                  <a:pt x="266154" y="73368"/>
                </a:lnTo>
                <a:lnTo>
                  <a:pt x="307017" y="51740"/>
                </a:lnTo>
                <a:lnTo>
                  <a:pt x="349870" y="33619"/>
                </a:lnTo>
                <a:lnTo>
                  <a:pt x="394523" y="19195"/>
                </a:lnTo>
                <a:lnTo>
                  <a:pt x="440785" y="8657"/>
                </a:lnTo>
                <a:lnTo>
                  <a:pt x="488467" y="2196"/>
                </a:lnTo>
                <a:lnTo>
                  <a:pt x="537380" y="0"/>
                </a:lnTo>
                <a:lnTo>
                  <a:pt x="586292" y="2196"/>
                </a:lnTo>
                <a:lnTo>
                  <a:pt x="633974" y="8657"/>
                </a:lnTo>
                <a:lnTo>
                  <a:pt x="680237" y="19195"/>
                </a:lnTo>
                <a:lnTo>
                  <a:pt x="724889" y="33619"/>
                </a:lnTo>
                <a:lnTo>
                  <a:pt x="767742" y="51740"/>
                </a:lnTo>
                <a:lnTo>
                  <a:pt x="808606" y="73368"/>
                </a:lnTo>
                <a:lnTo>
                  <a:pt x="847290" y="98312"/>
                </a:lnTo>
                <a:lnTo>
                  <a:pt x="883607" y="126385"/>
                </a:lnTo>
                <a:lnTo>
                  <a:pt x="917365" y="157394"/>
                </a:lnTo>
                <a:lnTo>
                  <a:pt x="948375" y="191152"/>
                </a:lnTo>
                <a:lnTo>
                  <a:pt x="976447" y="227469"/>
                </a:lnTo>
                <a:lnTo>
                  <a:pt x="1001392" y="266154"/>
                </a:lnTo>
                <a:lnTo>
                  <a:pt x="1023019" y="307017"/>
                </a:lnTo>
                <a:lnTo>
                  <a:pt x="1041140" y="349870"/>
                </a:lnTo>
                <a:lnTo>
                  <a:pt x="1055564" y="394523"/>
                </a:lnTo>
                <a:lnTo>
                  <a:pt x="1066102" y="440785"/>
                </a:lnTo>
                <a:lnTo>
                  <a:pt x="1072564" y="488467"/>
                </a:lnTo>
                <a:lnTo>
                  <a:pt x="1074760" y="537380"/>
                </a:lnTo>
                <a:lnTo>
                  <a:pt x="1072564" y="586292"/>
                </a:lnTo>
                <a:lnTo>
                  <a:pt x="1066102" y="633974"/>
                </a:lnTo>
                <a:lnTo>
                  <a:pt x="1055564" y="680237"/>
                </a:lnTo>
                <a:lnTo>
                  <a:pt x="1041140" y="724889"/>
                </a:lnTo>
                <a:lnTo>
                  <a:pt x="1023019" y="767742"/>
                </a:lnTo>
                <a:lnTo>
                  <a:pt x="1001392" y="808606"/>
                </a:lnTo>
                <a:lnTo>
                  <a:pt x="976447" y="847290"/>
                </a:lnTo>
                <a:lnTo>
                  <a:pt x="948375" y="883607"/>
                </a:lnTo>
                <a:lnTo>
                  <a:pt x="917365" y="917365"/>
                </a:lnTo>
                <a:lnTo>
                  <a:pt x="883607" y="948375"/>
                </a:lnTo>
                <a:lnTo>
                  <a:pt x="847290" y="976447"/>
                </a:lnTo>
                <a:lnTo>
                  <a:pt x="808606" y="1001392"/>
                </a:lnTo>
                <a:lnTo>
                  <a:pt x="767742" y="1023019"/>
                </a:lnTo>
                <a:lnTo>
                  <a:pt x="724889" y="1041140"/>
                </a:lnTo>
                <a:lnTo>
                  <a:pt x="680237" y="1055564"/>
                </a:lnTo>
                <a:lnTo>
                  <a:pt x="633974" y="1066102"/>
                </a:lnTo>
                <a:lnTo>
                  <a:pt x="586292" y="1072564"/>
                </a:lnTo>
                <a:lnTo>
                  <a:pt x="537380" y="1074760"/>
                </a:lnTo>
                <a:lnTo>
                  <a:pt x="488467" y="1072564"/>
                </a:lnTo>
                <a:lnTo>
                  <a:pt x="440785" y="1066102"/>
                </a:lnTo>
                <a:lnTo>
                  <a:pt x="394523" y="1055564"/>
                </a:lnTo>
                <a:lnTo>
                  <a:pt x="349870" y="1041140"/>
                </a:lnTo>
                <a:lnTo>
                  <a:pt x="307017" y="1023019"/>
                </a:lnTo>
                <a:lnTo>
                  <a:pt x="266154" y="1001392"/>
                </a:lnTo>
                <a:lnTo>
                  <a:pt x="227469" y="976447"/>
                </a:lnTo>
                <a:lnTo>
                  <a:pt x="191152" y="948375"/>
                </a:lnTo>
                <a:lnTo>
                  <a:pt x="157394" y="917365"/>
                </a:lnTo>
                <a:lnTo>
                  <a:pt x="126385" y="883607"/>
                </a:lnTo>
                <a:lnTo>
                  <a:pt x="98312" y="847290"/>
                </a:lnTo>
                <a:lnTo>
                  <a:pt x="73368" y="808606"/>
                </a:lnTo>
                <a:lnTo>
                  <a:pt x="51740" y="767742"/>
                </a:lnTo>
                <a:lnTo>
                  <a:pt x="33619" y="724889"/>
                </a:lnTo>
                <a:lnTo>
                  <a:pt x="19195" y="680237"/>
                </a:lnTo>
                <a:lnTo>
                  <a:pt x="8657" y="633974"/>
                </a:lnTo>
                <a:lnTo>
                  <a:pt x="2196" y="586292"/>
                </a:lnTo>
                <a:lnTo>
                  <a:pt x="0" y="537380"/>
                </a:lnTo>
                <a:close/>
              </a:path>
            </a:pathLst>
          </a:custGeom>
          <a:ln w="31750">
            <a:solidFill>
              <a:srgbClr val="6D6E6D"/>
            </a:solidFill>
          </a:ln>
        </p:spPr>
        <p:txBody>
          <a:bodyPr wrap="square" lIns="0" tIns="0" rIns="0" bIns="0" rtlCol="0"/>
          <a:lstStyle/>
          <a:p>
            <a:endParaRPr sz="1350"/>
          </a:p>
        </p:txBody>
      </p:sp>
      <p:sp>
        <p:nvSpPr>
          <p:cNvPr id="49" name="object 49"/>
          <p:cNvSpPr/>
          <p:nvPr/>
        </p:nvSpPr>
        <p:spPr>
          <a:xfrm>
            <a:off x="7039544" y="2591292"/>
            <a:ext cx="586541" cy="586541"/>
          </a:xfrm>
          <a:prstGeom prst="rect">
            <a:avLst/>
          </a:prstGeom>
          <a:blipFill>
            <a:blip r:embed="rId1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22839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C94A885-434A-4458-878E-BFC58864338E}"/>
              </a:ext>
            </a:extLst>
          </p:cNvPr>
          <p:cNvGrpSpPr/>
          <p:nvPr/>
        </p:nvGrpSpPr>
        <p:grpSpPr>
          <a:xfrm>
            <a:off x="5398683" y="5602535"/>
            <a:ext cx="1627847" cy="283814"/>
            <a:chOff x="4279782" y="5408838"/>
            <a:chExt cx="2170463" cy="378419"/>
          </a:xfrm>
        </p:grpSpPr>
        <p:pic>
          <p:nvPicPr>
            <p:cNvPr id="6" name="Picture 5">
              <a:extLst>
                <a:ext uri="{FF2B5EF4-FFF2-40B4-BE49-F238E27FC236}">
                  <a16:creationId xmlns:a16="http://schemas.microsoft.com/office/drawing/2014/main" id="{76BDF709-CAA5-4F41-A2F2-F218077DD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7" name="Title 1">
              <a:extLst>
                <a:ext uri="{FF2B5EF4-FFF2-40B4-BE49-F238E27FC236}">
                  <a16:creationId xmlns:a16="http://schemas.microsoft.com/office/drawing/2014/main" id="{FC975C6A-37F1-45CC-89A8-AC9FA909F018}"/>
                </a:ext>
              </a:extLst>
            </p:cNvPr>
            <p:cNvSpPr txBox="1">
              <a:spLocks/>
            </p:cNvSpPr>
            <p:nvPr/>
          </p:nvSpPr>
          <p:spPr>
            <a:xfrm>
              <a:off x="4457102" y="5408838"/>
              <a:ext cx="1993143" cy="3784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050" dirty="0">
                  <a:solidFill>
                    <a:schemeClr val="accent1">
                      <a:lumMod val="50000"/>
                    </a:schemeClr>
                  </a:solidFill>
                  <a:latin typeface="HP Simplified" panose="020B0606020204020204" pitchFamily="34" charset="0"/>
                </a:rPr>
                <a:t>digitalent.kominfo.go.id</a:t>
              </a:r>
              <a:endParaRPr lang="en-US" sz="525" dirty="0">
                <a:solidFill>
                  <a:schemeClr val="accent1">
                    <a:lumMod val="50000"/>
                  </a:schemeClr>
                </a:solidFill>
                <a:latin typeface="HP Simplified" panose="020B0606020204020204" pitchFamily="34" charset="0"/>
              </a:endParaRPr>
            </a:p>
          </p:txBody>
        </p:sp>
      </p:grpSp>
      <p:sp>
        <p:nvSpPr>
          <p:cNvPr id="8" name="Rectangle 7">
            <a:extLst>
              <a:ext uri="{FF2B5EF4-FFF2-40B4-BE49-F238E27FC236}">
                <a16:creationId xmlns:a16="http://schemas.microsoft.com/office/drawing/2014/main" id="{832C890B-1B77-413B-BBC4-FA8F71B0A946}"/>
              </a:ext>
            </a:extLst>
          </p:cNvPr>
          <p:cNvSpPr/>
          <p:nvPr/>
        </p:nvSpPr>
        <p:spPr>
          <a:xfrm>
            <a:off x="1869131" y="3140460"/>
            <a:ext cx="5917558" cy="600164"/>
          </a:xfrm>
          <a:prstGeom prst="rect">
            <a:avLst/>
          </a:prstGeom>
        </p:spPr>
        <p:txBody>
          <a:bodyPr wrap="square">
            <a:spAutoFit/>
          </a:bodyPr>
          <a:lstStyle/>
          <a:p>
            <a:r>
              <a:rPr lang="en-US" sz="3300" dirty="0">
                <a:solidFill>
                  <a:srgbClr val="002060"/>
                </a:solidFill>
                <a:latin typeface="HP Simplified" panose="020B0606020204020204" pitchFamily="34" charset="0"/>
              </a:rPr>
              <a:t>Fundamentals of AWS Lambda</a:t>
            </a:r>
          </a:p>
        </p:txBody>
      </p:sp>
    </p:spTree>
    <p:extLst>
      <p:ext uri="{BB962C8B-B14F-4D97-AF65-F5344CB8AC3E}">
        <p14:creationId xmlns:p14="http://schemas.microsoft.com/office/powerpoint/2010/main" val="19793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C94A885-434A-4458-878E-BFC58864338E}"/>
              </a:ext>
            </a:extLst>
          </p:cNvPr>
          <p:cNvGrpSpPr/>
          <p:nvPr/>
        </p:nvGrpSpPr>
        <p:grpSpPr>
          <a:xfrm>
            <a:off x="5398683" y="5602535"/>
            <a:ext cx="1627847" cy="283814"/>
            <a:chOff x="4279782" y="5408838"/>
            <a:chExt cx="2170463" cy="378419"/>
          </a:xfrm>
        </p:grpSpPr>
        <p:pic>
          <p:nvPicPr>
            <p:cNvPr id="6" name="Picture 5">
              <a:extLst>
                <a:ext uri="{FF2B5EF4-FFF2-40B4-BE49-F238E27FC236}">
                  <a16:creationId xmlns:a16="http://schemas.microsoft.com/office/drawing/2014/main" id="{76BDF709-CAA5-4F41-A2F2-F218077DD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7" name="Title 1">
              <a:extLst>
                <a:ext uri="{FF2B5EF4-FFF2-40B4-BE49-F238E27FC236}">
                  <a16:creationId xmlns:a16="http://schemas.microsoft.com/office/drawing/2014/main" id="{FC975C6A-37F1-45CC-89A8-AC9FA909F018}"/>
                </a:ext>
              </a:extLst>
            </p:cNvPr>
            <p:cNvSpPr txBox="1">
              <a:spLocks/>
            </p:cNvSpPr>
            <p:nvPr/>
          </p:nvSpPr>
          <p:spPr>
            <a:xfrm>
              <a:off x="4457102" y="5408838"/>
              <a:ext cx="1993143" cy="3784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050" dirty="0">
                  <a:solidFill>
                    <a:schemeClr val="accent1">
                      <a:lumMod val="50000"/>
                    </a:schemeClr>
                  </a:solidFill>
                  <a:latin typeface="HP Simplified" panose="020B0606020204020204" pitchFamily="34" charset="0"/>
                </a:rPr>
                <a:t>digitalent.kominfo.go.id</a:t>
              </a:r>
              <a:endParaRPr lang="en-US" sz="525" dirty="0">
                <a:solidFill>
                  <a:schemeClr val="accent1">
                    <a:lumMod val="50000"/>
                  </a:schemeClr>
                </a:solidFill>
                <a:latin typeface="HP Simplified" panose="020B0606020204020204" pitchFamily="34" charset="0"/>
              </a:endParaRPr>
            </a:p>
          </p:txBody>
        </p:sp>
      </p:grpSp>
      <p:sp>
        <p:nvSpPr>
          <p:cNvPr id="8" name="Rectangle 7">
            <a:extLst>
              <a:ext uri="{FF2B5EF4-FFF2-40B4-BE49-F238E27FC236}">
                <a16:creationId xmlns:a16="http://schemas.microsoft.com/office/drawing/2014/main" id="{832C890B-1B77-413B-BBC4-FA8F71B0A946}"/>
              </a:ext>
            </a:extLst>
          </p:cNvPr>
          <p:cNvSpPr/>
          <p:nvPr/>
        </p:nvSpPr>
        <p:spPr>
          <a:xfrm>
            <a:off x="1400688" y="1648465"/>
            <a:ext cx="4042260" cy="600164"/>
          </a:xfrm>
          <a:prstGeom prst="rect">
            <a:avLst/>
          </a:prstGeom>
        </p:spPr>
        <p:txBody>
          <a:bodyPr wrap="none">
            <a:spAutoFit/>
          </a:bodyPr>
          <a:lstStyle/>
          <a:p>
            <a:r>
              <a:rPr lang="en-US" sz="3300" b="1" spc="-76" dirty="0">
                <a:solidFill>
                  <a:srgbClr val="000099"/>
                </a:solidFill>
                <a:latin typeface="+mj-lt"/>
                <a:ea typeface="+mj-ea"/>
                <a:cs typeface="+mj-cs"/>
              </a:rPr>
              <a:t>Let’s talk about Lambda!</a:t>
            </a:r>
          </a:p>
        </p:txBody>
      </p:sp>
      <p:pic>
        <p:nvPicPr>
          <p:cNvPr id="9" name="Picture 8">
            <a:extLst>
              <a:ext uri="{FF2B5EF4-FFF2-40B4-BE49-F238E27FC236}">
                <a16:creationId xmlns:a16="http://schemas.microsoft.com/office/drawing/2014/main" id="{BF7EE986-5091-470A-A635-3FBE88ED45D3}"/>
              </a:ext>
            </a:extLst>
          </p:cNvPr>
          <p:cNvPicPr>
            <a:picLocks noChangeAspect="1"/>
          </p:cNvPicPr>
          <p:nvPr/>
        </p:nvPicPr>
        <p:blipFill>
          <a:blip r:embed="rId3"/>
          <a:stretch>
            <a:fillRect/>
          </a:stretch>
        </p:blipFill>
        <p:spPr>
          <a:xfrm>
            <a:off x="1274650" y="2544535"/>
            <a:ext cx="2284838" cy="2013860"/>
          </a:xfrm>
          <a:prstGeom prst="rect">
            <a:avLst/>
          </a:prstGeom>
        </p:spPr>
      </p:pic>
      <p:sp>
        <p:nvSpPr>
          <p:cNvPr id="10" name="Rectangle 9">
            <a:extLst>
              <a:ext uri="{FF2B5EF4-FFF2-40B4-BE49-F238E27FC236}">
                <a16:creationId xmlns:a16="http://schemas.microsoft.com/office/drawing/2014/main" id="{DAF60D08-672B-4D53-94F6-A7EB2F773A4A}"/>
              </a:ext>
            </a:extLst>
          </p:cNvPr>
          <p:cNvSpPr/>
          <p:nvPr/>
        </p:nvSpPr>
        <p:spPr>
          <a:xfrm>
            <a:off x="3809168" y="2352337"/>
            <a:ext cx="4060183" cy="2585323"/>
          </a:xfrm>
          <a:prstGeom prst="rect">
            <a:avLst/>
          </a:prstGeom>
        </p:spPr>
        <p:txBody>
          <a:bodyPr wrap="square">
            <a:spAutoFit/>
          </a:bodyPr>
          <a:lstStyle/>
          <a:p>
            <a:pPr marL="214313" indent="-214313">
              <a:buFont typeface="Arial" panose="020B0604020202020204" pitchFamily="34" charset="0"/>
              <a:buChar char="•"/>
            </a:pPr>
            <a:r>
              <a:rPr lang="en-US" dirty="0">
                <a:solidFill>
                  <a:srgbClr val="000000"/>
                </a:solidFill>
                <a:latin typeface="HP Simplified Light" panose="020B0404020204020204" pitchFamily="34" charset="0"/>
              </a:rPr>
              <a:t>Run code without thinking about server.</a:t>
            </a:r>
          </a:p>
          <a:p>
            <a:pPr marL="214313" indent="-214313">
              <a:buFont typeface="Arial" panose="020B0604020202020204" pitchFamily="34" charset="0"/>
              <a:buChar char="•"/>
            </a:pPr>
            <a:endParaRPr lang="en-US" dirty="0">
              <a:solidFill>
                <a:srgbClr val="000000"/>
              </a:solidFill>
              <a:latin typeface="HP Simplified Light" panose="020B0404020204020204" pitchFamily="34" charset="0"/>
            </a:endParaRPr>
          </a:p>
          <a:p>
            <a:pPr marL="214313" indent="-214313">
              <a:buFont typeface="Arial" panose="020B0604020202020204" pitchFamily="34" charset="0"/>
              <a:buChar char="•"/>
            </a:pPr>
            <a:r>
              <a:rPr lang="en-US" dirty="0">
                <a:solidFill>
                  <a:srgbClr val="000000"/>
                </a:solidFill>
                <a:latin typeface="HP Simplified Light" panose="020B0404020204020204" pitchFamily="34" charset="0"/>
              </a:rPr>
              <a:t>Serverless compute platform for stateless code execution in response to events.</a:t>
            </a:r>
          </a:p>
          <a:p>
            <a:pPr marL="214313" indent="-214313">
              <a:buFont typeface="Arial" panose="020B0604020202020204" pitchFamily="34" charset="0"/>
              <a:buChar char="•"/>
            </a:pPr>
            <a:endParaRPr lang="en-ID" dirty="0">
              <a:latin typeface="HP Simplified Light" panose="020B0404020204020204" pitchFamily="34" charset="0"/>
            </a:endParaRPr>
          </a:p>
          <a:p>
            <a:pPr marL="214313" indent="-214313">
              <a:buFont typeface="Arial" panose="020B0604020202020204" pitchFamily="34" charset="0"/>
              <a:buChar char="•"/>
            </a:pPr>
            <a:r>
              <a:rPr lang="en-ID" dirty="0">
                <a:latin typeface="HP Simplified Light" panose="020B0404020204020204" pitchFamily="34" charset="0"/>
              </a:rPr>
              <a:t>AWS Lambda lets you run code without provisioning or managing servers.</a:t>
            </a:r>
            <a:endParaRPr lang="en-US" dirty="0"/>
          </a:p>
          <a:p>
            <a:r>
              <a:rPr lang="en-ID" dirty="0">
                <a:latin typeface="HP Simplified Light" panose="020B0404020204020204" pitchFamily="34" charset="0"/>
              </a:rPr>
              <a:t> </a:t>
            </a:r>
            <a:endParaRPr lang="en-US" dirty="0">
              <a:latin typeface="HP Simplified Light" panose="020B0404020204020204" pitchFamily="34" charset="0"/>
            </a:endParaRPr>
          </a:p>
        </p:txBody>
      </p:sp>
    </p:spTree>
    <p:extLst>
      <p:ext uri="{BB962C8B-B14F-4D97-AF65-F5344CB8AC3E}">
        <p14:creationId xmlns:p14="http://schemas.microsoft.com/office/powerpoint/2010/main" val="10142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C94A885-434A-4458-878E-BFC58864338E}"/>
              </a:ext>
            </a:extLst>
          </p:cNvPr>
          <p:cNvGrpSpPr/>
          <p:nvPr/>
        </p:nvGrpSpPr>
        <p:grpSpPr>
          <a:xfrm>
            <a:off x="5398683" y="5602535"/>
            <a:ext cx="1627847" cy="283814"/>
            <a:chOff x="4279782" y="5408838"/>
            <a:chExt cx="2170463" cy="378419"/>
          </a:xfrm>
        </p:grpSpPr>
        <p:pic>
          <p:nvPicPr>
            <p:cNvPr id="6" name="Picture 5">
              <a:extLst>
                <a:ext uri="{FF2B5EF4-FFF2-40B4-BE49-F238E27FC236}">
                  <a16:creationId xmlns:a16="http://schemas.microsoft.com/office/drawing/2014/main" id="{76BDF709-CAA5-4F41-A2F2-F218077DD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7" name="Title 1">
              <a:extLst>
                <a:ext uri="{FF2B5EF4-FFF2-40B4-BE49-F238E27FC236}">
                  <a16:creationId xmlns:a16="http://schemas.microsoft.com/office/drawing/2014/main" id="{FC975C6A-37F1-45CC-89A8-AC9FA909F018}"/>
                </a:ext>
              </a:extLst>
            </p:cNvPr>
            <p:cNvSpPr txBox="1">
              <a:spLocks/>
            </p:cNvSpPr>
            <p:nvPr/>
          </p:nvSpPr>
          <p:spPr>
            <a:xfrm>
              <a:off x="4457102" y="5408838"/>
              <a:ext cx="1993143" cy="3784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050" dirty="0">
                  <a:solidFill>
                    <a:schemeClr val="accent1">
                      <a:lumMod val="50000"/>
                    </a:schemeClr>
                  </a:solidFill>
                  <a:latin typeface="HP Simplified" panose="020B0606020204020204" pitchFamily="34" charset="0"/>
                </a:rPr>
                <a:t>digitalent.kominfo.go.id</a:t>
              </a:r>
              <a:endParaRPr lang="en-US" sz="525" dirty="0">
                <a:solidFill>
                  <a:schemeClr val="accent1">
                    <a:lumMod val="50000"/>
                  </a:schemeClr>
                </a:solidFill>
                <a:latin typeface="HP Simplified" panose="020B0606020204020204" pitchFamily="34" charset="0"/>
              </a:endParaRPr>
            </a:p>
          </p:txBody>
        </p:sp>
      </p:grpSp>
      <p:sp>
        <p:nvSpPr>
          <p:cNvPr id="8" name="Rectangle 7">
            <a:extLst>
              <a:ext uri="{FF2B5EF4-FFF2-40B4-BE49-F238E27FC236}">
                <a16:creationId xmlns:a16="http://schemas.microsoft.com/office/drawing/2014/main" id="{832C890B-1B77-413B-BBC4-FA8F71B0A946}"/>
              </a:ext>
            </a:extLst>
          </p:cNvPr>
          <p:cNvSpPr/>
          <p:nvPr/>
        </p:nvSpPr>
        <p:spPr>
          <a:xfrm>
            <a:off x="1454793" y="1635424"/>
            <a:ext cx="3117208" cy="600164"/>
          </a:xfrm>
          <a:prstGeom prst="rect">
            <a:avLst/>
          </a:prstGeom>
        </p:spPr>
        <p:txBody>
          <a:bodyPr wrap="square">
            <a:spAutoFit/>
          </a:bodyPr>
          <a:lstStyle/>
          <a:p>
            <a:r>
              <a:rPr lang="en-US" sz="3300" b="1" spc="-113" dirty="0">
                <a:solidFill>
                  <a:srgbClr val="000099"/>
                </a:solidFill>
                <a:latin typeface="+mj-lt"/>
                <a:ea typeface="+mj-ea"/>
                <a:cs typeface="+mj-cs"/>
              </a:rPr>
              <a:t>Pay per request</a:t>
            </a:r>
          </a:p>
        </p:txBody>
      </p:sp>
      <p:sp>
        <p:nvSpPr>
          <p:cNvPr id="10" name="Rectangle 9">
            <a:extLst>
              <a:ext uri="{FF2B5EF4-FFF2-40B4-BE49-F238E27FC236}">
                <a16:creationId xmlns:a16="http://schemas.microsoft.com/office/drawing/2014/main" id="{090F0B18-446D-4197-B85E-EF6FE430892E}"/>
              </a:ext>
            </a:extLst>
          </p:cNvPr>
          <p:cNvSpPr/>
          <p:nvPr/>
        </p:nvSpPr>
        <p:spPr>
          <a:xfrm>
            <a:off x="3970209" y="2359331"/>
            <a:ext cx="4030792" cy="2585323"/>
          </a:xfrm>
          <a:prstGeom prst="rect">
            <a:avLst/>
          </a:prstGeom>
        </p:spPr>
        <p:txBody>
          <a:bodyPr wrap="square">
            <a:spAutoFit/>
          </a:bodyPr>
          <a:lstStyle/>
          <a:p>
            <a:pPr marL="214313" indent="-214313">
              <a:lnSpc>
                <a:spcPct val="150000"/>
              </a:lnSpc>
              <a:buFont typeface="Arial" panose="020B0604020202020204" pitchFamily="34" charset="0"/>
              <a:buChar char="•"/>
            </a:pPr>
            <a:r>
              <a:rPr lang="en-US" dirty="0">
                <a:latin typeface="HP Simplified Light" panose="020B0404020204020204" pitchFamily="34" charset="0"/>
              </a:rPr>
              <a:t>Buy compute time in 100ms increments</a:t>
            </a:r>
          </a:p>
          <a:p>
            <a:pPr marL="214313" indent="-214313">
              <a:lnSpc>
                <a:spcPct val="150000"/>
              </a:lnSpc>
              <a:buFont typeface="Arial" panose="020B0604020202020204" pitchFamily="34" charset="0"/>
              <a:buChar char="•"/>
            </a:pPr>
            <a:r>
              <a:rPr lang="en-US" dirty="0">
                <a:latin typeface="HP Simplified Light" panose="020B0404020204020204" pitchFamily="34" charset="0"/>
              </a:rPr>
              <a:t>Low request charge</a:t>
            </a:r>
          </a:p>
          <a:p>
            <a:pPr marL="214313" indent="-214313">
              <a:lnSpc>
                <a:spcPct val="150000"/>
              </a:lnSpc>
              <a:buFont typeface="Arial" panose="020B0604020202020204" pitchFamily="34" charset="0"/>
              <a:buChar char="•"/>
            </a:pPr>
            <a:r>
              <a:rPr lang="en-US" dirty="0">
                <a:latin typeface="HP Simplified Light" panose="020B0404020204020204" pitchFamily="34" charset="0"/>
              </a:rPr>
              <a:t>No hourly, daily, or monthly minimums</a:t>
            </a:r>
          </a:p>
          <a:p>
            <a:pPr marL="214313" indent="-214313">
              <a:lnSpc>
                <a:spcPct val="150000"/>
              </a:lnSpc>
              <a:buFont typeface="Arial" panose="020B0604020202020204" pitchFamily="34" charset="0"/>
              <a:buChar char="•"/>
            </a:pPr>
            <a:r>
              <a:rPr lang="en-US" dirty="0">
                <a:latin typeface="HP Simplified Light" panose="020B0404020204020204" pitchFamily="34" charset="0"/>
              </a:rPr>
              <a:t>No per-device fees</a:t>
            </a:r>
          </a:p>
          <a:p>
            <a:pPr marL="214313" indent="-214313">
              <a:lnSpc>
                <a:spcPct val="150000"/>
              </a:lnSpc>
              <a:buFont typeface="Arial" panose="020B0604020202020204" pitchFamily="34" charset="0"/>
              <a:buChar char="•"/>
            </a:pPr>
            <a:r>
              <a:rPr lang="en-US" dirty="0">
                <a:latin typeface="HP Simplified Light" panose="020B0404020204020204" pitchFamily="34" charset="0"/>
              </a:rPr>
              <a:t>Never pay for idle</a:t>
            </a:r>
          </a:p>
        </p:txBody>
      </p:sp>
      <p:pic>
        <p:nvPicPr>
          <p:cNvPr id="11" name="Picture 10">
            <a:extLst>
              <a:ext uri="{FF2B5EF4-FFF2-40B4-BE49-F238E27FC236}">
                <a16:creationId xmlns:a16="http://schemas.microsoft.com/office/drawing/2014/main" id="{84FA271B-9A3D-4AD8-BEF8-39CBEE6077B7}"/>
              </a:ext>
            </a:extLst>
          </p:cNvPr>
          <p:cNvPicPr>
            <a:picLocks noChangeAspect="1"/>
          </p:cNvPicPr>
          <p:nvPr/>
        </p:nvPicPr>
        <p:blipFill>
          <a:blip r:embed="rId3"/>
          <a:stretch>
            <a:fillRect/>
          </a:stretch>
        </p:blipFill>
        <p:spPr>
          <a:xfrm>
            <a:off x="1282528" y="2246072"/>
            <a:ext cx="2687681" cy="2365856"/>
          </a:xfrm>
          <a:prstGeom prst="rect">
            <a:avLst/>
          </a:prstGeom>
        </p:spPr>
      </p:pic>
    </p:spTree>
    <p:extLst>
      <p:ext uri="{BB962C8B-B14F-4D97-AF65-F5344CB8AC3E}">
        <p14:creationId xmlns:p14="http://schemas.microsoft.com/office/powerpoint/2010/main" val="259214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7521" y="1227275"/>
            <a:ext cx="4776820" cy="1363835"/>
          </a:xfrm>
          <a:prstGeom prst="rect">
            <a:avLst/>
          </a:prstGeom>
        </p:spPr>
        <p:txBody>
          <a:bodyPr vert="horz" wrap="square" lIns="0" tIns="9525" rIns="0" bIns="0" rtlCol="0" anchor="ctr">
            <a:spAutoFit/>
          </a:bodyPr>
          <a:lstStyle/>
          <a:p>
            <a:pPr marL="9525">
              <a:lnSpc>
                <a:spcPct val="100000"/>
              </a:lnSpc>
              <a:spcBef>
                <a:spcPts val="75"/>
              </a:spcBef>
            </a:pPr>
            <a:r>
              <a:rPr spc="-113" dirty="0"/>
              <a:t>AWS Lambda</a:t>
            </a:r>
            <a:r>
              <a:rPr lang="en-US" spc="-113" dirty="0"/>
              <a:t> Execution Flow</a:t>
            </a:r>
            <a:endParaRPr spc="-113" dirty="0"/>
          </a:p>
        </p:txBody>
      </p:sp>
      <p:sp>
        <p:nvSpPr>
          <p:cNvPr id="3" name="object 3"/>
          <p:cNvSpPr/>
          <p:nvPr/>
        </p:nvSpPr>
        <p:spPr>
          <a:xfrm>
            <a:off x="2294103" y="3147789"/>
            <a:ext cx="677704" cy="673894"/>
          </a:xfrm>
          <a:custGeom>
            <a:avLst/>
            <a:gdLst/>
            <a:ahLst/>
            <a:cxnLst/>
            <a:rect l="l" t="t" r="r" b="b"/>
            <a:pathLst>
              <a:path w="903605" h="898525">
                <a:moveTo>
                  <a:pt x="858232" y="0"/>
                </a:moveTo>
                <a:lnTo>
                  <a:pt x="45166" y="0"/>
                </a:lnTo>
                <a:lnTo>
                  <a:pt x="27629" y="3545"/>
                </a:lnTo>
                <a:lnTo>
                  <a:pt x="13268" y="13196"/>
                </a:lnTo>
                <a:lnTo>
                  <a:pt x="3564" y="27480"/>
                </a:lnTo>
                <a:lnTo>
                  <a:pt x="0" y="44919"/>
                </a:lnTo>
                <a:lnTo>
                  <a:pt x="0" y="853262"/>
                </a:lnTo>
                <a:lnTo>
                  <a:pt x="3564" y="870699"/>
                </a:lnTo>
                <a:lnTo>
                  <a:pt x="13268" y="884978"/>
                </a:lnTo>
                <a:lnTo>
                  <a:pt x="27629" y="894626"/>
                </a:lnTo>
                <a:lnTo>
                  <a:pt x="45166" y="898169"/>
                </a:lnTo>
                <a:lnTo>
                  <a:pt x="858232" y="898169"/>
                </a:lnTo>
                <a:lnTo>
                  <a:pt x="875771" y="894626"/>
                </a:lnTo>
                <a:lnTo>
                  <a:pt x="890135" y="884978"/>
                </a:lnTo>
                <a:lnTo>
                  <a:pt x="899841" y="870699"/>
                </a:lnTo>
                <a:lnTo>
                  <a:pt x="903406" y="853262"/>
                </a:lnTo>
                <a:lnTo>
                  <a:pt x="903406" y="44919"/>
                </a:lnTo>
                <a:lnTo>
                  <a:pt x="899841" y="27480"/>
                </a:lnTo>
                <a:lnTo>
                  <a:pt x="890135" y="13196"/>
                </a:lnTo>
                <a:lnTo>
                  <a:pt x="875771" y="3545"/>
                </a:lnTo>
                <a:lnTo>
                  <a:pt x="858232" y="0"/>
                </a:lnTo>
                <a:close/>
              </a:path>
            </a:pathLst>
          </a:custGeom>
          <a:solidFill>
            <a:srgbClr val="00ABE4"/>
          </a:solidFill>
        </p:spPr>
        <p:txBody>
          <a:bodyPr wrap="square" lIns="0" tIns="0" rIns="0" bIns="0" rtlCol="0"/>
          <a:lstStyle/>
          <a:p>
            <a:endParaRPr sz="1350"/>
          </a:p>
        </p:txBody>
      </p:sp>
      <p:sp>
        <p:nvSpPr>
          <p:cNvPr id="4" name="object 4"/>
          <p:cNvSpPr/>
          <p:nvPr/>
        </p:nvSpPr>
        <p:spPr>
          <a:xfrm>
            <a:off x="2432063" y="3214388"/>
            <a:ext cx="401955" cy="540544"/>
          </a:xfrm>
          <a:custGeom>
            <a:avLst/>
            <a:gdLst/>
            <a:ahLst/>
            <a:cxnLst/>
            <a:rect l="l" t="t" r="r" b="b"/>
            <a:pathLst>
              <a:path w="535939" h="720725">
                <a:moveTo>
                  <a:pt x="390151" y="379704"/>
                </a:moveTo>
                <a:lnTo>
                  <a:pt x="205416" y="379716"/>
                </a:lnTo>
                <a:lnTo>
                  <a:pt x="3976" y="680542"/>
                </a:lnTo>
                <a:lnTo>
                  <a:pt x="268" y="689259"/>
                </a:lnTo>
                <a:lnTo>
                  <a:pt x="0" y="698436"/>
                </a:lnTo>
                <a:lnTo>
                  <a:pt x="2939" y="707156"/>
                </a:lnTo>
                <a:lnTo>
                  <a:pt x="8853" y="714501"/>
                </a:lnTo>
                <a:lnTo>
                  <a:pt x="13742" y="718134"/>
                </a:lnTo>
                <a:lnTo>
                  <a:pt x="18619" y="720572"/>
                </a:lnTo>
                <a:lnTo>
                  <a:pt x="30824" y="720572"/>
                </a:lnTo>
                <a:lnTo>
                  <a:pt x="38152" y="718134"/>
                </a:lnTo>
                <a:lnTo>
                  <a:pt x="43041" y="713308"/>
                </a:lnTo>
                <a:lnTo>
                  <a:pt x="390151" y="379704"/>
                </a:lnTo>
                <a:close/>
              </a:path>
              <a:path w="535939" h="720725">
                <a:moveTo>
                  <a:pt x="426404" y="0"/>
                </a:moveTo>
                <a:lnTo>
                  <a:pt x="248146" y="0"/>
                </a:lnTo>
                <a:lnTo>
                  <a:pt x="239612" y="4838"/>
                </a:lnTo>
                <a:lnTo>
                  <a:pt x="235942" y="12153"/>
                </a:lnTo>
                <a:lnTo>
                  <a:pt x="30824" y="359092"/>
                </a:lnTo>
                <a:lnTo>
                  <a:pt x="28093" y="365808"/>
                </a:lnTo>
                <a:lnTo>
                  <a:pt x="27311" y="372872"/>
                </a:lnTo>
                <a:lnTo>
                  <a:pt x="28593" y="379716"/>
                </a:lnTo>
                <a:lnTo>
                  <a:pt x="56465" y="397891"/>
                </a:lnTo>
                <a:lnTo>
                  <a:pt x="205424" y="379704"/>
                </a:lnTo>
                <a:lnTo>
                  <a:pt x="390151" y="379704"/>
                </a:lnTo>
                <a:lnTo>
                  <a:pt x="527737" y="247472"/>
                </a:lnTo>
                <a:lnTo>
                  <a:pt x="532812" y="241216"/>
                </a:lnTo>
                <a:lnTo>
                  <a:pt x="535368" y="233819"/>
                </a:lnTo>
                <a:lnTo>
                  <a:pt x="535636" y="225965"/>
                </a:lnTo>
                <a:lnTo>
                  <a:pt x="533846" y="218338"/>
                </a:lnTo>
                <a:lnTo>
                  <a:pt x="530026" y="211821"/>
                </a:lnTo>
                <a:lnTo>
                  <a:pt x="527740" y="209867"/>
                </a:lnTo>
                <a:lnTo>
                  <a:pt x="315304" y="209867"/>
                </a:lnTo>
                <a:lnTo>
                  <a:pt x="445936" y="41236"/>
                </a:lnTo>
                <a:lnTo>
                  <a:pt x="449603" y="34688"/>
                </a:lnTo>
                <a:lnTo>
                  <a:pt x="451437" y="27905"/>
                </a:lnTo>
                <a:lnTo>
                  <a:pt x="451435" y="21116"/>
                </a:lnTo>
                <a:lnTo>
                  <a:pt x="449594" y="14554"/>
                </a:lnTo>
                <a:lnTo>
                  <a:pt x="445281" y="8701"/>
                </a:lnTo>
                <a:lnTo>
                  <a:pt x="439827" y="4095"/>
                </a:lnTo>
                <a:lnTo>
                  <a:pt x="433460" y="1081"/>
                </a:lnTo>
                <a:lnTo>
                  <a:pt x="426404" y="0"/>
                </a:lnTo>
                <a:close/>
              </a:path>
              <a:path w="535939" h="720725">
                <a:moveTo>
                  <a:pt x="509436" y="203796"/>
                </a:moveTo>
                <a:lnTo>
                  <a:pt x="315304" y="209867"/>
                </a:lnTo>
                <a:lnTo>
                  <a:pt x="527740" y="209867"/>
                </a:lnTo>
                <a:lnTo>
                  <a:pt x="524379" y="206995"/>
                </a:lnTo>
                <a:lnTo>
                  <a:pt x="517363" y="204206"/>
                </a:lnTo>
                <a:lnTo>
                  <a:pt x="509436" y="203796"/>
                </a:lnTo>
                <a:close/>
              </a:path>
            </a:pathLst>
          </a:custGeom>
          <a:solidFill>
            <a:srgbClr val="FFFFFF"/>
          </a:solidFill>
        </p:spPr>
        <p:txBody>
          <a:bodyPr wrap="square" lIns="0" tIns="0" rIns="0" bIns="0" rtlCol="0"/>
          <a:lstStyle/>
          <a:p>
            <a:endParaRPr sz="1350"/>
          </a:p>
        </p:txBody>
      </p:sp>
      <p:sp>
        <p:nvSpPr>
          <p:cNvPr id="5" name="object 5"/>
          <p:cNvSpPr/>
          <p:nvPr/>
        </p:nvSpPr>
        <p:spPr>
          <a:xfrm>
            <a:off x="2139610" y="3895416"/>
            <a:ext cx="902003" cy="426729"/>
          </a:xfrm>
          <a:prstGeom prst="rect">
            <a:avLst/>
          </a:prstGeom>
          <a:blipFill>
            <a:blip r:embed="rId2" cstate="print"/>
            <a:stretch>
              <a:fillRect/>
            </a:stretch>
          </a:blipFill>
        </p:spPr>
        <p:txBody>
          <a:bodyPr wrap="square" lIns="0" tIns="0" rIns="0" bIns="0" rtlCol="0"/>
          <a:lstStyle/>
          <a:p>
            <a:endParaRPr sz="1350"/>
          </a:p>
        </p:txBody>
      </p:sp>
      <p:sp>
        <p:nvSpPr>
          <p:cNvPr id="6" name="object 6"/>
          <p:cNvSpPr/>
          <p:nvPr/>
        </p:nvSpPr>
        <p:spPr>
          <a:xfrm>
            <a:off x="5811743" y="2807966"/>
            <a:ext cx="1718157" cy="812843"/>
          </a:xfrm>
          <a:prstGeom prst="rect">
            <a:avLst/>
          </a:prstGeom>
          <a:blipFill>
            <a:blip r:embed="rId2" cstate="print"/>
            <a:stretch>
              <a:fillRect/>
            </a:stretch>
          </a:blipFill>
        </p:spPr>
        <p:txBody>
          <a:bodyPr wrap="square" lIns="0" tIns="0" rIns="0" bIns="0" rtlCol="0"/>
          <a:lstStyle/>
          <a:p>
            <a:endParaRPr sz="1350"/>
          </a:p>
        </p:txBody>
      </p:sp>
      <p:sp>
        <p:nvSpPr>
          <p:cNvPr id="7" name="object 7"/>
          <p:cNvSpPr/>
          <p:nvPr/>
        </p:nvSpPr>
        <p:spPr>
          <a:xfrm>
            <a:off x="2472469" y="4461510"/>
            <a:ext cx="289610" cy="289610"/>
          </a:xfrm>
          <a:prstGeom prst="rect">
            <a:avLst/>
          </a:prstGeom>
          <a:blipFill>
            <a:blip r:embed="rId3" cstate="print"/>
            <a:stretch>
              <a:fillRect/>
            </a:stretch>
          </a:blipFill>
        </p:spPr>
        <p:txBody>
          <a:bodyPr wrap="square" lIns="0" tIns="0" rIns="0" bIns="0" rtlCol="0"/>
          <a:lstStyle/>
          <a:p>
            <a:endParaRPr sz="1350"/>
          </a:p>
        </p:txBody>
      </p:sp>
      <p:sp>
        <p:nvSpPr>
          <p:cNvPr id="8" name="object 8"/>
          <p:cNvSpPr/>
          <p:nvPr/>
        </p:nvSpPr>
        <p:spPr>
          <a:xfrm>
            <a:off x="4076196" y="3168720"/>
            <a:ext cx="702308" cy="726693"/>
          </a:xfrm>
          <a:prstGeom prst="rect">
            <a:avLst/>
          </a:prstGeom>
          <a:blipFill>
            <a:blip r:embed="rId4" cstate="print"/>
            <a:stretch>
              <a:fillRect/>
            </a:stretch>
          </a:blipFill>
        </p:spPr>
        <p:txBody>
          <a:bodyPr wrap="square" lIns="0" tIns="0" rIns="0" bIns="0" rtlCol="0"/>
          <a:lstStyle/>
          <a:p>
            <a:endParaRPr sz="1350"/>
          </a:p>
        </p:txBody>
      </p:sp>
      <p:sp>
        <p:nvSpPr>
          <p:cNvPr id="9" name="object 9"/>
          <p:cNvSpPr/>
          <p:nvPr/>
        </p:nvSpPr>
        <p:spPr>
          <a:xfrm>
            <a:off x="2359933" y="4901190"/>
            <a:ext cx="481673" cy="239164"/>
          </a:xfrm>
          <a:prstGeom prst="rect">
            <a:avLst/>
          </a:prstGeom>
          <a:blipFill>
            <a:blip r:embed="rId5" cstate="print"/>
            <a:stretch>
              <a:fillRect/>
            </a:stretch>
          </a:blipFill>
        </p:spPr>
        <p:txBody>
          <a:bodyPr wrap="square" lIns="0" tIns="0" rIns="0" bIns="0" rtlCol="0"/>
          <a:lstStyle/>
          <a:p>
            <a:endParaRPr sz="1350"/>
          </a:p>
        </p:txBody>
      </p:sp>
      <p:sp>
        <p:nvSpPr>
          <p:cNvPr id="10" name="object 10"/>
          <p:cNvSpPr/>
          <p:nvPr/>
        </p:nvSpPr>
        <p:spPr>
          <a:xfrm>
            <a:off x="3418990" y="3448348"/>
            <a:ext cx="537686" cy="242888"/>
          </a:xfrm>
          <a:custGeom>
            <a:avLst/>
            <a:gdLst/>
            <a:ahLst/>
            <a:cxnLst/>
            <a:rect l="l" t="t" r="r" b="b"/>
            <a:pathLst>
              <a:path w="716914" h="323850">
                <a:moveTo>
                  <a:pt x="554659" y="0"/>
                </a:moveTo>
                <a:lnTo>
                  <a:pt x="554659" y="80848"/>
                </a:lnTo>
                <a:lnTo>
                  <a:pt x="0" y="80848"/>
                </a:lnTo>
                <a:lnTo>
                  <a:pt x="0" y="242531"/>
                </a:lnTo>
                <a:lnTo>
                  <a:pt x="554659" y="242531"/>
                </a:lnTo>
                <a:lnTo>
                  <a:pt x="554659" y="323380"/>
                </a:lnTo>
                <a:lnTo>
                  <a:pt x="716343" y="161696"/>
                </a:lnTo>
                <a:lnTo>
                  <a:pt x="554659" y="0"/>
                </a:lnTo>
                <a:close/>
              </a:path>
            </a:pathLst>
          </a:custGeom>
          <a:solidFill>
            <a:srgbClr val="F7A028"/>
          </a:solidFill>
        </p:spPr>
        <p:txBody>
          <a:bodyPr wrap="square" lIns="0" tIns="0" rIns="0" bIns="0" rtlCol="0"/>
          <a:lstStyle/>
          <a:p>
            <a:endParaRPr sz="1350"/>
          </a:p>
        </p:txBody>
      </p:sp>
      <p:sp>
        <p:nvSpPr>
          <p:cNvPr id="11" name="object 11"/>
          <p:cNvSpPr/>
          <p:nvPr/>
        </p:nvSpPr>
        <p:spPr>
          <a:xfrm>
            <a:off x="5077407" y="3165420"/>
            <a:ext cx="792956" cy="242411"/>
          </a:xfrm>
          <a:custGeom>
            <a:avLst/>
            <a:gdLst/>
            <a:ahLst/>
            <a:cxnLst/>
            <a:rect l="l" t="t" r="r" b="b"/>
            <a:pathLst>
              <a:path w="1057275" h="323214">
                <a:moveTo>
                  <a:pt x="7416" y="39865"/>
                </a:moveTo>
                <a:lnTo>
                  <a:pt x="0" y="201383"/>
                </a:lnTo>
                <a:lnTo>
                  <a:pt x="891667" y="242277"/>
                </a:lnTo>
                <a:lnTo>
                  <a:pt x="887971" y="323037"/>
                </a:lnTo>
                <a:lnTo>
                  <a:pt x="1056894" y="168922"/>
                </a:lnTo>
                <a:lnTo>
                  <a:pt x="976459" y="80759"/>
                </a:lnTo>
                <a:lnTo>
                  <a:pt x="899083" y="80759"/>
                </a:lnTo>
                <a:lnTo>
                  <a:pt x="7416" y="39865"/>
                </a:lnTo>
                <a:close/>
              </a:path>
              <a:path w="1057275" h="323214">
                <a:moveTo>
                  <a:pt x="902779" y="0"/>
                </a:moveTo>
                <a:lnTo>
                  <a:pt x="899083" y="80759"/>
                </a:lnTo>
                <a:lnTo>
                  <a:pt x="976459" y="80759"/>
                </a:lnTo>
                <a:lnTo>
                  <a:pt x="902779" y="0"/>
                </a:lnTo>
                <a:close/>
              </a:path>
            </a:pathLst>
          </a:custGeom>
          <a:solidFill>
            <a:srgbClr val="F7A028"/>
          </a:solidFill>
        </p:spPr>
        <p:txBody>
          <a:bodyPr wrap="square" lIns="0" tIns="0" rIns="0" bIns="0" rtlCol="0"/>
          <a:lstStyle/>
          <a:p>
            <a:endParaRPr sz="1350"/>
          </a:p>
        </p:txBody>
      </p:sp>
      <p:sp>
        <p:nvSpPr>
          <p:cNvPr id="12" name="object 12"/>
          <p:cNvSpPr/>
          <p:nvPr/>
        </p:nvSpPr>
        <p:spPr>
          <a:xfrm>
            <a:off x="5057032" y="3762913"/>
            <a:ext cx="799624" cy="395764"/>
          </a:xfrm>
          <a:custGeom>
            <a:avLst/>
            <a:gdLst/>
            <a:ahLst/>
            <a:cxnLst/>
            <a:rect l="l" t="t" r="r" b="b"/>
            <a:pathLst>
              <a:path w="1066164" h="527685">
                <a:moveTo>
                  <a:pt x="51473" y="0"/>
                </a:moveTo>
                <a:lnTo>
                  <a:pt x="0" y="153276"/>
                </a:lnTo>
                <a:lnTo>
                  <a:pt x="886650" y="451027"/>
                </a:lnTo>
                <a:lnTo>
                  <a:pt x="860907" y="527659"/>
                </a:lnTo>
                <a:lnTo>
                  <a:pt x="1065657" y="425869"/>
                </a:lnTo>
                <a:lnTo>
                  <a:pt x="1001959" y="297751"/>
                </a:lnTo>
                <a:lnTo>
                  <a:pt x="938123" y="297751"/>
                </a:lnTo>
                <a:lnTo>
                  <a:pt x="51473" y="0"/>
                </a:lnTo>
                <a:close/>
              </a:path>
              <a:path w="1066164" h="527685">
                <a:moveTo>
                  <a:pt x="963853" y="221106"/>
                </a:moveTo>
                <a:lnTo>
                  <a:pt x="938123" y="297751"/>
                </a:lnTo>
                <a:lnTo>
                  <a:pt x="1001959" y="297751"/>
                </a:lnTo>
                <a:lnTo>
                  <a:pt x="963853" y="221106"/>
                </a:lnTo>
                <a:close/>
              </a:path>
            </a:pathLst>
          </a:custGeom>
          <a:solidFill>
            <a:srgbClr val="F7A028"/>
          </a:solidFill>
        </p:spPr>
        <p:txBody>
          <a:bodyPr wrap="square" lIns="0" tIns="0" rIns="0" bIns="0" rtlCol="0"/>
          <a:lstStyle/>
          <a:p>
            <a:endParaRPr sz="1350"/>
          </a:p>
        </p:txBody>
      </p:sp>
      <p:sp>
        <p:nvSpPr>
          <p:cNvPr id="13" name="object 13"/>
          <p:cNvSpPr txBox="1"/>
          <p:nvPr/>
        </p:nvSpPr>
        <p:spPr>
          <a:xfrm>
            <a:off x="1860873" y="2536644"/>
            <a:ext cx="1372076" cy="217367"/>
          </a:xfrm>
          <a:prstGeom prst="rect">
            <a:avLst/>
          </a:prstGeom>
        </p:spPr>
        <p:txBody>
          <a:bodyPr vert="horz" wrap="square" lIns="0" tIns="9525" rIns="0" bIns="0" rtlCol="0">
            <a:spAutoFit/>
          </a:bodyPr>
          <a:lstStyle/>
          <a:p>
            <a:pPr marL="9525">
              <a:spcBef>
                <a:spcPts val="75"/>
              </a:spcBef>
            </a:pPr>
            <a:r>
              <a:rPr sz="1350" b="1" spc="-4" dirty="0">
                <a:cs typeface="Arial"/>
              </a:rPr>
              <a:t>EVENT</a:t>
            </a:r>
            <a:r>
              <a:rPr sz="1350" b="1" spc="-49" dirty="0">
                <a:cs typeface="Arial"/>
              </a:rPr>
              <a:t> </a:t>
            </a:r>
            <a:r>
              <a:rPr sz="1350" b="1" spc="-4" dirty="0">
                <a:cs typeface="Arial"/>
              </a:rPr>
              <a:t>SOURCE</a:t>
            </a:r>
            <a:endParaRPr sz="1350" dirty="0">
              <a:cs typeface="Arial"/>
            </a:endParaRPr>
          </a:p>
        </p:txBody>
      </p:sp>
      <p:sp>
        <p:nvSpPr>
          <p:cNvPr id="14" name="object 14"/>
          <p:cNvSpPr txBox="1"/>
          <p:nvPr/>
        </p:nvSpPr>
        <p:spPr>
          <a:xfrm>
            <a:off x="4015303" y="2536206"/>
            <a:ext cx="905351" cy="217367"/>
          </a:xfrm>
          <a:prstGeom prst="rect">
            <a:avLst/>
          </a:prstGeom>
        </p:spPr>
        <p:txBody>
          <a:bodyPr vert="horz" wrap="square" lIns="0" tIns="9525" rIns="0" bIns="0" rtlCol="0">
            <a:spAutoFit/>
          </a:bodyPr>
          <a:lstStyle/>
          <a:p>
            <a:pPr marL="9525">
              <a:spcBef>
                <a:spcPts val="75"/>
              </a:spcBef>
            </a:pPr>
            <a:r>
              <a:rPr sz="1350" b="1" dirty="0">
                <a:cs typeface="Arial"/>
              </a:rPr>
              <a:t>FUNCTION</a:t>
            </a:r>
            <a:endParaRPr sz="1350">
              <a:cs typeface="Arial"/>
            </a:endParaRPr>
          </a:p>
        </p:txBody>
      </p:sp>
      <p:sp>
        <p:nvSpPr>
          <p:cNvPr id="15" name="object 15"/>
          <p:cNvSpPr txBox="1"/>
          <p:nvPr/>
        </p:nvSpPr>
        <p:spPr>
          <a:xfrm>
            <a:off x="5870799" y="2519367"/>
            <a:ext cx="1940719" cy="217367"/>
          </a:xfrm>
          <a:prstGeom prst="rect">
            <a:avLst/>
          </a:prstGeom>
        </p:spPr>
        <p:txBody>
          <a:bodyPr vert="horz" wrap="square" lIns="0" tIns="9525" rIns="0" bIns="0" rtlCol="0">
            <a:spAutoFit/>
          </a:bodyPr>
          <a:lstStyle/>
          <a:p>
            <a:pPr marL="9525">
              <a:spcBef>
                <a:spcPts val="75"/>
              </a:spcBef>
            </a:pPr>
            <a:r>
              <a:rPr sz="1350" b="1" spc="-8" dirty="0">
                <a:cs typeface="Arial"/>
              </a:rPr>
              <a:t>SERVICES</a:t>
            </a:r>
            <a:r>
              <a:rPr sz="1350" b="1" spc="-38" dirty="0">
                <a:cs typeface="Arial"/>
              </a:rPr>
              <a:t> </a:t>
            </a:r>
            <a:r>
              <a:rPr sz="1350" b="1" spc="-4" dirty="0">
                <a:cs typeface="Arial"/>
              </a:rPr>
              <a:t>(ANYTHING)</a:t>
            </a:r>
            <a:endParaRPr sz="1350">
              <a:cs typeface="Arial"/>
            </a:endParaRPr>
          </a:p>
        </p:txBody>
      </p:sp>
      <p:sp>
        <p:nvSpPr>
          <p:cNvPr id="16" name="object 16"/>
          <p:cNvSpPr txBox="1"/>
          <p:nvPr/>
        </p:nvSpPr>
        <p:spPr>
          <a:xfrm>
            <a:off x="1514884" y="4006954"/>
            <a:ext cx="594836" cy="286617"/>
          </a:xfrm>
          <a:prstGeom prst="rect">
            <a:avLst/>
          </a:prstGeom>
        </p:spPr>
        <p:txBody>
          <a:bodyPr vert="horz" wrap="square" lIns="0" tIns="9525" rIns="0" bIns="0" rtlCol="0">
            <a:spAutoFit/>
          </a:bodyPr>
          <a:lstStyle/>
          <a:p>
            <a:pPr marL="9525" marR="3810">
              <a:spcBef>
                <a:spcPts val="75"/>
              </a:spcBef>
            </a:pPr>
            <a:r>
              <a:rPr sz="900" spc="-4" dirty="0">
                <a:cs typeface="Arial"/>
              </a:rPr>
              <a:t>Changes</a:t>
            </a:r>
            <a:r>
              <a:rPr sz="900" spc="-68" dirty="0">
                <a:cs typeface="Arial"/>
              </a:rPr>
              <a:t> </a:t>
            </a:r>
            <a:r>
              <a:rPr sz="900" spc="-4" dirty="0">
                <a:cs typeface="Arial"/>
              </a:rPr>
              <a:t>in  data</a:t>
            </a:r>
            <a:r>
              <a:rPr sz="900" spc="-23" dirty="0">
                <a:cs typeface="Arial"/>
              </a:rPr>
              <a:t> </a:t>
            </a:r>
            <a:r>
              <a:rPr sz="900" spc="-4" dirty="0">
                <a:cs typeface="Arial"/>
              </a:rPr>
              <a:t>state</a:t>
            </a:r>
            <a:endParaRPr sz="900">
              <a:cs typeface="Arial"/>
            </a:endParaRPr>
          </a:p>
        </p:txBody>
      </p:sp>
      <p:sp>
        <p:nvSpPr>
          <p:cNvPr id="17" name="object 17"/>
          <p:cNvSpPr txBox="1"/>
          <p:nvPr/>
        </p:nvSpPr>
        <p:spPr>
          <a:xfrm>
            <a:off x="1514883" y="4443160"/>
            <a:ext cx="628174" cy="286617"/>
          </a:xfrm>
          <a:prstGeom prst="rect">
            <a:avLst/>
          </a:prstGeom>
        </p:spPr>
        <p:txBody>
          <a:bodyPr vert="horz" wrap="square" lIns="0" tIns="9525" rIns="0" bIns="0" rtlCol="0">
            <a:spAutoFit/>
          </a:bodyPr>
          <a:lstStyle/>
          <a:p>
            <a:pPr marL="9525" marR="3810">
              <a:spcBef>
                <a:spcPts val="75"/>
              </a:spcBef>
            </a:pPr>
            <a:r>
              <a:rPr sz="900" spc="-4" dirty="0">
                <a:cs typeface="Arial"/>
              </a:rPr>
              <a:t>Requests</a:t>
            </a:r>
            <a:r>
              <a:rPr sz="900" spc="-60" dirty="0">
                <a:cs typeface="Arial"/>
              </a:rPr>
              <a:t> </a:t>
            </a:r>
            <a:r>
              <a:rPr sz="900" dirty="0">
                <a:cs typeface="Arial"/>
              </a:rPr>
              <a:t>to  </a:t>
            </a:r>
            <a:r>
              <a:rPr sz="900" spc="-4" dirty="0">
                <a:cs typeface="Arial"/>
              </a:rPr>
              <a:t>endpoints</a:t>
            </a:r>
            <a:endParaRPr sz="900">
              <a:cs typeface="Arial"/>
            </a:endParaRPr>
          </a:p>
        </p:txBody>
      </p:sp>
      <p:sp>
        <p:nvSpPr>
          <p:cNvPr id="18" name="object 18"/>
          <p:cNvSpPr txBox="1"/>
          <p:nvPr/>
        </p:nvSpPr>
        <p:spPr>
          <a:xfrm>
            <a:off x="1503899" y="4863180"/>
            <a:ext cx="742474" cy="286617"/>
          </a:xfrm>
          <a:prstGeom prst="rect">
            <a:avLst/>
          </a:prstGeom>
        </p:spPr>
        <p:txBody>
          <a:bodyPr vert="horz" wrap="square" lIns="0" tIns="9525" rIns="0" bIns="0" rtlCol="0">
            <a:spAutoFit/>
          </a:bodyPr>
          <a:lstStyle/>
          <a:p>
            <a:pPr marL="9525" marR="3810">
              <a:spcBef>
                <a:spcPts val="75"/>
              </a:spcBef>
            </a:pPr>
            <a:r>
              <a:rPr sz="900" spc="-4" dirty="0">
                <a:cs typeface="Arial"/>
              </a:rPr>
              <a:t>Changes in  resource</a:t>
            </a:r>
            <a:r>
              <a:rPr sz="900" spc="-45" dirty="0">
                <a:cs typeface="Arial"/>
              </a:rPr>
              <a:t> </a:t>
            </a:r>
            <a:r>
              <a:rPr sz="900" spc="-4" dirty="0">
                <a:cs typeface="Arial"/>
              </a:rPr>
              <a:t>state</a:t>
            </a:r>
            <a:endParaRPr sz="900">
              <a:cs typeface="Arial"/>
            </a:endParaRPr>
          </a:p>
        </p:txBody>
      </p:sp>
      <p:sp>
        <p:nvSpPr>
          <p:cNvPr id="19" name="object 19"/>
          <p:cNvSpPr txBox="1"/>
          <p:nvPr/>
        </p:nvSpPr>
        <p:spPr>
          <a:xfrm>
            <a:off x="4015302" y="4021352"/>
            <a:ext cx="1283017" cy="809837"/>
          </a:xfrm>
          <a:prstGeom prst="rect">
            <a:avLst/>
          </a:prstGeom>
        </p:spPr>
        <p:txBody>
          <a:bodyPr vert="horz" wrap="square" lIns="0" tIns="9525" rIns="0" bIns="0" rtlCol="0">
            <a:spAutoFit/>
          </a:bodyPr>
          <a:lstStyle/>
          <a:p>
            <a:pPr marL="9525" marR="852488">
              <a:lnSpc>
                <a:spcPct val="99900"/>
              </a:lnSpc>
              <a:spcBef>
                <a:spcPts val="75"/>
              </a:spcBef>
            </a:pPr>
            <a:r>
              <a:rPr sz="1050" spc="-4" dirty="0">
                <a:cs typeface="Arial"/>
              </a:rPr>
              <a:t>Node  </a:t>
            </a:r>
            <a:r>
              <a:rPr sz="1050" dirty="0">
                <a:cs typeface="Arial"/>
              </a:rPr>
              <a:t>Py</a:t>
            </a:r>
            <a:r>
              <a:rPr sz="1050" spc="-4" dirty="0">
                <a:cs typeface="Arial"/>
              </a:rPr>
              <a:t>tho</a:t>
            </a:r>
            <a:r>
              <a:rPr sz="1050" dirty="0">
                <a:cs typeface="Arial"/>
              </a:rPr>
              <a:t>n  </a:t>
            </a:r>
            <a:r>
              <a:rPr sz="1050" spc="-4" dirty="0">
                <a:cs typeface="Arial"/>
              </a:rPr>
              <a:t>Java  </a:t>
            </a:r>
            <a:r>
              <a:rPr sz="1050" dirty="0">
                <a:cs typeface="Arial"/>
              </a:rPr>
              <a:t>C#</a:t>
            </a:r>
          </a:p>
          <a:p>
            <a:pPr marL="9525">
              <a:lnSpc>
                <a:spcPts val="1248"/>
              </a:lnSpc>
            </a:pPr>
            <a:r>
              <a:rPr sz="1050" dirty="0">
                <a:cs typeface="Arial"/>
              </a:rPr>
              <a:t>… </a:t>
            </a:r>
            <a:r>
              <a:rPr sz="1050" spc="-4" dirty="0">
                <a:cs typeface="Arial"/>
              </a:rPr>
              <a:t>more coming</a:t>
            </a:r>
            <a:r>
              <a:rPr sz="1050" spc="-56" dirty="0">
                <a:cs typeface="Arial"/>
              </a:rPr>
              <a:t> </a:t>
            </a:r>
            <a:r>
              <a:rPr sz="1050" spc="-4" dirty="0">
                <a:cs typeface="Arial"/>
              </a:rPr>
              <a:t>soon</a:t>
            </a:r>
            <a:endParaRPr sz="1050" dirty="0">
              <a:cs typeface="Arial"/>
            </a:endParaRPr>
          </a:p>
        </p:txBody>
      </p:sp>
      <p:sp>
        <p:nvSpPr>
          <p:cNvPr id="20" name="object 20"/>
          <p:cNvSpPr/>
          <p:nvPr/>
        </p:nvSpPr>
        <p:spPr>
          <a:xfrm>
            <a:off x="6417891" y="3948724"/>
            <a:ext cx="596513" cy="596516"/>
          </a:xfrm>
          <a:prstGeom prst="rect">
            <a:avLst/>
          </a:prstGeom>
          <a:blipFill>
            <a:blip r:embed="rId3" cstate="print"/>
            <a:stretch>
              <a:fillRect/>
            </a:stretch>
          </a:blipFill>
        </p:spPr>
        <p:txBody>
          <a:bodyPr wrap="square" lIns="0" tIns="0" rIns="0" bIns="0" rtlCol="0"/>
          <a:lstStyle/>
          <a:p>
            <a:endParaRPr sz="1350"/>
          </a:p>
        </p:txBody>
      </p:sp>
      <p:sp>
        <p:nvSpPr>
          <p:cNvPr id="22" name="object 19">
            <a:extLst>
              <a:ext uri="{FF2B5EF4-FFF2-40B4-BE49-F238E27FC236}">
                <a16:creationId xmlns:a16="http://schemas.microsoft.com/office/drawing/2014/main" id="{17BBF905-AE49-764B-9547-2E2F83654906}"/>
              </a:ext>
            </a:extLst>
          </p:cNvPr>
          <p:cNvSpPr txBox="1"/>
          <p:nvPr/>
        </p:nvSpPr>
        <p:spPr>
          <a:xfrm>
            <a:off x="6349458" y="3658139"/>
            <a:ext cx="1651543" cy="171201"/>
          </a:xfrm>
          <a:prstGeom prst="rect">
            <a:avLst/>
          </a:prstGeom>
        </p:spPr>
        <p:txBody>
          <a:bodyPr vert="horz" wrap="square" lIns="0" tIns="9525" rIns="0" bIns="0" rtlCol="0">
            <a:spAutoFit/>
          </a:bodyPr>
          <a:lstStyle/>
          <a:p>
            <a:pPr marL="9525" marR="852488" algn="ctr">
              <a:lnSpc>
                <a:spcPct val="99900"/>
              </a:lnSpc>
              <a:spcBef>
                <a:spcPts val="75"/>
              </a:spcBef>
            </a:pPr>
            <a:r>
              <a:rPr lang="en-US" sz="1050" spc="-4" dirty="0">
                <a:cs typeface="Arial"/>
              </a:rPr>
              <a:t>Data Store</a:t>
            </a:r>
            <a:endParaRPr sz="1050" dirty="0">
              <a:cs typeface="Arial"/>
            </a:endParaRPr>
          </a:p>
        </p:txBody>
      </p:sp>
      <p:sp>
        <p:nvSpPr>
          <p:cNvPr id="23" name="object 19">
            <a:extLst>
              <a:ext uri="{FF2B5EF4-FFF2-40B4-BE49-F238E27FC236}">
                <a16:creationId xmlns:a16="http://schemas.microsoft.com/office/drawing/2014/main" id="{14059781-4912-4643-ACA5-339C20B48C9B}"/>
              </a:ext>
            </a:extLst>
          </p:cNvPr>
          <p:cNvSpPr txBox="1"/>
          <p:nvPr/>
        </p:nvSpPr>
        <p:spPr>
          <a:xfrm>
            <a:off x="6431340" y="4604484"/>
            <a:ext cx="1380178" cy="171201"/>
          </a:xfrm>
          <a:prstGeom prst="rect">
            <a:avLst/>
          </a:prstGeom>
        </p:spPr>
        <p:txBody>
          <a:bodyPr vert="horz" wrap="square" lIns="0" tIns="9525" rIns="0" bIns="0" rtlCol="0">
            <a:spAutoFit/>
          </a:bodyPr>
          <a:lstStyle/>
          <a:p>
            <a:pPr marL="9525" marR="852488" algn="ctr">
              <a:lnSpc>
                <a:spcPct val="99900"/>
              </a:lnSpc>
              <a:spcBef>
                <a:spcPts val="75"/>
              </a:spcBef>
            </a:pPr>
            <a:r>
              <a:rPr lang="en-US" sz="1050" spc="-4" dirty="0">
                <a:cs typeface="Arial"/>
              </a:rPr>
              <a:t>Action</a:t>
            </a:r>
            <a:endParaRPr sz="1050" dirty="0">
              <a:cs typeface="Arial"/>
            </a:endParaRPr>
          </a:p>
        </p:txBody>
      </p:sp>
    </p:spTree>
    <p:extLst>
      <p:ext uri="{BB962C8B-B14F-4D97-AF65-F5344CB8AC3E}">
        <p14:creationId xmlns:p14="http://schemas.microsoft.com/office/powerpoint/2010/main" val="355807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646" y="1515640"/>
            <a:ext cx="4783925" cy="517449"/>
          </a:xfrm>
          <a:prstGeom prst="rect">
            <a:avLst/>
          </a:prstGeom>
        </p:spPr>
        <p:txBody>
          <a:bodyPr vert="horz" wrap="square" lIns="0" tIns="9525" rIns="0" bIns="0" rtlCol="0" anchor="ctr">
            <a:spAutoFit/>
          </a:bodyPr>
          <a:lstStyle/>
          <a:p>
            <a:pPr marL="9525">
              <a:lnSpc>
                <a:spcPct val="100000"/>
              </a:lnSpc>
              <a:spcBef>
                <a:spcPts val="75"/>
              </a:spcBef>
            </a:pPr>
            <a:r>
              <a:rPr sz="3300" spc="-113" dirty="0">
                <a:solidFill>
                  <a:srgbClr val="000099"/>
                </a:solidFill>
                <a:latin typeface="+mj-lt"/>
                <a:cs typeface="+mj-cs"/>
              </a:rPr>
              <a:t>Lambda execution model</a:t>
            </a:r>
          </a:p>
        </p:txBody>
      </p:sp>
      <p:sp>
        <p:nvSpPr>
          <p:cNvPr id="3" name="object 3"/>
          <p:cNvSpPr txBox="1"/>
          <p:nvPr/>
        </p:nvSpPr>
        <p:spPr>
          <a:xfrm>
            <a:off x="1518973" y="2414585"/>
            <a:ext cx="1723549" cy="240450"/>
          </a:xfrm>
          <a:prstGeom prst="rect">
            <a:avLst/>
          </a:prstGeom>
        </p:spPr>
        <p:txBody>
          <a:bodyPr vert="horz" wrap="square" lIns="0" tIns="9525" rIns="0" bIns="0" rtlCol="0">
            <a:spAutoFit/>
          </a:bodyPr>
          <a:lstStyle/>
          <a:p>
            <a:pPr marL="9525">
              <a:spcBef>
                <a:spcPts val="75"/>
              </a:spcBef>
            </a:pPr>
            <a:r>
              <a:rPr sz="1500" spc="-4" dirty="0">
                <a:cs typeface="Arial"/>
              </a:rPr>
              <a:t>Synchronous</a:t>
            </a:r>
            <a:r>
              <a:rPr sz="1500" spc="-26" dirty="0">
                <a:cs typeface="Arial"/>
              </a:rPr>
              <a:t> </a:t>
            </a:r>
            <a:r>
              <a:rPr sz="1500" spc="-4" dirty="0">
                <a:cs typeface="Arial"/>
              </a:rPr>
              <a:t>(push)</a:t>
            </a:r>
            <a:endParaRPr sz="1500">
              <a:cs typeface="Arial"/>
            </a:endParaRPr>
          </a:p>
        </p:txBody>
      </p:sp>
      <p:sp>
        <p:nvSpPr>
          <p:cNvPr id="4" name="object 4"/>
          <p:cNvSpPr txBox="1"/>
          <p:nvPr/>
        </p:nvSpPr>
        <p:spPr>
          <a:xfrm>
            <a:off x="3737963" y="2443598"/>
            <a:ext cx="1871186" cy="240450"/>
          </a:xfrm>
          <a:prstGeom prst="rect">
            <a:avLst/>
          </a:prstGeom>
        </p:spPr>
        <p:txBody>
          <a:bodyPr vert="horz" wrap="square" lIns="0" tIns="9525" rIns="0" bIns="0" rtlCol="0">
            <a:spAutoFit/>
          </a:bodyPr>
          <a:lstStyle/>
          <a:p>
            <a:pPr marL="9525">
              <a:spcBef>
                <a:spcPts val="75"/>
              </a:spcBef>
            </a:pPr>
            <a:r>
              <a:rPr sz="1500" spc="-4" dirty="0">
                <a:cs typeface="Arial"/>
              </a:rPr>
              <a:t>Asynchronous</a:t>
            </a:r>
            <a:r>
              <a:rPr sz="1500" spc="-26" dirty="0">
                <a:cs typeface="Arial"/>
              </a:rPr>
              <a:t> </a:t>
            </a:r>
            <a:r>
              <a:rPr sz="1500" spc="-4" dirty="0">
                <a:cs typeface="Arial"/>
              </a:rPr>
              <a:t>(event)</a:t>
            </a:r>
            <a:endParaRPr sz="1500">
              <a:cs typeface="Arial"/>
            </a:endParaRPr>
          </a:p>
        </p:txBody>
      </p:sp>
      <p:sp>
        <p:nvSpPr>
          <p:cNvPr id="5" name="object 5"/>
          <p:cNvSpPr txBox="1"/>
          <p:nvPr/>
        </p:nvSpPr>
        <p:spPr>
          <a:xfrm>
            <a:off x="6012237" y="2424577"/>
            <a:ext cx="1214914" cy="240450"/>
          </a:xfrm>
          <a:prstGeom prst="rect">
            <a:avLst/>
          </a:prstGeom>
        </p:spPr>
        <p:txBody>
          <a:bodyPr vert="horz" wrap="square" lIns="0" tIns="9525" rIns="0" bIns="0" rtlCol="0">
            <a:spAutoFit/>
          </a:bodyPr>
          <a:lstStyle/>
          <a:p>
            <a:pPr marL="9525">
              <a:spcBef>
                <a:spcPts val="75"/>
              </a:spcBef>
            </a:pPr>
            <a:r>
              <a:rPr sz="1500" spc="-4" dirty="0">
                <a:cs typeface="Arial"/>
              </a:rPr>
              <a:t>Stream-based</a:t>
            </a:r>
            <a:endParaRPr sz="1500">
              <a:cs typeface="Arial"/>
            </a:endParaRPr>
          </a:p>
        </p:txBody>
      </p:sp>
      <p:sp>
        <p:nvSpPr>
          <p:cNvPr id="6" name="object 6"/>
          <p:cNvSpPr/>
          <p:nvPr/>
        </p:nvSpPr>
        <p:spPr>
          <a:xfrm>
            <a:off x="1669636" y="2902527"/>
            <a:ext cx="418770" cy="502526"/>
          </a:xfrm>
          <a:prstGeom prst="rect">
            <a:avLst/>
          </a:prstGeom>
          <a:blipFill>
            <a:blip r:embed="rId2" cstate="print"/>
            <a:stretch>
              <a:fillRect/>
            </a:stretch>
          </a:blipFill>
        </p:spPr>
        <p:txBody>
          <a:bodyPr wrap="square" lIns="0" tIns="0" rIns="0" bIns="0" rtlCol="0"/>
          <a:lstStyle/>
          <a:p>
            <a:endParaRPr sz="1350"/>
          </a:p>
        </p:txBody>
      </p:sp>
      <p:sp>
        <p:nvSpPr>
          <p:cNvPr id="7" name="object 7"/>
          <p:cNvSpPr txBox="1"/>
          <p:nvPr/>
        </p:nvSpPr>
        <p:spPr>
          <a:xfrm>
            <a:off x="2191044" y="3031580"/>
            <a:ext cx="596265" cy="253562"/>
          </a:xfrm>
          <a:prstGeom prst="rect">
            <a:avLst/>
          </a:prstGeom>
        </p:spPr>
        <p:txBody>
          <a:bodyPr vert="horz" wrap="square" lIns="0" tIns="10953" rIns="0" bIns="0" rtlCol="0">
            <a:spAutoFit/>
          </a:bodyPr>
          <a:lstStyle/>
          <a:p>
            <a:pPr marL="9525" marR="3810" indent="105728">
              <a:spcBef>
                <a:spcPts val="86"/>
              </a:spcBef>
            </a:pPr>
            <a:r>
              <a:rPr sz="788" spc="-8" dirty="0">
                <a:cs typeface="Arial"/>
              </a:rPr>
              <a:t>Amazon  </a:t>
            </a:r>
            <a:r>
              <a:rPr sz="788" spc="-19" dirty="0">
                <a:cs typeface="Arial"/>
              </a:rPr>
              <a:t>API</a:t>
            </a:r>
            <a:r>
              <a:rPr sz="788" spc="-56" dirty="0">
                <a:cs typeface="Arial"/>
              </a:rPr>
              <a:t> </a:t>
            </a:r>
            <a:r>
              <a:rPr sz="788" spc="-4" dirty="0">
                <a:cs typeface="Arial"/>
              </a:rPr>
              <a:t>Gateway</a:t>
            </a:r>
            <a:endParaRPr sz="788">
              <a:cs typeface="Arial"/>
            </a:endParaRPr>
          </a:p>
        </p:txBody>
      </p:sp>
      <p:sp>
        <p:nvSpPr>
          <p:cNvPr id="8" name="object 8"/>
          <p:cNvSpPr/>
          <p:nvPr/>
        </p:nvSpPr>
        <p:spPr>
          <a:xfrm>
            <a:off x="2040414" y="4520257"/>
            <a:ext cx="449096" cy="421558"/>
          </a:xfrm>
          <a:prstGeom prst="rect">
            <a:avLst/>
          </a:prstGeom>
          <a:blipFill>
            <a:blip r:embed="rId3" cstate="print"/>
            <a:stretch>
              <a:fillRect/>
            </a:stretch>
          </a:blipFill>
        </p:spPr>
        <p:txBody>
          <a:bodyPr wrap="square" lIns="0" tIns="0" rIns="0" bIns="0" rtlCol="0"/>
          <a:lstStyle/>
          <a:p>
            <a:endParaRPr sz="1350"/>
          </a:p>
        </p:txBody>
      </p:sp>
      <p:sp>
        <p:nvSpPr>
          <p:cNvPr id="9" name="object 9"/>
          <p:cNvSpPr txBox="1"/>
          <p:nvPr/>
        </p:nvSpPr>
        <p:spPr>
          <a:xfrm>
            <a:off x="1947064" y="5008929"/>
            <a:ext cx="637223" cy="253562"/>
          </a:xfrm>
          <a:prstGeom prst="rect">
            <a:avLst/>
          </a:prstGeom>
        </p:spPr>
        <p:txBody>
          <a:bodyPr vert="horz" wrap="square" lIns="0" tIns="10953" rIns="0" bIns="0" rtlCol="0">
            <a:spAutoFit/>
          </a:bodyPr>
          <a:lstStyle/>
          <a:p>
            <a:pPr marL="136684" marR="3810" indent="-127635">
              <a:spcBef>
                <a:spcPts val="86"/>
              </a:spcBef>
            </a:pPr>
            <a:r>
              <a:rPr sz="788" spc="-15" dirty="0">
                <a:cs typeface="Arial"/>
              </a:rPr>
              <a:t>AWS</a:t>
            </a:r>
            <a:r>
              <a:rPr sz="788" spc="-79" dirty="0">
                <a:cs typeface="Arial"/>
              </a:rPr>
              <a:t> </a:t>
            </a:r>
            <a:r>
              <a:rPr sz="788" spc="8" dirty="0">
                <a:cs typeface="Arial"/>
              </a:rPr>
              <a:t>Lambda  function</a:t>
            </a:r>
            <a:endParaRPr sz="788">
              <a:cs typeface="Arial"/>
            </a:endParaRPr>
          </a:p>
        </p:txBody>
      </p:sp>
      <p:sp>
        <p:nvSpPr>
          <p:cNvPr id="10" name="object 10"/>
          <p:cNvSpPr/>
          <p:nvPr/>
        </p:nvSpPr>
        <p:spPr>
          <a:xfrm>
            <a:off x="6311740" y="2844541"/>
            <a:ext cx="442095" cy="442095"/>
          </a:xfrm>
          <a:prstGeom prst="rect">
            <a:avLst/>
          </a:prstGeom>
          <a:blipFill>
            <a:blip r:embed="rId4" cstate="print"/>
            <a:stretch>
              <a:fillRect/>
            </a:stretch>
          </a:blipFill>
        </p:spPr>
        <p:txBody>
          <a:bodyPr wrap="square" lIns="0" tIns="0" rIns="0" bIns="0" rtlCol="0"/>
          <a:lstStyle/>
          <a:p>
            <a:endParaRPr sz="1350"/>
          </a:p>
        </p:txBody>
      </p:sp>
      <p:sp>
        <p:nvSpPr>
          <p:cNvPr id="11" name="object 11"/>
          <p:cNvSpPr txBox="1"/>
          <p:nvPr/>
        </p:nvSpPr>
        <p:spPr>
          <a:xfrm>
            <a:off x="6815488" y="2898735"/>
            <a:ext cx="530543" cy="253562"/>
          </a:xfrm>
          <a:prstGeom prst="rect">
            <a:avLst/>
          </a:prstGeom>
        </p:spPr>
        <p:txBody>
          <a:bodyPr vert="horz" wrap="square" lIns="0" tIns="10953" rIns="0" bIns="0" rtlCol="0">
            <a:spAutoFit/>
          </a:bodyPr>
          <a:lstStyle/>
          <a:p>
            <a:pPr marL="9525" marR="3810" indent="73819">
              <a:spcBef>
                <a:spcPts val="86"/>
              </a:spcBef>
            </a:pPr>
            <a:r>
              <a:rPr sz="788" spc="-8" dirty="0">
                <a:cs typeface="Arial"/>
              </a:rPr>
              <a:t>Amazon  </a:t>
            </a:r>
            <a:r>
              <a:rPr sz="788" spc="-11" dirty="0">
                <a:cs typeface="Arial"/>
              </a:rPr>
              <a:t>D</a:t>
            </a:r>
            <a:r>
              <a:rPr sz="788" spc="-8" dirty="0">
                <a:cs typeface="Arial"/>
              </a:rPr>
              <a:t>y</a:t>
            </a:r>
            <a:r>
              <a:rPr sz="788" spc="-4" dirty="0">
                <a:cs typeface="Arial"/>
              </a:rPr>
              <a:t>n</a:t>
            </a:r>
            <a:r>
              <a:rPr sz="788" spc="-23" dirty="0">
                <a:cs typeface="Arial"/>
              </a:rPr>
              <a:t>a</a:t>
            </a:r>
            <a:r>
              <a:rPr sz="788" spc="15" dirty="0">
                <a:cs typeface="Arial"/>
              </a:rPr>
              <a:t>m</a:t>
            </a:r>
            <a:r>
              <a:rPr sz="788" spc="8" dirty="0">
                <a:cs typeface="Arial"/>
              </a:rPr>
              <a:t>o</a:t>
            </a:r>
            <a:r>
              <a:rPr sz="788" spc="-4" dirty="0">
                <a:cs typeface="Arial"/>
              </a:rPr>
              <a:t>DB</a:t>
            </a:r>
            <a:endParaRPr sz="788">
              <a:cs typeface="Arial"/>
            </a:endParaRPr>
          </a:p>
        </p:txBody>
      </p:sp>
      <p:sp>
        <p:nvSpPr>
          <p:cNvPr id="12" name="object 12"/>
          <p:cNvSpPr/>
          <p:nvPr/>
        </p:nvSpPr>
        <p:spPr>
          <a:xfrm>
            <a:off x="3940179" y="2902534"/>
            <a:ext cx="480059" cy="480059"/>
          </a:xfrm>
          <a:prstGeom prst="rect">
            <a:avLst/>
          </a:prstGeom>
          <a:blipFill>
            <a:blip r:embed="rId5" cstate="print"/>
            <a:stretch>
              <a:fillRect/>
            </a:stretch>
          </a:blipFill>
        </p:spPr>
        <p:txBody>
          <a:bodyPr wrap="square" lIns="0" tIns="0" rIns="0" bIns="0" rtlCol="0"/>
          <a:lstStyle/>
          <a:p>
            <a:endParaRPr sz="1350"/>
          </a:p>
        </p:txBody>
      </p:sp>
      <p:sp>
        <p:nvSpPr>
          <p:cNvPr id="13" name="object 13"/>
          <p:cNvSpPr txBox="1"/>
          <p:nvPr/>
        </p:nvSpPr>
        <p:spPr>
          <a:xfrm>
            <a:off x="4449699" y="3008691"/>
            <a:ext cx="384334" cy="253562"/>
          </a:xfrm>
          <a:prstGeom prst="rect">
            <a:avLst/>
          </a:prstGeom>
        </p:spPr>
        <p:txBody>
          <a:bodyPr vert="horz" wrap="square" lIns="0" tIns="10953" rIns="0" bIns="0" rtlCol="0">
            <a:spAutoFit/>
          </a:bodyPr>
          <a:lstStyle/>
          <a:p>
            <a:pPr marL="90964" marR="3810" indent="-81915">
              <a:spcBef>
                <a:spcPts val="86"/>
              </a:spcBef>
            </a:pPr>
            <a:r>
              <a:rPr sz="788" spc="-8" dirty="0">
                <a:cs typeface="Arial"/>
              </a:rPr>
              <a:t>A</a:t>
            </a:r>
            <a:r>
              <a:rPr sz="788" dirty="0">
                <a:cs typeface="Arial"/>
              </a:rPr>
              <a:t>m</a:t>
            </a:r>
            <a:r>
              <a:rPr sz="788" spc="-19" dirty="0">
                <a:cs typeface="Arial"/>
              </a:rPr>
              <a:t>a</a:t>
            </a:r>
            <a:r>
              <a:rPr sz="788" spc="-23" dirty="0">
                <a:cs typeface="Arial"/>
              </a:rPr>
              <a:t>z</a:t>
            </a:r>
            <a:r>
              <a:rPr sz="788" spc="8" dirty="0">
                <a:cs typeface="Arial"/>
              </a:rPr>
              <a:t>o</a:t>
            </a:r>
            <a:r>
              <a:rPr sz="788" spc="4" dirty="0">
                <a:cs typeface="Arial"/>
              </a:rPr>
              <a:t>n  </a:t>
            </a:r>
            <a:r>
              <a:rPr sz="788" spc="-11" dirty="0">
                <a:cs typeface="Arial"/>
              </a:rPr>
              <a:t>SNS</a:t>
            </a:r>
            <a:endParaRPr sz="788">
              <a:cs typeface="Arial"/>
            </a:endParaRPr>
          </a:p>
        </p:txBody>
      </p:sp>
      <p:sp>
        <p:nvSpPr>
          <p:cNvPr id="14" name="object 14"/>
          <p:cNvSpPr/>
          <p:nvPr/>
        </p:nvSpPr>
        <p:spPr>
          <a:xfrm>
            <a:off x="1690854" y="3767594"/>
            <a:ext cx="1148239" cy="253841"/>
          </a:xfrm>
          <a:custGeom>
            <a:avLst/>
            <a:gdLst/>
            <a:ahLst/>
            <a:cxnLst/>
            <a:rect l="l" t="t" r="r" b="b"/>
            <a:pathLst>
              <a:path w="1530985" h="338455">
                <a:moveTo>
                  <a:pt x="0" y="0"/>
                </a:moveTo>
                <a:lnTo>
                  <a:pt x="1530960" y="0"/>
                </a:lnTo>
                <a:lnTo>
                  <a:pt x="1530960" y="338064"/>
                </a:lnTo>
                <a:lnTo>
                  <a:pt x="0" y="338064"/>
                </a:lnTo>
                <a:lnTo>
                  <a:pt x="0" y="0"/>
                </a:lnTo>
                <a:close/>
              </a:path>
            </a:pathLst>
          </a:custGeom>
          <a:ln w="25400">
            <a:solidFill>
              <a:srgbClr val="49A8F2"/>
            </a:solidFill>
          </a:ln>
        </p:spPr>
        <p:txBody>
          <a:bodyPr wrap="square" lIns="0" tIns="0" rIns="0" bIns="0" rtlCol="0"/>
          <a:lstStyle/>
          <a:p>
            <a:endParaRPr sz="1350"/>
          </a:p>
        </p:txBody>
      </p:sp>
      <p:sp>
        <p:nvSpPr>
          <p:cNvPr id="15" name="object 15"/>
          <p:cNvSpPr txBox="1"/>
          <p:nvPr/>
        </p:nvSpPr>
        <p:spPr>
          <a:xfrm>
            <a:off x="2054708" y="3782815"/>
            <a:ext cx="417671" cy="194284"/>
          </a:xfrm>
          <a:prstGeom prst="rect">
            <a:avLst/>
          </a:prstGeom>
        </p:spPr>
        <p:txBody>
          <a:bodyPr vert="horz" wrap="square" lIns="0" tIns="9525" rIns="0" bIns="0" rtlCol="0">
            <a:spAutoFit/>
          </a:bodyPr>
          <a:lstStyle/>
          <a:p>
            <a:pPr marL="9525">
              <a:spcBef>
                <a:spcPts val="75"/>
              </a:spcBef>
            </a:pPr>
            <a:r>
              <a:rPr sz="1200" spc="4" dirty="0">
                <a:cs typeface="Arial"/>
              </a:rPr>
              <a:t>/</a:t>
            </a:r>
            <a:r>
              <a:rPr sz="1200" spc="-4" dirty="0">
                <a:cs typeface="Arial"/>
              </a:rPr>
              <a:t>o</a:t>
            </a:r>
            <a:r>
              <a:rPr sz="1200" spc="4" dirty="0">
                <a:cs typeface="Arial"/>
              </a:rPr>
              <a:t>r</a:t>
            </a:r>
            <a:r>
              <a:rPr sz="1200" spc="-4" dirty="0">
                <a:cs typeface="Arial"/>
              </a:rPr>
              <a:t>de</a:t>
            </a:r>
            <a:r>
              <a:rPr sz="1200" dirty="0">
                <a:cs typeface="Arial"/>
              </a:rPr>
              <a:t>r</a:t>
            </a:r>
          </a:p>
        </p:txBody>
      </p:sp>
      <p:sp>
        <p:nvSpPr>
          <p:cNvPr id="16" name="object 16"/>
          <p:cNvSpPr/>
          <p:nvPr/>
        </p:nvSpPr>
        <p:spPr>
          <a:xfrm>
            <a:off x="2173814" y="4000164"/>
            <a:ext cx="184149" cy="628650"/>
          </a:xfrm>
          <a:prstGeom prst="rect">
            <a:avLst/>
          </a:prstGeom>
          <a:blipFill>
            <a:blip r:embed="rId6" cstate="print"/>
            <a:stretch>
              <a:fillRect/>
            </a:stretch>
          </a:blipFill>
        </p:spPr>
        <p:txBody>
          <a:bodyPr wrap="square" lIns="0" tIns="0" rIns="0" bIns="0" rtlCol="0"/>
          <a:lstStyle/>
          <a:p>
            <a:endParaRPr sz="1350"/>
          </a:p>
        </p:txBody>
      </p:sp>
      <p:sp>
        <p:nvSpPr>
          <p:cNvPr id="17" name="object 17"/>
          <p:cNvSpPr/>
          <p:nvPr/>
        </p:nvSpPr>
        <p:spPr>
          <a:xfrm>
            <a:off x="2236383" y="4021140"/>
            <a:ext cx="57150" cy="499586"/>
          </a:xfrm>
          <a:custGeom>
            <a:avLst/>
            <a:gdLst/>
            <a:ahLst/>
            <a:cxnLst/>
            <a:rect l="l" t="t" r="r" b="b"/>
            <a:pathLst>
              <a:path w="76200" h="666114">
                <a:moveTo>
                  <a:pt x="76200" y="589292"/>
                </a:moveTo>
                <a:lnTo>
                  <a:pt x="0" y="589292"/>
                </a:lnTo>
                <a:lnTo>
                  <a:pt x="38100" y="665492"/>
                </a:lnTo>
                <a:lnTo>
                  <a:pt x="76200" y="589292"/>
                </a:lnTo>
                <a:close/>
              </a:path>
              <a:path w="76200" h="666114">
                <a:moveTo>
                  <a:pt x="50812" y="0"/>
                </a:moveTo>
                <a:lnTo>
                  <a:pt x="25412" y="0"/>
                </a:lnTo>
                <a:lnTo>
                  <a:pt x="25400" y="589292"/>
                </a:lnTo>
                <a:lnTo>
                  <a:pt x="50800" y="589292"/>
                </a:lnTo>
                <a:lnTo>
                  <a:pt x="50812" y="0"/>
                </a:lnTo>
                <a:close/>
              </a:path>
            </a:pathLst>
          </a:custGeom>
          <a:solidFill>
            <a:srgbClr val="C00000"/>
          </a:solidFill>
        </p:spPr>
        <p:txBody>
          <a:bodyPr wrap="square" lIns="0" tIns="0" rIns="0" bIns="0" rtlCol="0"/>
          <a:lstStyle/>
          <a:p>
            <a:endParaRPr sz="1350"/>
          </a:p>
        </p:txBody>
      </p:sp>
      <p:sp>
        <p:nvSpPr>
          <p:cNvPr id="18" name="object 18"/>
          <p:cNvSpPr/>
          <p:nvPr/>
        </p:nvSpPr>
        <p:spPr>
          <a:xfrm>
            <a:off x="2173814" y="3368339"/>
            <a:ext cx="184149" cy="507999"/>
          </a:xfrm>
          <a:prstGeom prst="rect">
            <a:avLst/>
          </a:prstGeom>
          <a:blipFill>
            <a:blip r:embed="rId7" cstate="print"/>
            <a:stretch>
              <a:fillRect/>
            </a:stretch>
          </a:blipFill>
        </p:spPr>
        <p:txBody>
          <a:bodyPr wrap="square" lIns="0" tIns="0" rIns="0" bIns="0" rtlCol="0"/>
          <a:lstStyle/>
          <a:p>
            <a:endParaRPr sz="1350"/>
          </a:p>
        </p:txBody>
      </p:sp>
      <p:sp>
        <p:nvSpPr>
          <p:cNvPr id="19" name="object 19"/>
          <p:cNvSpPr/>
          <p:nvPr/>
        </p:nvSpPr>
        <p:spPr>
          <a:xfrm>
            <a:off x="2236385" y="3387687"/>
            <a:ext cx="57626" cy="380048"/>
          </a:xfrm>
          <a:custGeom>
            <a:avLst/>
            <a:gdLst/>
            <a:ahLst/>
            <a:cxnLst/>
            <a:rect l="l" t="t" r="r" b="b"/>
            <a:pathLst>
              <a:path w="76834" h="506730">
                <a:moveTo>
                  <a:pt x="76212" y="430339"/>
                </a:moveTo>
                <a:lnTo>
                  <a:pt x="0" y="430339"/>
                </a:lnTo>
                <a:lnTo>
                  <a:pt x="38112" y="506539"/>
                </a:lnTo>
                <a:lnTo>
                  <a:pt x="76212" y="430339"/>
                </a:lnTo>
                <a:close/>
              </a:path>
              <a:path w="76834" h="506730">
                <a:moveTo>
                  <a:pt x="50800" y="0"/>
                </a:moveTo>
                <a:lnTo>
                  <a:pt x="25400" y="0"/>
                </a:lnTo>
                <a:lnTo>
                  <a:pt x="25412" y="430339"/>
                </a:lnTo>
                <a:lnTo>
                  <a:pt x="50812" y="430339"/>
                </a:lnTo>
                <a:lnTo>
                  <a:pt x="50800" y="0"/>
                </a:lnTo>
                <a:close/>
              </a:path>
            </a:pathLst>
          </a:custGeom>
          <a:solidFill>
            <a:srgbClr val="C00000"/>
          </a:solidFill>
        </p:spPr>
        <p:txBody>
          <a:bodyPr wrap="square" lIns="0" tIns="0" rIns="0" bIns="0" rtlCol="0"/>
          <a:lstStyle/>
          <a:p>
            <a:endParaRPr sz="1350"/>
          </a:p>
        </p:txBody>
      </p:sp>
      <p:sp>
        <p:nvSpPr>
          <p:cNvPr id="20" name="object 20"/>
          <p:cNvSpPr/>
          <p:nvPr/>
        </p:nvSpPr>
        <p:spPr>
          <a:xfrm>
            <a:off x="4313769" y="4127165"/>
            <a:ext cx="187325" cy="450849"/>
          </a:xfrm>
          <a:prstGeom prst="rect">
            <a:avLst/>
          </a:prstGeom>
          <a:blipFill>
            <a:blip r:embed="rId8" cstate="print"/>
            <a:stretch>
              <a:fillRect/>
            </a:stretch>
          </a:blipFill>
        </p:spPr>
        <p:txBody>
          <a:bodyPr wrap="square" lIns="0" tIns="0" rIns="0" bIns="0" rtlCol="0"/>
          <a:lstStyle/>
          <a:p>
            <a:endParaRPr sz="1350"/>
          </a:p>
        </p:txBody>
      </p:sp>
      <p:sp>
        <p:nvSpPr>
          <p:cNvPr id="21" name="object 21"/>
          <p:cNvSpPr/>
          <p:nvPr/>
        </p:nvSpPr>
        <p:spPr>
          <a:xfrm>
            <a:off x="4378927" y="4147622"/>
            <a:ext cx="57150" cy="322421"/>
          </a:xfrm>
          <a:custGeom>
            <a:avLst/>
            <a:gdLst/>
            <a:ahLst/>
            <a:cxnLst/>
            <a:rect l="l" t="t" r="r" b="b"/>
            <a:pathLst>
              <a:path w="76200" h="429895">
                <a:moveTo>
                  <a:pt x="76200" y="353187"/>
                </a:moveTo>
                <a:lnTo>
                  <a:pt x="0" y="353187"/>
                </a:lnTo>
                <a:lnTo>
                  <a:pt x="38100" y="429387"/>
                </a:lnTo>
                <a:lnTo>
                  <a:pt x="76200" y="353187"/>
                </a:lnTo>
                <a:close/>
              </a:path>
              <a:path w="76200" h="429895">
                <a:moveTo>
                  <a:pt x="50800" y="0"/>
                </a:moveTo>
                <a:lnTo>
                  <a:pt x="25400" y="0"/>
                </a:lnTo>
                <a:lnTo>
                  <a:pt x="25400" y="353187"/>
                </a:lnTo>
                <a:lnTo>
                  <a:pt x="50800" y="353187"/>
                </a:lnTo>
                <a:lnTo>
                  <a:pt x="50800" y="0"/>
                </a:lnTo>
                <a:close/>
              </a:path>
            </a:pathLst>
          </a:custGeom>
          <a:solidFill>
            <a:srgbClr val="C00000"/>
          </a:solidFill>
        </p:spPr>
        <p:txBody>
          <a:bodyPr wrap="square" lIns="0" tIns="0" rIns="0" bIns="0" rtlCol="0"/>
          <a:lstStyle/>
          <a:p>
            <a:endParaRPr sz="1350"/>
          </a:p>
        </p:txBody>
      </p:sp>
      <p:sp>
        <p:nvSpPr>
          <p:cNvPr id="22" name="object 22"/>
          <p:cNvSpPr/>
          <p:nvPr/>
        </p:nvSpPr>
        <p:spPr>
          <a:xfrm>
            <a:off x="4182959" y="4520257"/>
            <a:ext cx="449096" cy="421558"/>
          </a:xfrm>
          <a:prstGeom prst="rect">
            <a:avLst/>
          </a:prstGeom>
          <a:blipFill>
            <a:blip r:embed="rId3" cstate="print"/>
            <a:stretch>
              <a:fillRect/>
            </a:stretch>
          </a:blipFill>
        </p:spPr>
        <p:txBody>
          <a:bodyPr wrap="square" lIns="0" tIns="0" rIns="0" bIns="0" rtlCol="0"/>
          <a:lstStyle/>
          <a:p>
            <a:endParaRPr sz="1350"/>
          </a:p>
        </p:txBody>
      </p:sp>
      <p:sp>
        <p:nvSpPr>
          <p:cNvPr id="23" name="object 23"/>
          <p:cNvSpPr txBox="1"/>
          <p:nvPr/>
        </p:nvSpPr>
        <p:spPr>
          <a:xfrm>
            <a:off x="4089605" y="5008929"/>
            <a:ext cx="637223" cy="253562"/>
          </a:xfrm>
          <a:prstGeom prst="rect">
            <a:avLst/>
          </a:prstGeom>
        </p:spPr>
        <p:txBody>
          <a:bodyPr vert="horz" wrap="square" lIns="0" tIns="10953" rIns="0" bIns="0" rtlCol="0">
            <a:spAutoFit/>
          </a:bodyPr>
          <a:lstStyle/>
          <a:p>
            <a:pPr marL="136684" marR="3810" indent="-127635">
              <a:spcBef>
                <a:spcPts val="86"/>
              </a:spcBef>
            </a:pPr>
            <a:r>
              <a:rPr sz="788" spc="-15" dirty="0">
                <a:cs typeface="Arial"/>
              </a:rPr>
              <a:t>AWS</a:t>
            </a:r>
            <a:r>
              <a:rPr sz="788" spc="-79" dirty="0">
                <a:cs typeface="Arial"/>
              </a:rPr>
              <a:t> </a:t>
            </a:r>
            <a:r>
              <a:rPr sz="788" spc="8" dirty="0">
                <a:cs typeface="Arial"/>
              </a:rPr>
              <a:t>Lambda  function</a:t>
            </a:r>
            <a:endParaRPr sz="788">
              <a:cs typeface="Arial"/>
            </a:endParaRPr>
          </a:p>
        </p:txBody>
      </p:sp>
      <p:sp>
        <p:nvSpPr>
          <p:cNvPr id="24" name="object 24"/>
          <p:cNvSpPr/>
          <p:nvPr/>
        </p:nvSpPr>
        <p:spPr>
          <a:xfrm>
            <a:off x="3987439" y="3393383"/>
            <a:ext cx="391025" cy="469230"/>
          </a:xfrm>
          <a:prstGeom prst="rect">
            <a:avLst/>
          </a:prstGeom>
          <a:blipFill>
            <a:blip r:embed="rId9" cstate="print"/>
            <a:stretch>
              <a:fillRect/>
            </a:stretch>
          </a:blipFill>
        </p:spPr>
        <p:txBody>
          <a:bodyPr wrap="square" lIns="0" tIns="0" rIns="0" bIns="0" rtlCol="0"/>
          <a:lstStyle/>
          <a:p>
            <a:endParaRPr sz="1350"/>
          </a:p>
        </p:txBody>
      </p:sp>
      <p:sp>
        <p:nvSpPr>
          <p:cNvPr id="25" name="object 25"/>
          <p:cNvSpPr txBox="1"/>
          <p:nvPr/>
        </p:nvSpPr>
        <p:spPr>
          <a:xfrm>
            <a:off x="4449699" y="3496323"/>
            <a:ext cx="384334" cy="253562"/>
          </a:xfrm>
          <a:prstGeom prst="rect">
            <a:avLst/>
          </a:prstGeom>
        </p:spPr>
        <p:txBody>
          <a:bodyPr vert="horz" wrap="square" lIns="0" tIns="10953" rIns="0" bIns="0" rtlCol="0">
            <a:spAutoFit/>
          </a:bodyPr>
          <a:lstStyle/>
          <a:p>
            <a:pPr marL="131445" marR="3810" indent="-122396">
              <a:spcBef>
                <a:spcPts val="86"/>
              </a:spcBef>
            </a:pPr>
            <a:r>
              <a:rPr sz="788" spc="-8" dirty="0">
                <a:cs typeface="Arial"/>
              </a:rPr>
              <a:t>A</a:t>
            </a:r>
            <a:r>
              <a:rPr sz="788" dirty="0">
                <a:cs typeface="Arial"/>
              </a:rPr>
              <a:t>m</a:t>
            </a:r>
            <a:r>
              <a:rPr sz="788" spc="-19" dirty="0">
                <a:cs typeface="Arial"/>
              </a:rPr>
              <a:t>a</a:t>
            </a:r>
            <a:r>
              <a:rPr sz="788" spc="-23" dirty="0">
                <a:cs typeface="Arial"/>
              </a:rPr>
              <a:t>z</a:t>
            </a:r>
            <a:r>
              <a:rPr sz="788" spc="8" dirty="0">
                <a:cs typeface="Arial"/>
              </a:rPr>
              <a:t>o</a:t>
            </a:r>
            <a:r>
              <a:rPr sz="788" spc="4" dirty="0">
                <a:cs typeface="Arial"/>
              </a:rPr>
              <a:t>n  </a:t>
            </a:r>
            <a:r>
              <a:rPr sz="788" spc="-15" dirty="0">
                <a:cs typeface="Arial"/>
              </a:rPr>
              <a:t>S3</a:t>
            </a:r>
            <a:endParaRPr sz="788">
              <a:cs typeface="Arial"/>
            </a:endParaRPr>
          </a:p>
        </p:txBody>
      </p:sp>
      <p:sp>
        <p:nvSpPr>
          <p:cNvPr id="26" name="object 26"/>
          <p:cNvSpPr/>
          <p:nvPr/>
        </p:nvSpPr>
        <p:spPr>
          <a:xfrm>
            <a:off x="3904192" y="3990637"/>
            <a:ext cx="1019175" cy="88900"/>
          </a:xfrm>
          <a:prstGeom prst="rect">
            <a:avLst/>
          </a:prstGeom>
          <a:blipFill>
            <a:blip r:embed="rId10" cstate="print"/>
            <a:stretch>
              <a:fillRect/>
            </a:stretch>
          </a:blipFill>
        </p:spPr>
        <p:txBody>
          <a:bodyPr wrap="square" lIns="0" tIns="0" rIns="0" bIns="0" rtlCol="0"/>
          <a:lstStyle/>
          <a:p>
            <a:endParaRPr sz="1350"/>
          </a:p>
        </p:txBody>
      </p:sp>
      <p:sp>
        <p:nvSpPr>
          <p:cNvPr id="27" name="object 27"/>
          <p:cNvSpPr/>
          <p:nvPr/>
        </p:nvSpPr>
        <p:spPr>
          <a:xfrm>
            <a:off x="3948438" y="4021138"/>
            <a:ext cx="940594" cy="0"/>
          </a:xfrm>
          <a:custGeom>
            <a:avLst/>
            <a:gdLst/>
            <a:ahLst/>
            <a:cxnLst/>
            <a:rect l="l" t="t" r="r" b="b"/>
            <a:pathLst>
              <a:path w="1254125">
                <a:moveTo>
                  <a:pt x="1253830" y="0"/>
                </a:moveTo>
                <a:lnTo>
                  <a:pt x="0" y="1"/>
                </a:lnTo>
              </a:path>
            </a:pathLst>
          </a:custGeom>
          <a:ln w="25400">
            <a:solidFill>
              <a:srgbClr val="C00000"/>
            </a:solidFill>
          </a:ln>
        </p:spPr>
        <p:txBody>
          <a:bodyPr wrap="square" lIns="0" tIns="0" rIns="0" bIns="0" rtlCol="0"/>
          <a:lstStyle/>
          <a:p>
            <a:endParaRPr sz="1350"/>
          </a:p>
        </p:txBody>
      </p:sp>
      <p:sp>
        <p:nvSpPr>
          <p:cNvPr id="28" name="object 28"/>
          <p:cNvSpPr/>
          <p:nvPr/>
        </p:nvSpPr>
        <p:spPr>
          <a:xfrm>
            <a:off x="3904192" y="4054140"/>
            <a:ext cx="1019175" cy="88900"/>
          </a:xfrm>
          <a:prstGeom prst="rect">
            <a:avLst/>
          </a:prstGeom>
          <a:blipFill>
            <a:blip r:embed="rId11" cstate="print"/>
            <a:stretch>
              <a:fillRect/>
            </a:stretch>
          </a:blipFill>
        </p:spPr>
        <p:txBody>
          <a:bodyPr wrap="square" lIns="0" tIns="0" rIns="0" bIns="0" rtlCol="0"/>
          <a:lstStyle/>
          <a:p>
            <a:endParaRPr sz="1350"/>
          </a:p>
        </p:txBody>
      </p:sp>
      <p:sp>
        <p:nvSpPr>
          <p:cNvPr id="29" name="object 29"/>
          <p:cNvSpPr/>
          <p:nvPr/>
        </p:nvSpPr>
        <p:spPr>
          <a:xfrm>
            <a:off x="3948438" y="4083822"/>
            <a:ext cx="940594" cy="0"/>
          </a:xfrm>
          <a:custGeom>
            <a:avLst/>
            <a:gdLst/>
            <a:ahLst/>
            <a:cxnLst/>
            <a:rect l="l" t="t" r="r" b="b"/>
            <a:pathLst>
              <a:path w="1254125">
                <a:moveTo>
                  <a:pt x="1253830" y="0"/>
                </a:moveTo>
                <a:lnTo>
                  <a:pt x="0" y="1"/>
                </a:lnTo>
              </a:path>
            </a:pathLst>
          </a:custGeom>
          <a:ln w="25400">
            <a:solidFill>
              <a:srgbClr val="00B050"/>
            </a:solidFill>
          </a:ln>
        </p:spPr>
        <p:txBody>
          <a:bodyPr wrap="square" lIns="0" tIns="0" rIns="0" bIns="0" rtlCol="0"/>
          <a:lstStyle/>
          <a:p>
            <a:endParaRPr sz="1350"/>
          </a:p>
        </p:txBody>
      </p:sp>
      <p:sp>
        <p:nvSpPr>
          <p:cNvPr id="30" name="object 30"/>
          <p:cNvSpPr/>
          <p:nvPr/>
        </p:nvSpPr>
        <p:spPr>
          <a:xfrm>
            <a:off x="3904192" y="4117644"/>
            <a:ext cx="1019175" cy="88900"/>
          </a:xfrm>
          <a:prstGeom prst="rect">
            <a:avLst/>
          </a:prstGeom>
          <a:blipFill>
            <a:blip r:embed="rId12" cstate="print"/>
            <a:stretch>
              <a:fillRect/>
            </a:stretch>
          </a:blipFill>
        </p:spPr>
        <p:txBody>
          <a:bodyPr wrap="square" lIns="0" tIns="0" rIns="0" bIns="0" rtlCol="0"/>
          <a:lstStyle/>
          <a:p>
            <a:endParaRPr sz="1350"/>
          </a:p>
        </p:txBody>
      </p:sp>
      <p:sp>
        <p:nvSpPr>
          <p:cNvPr id="31" name="object 31"/>
          <p:cNvSpPr/>
          <p:nvPr/>
        </p:nvSpPr>
        <p:spPr>
          <a:xfrm>
            <a:off x="3948438" y="4147620"/>
            <a:ext cx="940594" cy="0"/>
          </a:xfrm>
          <a:custGeom>
            <a:avLst/>
            <a:gdLst/>
            <a:ahLst/>
            <a:cxnLst/>
            <a:rect l="l" t="t" r="r" b="b"/>
            <a:pathLst>
              <a:path w="1254125">
                <a:moveTo>
                  <a:pt x="1253830" y="0"/>
                </a:moveTo>
                <a:lnTo>
                  <a:pt x="0" y="1"/>
                </a:lnTo>
              </a:path>
            </a:pathLst>
          </a:custGeom>
          <a:ln w="25400">
            <a:solidFill>
              <a:srgbClr val="7030A0"/>
            </a:solidFill>
          </a:ln>
        </p:spPr>
        <p:txBody>
          <a:bodyPr wrap="square" lIns="0" tIns="0" rIns="0" bIns="0" rtlCol="0"/>
          <a:lstStyle/>
          <a:p>
            <a:endParaRPr sz="1350"/>
          </a:p>
        </p:txBody>
      </p:sp>
      <p:sp>
        <p:nvSpPr>
          <p:cNvPr id="32" name="object 32"/>
          <p:cNvSpPr txBox="1"/>
          <p:nvPr/>
        </p:nvSpPr>
        <p:spPr>
          <a:xfrm>
            <a:off x="4980392" y="3958427"/>
            <a:ext cx="352425" cy="217367"/>
          </a:xfrm>
          <a:prstGeom prst="rect">
            <a:avLst/>
          </a:prstGeom>
        </p:spPr>
        <p:txBody>
          <a:bodyPr vert="horz" wrap="square" lIns="0" tIns="9525" rIns="0" bIns="0" rtlCol="0">
            <a:spAutoFit/>
          </a:bodyPr>
          <a:lstStyle/>
          <a:p>
            <a:pPr marL="9525">
              <a:spcBef>
                <a:spcPts val="75"/>
              </a:spcBef>
            </a:pPr>
            <a:r>
              <a:rPr sz="1350" dirty="0">
                <a:cs typeface="Arial"/>
              </a:rPr>
              <a:t>r</a:t>
            </a:r>
            <a:r>
              <a:rPr sz="1350" spc="-4" dirty="0">
                <a:cs typeface="Arial"/>
              </a:rPr>
              <a:t>eq</a:t>
            </a:r>
            <a:r>
              <a:rPr sz="1350" dirty="0">
                <a:cs typeface="Arial"/>
              </a:rPr>
              <a:t>s</a:t>
            </a:r>
          </a:p>
        </p:txBody>
      </p:sp>
      <p:sp>
        <p:nvSpPr>
          <p:cNvPr id="33" name="object 33"/>
          <p:cNvSpPr/>
          <p:nvPr/>
        </p:nvSpPr>
        <p:spPr>
          <a:xfrm>
            <a:off x="6348156" y="3447514"/>
            <a:ext cx="369269" cy="443123"/>
          </a:xfrm>
          <a:prstGeom prst="rect">
            <a:avLst/>
          </a:prstGeom>
          <a:blipFill>
            <a:blip r:embed="rId13" cstate="print"/>
            <a:stretch>
              <a:fillRect/>
            </a:stretch>
          </a:blipFill>
        </p:spPr>
        <p:txBody>
          <a:bodyPr wrap="square" lIns="0" tIns="0" rIns="0" bIns="0" rtlCol="0"/>
          <a:lstStyle/>
          <a:p>
            <a:endParaRPr sz="1350"/>
          </a:p>
        </p:txBody>
      </p:sp>
      <p:sp>
        <p:nvSpPr>
          <p:cNvPr id="34" name="object 34"/>
          <p:cNvSpPr txBox="1"/>
          <p:nvPr/>
        </p:nvSpPr>
        <p:spPr>
          <a:xfrm>
            <a:off x="6889747" y="3508382"/>
            <a:ext cx="384334" cy="253562"/>
          </a:xfrm>
          <a:prstGeom prst="rect">
            <a:avLst/>
          </a:prstGeom>
        </p:spPr>
        <p:txBody>
          <a:bodyPr vert="horz" wrap="square" lIns="0" tIns="10953" rIns="0" bIns="0" rtlCol="0">
            <a:spAutoFit/>
          </a:bodyPr>
          <a:lstStyle/>
          <a:p>
            <a:pPr marL="30956" marR="3810" indent="-21431">
              <a:spcBef>
                <a:spcPts val="86"/>
              </a:spcBef>
            </a:pPr>
            <a:r>
              <a:rPr sz="788" spc="-8" dirty="0">
                <a:cs typeface="Arial"/>
              </a:rPr>
              <a:t>A</a:t>
            </a:r>
            <a:r>
              <a:rPr sz="788" dirty="0">
                <a:cs typeface="Arial"/>
              </a:rPr>
              <a:t>m</a:t>
            </a:r>
            <a:r>
              <a:rPr sz="788" spc="-19" dirty="0">
                <a:cs typeface="Arial"/>
              </a:rPr>
              <a:t>a</a:t>
            </a:r>
            <a:r>
              <a:rPr sz="788" spc="-23" dirty="0">
                <a:cs typeface="Arial"/>
              </a:rPr>
              <a:t>z</a:t>
            </a:r>
            <a:r>
              <a:rPr sz="788" spc="8" dirty="0">
                <a:cs typeface="Arial"/>
              </a:rPr>
              <a:t>o</a:t>
            </a:r>
            <a:r>
              <a:rPr sz="788" spc="4" dirty="0">
                <a:cs typeface="Arial"/>
              </a:rPr>
              <a:t>n  </a:t>
            </a:r>
            <a:r>
              <a:rPr sz="788" spc="-4" dirty="0">
                <a:cs typeface="Arial"/>
              </a:rPr>
              <a:t>Kinesis</a:t>
            </a:r>
            <a:endParaRPr sz="788">
              <a:cs typeface="Arial"/>
            </a:endParaRPr>
          </a:p>
        </p:txBody>
      </p:sp>
      <p:sp>
        <p:nvSpPr>
          <p:cNvPr id="35" name="object 35"/>
          <p:cNvSpPr txBox="1"/>
          <p:nvPr/>
        </p:nvSpPr>
        <p:spPr>
          <a:xfrm>
            <a:off x="6785104" y="4004221"/>
            <a:ext cx="594360" cy="194284"/>
          </a:xfrm>
          <a:prstGeom prst="rect">
            <a:avLst/>
          </a:prstGeom>
        </p:spPr>
        <p:txBody>
          <a:bodyPr vert="horz" wrap="square" lIns="0" tIns="9525" rIns="0" bIns="0" rtlCol="0">
            <a:spAutoFit/>
          </a:bodyPr>
          <a:lstStyle/>
          <a:p>
            <a:pPr marL="9525">
              <a:spcBef>
                <a:spcPts val="75"/>
              </a:spcBef>
            </a:pPr>
            <a:r>
              <a:rPr sz="1200" dirty="0">
                <a:cs typeface="Arial"/>
              </a:rPr>
              <a:t>c</a:t>
            </a:r>
            <a:r>
              <a:rPr sz="1200" spc="-4" dirty="0">
                <a:cs typeface="Arial"/>
              </a:rPr>
              <a:t>hange</a:t>
            </a:r>
            <a:r>
              <a:rPr sz="1200" dirty="0">
                <a:cs typeface="Arial"/>
              </a:rPr>
              <a:t>s</a:t>
            </a:r>
            <a:endParaRPr sz="1200">
              <a:cs typeface="Arial"/>
            </a:endParaRPr>
          </a:p>
        </p:txBody>
      </p:sp>
      <p:sp>
        <p:nvSpPr>
          <p:cNvPr id="36" name="object 36"/>
          <p:cNvSpPr/>
          <p:nvPr/>
        </p:nvSpPr>
        <p:spPr>
          <a:xfrm>
            <a:off x="6247039" y="3954025"/>
            <a:ext cx="1311116" cy="300038"/>
          </a:xfrm>
          <a:custGeom>
            <a:avLst/>
            <a:gdLst/>
            <a:ahLst/>
            <a:cxnLst/>
            <a:rect l="l" t="t" r="r" b="b"/>
            <a:pathLst>
              <a:path w="1748154" h="400050">
                <a:moveTo>
                  <a:pt x="0" y="0"/>
                </a:moveTo>
                <a:lnTo>
                  <a:pt x="1748000" y="0"/>
                </a:lnTo>
                <a:lnTo>
                  <a:pt x="1748000" y="399597"/>
                </a:lnTo>
                <a:lnTo>
                  <a:pt x="0" y="399597"/>
                </a:lnTo>
                <a:lnTo>
                  <a:pt x="0" y="0"/>
                </a:lnTo>
                <a:close/>
              </a:path>
            </a:pathLst>
          </a:custGeom>
          <a:ln w="19050">
            <a:solidFill>
              <a:srgbClr val="7030A0"/>
            </a:solidFill>
          </a:ln>
        </p:spPr>
        <p:txBody>
          <a:bodyPr wrap="square" lIns="0" tIns="0" rIns="0" bIns="0" rtlCol="0"/>
          <a:lstStyle/>
          <a:p>
            <a:endParaRPr sz="1350"/>
          </a:p>
        </p:txBody>
      </p:sp>
      <p:sp>
        <p:nvSpPr>
          <p:cNvPr id="37" name="object 37"/>
          <p:cNvSpPr/>
          <p:nvPr/>
        </p:nvSpPr>
        <p:spPr>
          <a:xfrm>
            <a:off x="6386835" y="4031244"/>
            <a:ext cx="142674" cy="168955"/>
          </a:xfrm>
          <a:prstGeom prst="rect">
            <a:avLst/>
          </a:prstGeom>
          <a:blipFill>
            <a:blip r:embed="rId14" cstate="print"/>
            <a:stretch>
              <a:fillRect/>
            </a:stretch>
          </a:blipFill>
        </p:spPr>
        <p:txBody>
          <a:bodyPr wrap="square" lIns="0" tIns="0" rIns="0" bIns="0" rtlCol="0"/>
          <a:lstStyle/>
          <a:p>
            <a:endParaRPr sz="1350"/>
          </a:p>
        </p:txBody>
      </p:sp>
      <p:sp>
        <p:nvSpPr>
          <p:cNvPr id="38" name="object 38"/>
          <p:cNvSpPr/>
          <p:nvPr/>
        </p:nvSpPr>
        <p:spPr>
          <a:xfrm>
            <a:off x="6438108" y="4031244"/>
            <a:ext cx="142674" cy="168955"/>
          </a:xfrm>
          <a:prstGeom prst="rect">
            <a:avLst/>
          </a:prstGeom>
          <a:blipFill>
            <a:blip r:embed="rId14" cstate="print"/>
            <a:stretch>
              <a:fillRect/>
            </a:stretch>
          </a:blipFill>
        </p:spPr>
        <p:txBody>
          <a:bodyPr wrap="square" lIns="0" tIns="0" rIns="0" bIns="0" rtlCol="0"/>
          <a:lstStyle/>
          <a:p>
            <a:endParaRPr sz="1350"/>
          </a:p>
        </p:txBody>
      </p:sp>
      <p:sp>
        <p:nvSpPr>
          <p:cNvPr id="39" name="object 39"/>
          <p:cNvSpPr/>
          <p:nvPr/>
        </p:nvSpPr>
        <p:spPr>
          <a:xfrm>
            <a:off x="6488352" y="4031244"/>
            <a:ext cx="142674" cy="168955"/>
          </a:xfrm>
          <a:prstGeom prst="rect">
            <a:avLst/>
          </a:prstGeom>
          <a:blipFill>
            <a:blip r:embed="rId14" cstate="print"/>
            <a:stretch>
              <a:fillRect/>
            </a:stretch>
          </a:blipFill>
        </p:spPr>
        <p:txBody>
          <a:bodyPr wrap="square" lIns="0" tIns="0" rIns="0" bIns="0" rtlCol="0"/>
          <a:lstStyle/>
          <a:p>
            <a:endParaRPr sz="1350"/>
          </a:p>
        </p:txBody>
      </p:sp>
      <p:sp>
        <p:nvSpPr>
          <p:cNvPr id="40" name="object 40"/>
          <p:cNvSpPr/>
          <p:nvPr/>
        </p:nvSpPr>
        <p:spPr>
          <a:xfrm>
            <a:off x="6334850" y="4538988"/>
            <a:ext cx="331813" cy="398175"/>
          </a:xfrm>
          <a:prstGeom prst="rect">
            <a:avLst/>
          </a:prstGeom>
          <a:blipFill>
            <a:blip r:embed="rId15" cstate="print"/>
            <a:stretch>
              <a:fillRect/>
            </a:stretch>
          </a:blipFill>
        </p:spPr>
        <p:txBody>
          <a:bodyPr wrap="square" lIns="0" tIns="0" rIns="0" bIns="0" rtlCol="0"/>
          <a:lstStyle/>
          <a:p>
            <a:endParaRPr sz="1350"/>
          </a:p>
        </p:txBody>
      </p:sp>
      <p:sp>
        <p:nvSpPr>
          <p:cNvPr id="41" name="object 41"/>
          <p:cNvSpPr txBox="1"/>
          <p:nvPr/>
        </p:nvSpPr>
        <p:spPr>
          <a:xfrm>
            <a:off x="6748680" y="4642878"/>
            <a:ext cx="637223" cy="253562"/>
          </a:xfrm>
          <a:prstGeom prst="rect">
            <a:avLst/>
          </a:prstGeom>
        </p:spPr>
        <p:txBody>
          <a:bodyPr vert="horz" wrap="square" lIns="0" tIns="10953" rIns="0" bIns="0" rtlCol="0">
            <a:spAutoFit/>
          </a:bodyPr>
          <a:lstStyle/>
          <a:p>
            <a:pPr marL="159544" marR="3810" indent="-150019">
              <a:spcBef>
                <a:spcPts val="86"/>
              </a:spcBef>
            </a:pPr>
            <a:r>
              <a:rPr sz="788" spc="-15" dirty="0">
                <a:cs typeface="Arial"/>
              </a:rPr>
              <a:t>AWS</a:t>
            </a:r>
            <a:r>
              <a:rPr sz="788" spc="-79" dirty="0">
                <a:cs typeface="Arial"/>
              </a:rPr>
              <a:t> </a:t>
            </a:r>
            <a:r>
              <a:rPr sz="788" spc="8" dirty="0">
                <a:cs typeface="Arial"/>
              </a:rPr>
              <a:t>Lambda  </a:t>
            </a:r>
            <a:r>
              <a:rPr sz="788" spc="-4" dirty="0">
                <a:cs typeface="Arial"/>
              </a:rPr>
              <a:t>service</a:t>
            </a:r>
            <a:endParaRPr sz="788">
              <a:cs typeface="Arial"/>
            </a:endParaRPr>
          </a:p>
        </p:txBody>
      </p:sp>
      <p:sp>
        <p:nvSpPr>
          <p:cNvPr id="42" name="object 42"/>
          <p:cNvSpPr/>
          <p:nvPr/>
        </p:nvSpPr>
        <p:spPr>
          <a:xfrm>
            <a:off x="6974414" y="4219239"/>
            <a:ext cx="184149" cy="507999"/>
          </a:xfrm>
          <a:prstGeom prst="rect">
            <a:avLst/>
          </a:prstGeom>
          <a:blipFill>
            <a:blip r:embed="rId16" cstate="print"/>
            <a:stretch>
              <a:fillRect/>
            </a:stretch>
          </a:blipFill>
        </p:spPr>
        <p:txBody>
          <a:bodyPr wrap="square" lIns="0" tIns="0" rIns="0" bIns="0" rtlCol="0"/>
          <a:lstStyle/>
          <a:p>
            <a:endParaRPr sz="1350"/>
          </a:p>
        </p:txBody>
      </p:sp>
      <p:sp>
        <p:nvSpPr>
          <p:cNvPr id="43" name="object 43"/>
          <p:cNvSpPr/>
          <p:nvPr/>
        </p:nvSpPr>
        <p:spPr>
          <a:xfrm>
            <a:off x="7038002" y="4296651"/>
            <a:ext cx="57150" cy="322421"/>
          </a:xfrm>
          <a:custGeom>
            <a:avLst/>
            <a:gdLst/>
            <a:ahLst/>
            <a:cxnLst/>
            <a:rect l="l" t="t" r="r" b="b"/>
            <a:pathLst>
              <a:path w="76200" h="429895">
                <a:moveTo>
                  <a:pt x="76200" y="353193"/>
                </a:moveTo>
                <a:lnTo>
                  <a:pt x="0" y="353193"/>
                </a:lnTo>
                <a:lnTo>
                  <a:pt x="38100" y="429393"/>
                </a:lnTo>
                <a:lnTo>
                  <a:pt x="76200" y="353193"/>
                </a:lnTo>
                <a:close/>
              </a:path>
              <a:path w="76200" h="429895">
                <a:moveTo>
                  <a:pt x="50800" y="76199"/>
                </a:moveTo>
                <a:lnTo>
                  <a:pt x="25400" y="76199"/>
                </a:lnTo>
                <a:lnTo>
                  <a:pt x="25400" y="353193"/>
                </a:lnTo>
                <a:lnTo>
                  <a:pt x="50800" y="353193"/>
                </a:lnTo>
                <a:lnTo>
                  <a:pt x="50800" y="76199"/>
                </a:lnTo>
                <a:close/>
              </a:path>
              <a:path w="76200" h="429895">
                <a:moveTo>
                  <a:pt x="38100" y="0"/>
                </a:moveTo>
                <a:lnTo>
                  <a:pt x="0" y="76199"/>
                </a:lnTo>
                <a:lnTo>
                  <a:pt x="76200" y="76199"/>
                </a:lnTo>
                <a:lnTo>
                  <a:pt x="38100" y="0"/>
                </a:lnTo>
                <a:close/>
              </a:path>
            </a:pathLst>
          </a:custGeom>
          <a:solidFill>
            <a:srgbClr val="C00000"/>
          </a:solidFill>
        </p:spPr>
        <p:txBody>
          <a:bodyPr wrap="square" lIns="0" tIns="0" rIns="0" bIns="0" rtlCol="0"/>
          <a:lstStyle/>
          <a:p>
            <a:endParaRPr sz="1350"/>
          </a:p>
        </p:txBody>
      </p:sp>
      <p:sp>
        <p:nvSpPr>
          <p:cNvPr id="44" name="object 44"/>
          <p:cNvSpPr/>
          <p:nvPr/>
        </p:nvSpPr>
        <p:spPr>
          <a:xfrm>
            <a:off x="6902539" y="5025287"/>
            <a:ext cx="313196" cy="293992"/>
          </a:xfrm>
          <a:prstGeom prst="rect">
            <a:avLst/>
          </a:prstGeom>
          <a:blipFill>
            <a:blip r:embed="rId3" cstate="print"/>
            <a:stretch>
              <a:fillRect/>
            </a:stretch>
          </a:blipFill>
        </p:spPr>
        <p:txBody>
          <a:bodyPr wrap="square" lIns="0" tIns="0" rIns="0" bIns="0" rtlCol="0"/>
          <a:lstStyle/>
          <a:p>
            <a:endParaRPr sz="1350"/>
          </a:p>
        </p:txBody>
      </p:sp>
      <p:sp>
        <p:nvSpPr>
          <p:cNvPr id="45" name="object 45"/>
          <p:cNvSpPr txBox="1"/>
          <p:nvPr/>
        </p:nvSpPr>
        <p:spPr>
          <a:xfrm>
            <a:off x="7257717" y="5091466"/>
            <a:ext cx="370999" cy="132312"/>
          </a:xfrm>
          <a:prstGeom prst="rect">
            <a:avLst/>
          </a:prstGeom>
        </p:spPr>
        <p:txBody>
          <a:bodyPr vert="horz" wrap="square" lIns="0" tIns="10953" rIns="0" bIns="0" rtlCol="0">
            <a:spAutoFit/>
          </a:bodyPr>
          <a:lstStyle/>
          <a:p>
            <a:pPr marL="9525">
              <a:spcBef>
                <a:spcPts val="86"/>
              </a:spcBef>
            </a:pPr>
            <a:r>
              <a:rPr sz="788" spc="-4" dirty="0">
                <a:cs typeface="Arial"/>
              </a:rPr>
              <a:t>function</a:t>
            </a:r>
            <a:endParaRPr sz="788">
              <a:cs typeface="Arial"/>
            </a:endParaRPr>
          </a:p>
        </p:txBody>
      </p:sp>
      <p:sp>
        <p:nvSpPr>
          <p:cNvPr id="46" name="object 46"/>
          <p:cNvSpPr/>
          <p:nvPr/>
        </p:nvSpPr>
        <p:spPr>
          <a:xfrm>
            <a:off x="6450539" y="4908214"/>
            <a:ext cx="542925" cy="371475"/>
          </a:xfrm>
          <a:prstGeom prst="rect">
            <a:avLst/>
          </a:prstGeom>
          <a:blipFill>
            <a:blip r:embed="rId17" cstate="print"/>
            <a:stretch>
              <a:fillRect/>
            </a:stretch>
          </a:blipFill>
        </p:spPr>
        <p:txBody>
          <a:bodyPr wrap="square" lIns="0" tIns="0" rIns="0" bIns="0" rtlCol="0"/>
          <a:lstStyle/>
          <a:p>
            <a:endParaRPr sz="1350"/>
          </a:p>
        </p:txBody>
      </p:sp>
      <p:sp>
        <p:nvSpPr>
          <p:cNvPr id="47" name="object 47"/>
          <p:cNvSpPr/>
          <p:nvPr/>
        </p:nvSpPr>
        <p:spPr>
          <a:xfrm>
            <a:off x="6486821" y="4927639"/>
            <a:ext cx="415766" cy="273368"/>
          </a:xfrm>
          <a:custGeom>
            <a:avLst/>
            <a:gdLst/>
            <a:ahLst/>
            <a:cxnLst/>
            <a:rect l="l" t="t" r="r" b="b"/>
            <a:pathLst>
              <a:path w="554354" h="364489">
                <a:moveTo>
                  <a:pt x="0" y="12699"/>
                </a:moveTo>
                <a:lnTo>
                  <a:pt x="0" y="333204"/>
                </a:lnTo>
                <a:lnTo>
                  <a:pt x="5676" y="338890"/>
                </a:lnTo>
                <a:lnTo>
                  <a:pt x="478091" y="338890"/>
                </a:lnTo>
                <a:lnTo>
                  <a:pt x="478091" y="364290"/>
                </a:lnTo>
                <a:lnTo>
                  <a:pt x="554291" y="326190"/>
                </a:lnTo>
                <a:lnTo>
                  <a:pt x="528891" y="313490"/>
                </a:lnTo>
                <a:lnTo>
                  <a:pt x="25400" y="313490"/>
                </a:lnTo>
                <a:lnTo>
                  <a:pt x="25400" y="14747"/>
                </a:lnTo>
                <a:lnTo>
                  <a:pt x="2044" y="14747"/>
                </a:lnTo>
                <a:lnTo>
                  <a:pt x="0" y="12699"/>
                </a:lnTo>
                <a:close/>
              </a:path>
              <a:path w="554354" h="364489">
                <a:moveTo>
                  <a:pt x="478091" y="288090"/>
                </a:moveTo>
                <a:lnTo>
                  <a:pt x="478091" y="313490"/>
                </a:lnTo>
                <a:lnTo>
                  <a:pt x="528891" y="313490"/>
                </a:lnTo>
                <a:lnTo>
                  <a:pt x="478091" y="288090"/>
                </a:lnTo>
                <a:close/>
              </a:path>
              <a:path w="554354" h="364489">
                <a:moveTo>
                  <a:pt x="19710" y="0"/>
                </a:moveTo>
                <a:lnTo>
                  <a:pt x="2044" y="0"/>
                </a:lnTo>
                <a:lnTo>
                  <a:pt x="2044" y="14747"/>
                </a:lnTo>
                <a:lnTo>
                  <a:pt x="25400" y="14747"/>
                </a:lnTo>
                <a:lnTo>
                  <a:pt x="25400" y="5685"/>
                </a:lnTo>
                <a:lnTo>
                  <a:pt x="19710" y="0"/>
                </a:lnTo>
                <a:close/>
              </a:path>
            </a:pathLst>
          </a:custGeom>
          <a:solidFill>
            <a:srgbClr val="C00000"/>
          </a:solidFill>
        </p:spPr>
        <p:txBody>
          <a:bodyPr wrap="square" lIns="0" tIns="0" rIns="0" bIns="0" rtlCol="0"/>
          <a:lstStyle/>
          <a:p>
            <a:endParaRPr sz="1350"/>
          </a:p>
        </p:txBody>
      </p:sp>
    </p:spTree>
    <p:extLst>
      <p:ext uri="{BB962C8B-B14F-4D97-AF65-F5344CB8AC3E}">
        <p14:creationId xmlns:p14="http://schemas.microsoft.com/office/powerpoint/2010/main" val="313440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Shape 282"/>
          <p:cNvPicPr preferRelativeResize="0"/>
          <p:nvPr/>
        </p:nvPicPr>
        <p:blipFill rotWithShape="1">
          <a:blip r:embed="rId3">
            <a:alphaModFix/>
          </a:blip>
          <a:srcRect/>
          <a:stretch/>
        </p:blipFill>
        <p:spPr>
          <a:xfrm>
            <a:off x="0" y="904301"/>
            <a:ext cx="9144000" cy="504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7972" y="2373641"/>
            <a:ext cx="480060" cy="480059"/>
          </a:xfrm>
          <a:prstGeom prst="rect">
            <a:avLst/>
          </a:prstGeom>
          <a:blipFill>
            <a:blip r:embed="rId2" cstate="print"/>
            <a:stretch>
              <a:fillRect/>
            </a:stretch>
          </a:blipFill>
        </p:spPr>
        <p:txBody>
          <a:bodyPr wrap="square" lIns="0" tIns="0" rIns="0" bIns="0" rtlCol="0"/>
          <a:lstStyle/>
          <a:p>
            <a:endParaRPr sz="1350"/>
          </a:p>
        </p:txBody>
      </p:sp>
      <p:sp>
        <p:nvSpPr>
          <p:cNvPr id="3" name="object 3"/>
          <p:cNvSpPr/>
          <p:nvPr/>
        </p:nvSpPr>
        <p:spPr>
          <a:xfrm>
            <a:off x="1981226" y="2373641"/>
            <a:ext cx="480060" cy="480059"/>
          </a:xfrm>
          <a:prstGeom prst="rect">
            <a:avLst/>
          </a:prstGeom>
          <a:blipFill>
            <a:blip r:embed="rId3" cstate="print"/>
            <a:stretch>
              <a:fillRect/>
            </a:stretch>
          </a:blipFill>
        </p:spPr>
        <p:txBody>
          <a:bodyPr wrap="square" lIns="0" tIns="0" rIns="0" bIns="0" rtlCol="0"/>
          <a:lstStyle/>
          <a:p>
            <a:endParaRPr sz="1350"/>
          </a:p>
        </p:txBody>
      </p:sp>
      <p:sp>
        <p:nvSpPr>
          <p:cNvPr id="4" name="object 4"/>
          <p:cNvSpPr txBox="1"/>
          <p:nvPr/>
        </p:nvSpPr>
        <p:spPr>
          <a:xfrm>
            <a:off x="1329799" y="2962496"/>
            <a:ext cx="1169194" cy="263534"/>
          </a:xfrm>
          <a:prstGeom prst="rect">
            <a:avLst/>
          </a:prstGeom>
        </p:spPr>
        <p:txBody>
          <a:bodyPr vert="horz" wrap="square" lIns="0" tIns="9525" rIns="0" bIns="0" rtlCol="0">
            <a:spAutoFit/>
          </a:bodyPr>
          <a:lstStyle/>
          <a:p>
            <a:pPr marL="9525">
              <a:spcBef>
                <a:spcPts val="75"/>
              </a:spcBef>
              <a:tabLst>
                <a:tab pos="700088" algn="l"/>
              </a:tabLst>
            </a:pPr>
            <a:r>
              <a:rPr sz="825" spc="-8" dirty="0">
                <a:solidFill>
                  <a:srgbClr val="474746"/>
                </a:solidFill>
                <a:cs typeface="Arial"/>
              </a:rPr>
              <a:t>Amazon</a:t>
            </a:r>
            <a:r>
              <a:rPr sz="825" dirty="0">
                <a:solidFill>
                  <a:srgbClr val="474746"/>
                </a:solidFill>
                <a:cs typeface="Arial"/>
              </a:rPr>
              <a:t> </a:t>
            </a:r>
            <a:r>
              <a:rPr sz="825" spc="-11" dirty="0">
                <a:solidFill>
                  <a:srgbClr val="474746"/>
                </a:solidFill>
                <a:cs typeface="Arial"/>
              </a:rPr>
              <a:t>S3	</a:t>
            </a:r>
            <a:r>
              <a:rPr sz="825" spc="-8" dirty="0">
                <a:solidFill>
                  <a:srgbClr val="474746"/>
                </a:solidFill>
                <a:cs typeface="Arial"/>
              </a:rPr>
              <a:t>Amazon</a:t>
            </a:r>
            <a:endParaRPr sz="825">
              <a:cs typeface="Arial"/>
            </a:endParaRPr>
          </a:p>
          <a:p>
            <a:pPr marL="623411">
              <a:spcBef>
                <a:spcPts val="8"/>
              </a:spcBef>
            </a:pPr>
            <a:r>
              <a:rPr sz="825" spc="-4" dirty="0">
                <a:solidFill>
                  <a:srgbClr val="474746"/>
                </a:solidFill>
                <a:cs typeface="Arial"/>
              </a:rPr>
              <a:t>DynamoDB</a:t>
            </a:r>
            <a:endParaRPr sz="825">
              <a:cs typeface="Arial"/>
            </a:endParaRPr>
          </a:p>
        </p:txBody>
      </p:sp>
      <p:sp>
        <p:nvSpPr>
          <p:cNvPr id="5" name="object 5"/>
          <p:cNvSpPr txBox="1"/>
          <p:nvPr/>
        </p:nvSpPr>
        <p:spPr>
          <a:xfrm>
            <a:off x="2651133" y="2966772"/>
            <a:ext cx="401479" cy="264656"/>
          </a:xfrm>
          <a:prstGeom prst="rect">
            <a:avLst/>
          </a:prstGeom>
        </p:spPr>
        <p:txBody>
          <a:bodyPr vert="horz" wrap="square" lIns="0" tIns="8096" rIns="0" bIns="0" rtlCol="0">
            <a:spAutoFit/>
          </a:bodyPr>
          <a:lstStyle/>
          <a:p>
            <a:pPr marL="31909" marR="3810" indent="-22860">
              <a:lnSpc>
                <a:spcPct val="101000"/>
              </a:lnSpc>
              <a:spcBef>
                <a:spcPts val="64"/>
              </a:spcBef>
            </a:pPr>
            <a:r>
              <a:rPr sz="825" spc="-11" dirty="0">
                <a:solidFill>
                  <a:srgbClr val="474746"/>
                </a:solidFill>
                <a:cs typeface="Arial"/>
              </a:rPr>
              <a:t>Ama</a:t>
            </a:r>
            <a:r>
              <a:rPr sz="825" spc="-23" dirty="0">
                <a:solidFill>
                  <a:srgbClr val="474746"/>
                </a:solidFill>
                <a:cs typeface="Arial"/>
              </a:rPr>
              <a:t>z</a:t>
            </a:r>
            <a:r>
              <a:rPr sz="825" spc="15" dirty="0">
                <a:solidFill>
                  <a:srgbClr val="474746"/>
                </a:solidFill>
                <a:cs typeface="Arial"/>
              </a:rPr>
              <a:t>o</a:t>
            </a:r>
            <a:r>
              <a:rPr sz="825" spc="-4" dirty="0">
                <a:solidFill>
                  <a:srgbClr val="474746"/>
                </a:solidFill>
                <a:cs typeface="Arial"/>
              </a:rPr>
              <a:t>n  Kinesis</a:t>
            </a:r>
            <a:endParaRPr sz="825">
              <a:cs typeface="Arial"/>
            </a:endParaRPr>
          </a:p>
        </p:txBody>
      </p:sp>
      <p:sp>
        <p:nvSpPr>
          <p:cNvPr id="6" name="object 6"/>
          <p:cNvSpPr/>
          <p:nvPr/>
        </p:nvSpPr>
        <p:spPr>
          <a:xfrm>
            <a:off x="2651828" y="2683461"/>
            <a:ext cx="398621" cy="99536"/>
          </a:xfrm>
          <a:custGeom>
            <a:avLst/>
            <a:gdLst/>
            <a:ahLst/>
            <a:cxnLst/>
            <a:rect l="l" t="t" r="r" b="b"/>
            <a:pathLst>
              <a:path w="531494" h="132714">
                <a:moveTo>
                  <a:pt x="265569" y="0"/>
                </a:moveTo>
                <a:lnTo>
                  <a:pt x="0" y="38684"/>
                </a:lnTo>
                <a:lnTo>
                  <a:pt x="266141" y="132257"/>
                </a:lnTo>
                <a:lnTo>
                  <a:pt x="531482" y="38684"/>
                </a:lnTo>
                <a:lnTo>
                  <a:pt x="265569" y="0"/>
                </a:lnTo>
                <a:close/>
              </a:path>
            </a:pathLst>
          </a:custGeom>
          <a:solidFill>
            <a:srgbClr val="FBBF92"/>
          </a:solidFill>
        </p:spPr>
        <p:txBody>
          <a:bodyPr wrap="square" lIns="0" tIns="0" rIns="0" bIns="0" rtlCol="0"/>
          <a:lstStyle/>
          <a:p>
            <a:endParaRPr sz="1350"/>
          </a:p>
        </p:txBody>
      </p:sp>
      <p:sp>
        <p:nvSpPr>
          <p:cNvPr id="7" name="object 7"/>
          <p:cNvSpPr/>
          <p:nvPr/>
        </p:nvSpPr>
        <p:spPr>
          <a:xfrm>
            <a:off x="2851320" y="2451420"/>
            <a:ext cx="179146" cy="162096"/>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2851318" y="2373639"/>
            <a:ext cx="40005" cy="240030"/>
          </a:xfrm>
          <a:custGeom>
            <a:avLst/>
            <a:gdLst/>
            <a:ahLst/>
            <a:cxnLst/>
            <a:rect l="l" t="t" r="r" b="b"/>
            <a:pathLst>
              <a:path w="53339" h="320040">
                <a:moveTo>
                  <a:pt x="0" y="0"/>
                </a:moveTo>
                <a:lnTo>
                  <a:pt x="0" y="319836"/>
                </a:lnTo>
                <a:lnTo>
                  <a:pt x="52958" y="319836"/>
                </a:lnTo>
                <a:lnTo>
                  <a:pt x="52958" y="26479"/>
                </a:lnTo>
                <a:lnTo>
                  <a:pt x="0" y="0"/>
                </a:lnTo>
                <a:close/>
              </a:path>
            </a:pathLst>
          </a:custGeom>
          <a:solidFill>
            <a:srgbClr val="F58534"/>
          </a:solidFill>
        </p:spPr>
        <p:txBody>
          <a:bodyPr wrap="square" lIns="0" tIns="0" rIns="0" bIns="0" rtlCol="0"/>
          <a:lstStyle/>
          <a:p>
            <a:endParaRPr sz="1350"/>
          </a:p>
        </p:txBody>
      </p:sp>
      <p:sp>
        <p:nvSpPr>
          <p:cNvPr id="9" name="object 9"/>
          <p:cNvSpPr/>
          <p:nvPr/>
        </p:nvSpPr>
        <p:spPr>
          <a:xfrm>
            <a:off x="2925825" y="2451422"/>
            <a:ext cx="30956" cy="162401"/>
          </a:xfrm>
          <a:custGeom>
            <a:avLst/>
            <a:gdLst/>
            <a:ahLst/>
            <a:cxnLst/>
            <a:rect l="l" t="t" r="r" b="b"/>
            <a:pathLst>
              <a:path w="41275" h="216534">
                <a:moveTo>
                  <a:pt x="0" y="0"/>
                </a:moveTo>
                <a:lnTo>
                  <a:pt x="0" y="216128"/>
                </a:lnTo>
                <a:lnTo>
                  <a:pt x="40982" y="216128"/>
                </a:lnTo>
                <a:lnTo>
                  <a:pt x="40982" y="16395"/>
                </a:lnTo>
                <a:lnTo>
                  <a:pt x="0" y="0"/>
                </a:lnTo>
                <a:close/>
              </a:path>
            </a:pathLst>
          </a:custGeom>
          <a:solidFill>
            <a:srgbClr val="F58534"/>
          </a:solidFill>
        </p:spPr>
        <p:txBody>
          <a:bodyPr wrap="square" lIns="0" tIns="0" rIns="0" bIns="0" rtlCol="0"/>
          <a:lstStyle/>
          <a:p>
            <a:endParaRPr sz="1350"/>
          </a:p>
        </p:txBody>
      </p:sp>
      <p:sp>
        <p:nvSpPr>
          <p:cNvPr id="10" name="object 10"/>
          <p:cNvSpPr/>
          <p:nvPr/>
        </p:nvSpPr>
        <p:spPr>
          <a:xfrm>
            <a:off x="2983908" y="2509372"/>
            <a:ext cx="23336" cy="104299"/>
          </a:xfrm>
          <a:custGeom>
            <a:avLst/>
            <a:gdLst/>
            <a:ahLst/>
            <a:cxnLst/>
            <a:rect l="l" t="t" r="r" b="b"/>
            <a:pathLst>
              <a:path w="31114" h="139065">
                <a:moveTo>
                  <a:pt x="0" y="0"/>
                </a:moveTo>
                <a:lnTo>
                  <a:pt x="0" y="138861"/>
                </a:lnTo>
                <a:lnTo>
                  <a:pt x="31038" y="138861"/>
                </a:lnTo>
                <a:lnTo>
                  <a:pt x="31038" y="9309"/>
                </a:lnTo>
                <a:lnTo>
                  <a:pt x="0" y="0"/>
                </a:lnTo>
                <a:close/>
              </a:path>
            </a:pathLst>
          </a:custGeom>
          <a:solidFill>
            <a:srgbClr val="F58534"/>
          </a:solidFill>
        </p:spPr>
        <p:txBody>
          <a:bodyPr wrap="square" lIns="0" tIns="0" rIns="0" bIns="0" rtlCol="0"/>
          <a:lstStyle/>
          <a:p>
            <a:endParaRPr sz="1350"/>
          </a:p>
        </p:txBody>
      </p:sp>
      <p:sp>
        <p:nvSpPr>
          <p:cNvPr id="11" name="object 11"/>
          <p:cNvSpPr/>
          <p:nvPr/>
        </p:nvSpPr>
        <p:spPr>
          <a:xfrm>
            <a:off x="3030464" y="2493275"/>
            <a:ext cx="20003" cy="120491"/>
          </a:xfrm>
          <a:custGeom>
            <a:avLst/>
            <a:gdLst/>
            <a:ahLst/>
            <a:cxnLst/>
            <a:rect l="l" t="t" r="r" b="b"/>
            <a:pathLst>
              <a:path w="26669" h="160655">
                <a:moveTo>
                  <a:pt x="0" y="0"/>
                </a:moveTo>
                <a:lnTo>
                  <a:pt x="0" y="160324"/>
                </a:lnTo>
                <a:lnTo>
                  <a:pt x="26631" y="160324"/>
                </a:lnTo>
                <a:lnTo>
                  <a:pt x="26631" y="10655"/>
                </a:lnTo>
                <a:lnTo>
                  <a:pt x="0" y="0"/>
                </a:lnTo>
                <a:close/>
              </a:path>
            </a:pathLst>
          </a:custGeom>
          <a:solidFill>
            <a:srgbClr val="F58534"/>
          </a:solidFill>
        </p:spPr>
        <p:txBody>
          <a:bodyPr wrap="square" lIns="0" tIns="0" rIns="0" bIns="0" rtlCol="0"/>
          <a:lstStyle/>
          <a:p>
            <a:endParaRPr sz="1350"/>
          </a:p>
        </p:txBody>
      </p:sp>
      <p:sp>
        <p:nvSpPr>
          <p:cNvPr id="12" name="object 12"/>
          <p:cNvSpPr/>
          <p:nvPr/>
        </p:nvSpPr>
        <p:spPr>
          <a:xfrm>
            <a:off x="2850699" y="2641656"/>
            <a:ext cx="199073" cy="91916"/>
          </a:xfrm>
          <a:custGeom>
            <a:avLst/>
            <a:gdLst/>
            <a:ahLst/>
            <a:cxnLst/>
            <a:rect l="l" t="t" r="r" b="b"/>
            <a:pathLst>
              <a:path w="265430" h="122555">
                <a:moveTo>
                  <a:pt x="265302" y="0"/>
                </a:moveTo>
                <a:lnTo>
                  <a:pt x="0" y="26542"/>
                </a:lnTo>
                <a:lnTo>
                  <a:pt x="0" y="122135"/>
                </a:lnTo>
                <a:lnTo>
                  <a:pt x="265302" y="55994"/>
                </a:lnTo>
                <a:lnTo>
                  <a:pt x="265302" y="0"/>
                </a:lnTo>
                <a:close/>
              </a:path>
            </a:pathLst>
          </a:custGeom>
          <a:solidFill>
            <a:srgbClr val="F58534"/>
          </a:solidFill>
        </p:spPr>
        <p:txBody>
          <a:bodyPr wrap="square" lIns="0" tIns="0" rIns="0" bIns="0" rtlCol="0"/>
          <a:lstStyle/>
          <a:p>
            <a:endParaRPr sz="1350"/>
          </a:p>
        </p:txBody>
      </p:sp>
      <p:sp>
        <p:nvSpPr>
          <p:cNvPr id="13" name="object 13"/>
          <p:cNvSpPr/>
          <p:nvPr/>
        </p:nvSpPr>
        <p:spPr>
          <a:xfrm>
            <a:off x="2850699" y="2712474"/>
            <a:ext cx="200025" cy="141446"/>
          </a:xfrm>
          <a:custGeom>
            <a:avLst/>
            <a:gdLst/>
            <a:ahLst/>
            <a:cxnLst/>
            <a:rect l="l" t="t" r="r" b="b"/>
            <a:pathLst>
              <a:path w="266700" h="188594">
                <a:moveTo>
                  <a:pt x="266319" y="0"/>
                </a:moveTo>
                <a:lnTo>
                  <a:pt x="0" y="93916"/>
                </a:lnTo>
                <a:lnTo>
                  <a:pt x="0" y="188302"/>
                </a:lnTo>
                <a:lnTo>
                  <a:pt x="266319" y="55156"/>
                </a:lnTo>
                <a:lnTo>
                  <a:pt x="266319" y="0"/>
                </a:lnTo>
                <a:close/>
              </a:path>
            </a:pathLst>
          </a:custGeom>
          <a:solidFill>
            <a:srgbClr val="F58534"/>
          </a:solidFill>
        </p:spPr>
        <p:txBody>
          <a:bodyPr wrap="square" lIns="0" tIns="0" rIns="0" bIns="0" rtlCol="0"/>
          <a:lstStyle/>
          <a:p>
            <a:endParaRPr sz="1350"/>
          </a:p>
        </p:txBody>
      </p:sp>
      <p:sp>
        <p:nvSpPr>
          <p:cNvPr id="14" name="object 14"/>
          <p:cNvSpPr/>
          <p:nvPr/>
        </p:nvSpPr>
        <p:spPr>
          <a:xfrm>
            <a:off x="2651826" y="2712474"/>
            <a:ext cx="199073" cy="141446"/>
          </a:xfrm>
          <a:custGeom>
            <a:avLst/>
            <a:gdLst/>
            <a:ahLst/>
            <a:cxnLst/>
            <a:rect l="l" t="t" r="r" b="b"/>
            <a:pathLst>
              <a:path w="265430" h="188594">
                <a:moveTo>
                  <a:pt x="0" y="0"/>
                </a:moveTo>
                <a:lnTo>
                  <a:pt x="0" y="55727"/>
                </a:lnTo>
                <a:lnTo>
                  <a:pt x="265163" y="188302"/>
                </a:lnTo>
                <a:lnTo>
                  <a:pt x="265163" y="93230"/>
                </a:lnTo>
                <a:lnTo>
                  <a:pt x="0" y="0"/>
                </a:lnTo>
                <a:close/>
              </a:path>
            </a:pathLst>
          </a:custGeom>
          <a:solidFill>
            <a:srgbClr val="9D5025"/>
          </a:solidFill>
        </p:spPr>
        <p:txBody>
          <a:bodyPr wrap="square" lIns="0" tIns="0" rIns="0" bIns="0" rtlCol="0"/>
          <a:lstStyle/>
          <a:p>
            <a:endParaRPr sz="1350"/>
          </a:p>
        </p:txBody>
      </p:sp>
      <p:sp>
        <p:nvSpPr>
          <p:cNvPr id="15" name="object 15"/>
          <p:cNvSpPr/>
          <p:nvPr/>
        </p:nvSpPr>
        <p:spPr>
          <a:xfrm>
            <a:off x="2651731" y="2641656"/>
            <a:ext cx="199073" cy="91916"/>
          </a:xfrm>
          <a:custGeom>
            <a:avLst/>
            <a:gdLst/>
            <a:ahLst/>
            <a:cxnLst/>
            <a:rect l="l" t="t" r="r" b="b"/>
            <a:pathLst>
              <a:path w="265430" h="122555">
                <a:moveTo>
                  <a:pt x="0" y="0"/>
                </a:moveTo>
                <a:lnTo>
                  <a:pt x="0" y="55994"/>
                </a:lnTo>
                <a:lnTo>
                  <a:pt x="265290" y="122135"/>
                </a:lnTo>
                <a:lnTo>
                  <a:pt x="265290" y="26542"/>
                </a:lnTo>
                <a:lnTo>
                  <a:pt x="0" y="0"/>
                </a:lnTo>
                <a:close/>
              </a:path>
            </a:pathLst>
          </a:custGeom>
          <a:solidFill>
            <a:srgbClr val="9D5025"/>
          </a:solidFill>
        </p:spPr>
        <p:txBody>
          <a:bodyPr wrap="square" lIns="0" tIns="0" rIns="0" bIns="0" rtlCol="0"/>
          <a:lstStyle/>
          <a:p>
            <a:endParaRPr sz="1350"/>
          </a:p>
        </p:txBody>
      </p:sp>
      <p:sp>
        <p:nvSpPr>
          <p:cNvPr id="16" name="object 16"/>
          <p:cNvSpPr/>
          <p:nvPr/>
        </p:nvSpPr>
        <p:spPr>
          <a:xfrm>
            <a:off x="2651828" y="2373639"/>
            <a:ext cx="199549" cy="240030"/>
          </a:xfrm>
          <a:custGeom>
            <a:avLst/>
            <a:gdLst/>
            <a:ahLst/>
            <a:cxnLst/>
            <a:rect l="l" t="t" r="r" b="b"/>
            <a:pathLst>
              <a:path w="266064" h="320040">
                <a:moveTo>
                  <a:pt x="265988" y="0"/>
                </a:moveTo>
                <a:lnTo>
                  <a:pt x="0" y="132664"/>
                </a:lnTo>
                <a:lnTo>
                  <a:pt x="0" y="319836"/>
                </a:lnTo>
                <a:lnTo>
                  <a:pt x="265988" y="319836"/>
                </a:lnTo>
                <a:lnTo>
                  <a:pt x="265988" y="0"/>
                </a:lnTo>
                <a:close/>
              </a:path>
            </a:pathLst>
          </a:custGeom>
          <a:solidFill>
            <a:srgbClr val="9D5025"/>
          </a:solidFill>
        </p:spPr>
        <p:txBody>
          <a:bodyPr wrap="square" lIns="0" tIns="0" rIns="0" bIns="0" rtlCol="0"/>
          <a:lstStyle/>
          <a:p>
            <a:endParaRPr sz="1350"/>
          </a:p>
        </p:txBody>
      </p:sp>
      <p:sp>
        <p:nvSpPr>
          <p:cNvPr id="17" name="object 17"/>
          <p:cNvSpPr/>
          <p:nvPr/>
        </p:nvSpPr>
        <p:spPr>
          <a:xfrm>
            <a:off x="2651731" y="2647488"/>
            <a:ext cx="398145" cy="0"/>
          </a:xfrm>
          <a:custGeom>
            <a:avLst/>
            <a:gdLst/>
            <a:ahLst/>
            <a:cxnLst/>
            <a:rect l="l" t="t" r="r" b="b"/>
            <a:pathLst>
              <a:path w="530860">
                <a:moveTo>
                  <a:pt x="0" y="0"/>
                </a:moveTo>
                <a:lnTo>
                  <a:pt x="530593" y="0"/>
                </a:lnTo>
              </a:path>
            </a:pathLst>
          </a:custGeom>
          <a:ln w="37528">
            <a:solidFill>
              <a:srgbClr val="FBBF92"/>
            </a:solidFill>
          </a:ln>
        </p:spPr>
        <p:txBody>
          <a:bodyPr wrap="square" lIns="0" tIns="0" rIns="0" bIns="0" rtlCol="0"/>
          <a:lstStyle/>
          <a:p>
            <a:endParaRPr sz="1350"/>
          </a:p>
        </p:txBody>
      </p:sp>
      <p:sp>
        <p:nvSpPr>
          <p:cNvPr id="18" name="object 18"/>
          <p:cNvSpPr/>
          <p:nvPr/>
        </p:nvSpPr>
        <p:spPr>
          <a:xfrm>
            <a:off x="1375679" y="3907717"/>
            <a:ext cx="548640" cy="548639"/>
          </a:xfrm>
          <a:prstGeom prst="rect">
            <a:avLst/>
          </a:prstGeom>
          <a:blipFill>
            <a:blip r:embed="rId5" cstate="print"/>
            <a:stretch>
              <a:fillRect/>
            </a:stretch>
          </a:blipFill>
        </p:spPr>
        <p:txBody>
          <a:bodyPr wrap="square" lIns="0" tIns="0" rIns="0" bIns="0" rtlCol="0"/>
          <a:lstStyle/>
          <a:p>
            <a:endParaRPr sz="1350"/>
          </a:p>
        </p:txBody>
      </p:sp>
      <p:sp>
        <p:nvSpPr>
          <p:cNvPr id="19" name="object 19"/>
          <p:cNvSpPr txBox="1"/>
          <p:nvPr/>
        </p:nvSpPr>
        <p:spPr>
          <a:xfrm>
            <a:off x="1261260" y="4492652"/>
            <a:ext cx="1351598" cy="263534"/>
          </a:xfrm>
          <a:prstGeom prst="rect">
            <a:avLst/>
          </a:prstGeom>
        </p:spPr>
        <p:txBody>
          <a:bodyPr vert="horz" wrap="square" lIns="0" tIns="9525" rIns="0" bIns="0" rtlCol="0">
            <a:spAutoFit/>
          </a:bodyPr>
          <a:lstStyle/>
          <a:p>
            <a:pPr marL="272415">
              <a:spcBef>
                <a:spcPts val="75"/>
              </a:spcBef>
              <a:tabLst>
                <a:tab pos="985361" algn="l"/>
              </a:tabLst>
            </a:pPr>
            <a:r>
              <a:rPr sz="825" spc="-23" dirty="0">
                <a:solidFill>
                  <a:srgbClr val="474746"/>
                </a:solidFill>
                <a:cs typeface="Arial"/>
              </a:rPr>
              <a:t>AWS	AWS</a:t>
            </a:r>
            <a:endParaRPr sz="825">
              <a:cs typeface="Arial"/>
            </a:endParaRPr>
          </a:p>
          <a:p>
            <a:pPr marL="9525">
              <a:spcBef>
                <a:spcPts val="8"/>
              </a:spcBef>
            </a:pPr>
            <a:r>
              <a:rPr sz="825" spc="4" dirty="0">
                <a:solidFill>
                  <a:srgbClr val="474746"/>
                </a:solidFill>
                <a:cs typeface="Arial"/>
              </a:rPr>
              <a:t>CloudFormation</a:t>
            </a:r>
            <a:r>
              <a:rPr sz="825" spc="15" dirty="0">
                <a:solidFill>
                  <a:srgbClr val="474746"/>
                </a:solidFill>
                <a:cs typeface="Arial"/>
              </a:rPr>
              <a:t> </a:t>
            </a:r>
            <a:r>
              <a:rPr sz="825" dirty="0">
                <a:solidFill>
                  <a:srgbClr val="474746"/>
                </a:solidFill>
                <a:cs typeface="Arial"/>
              </a:rPr>
              <a:t>CloudTrail</a:t>
            </a:r>
            <a:endParaRPr sz="825">
              <a:cs typeface="Arial"/>
            </a:endParaRPr>
          </a:p>
        </p:txBody>
      </p:sp>
      <p:sp>
        <p:nvSpPr>
          <p:cNvPr id="20" name="object 20"/>
          <p:cNvSpPr/>
          <p:nvPr/>
        </p:nvSpPr>
        <p:spPr>
          <a:xfrm>
            <a:off x="2153595" y="4066900"/>
            <a:ext cx="12859" cy="63341"/>
          </a:xfrm>
          <a:custGeom>
            <a:avLst/>
            <a:gdLst/>
            <a:ahLst/>
            <a:cxnLst/>
            <a:rect l="l" t="t" r="r" b="b"/>
            <a:pathLst>
              <a:path w="17144" h="84454">
                <a:moveTo>
                  <a:pt x="16827" y="0"/>
                </a:moveTo>
                <a:lnTo>
                  <a:pt x="0" y="5054"/>
                </a:lnTo>
                <a:lnTo>
                  <a:pt x="0" y="84086"/>
                </a:lnTo>
                <a:lnTo>
                  <a:pt x="16827" y="82435"/>
                </a:lnTo>
                <a:lnTo>
                  <a:pt x="16827" y="0"/>
                </a:lnTo>
                <a:close/>
              </a:path>
            </a:pathLst>
          </a:custGeom>
          <a:solidFill>
            <a:srgbClr val="4C612C"/>
          </a:solidFill>
        </p:spPr>
        <p:txBody>
          <a:bodyPr wrap="square" lIns="0" tIns="0" rIns="0" bIns="0" rtlCol="0"/>
          <a:lstStyle/>
          <a:p>
            <a:endParaRPr sz="1350"/>
          </a:p>
        </p:txBody>
      </p:sp>
      <p:sp>
        <p:nvSpPr>
          <p:cNvPr id="21" name="object 21"/>
          <p:cNvSpPr/>
          <p:nvPr/>
        </p:nvSpPr>
        <p:spPr>
          <a:xfrm>
            <a:off x="2166213" y="4066776"/>
            <a:ext cx="46673" cy="64294"/>
          </a:xfrm>
          <a:custGeom>
            <a:avLst/>
            <a:gdLst/>
            <a:ahLst/>
            <a:cxnLst/>
            <a:rect l="l" t="t" r="r" b="b"/>
            <a:pathLst>
              <a:path w="62230" h="85725">
                <a:moveTo>
                  <a:pt x="0" y="0"/>
                </a:moveTo>
                <a:lnTo>
                  <a:pt x="0" y="82524"/>
                </a:lnTo>
                <a:lnTo>
                  <a:pt x="62153" y="85293"/>
                </a:lnTo>
                <a:lnTo>
                  <a:pt x="62153" y="8293"/>
                </a:lnTo>
                <a:lnTo>
                  <a:pt x="0" y="0"/>
                </a:lnTo>
                <a:close/>
              </a:path>
            </a:pathLst>
          </a:custGeom>
          <a:solidFill>
            <a:srgbClr val="759C3E"/>
          </a:solidFill>
        </p:spPr>
        <p:txBody>
          <a:bodyPr wrap="square" lIns="0" tIns="0" rIns="0" bIns="0" rtlCol="0"/>
          <a:lstStyle/>
          <a:p>
            <a:endParaRPr sz="1350"/>
          </a:p>
        </p:txBody>
      </p:sp>
      <p:sp>
        <p:nvSpPr>
          <p:cNvPr id="22" name="object 22"/>
          <p:cNvSpPr/>
          <p:nvPr/>
        </p:nvSpPr>
        <p:spPr>
          <a:xfrm>
            <a:off x="2153595" y="4128727"/>
            <a:ext cx="59531" cy="3334"/>
          </a:xfrm>
          <a:custGeom>
            <a:avLst/>
            <a:gdLst/>
            <a:ahLst/>
            <a:cxnLst/>
            <a:rect l="l" t="t" r="r" b="b"/>
            <a:pathLst>
              <a:path w="79375" h="4445">
                <a:moveTo>
                  <a:pt x="16827" y="0"/>
                </a:moveTo>
                <a:lnTo>
                  <a:pt x="0" y="1651"/>
                </a:lnTo>
                <a:lnTo>
                  <a:pt x="60858" y="4152"/>
                </a:lnTo>
                <a:lnTo>
                  <a:pt x="78981" y="2692"/>
                </a:lnTo>
                <a:lnTo>
                  <a:pt x="16827" y="0"/>
                </a:lnTo>
                <a:close/>
              </a:path>
            </a:pathLst>
          </a:custGeom>
          <a:solidFill>
            <a:srgbClr val="3C4929"/>
          </a:solidFill>
        </p:spPr>
        <p:txBody>
          <a:bodyPr wrap="square" lIns="0" tIns="0" rIns="0" bIns="0" rtlCol="0"/>
          <a:lstStyle/>
          <a:p>
            <a:endParaRPr sz="1350"/>
          </a:p>
        </p:txBody>
      </p:sp>
      <p:sp>
        <p:nvSpPr>
          <p:cNvPr id="23" name="object 23"/>
          <p:cNvSpPr/>
          <p:nvPr/>
        </p:nvSpPr>
        <p:spPr>
          <a:xfrm>
            <a:off x="2153595" y="4190145"/>
            <a:ext cx="12859" cy="63341"/>
          </a:xfrm>
          <a:custGeom>
            <a:avLst/>
            <a:gdLst/>
            <a:ahLst/>
            <a:cxnLst/>
            <a:rect l="l" t="t" r="r" b="b"/>
            <a:pathLst>
              <a:path w="17144" h="84454">
                <a:moveTo>
                  <a:pt x="0" y="0"/>
                </a:moveTo>
                <a:lnTo>
                  <a:pt x="0" y="79044"/>
                </a:lnTo>
                <a:lnTo>
                  <a:pt x="16827" y="84099"/>
                </a:lnTo>
                <a:lnTo>
                  <a:pt x="16827" y="1663"/>
                </a:lnTo>
                <a:lnTo>
                  <a:pt x="0" y="0"/>
                </a:lnTo>
                <a:close/>
              </a:path>
            </a:pathLst>
          </a:custGeom>
          <a:solidFill>
            <a:srgbClr val="4C612C"/>
          </a:solidFill>
        </p:spPr>
        <p:txBody>
          <a:bodyPr wrap="square" lIns="0" tIns="0" rIns="0" bIns="0" rtlCol="0"/>
          <a:lstStyle/>
          <a:p>
            <a:endParaRPr sz="1350"/>
          </a:p>
        </p:txBody>
      </p:sp>
      <p:sp>
        <p:nvSpPr>
          <p:cNvPr id="24" name="object 24"/>
          <p:cNvSpPr/>
          <p:nvPr/>
        </p:nvSpPr>
        <p:spPr>
          <a:xfrm>
            <a:off x="2166213" y="4189363"/>
            <a:ext cx="46673" cy="64294"/>
          </a:xfrm>
          <a:custGeom>
            <a:avLst/>
            <a:gdLst/>
            <a:ahLst/>
            <a:cxnLst/>
            <a:rect l="l" t="t" r="r" b="b"/>
            <a:pathLst>
              <a:path w="62230" h="85725">
                <a:moveTo>
                  <a:pt x="62153" y="0"/>
                </a:moveTo>
                <a:lnTo>
                  <a:pt x="0" y="2794"/>
                </a:lnTo>
                <a:lnTo>
                  <a:pt x="0" y="85305"/>
                </a:lnTo>
                <a:lnTo>
                  <a:pt x="62153" y="77012"/>
                </a:lnTo>
                <a:lnTo>
                  <a:pt x="62153" y="0"/>
                </a:lnTo>
                <a:close/>
              </a:path>
            </a:pathLst>
          </a:custGeom>
          <a:solidFill>
            <a:srgbClr val="759C3E"/>
          </a:solidFill>
        </p:spPr>
        <p:txBody>
          <a:bodyPr wrap="square" lIns="0" tIns="0" rIns="0" bIns="0" rtlCol="0"/>
          <a:lstStyle/>
          <a:p>
            <a:endParaRPr sz="1350"/>
          </a:p>
        </p:txBody>
      </p:sp>
      <p:sp>
        <p:nvSpPr>
          <p:cNvPr id="25" name="object 25"/>
          <p:cNvSpPr/>
          <p:nvPr/>
        </p:nvSpPr>
        <p:spPr>
          <a:xfrm>
            <a:off x="2153595" y="4188268"/>
            <a:ext cx="59531" cy="3334"/>
          </a:xfrm>
          <a:custGeom>
            <a:avLst/>
            <a:gdLst/>
            <a:ahLst/>
            <a:cxnLst/>
            <a:rect l="l" t="t" r="r" b="b"/>
            <a:pathLst>
              <a:path w="79375" h="4445">
                <a:moveTo>
                  <a:pt x="60858" y="0"/>
                </a:moveTo>
                <a:lnTo>
                  <a:pt x="0" y="2501"/>
                </a:lnTo>
                <a:lnTo>
                  <a:pt x="16827" y="4165"/>
                </a:lnTo>
                <a:lnTo>
                  <a:pt x="78981" y="1460"/>
                </a:lnTo>
                <a:lnTo>
                  <a:pt x="60858" y="0"/>
                </a:lnTo>
                <a:close/>
              </a:path>
            </a:pathLst>
          </a:custGeom>
          <a:solidFill>
            <a:srgbClr val="B7CA9D"/>
          </a:solidFill>
        </p:spPr>
        <p:txBody>
          <a:bodyPr wrap="square" lIns="0" tIns="0" rIns="0" bIns="0" rtlCol="0"/>
          <a:lstStyle/>
          <a:p>
            <a:endParaRPr sz="1350"/>
          </a:p>
        </p:txBody>
      </p:sp>
      <p:sp>
        <p:nvSpPr>
          <p:cNvPr id="26" name="object 26"/>
          <p:cNvSpPr/>
          <p:nvPr/>
        </p:nvSpPr>
        <p:spPr>
          <a:xfrm>
            <a:off x="2195274" y="4011578"/>
            <a:ext cx="35243" cy="114300"/>
          </a:xfrm>
          <a:custGeom>
            <a:avLst/>
            <a:gdLst/>
            <a:ahLst/>
            <a:cxnLst/>
            <a:rect l="l" t="t" r="r" b="b"/>
            <a:pathLst>
              <a:path w="46990" h="152400">
                <a:moveTo>
                  <a:pt x="46824" y="0"/>
                </a:moveTo>
                <a:lnTo>
                  <a:pt x="0" y="17525"/>
                </a:lnTo>
                <a:lnTo>
                  <a:pt x="0" y="151803"/>
                </a:lnTo>
                <a:lnTo>
                  <a:pt x="46824" y="148297"/>
                </a:lnTo>
                <a:lnTo>
                  <a:pt x="46824" y="0"/>
                </a:lnTo>
                <a:close/>
              </a:path>
            </a:pathLst>
          </a:custGeom>
          <a:solidFill>
            <a:srgbClr val="4C612C"/>
          </a:solidFill>
        </p:spPr>
        <p:txBody>
          <a:bodyPr wrap="square" lIns="0" tIns="0" rIns="0" bIns="0" rtlCol="0"/>
          <a:lstStyle/>
          <a:p>
            <a:endParaRPr sz="1350"/>
          </a:p>
        </p:txBody>
      </p:sp>
      <p:sp>
        <p:nvSpPr>
          <p:cNvPr id="27" name="object 27"/>
          <p:cNvSpPr/>
          <p:nvPr/>
        </p:nvSpPr>
        <p:spPr>
          <a:xfrm>
            <a:off x="2230395" y="4012758"/>
            <a:ext cx="68104" cy="113348"/>
          </a:xfrm>
          <a:custGeom>
            <a:avLst/>
            <a:gdLst/>
            <a:ahLst/>
            <a:cxnLst/>
            <a:rect l="l" t="t" r="r" b="b"/>
            <a:pathLst>
              <a:path w="90805" h="151129">
                <a:moveTo>
                  <a:pt x="0" y="0"/>
                </a:moveTo>
                <a:lnTo>
                  <a:pt x="0" y="146913"/>
                </a:lnTo>
                <a:lnTo>
                  <a:pt x="90627" y="150850"/>
                </a:lnTo>
                <a:lnTo>
                  <a:pt x="90627" y="19684"/>
                </a:lnTo>
                <a:lnTo>
                  <a:pt x="0" y="0"/>
                </a:lnTo>
                <a:close/>
              </a:path>
            </a:pathLst>
          </a:custGeom>
          <a:solidFill>
            <a:srgbClr val="759C3E"/>
          </a:solidFill>
        </p:spPr>
        <p:txBody>
          <a:bodyPr wrap="square" lIns="0" tIns="0" rIns="0" bIns="0" rtlCol="0"/>
          <a:lstStyle/>
          <a:p>
            <a:endParaRPr sz="1350"/>
          </a:p>
        </p:txBody>
      </p:sp>
      <p:sp>
        <p:nvSpPr>
          <p:cNvPr id="28" name="object 28"/>
          <p:cNvSpPr/>
          <p:nvPr/>
        </p:nvSpPr>
        <p:spPr>
          <a:xfrm>
            <a:off x="2195276" y="4125320"/>
            <a:ext cx="103346" cy="0"/>
          </a:xfrm>
          <a:custGeom>
            <a:avLst/>
            <a:gdLst/>
            <a:ahLst/>
            <a:cxnLst/>
            <a:rect l="l" t="t" r="r" b="b"/>
            <a:pathLst>
              <a:path w="137794">
                <a:moveTo>
                  <a:pt x="0" y="0"/>
                </a:moveTo>
                <a:lnTo>
                  <a:pt x="137452" y="0"/>
                </a:lnTo>
              </a:path>
            </a:pathLst>
          </a:custGeom>
          <a:ln w="9080">
            <a:solidFill>
              <a:srgbClr val="3C4929"/>
            </a:solidFill>
          </a:ln>
        </p:spPr>
        <p:txBody>
          <a:bodyPr wrap="square" lIns="0" tIns="0" rIns="0" bIns="0" rtlCol="0"/>
          <a:lstStyle/>
          <a:p>
            <a:endParaRPr sz="1350"/>
          </a:p>
        </p:txBody>
      </p:sp>
      <p:sp>
        <p:nvSpPr>
          <p:cNvPr id="29" name="object 29"/>
          <p:cNvSpPr/>
          <p:nvPr/>
        </p:nvSpPr>
        <p:spPr>
          <a:xfrm>
            <a:off x="2195274" y="4194688"/>
            <a:ext cx="35243" cy="112871"/>
          </a:xfrm>
          <a:custGeom>
            <a:avLst/>
            <a:gdLst/>
            <a:ahLst/>
            <a:cxnLst/>
            <a:rect l="l" t="t" r="r" b="b"/>
            <a:pathLst>
              <a:path w="46990" h="150495">
                <a:moveTo>
                  <a:pt x="0" y="0"/>
                </a:moveTo>
                <a:lnTo>
                  <a:pt x="0" y="133083"/>
                </a:lnTo>
                <a:lnTo>
                  <a:pt x="46824" y="150482"/>
                </a:lnTo>
                <a:lnTo>
                  <a:pt x="46824" y="3467"/>
                </a:lnTo>
                <a:lnTo>
                  <a:pt x="0" y="0"/>
                </a:lnTo>
                <a:close/>
              </a:path>
            </a:pathLst>
          </a:custGeom>
          <a:solidFill>
            <a:srgbClr val="4C612C"/>
          </a:solidFill>
        </p:spPr>
        <p:txBody>
          <a:bodyPr wrap="square" lIns="0" tIns="0" rIns="0" bIns="0" rtlCol="0"/>
          <a:lstStyle/>
          <a:p>
            <a:endParaRPr sz="1350"/>
          </a:p>
        </p:txBody>
      </p:sp>
      <p:sp>
        <p:nvSpPr>
          <p:cNvPr id="30" name="object 30"/>
          <p:cNvSpPr/>
          <p:nvPr/>
        </p:nvSpPr>
        <p:spPr>
          <a:xfrm>
            <a:off x="2230395" y="4194219"/>
            <a:ext cx="68104" cy="114300"/>
          </a:xfrm>
          <a:custGeom>
            <a:avLst/>
            <a:gdLst/>
            <a:ahLst/>
            <a:cxnLst/>
            <a:rect l="l" t="t" r="r" b="b"/>
            <a:pathLst>
              <a:path w="90805" h="152400">
                <a:moveTo>
                  <a:pt x="90627" y="0"/>
                </a:moveTo>
                <a:lnTo>
                  <a:pt x="0" y="3975"/>
                </a:lnTo>
                <a:lnTo>
                  <a:pt x="0" y="152184"/>
                </a:lnTo>
                <a:lnTo>
                  <a:pt x="90627" y="132321"/>
                </a:lnTo>
                <a:lnTo>
                  <a:pt x="90627" y="0"/>
                </a:lnTo>
                <a:close/>
              </a:path>
            </a:pathLst>
          </a:custGeom>
          <a:solidFill>
            <a:srgbClr val="759C3E"/>
          </a:solidFill>
        </p:spPr>
        <p:txBody>
          <a:bodyPr wrap="square" lIns="0" tIns="0" rIns="0" bIns="0" rtlCol="0"/>
          <a:lstStyle/>
          <a:p>
            <a:endParaRPr sz="1350"/>
          </a:p>
        </p:txBody>
      </p:sp>
      <p:sp>
        <p:nvSpPr>
          <p:cNvPr id="31" name="object 31"/>
          <p:cNvSpPr/>
          <p:nvPr/>
        </p:nvSpPr>
        <p:spPr>
          <a:xfrm>
            <a:off x="2195276" y="4194795"/>
            <a:ext cx="103346" cy="0"/>
          </a:xfrm>
          <a:custGeom>
            <a:avLst/>
            <a:gdLst/>
            <a:ahLst/>
            <a:cxnLst/>
            <a:rect l="l" t="t" r="r" b="b"/>
            <a:pathLst>
              <a:path w="137794">
                <a:moveTo>
                  <a:pt x="0" y="0"/>
                </a:moveTo>
                <a:lnTo>
                  <a:pt x="137452" y="0"/>
                </a:lnTo>
              </a:path>
            </a:pathLst>
          </a:custGeom>
          <a:ln w="9080">
            <a:solidFill>
              <a:srgbClr val="B7CA9D"/>
            </a:solidFill>
          </a:ln>
        </p:spPr>
        <p:txBody>
          <a:bodyPr wrap="square" lIns="0" tIns="0" rIns="0" bIns="0" rtlCol="0"/>
          <a:lstStyle/>
          <a:p>
            <a:endParaRPr sz="1350"/>
          </a:p>
        </p:txBody>
      </p:sp>
      <p:sp>
        <p:nvSpPr>
          <p:cNvPr id="32" name="object 32"/>
          <p:cNvSpPr/>
          <p:nvPr/>
        </p:nvSpPr>
        <p:spPr>
          <a:xfrm>
            <a:off x="2361694" y="3907717"/>
            <a:ext cx="208598" cy="502920"/>
          </a:xfrm>
          <a:custGeom>
            <a:avLst/>
            <a:gdLst/>
            <a:ahLst/>
            <a:cxnLst/>
            <a:rect l="l" t="t" r="r" b="b"/>
            <a:pathLst>
              <a:path w="278130" h="670560">
                <a:moveTo>
                  <a:pt x="0" y="0"/>
                </a:moveTo>
                <a:lnTo>
                  <a:pt x="0" y="670231"/>
                </a:lnTo>
                <a:lnTo>
                  <a:pt x="277634" y="531418"/>
                </a:lnTo>
                <a:lnTo>
                  <a:pt x="277634" y="138798"/>
                </a:lnTo>
                <a:lnTo>
                  <a:pt x="0" y="0"/>
                </a:lnTo>
                <a:close/>
              </a:path>
            </a:pathLst>
          </a:custGeom>
          <a:solidFill>
            <a:srgbClr val="759C3E"/>
          </a:solidFill>
        </p:spPr>
        <p:txBody>
          <a:bodyPr wrap="square" lIns="0" tIns="0" rIns="0" bIns="0" rtlCol="0"/>
          <a:lstStyle/>
          <a:p>
            <a:endParaRPr sz="1350"/>
          </a:p>
        </p:txBody>
      </p:sp>
      <p:sp>
        <p:nvSpPr>
          <p:cNvPr id="33" name="object 33"/>
          <p:cNvSpPr/>
          <p:nvPr/>
        </p:nvSpPr>
        <p:spPr>
          <a:xfrm>
            <a:off x="2273734" y="3907717"/>
            <a:ext cx="88106" cy="502920"/>
          </a:xfrm>
          <a:custGeom>
            <a:avLst/>
            <a:gdLst/>
            <a:ahLst/>
            <a:cxnLst/>
            <a:rect l="l" t="t" r="r" b="b"/>
            <a:pathLst>
              <a:path w="117475" h="670560">
                <a:moveTo>
                  <a:pt x="117284" y="0"/>
                </a:moveTo>
                <a:lnTo>
                  <a:pt x="0" y="58648"/>
                </a:lnTo>
                <a:lnTo>
                  <a:pt x="0" y="611581"/>
                </a:lnTo>
                <a:lnTo>
                  <a:pt x="117284" y="670231"/>
                </a:lnTo>
                <a:lnTo>
                  <a:pt x="117284" y="0"/>
                </a:lnTo>
                <a:close/>
              </a:path>
            </a:pathLst>
          </a:custGeom>
          <a:solidFill>
            <a:srgbClr val="4C612C"/>
          </a:solidFill>
        </p:spPr>
        <p:txBody>
          <a:bodyPr wrap="square" lIns="0" tIns="0" rIns="0" bIns="0" rtlCol="0"/>
          <a:lstStyle/>
          <a:p>
            <a:endParaRPr sz="1350"/>
          </a:p>
        </p:txBody>
      </p:sp>
      <p:sp>
        <p:nvSpPr>
          <p:cNvPr id="34" name="object 34"/>
          <p:cNvSpPr/>
          <p:nvPr/>
        </p:nvSpPr>
        <p:spPr>
          <a:xfrm>
            <a:off x="2764442" y="3906070"/>
            <a:ext cx="548639" cy="548640"/>
          </a:xfrm>
          <a:prstGeom prst="rect">
            <a:avLst/>
          </a:prstGeom>
          <a:blipFill>
            <a:blip r:embed="rId6" cstate="print"/>
            <a:stretch>
              <a:fillRect/>
            </a:stretch>
          </a:blipFill>
        </p:spPr>
        <p:txBody>
          <a:bodyPr wrap="square" lIns="0" tIns="0" rIns="0" bIns="0" rtlCol="0"/>
          <a:lstStyle/>
          <a:p>
            <a:endParaRPr sz="1350"/>
          </a:p>
        </p:txBody>
      </p:sp>
      <p:sp>
        <p:nvSpPr>
          <p:cNvPr id="35" name="object 35"/>
          <p:cNvSpPr txBox="1"/>
          <p:nvPr/>
        </p:nvSpPr>
        <p:spPr>
          <a:xfrm>
            <a:off x="2738723" y="4491007"/>
            <a:ext cx="600075" cy="264656"/>
          </a:xfrm>
          <a:prstGeom prst="rect">
            <a:avLst/>
          </a:prstGeom>
        </p:spPr>
        <p:txBody>
          <a:bodyPr vert="horz" wrap="square" lIns="0" tIns="8096" rIns="0" bIns="0" rtlCol="0">
            <a:spAutoFit/>
          </a:bodyPr>
          <a:lstStyle/>
          <a:p>
            <a:pPr marL="9525" marR="3810" indent="99060">
              <a:lnSpc>
                <a:spcPct val="101000"/>
              </a:lnSpc>
              <a:spcBef>
                <a:spcPts val="64"/>
              </a:spcBef>
            </a:pPr>
            <a:r>
              <a:rPr sz="825" spc="-8" dirty="0">
                <a:solidFill>
                  <a:srgbClr val="474746"/>
                </a:solidFill>
                <a:cs typeface="Arial"/>
              </a:rPr>
              <a:t>Amazon  </a:t>
            </a:r>
            <a:r>
              <a:rPr sz="825" spc="4" dirty="0">
                <a:solidFill>
                  <a:srgbClr val="474746"/>
                </a:solidFill>
                <a:cs typeface="Arial"/>
              </a:rPr>
              <a:t>Clou</a:t>
            </a:r>
            <a:r>
              <a:rPr sz="825" spc="26" dirty="0">
                <a:solidFill>
                  <a:srgbClr val="474746"/>
                </a:solidFill>
                <a:cs typeface="Arial"/>
              </a:rPr>
              <a:t>d</a:t>
            </a:r>
            <a:r>
              <a:rPr sz="825" spc="-23" dirty="0">
                <a:solidFill>
                  <a:srgbClr val="474746"/>
                </a:solidFill>
                <a:cs typeface="Arial"/>
              </a:rPr>
              <a:t>Wa</a:t>
            </a:r>
            <a:r>
              <a:rPr sz="825" spc="30" dirty="0">
                <a:solidFill>
                  <a:srgbClr val="474746"/>
                </a:solidFill>
                <a:cs typeface="Arial"/>
              </a:rPr>
              <a:t>t</a:t>
            </a:r>
            <a:r>
              <a:rPr sz="825" spc="26" dirty="0">
                <a:solidFill>
                  <a:srgbClr val="474746"/>
                </a:solidFill>
                <a:cs typeface="Arial"/>
              </a:rPr>
              <a:t>c</a:t>
            </a:r>
            <a:r>
              <a:rPr sz="825" spc="-4" dirty="0">
                <a:solidFill>
                  <a:srgbClr val="474746"/>
                </a:solidFill>
                <a:cs typeface="Arial"/>
              </a:rPr>
              <a:t>h</a:t>
            </a:r>
            <a:endParaRPr sz="825">
              <a:cs typeface="Arial"/>
            </a:endParaRPr>
          </a:p>
        </p:txBody>
      </p:sp>
      <p:sp>
        <p:nvSpPr>
          <p:cNvPr id="36" name="object 36"/>
          <p:cNvSpPr/>
          <p:nvPr/>
        </p:nvSpPr>
        <p:spPr>
          <a:xfrm>
            <a:off x="4598336" y="3907717"/>
            <a:ext cx="548640" cy="548639"/>
          </a:xfrm>
          <a:prstGeom prst="rect">
            <a:avLst/>
          </a:prstGeom>
          <a:blipFill>
            <a:blip r:embed="rId7" cstate="print"/>
            <a:stretch>
              <a:fillRect/>
            </a:stretch>
          </a:blipFill>
        </p:spPr>
        <p:txBody>
          <a:bodyPr wrap="square" lIns="0" tIns="0" rIns="0" bIns="0" rtlCol="0"/>
          <a:lstStyle/>
          <a:p>
            <a:endParaRPr sz="1350"/>
          </a:p>
        </p:txBody>
      </p:sp>
      <p:sp>
        <p:nvSpPr>
          <p:cNvPr id="37" name="object 37"/>
          <p:cNvSpPr txBox="1"/>
          <p:nvPr/>
        </p:nvSpPr>
        <p:spPr>
          <a:xfrm>
            <a:off x="4551779" y="4492652"/>
            <a:ext cx="641985" cy="136576"/>
          </a:xfrm>
          <a:prstGeom prst="rect">
            <a:avLst/>
          </a:prstGeom>
        </p:spPr>
        <p:txBody>
          <a:bodyPr vert="horz" wrap="square" lIns="0" tIns="9525" rIns="0" bIns="0" rtlCol="0">
            <a:spAutoFit/>
          </a:bodyPr>
          <a:lstStyle/>
          <a:p>
            <a:pPr marL="9525">
              <a:spcBef>
                <a:spcPts val="75"/>
              </a:spcBef>
            </a:pPr>
            <a:r>
              <a:rPr sz="825" spc="-8" dirty="0">
                <a:solidFill>
                  <a:srgbClr val="474746"/>
                </a:solidFill>
                <a:cs typeface="Arial"/>
              </a:rPr>
              <a:t>Amazon</a:t>
            </a:r>
            <a:r>
              <a:rPr sz="825" spc="-45" dirty="0">
                <a:solidFill>
                  <a:srgbClr val="474746"/>
                </a:solidFill>
                <a:cs typeface="Arial"/>
              </a:rPr>
              <a:t> </a:t>
            </a:r>
            <a:r>
              <a:rPr sz="825" spc="-11" dirty="0">
                <a:solidFill>
                  <a:srgbClr val="474746"/>
                </a:solidFill>
                <a:cs typeface="Arial"/>
              </a:rPr>
              <a:t>SNS</a:t>
            </a:r>
            <a:endParaRPr sz="825">
              <a:cs typeface="Arial"/>
            </a:endParaRPr>
          </a:p>
        </p:txBody>
      </p:sp>
      <p:sp>
        <p:nvSpPr>
          <p:cNvPr id="38" name="object 38"/>
          <p:cNvSpPr txBox="1"/>
          <p:nvPr/>
        </p:nvSpPr>
        <p:spPr>
          <a:xfrm>
            <a:off x="3919463" y="4492652"/>
            <a:ext cx="401479" cy="264656"/>
          </a:xfrm>
          <a:prstGeom prst="rect">
            <a:avLst/>
          </a:prstGeom>
        </p:spPr>
        <p:txBody>
          <a:bodyPr vert="horz" wrap="square" lIns="0" tIns="8096" rIns="0" bIns="0" rtlCol="0">
            <a:spAutoFit/>
          </a:bodyPr>
          <a:lstStyle/>
          <a:p>
            <a:pPr marL="100489" marR="3810" indent="-91440">
              <a:lnSpc>
                <a:spcPct val="101000"/>
              </a:lnSpc>
              <a:spcBef>
                <a:spcPts val="64"/>
              </a:spcBef>
            </a:pPr>
            <a:r>
              <a:rPr sz="825" spc="-11" dirty="0">
                <a:solidFill>
                  <a:srgbClr val="474746"/>
                </a:solidFill>
                <a:cs typeface="Arial"/>
              </a:rPr>
              <a:t>Ama</a:t>
            </a:r>
            <a:r>
              <a:rPr sz="825" spc="-23" dirty="0">
                <a:solidFill>
                  <a:srgbClr val="474746"/>
                </a:solidFill>
                <a:cs typeface="Arial"/>
              </a:rPr>
              <a:t>z</a:t>
            </a:r>
            <a:r>
              <a:rPr sz="825" spc="15" dirty="0">
                <a:solidFill>
                  <a:srgbClr val="474746"/>
                </a:solidFill>
                <a:cs typeface="Arial"/>
              </a:rPr>
              <a:t>o</a:t>
            </a:r>
            <a:r>
              <a:rPr sz="825" spc="-4" dirty="0">
                <a:solidFill>
                  <a:srgbClr val="474746"/>
                </a:solidFill>
                <a:cs typeface="Arial"/>
              </a:rPr>
              <a:t>n  </a:t>
            </a:r>
            <a:r>
              <a:rPr sz="825" spc="-30" dirty="0">
                <a:solidFill>
                  <a:srgbClr val="474746"/>
                </a:solidFill>
                <a:cs typeface="Arial"/>
              </a:rPr>
              <a:t>SES</a:t>
            </a:r>
            <a:endParaRPr sz="825">
              <a:cs typeface="Arial"/>
            </a:endParaRPr>
          </a:p>
        </p:txBody>
      </p:sp>
      <p:sp>
        <p:nvSpPr>
          <p:cNvPr id="39" name="object 39"/>
          <p:cNvSpPr/>
          <p:nvPr/>
        </p:nvSpPr>
        <p:spPr>
          <a:xfrm>
            <a:off x="3912034" y="3952713"/>
            <a:ext cx="416105" cy="446837"/>
          </a:xfrm>
          <a:prstGeom prst="rect">
            <a:avLst/>
          </a:prstGeom>
          <a:blipFill>
            <a:blip r:embed="rId8" cstate="print"/>
            <a:stretch>
              <a:fillRect/>
            </a:stretch>
          </a:blipFill>
        </p:spPr>
        <p:txBody>
          <a:bodyPr wrap="square" lIns="0" tIns="0" rIns="0" bIns="0" rtlCol="0"/>
          <a:lstStyle/>
          <a:p>
            <a:endParaRPr sz="1350"/>
          </a:p>
        </p:txBody>
      </p:sp>
      <p:sp>
        <p:nvSpPr>
          <p:cNvPr id="40" name="object 40"/>
          <p:cNvSpPr/>
          <p:nvPr/>
        </p:nvSpPr>
        <p:spPr>
          <a:xfrm>
            <a:off x="6062414" y="2381836"/>
            <a:ext cx="418770" cy="502526"/>
          </a:xfrm>
          <a:prstGeom prst="rect">
            <a:avLst/>
          </a:prstGeom>
          <a:blipFill>
            <a:blip r:embed="rId9" cstate="print"/>
            <a:stretch>
              <a:fillRect/>
            </a:stretch>
          </a:blipFill>
        </p:spPr>
        <p:txBody>
          <a:bodyPr wrap="square" lIns="0" tIns="0" rIns="0" bIns="0" rtlCol="0"/>
          <a:lstStyle/>
          <a:p>
            <a:endParaRPr sz="1350"/>
          </a:p>
        </p:txBody>
      </p:sp>
      <p:sp>
        <p:nvSpPr>
          <p:cNvPr id="41" name="object 41"/>
          <p:cNvSpPr txBox="1"/>
          <p:nvPr/>
        </p:nvSpPr>
        <p:spPr>
          <a:xfrm>
            <a:off x="5959851" y="2966772"/>
            <a:ext cx="624364" cy="264656"/>
          </a:xfrm>
          <a:prstGeom prst="rect">
            <a:avLst/>
          </a:prstGeom>
        </p:spPr>
        <p:txBody>
          <a:bodyPr vert="horz" wrap="square" lIns="0" tIns="8096" rIns="0" bIns="0" rtlCol="0">
            <a:spAutoFit/>
          </a:bodyPr>
          <a:lstStyle/>
          <a:p>
            <a:pPr marL="9525" marR="3810" indent="110966">
              <a:lnSpc>
                <a:spcPct val="101000"/>
              </a:lnSpc>
              <a:spcBef>
                <a:spcPts val="64"/>
              </a:spcBef>
            </a:pPr>
            <a:r>
              <a:rPr sz="825" spc="-8" dirty="0">
                <a:solidFill>
                  <a:srgbClr val="474746"/>
                </a:solidFill>
                <a:cs typeface="Arial"/>
              </a:rPr>
              <a:t>Amazon  </a:t>
            </a:r>
            <a:r>
              <a:rPr sz="825" spc="-19" dirty="0">
                <a:solidFill>
                  <a:srgbClr val="474746"/>
                </a:solidFill>
                <a:cs typeface="Arial"/>
              </a:rPr>
              <a:t>API</a:t>
            </a:r>
            <a:r>
              <a:rPr sz="825" spc="-60" dirty="0">
                <a:solidFill>
                  <a:srgbClr val="474746"/>
                </a:solidFill>
                <a:cs typeface="Arial"/>
              </a:rPr>
              <a:t> </a:t>
            </a:r>
            <a:r>
              <a:rPr sz="825" spc="-4" dirty="0">
                <a:solidFill>
                  <a:srgbClr val="474746"/>
                </a:solidFill>
                <a:cs typeface="Arial"/>
              </a:rPr>
              <a:t>Gateway</a:t>
            </a:r>
            <a:endParaRPr sz="825">
              <a:cs typeface="Arial"/>
            </a:endParaRPr>
          </a:p>
        </p:txBody>
      </p:sp>
      <p:sp>
        <p:nvSpPr>
          <p:cNvPr id="42" name="object 42"/>
          <p:cNvSpPr txBox="1"/>
          <p:nvPr/>
        </p:nvSpPr>
        <p:spPr>
          <a:xfrm>
            <a:off x="3319369" y="2972401"/>
            <a:ext cx="401479" cy="264656"/>
          </a:xfrm>
          <a:prstGeom prst="rect">
            <a:avLst/>
          </a:prstGeom>
        </p:spPr>
        <p:txBody>
          <a:bodyPr vert="horz" wrap="square" lIns="0" tIns="8096" rIns="0" bIns="0" rtlCol="0">
            <a:spAutoFit/>
          </a:bodyPr>
          <a:lstStyle/>
          <a:p>
            <a:pPr marL="13335" marR="3810" indent="-4286">
              <a:lnSpc>
                <a:spcPct val="101000"/>
              </a:lnSpc>
              <a:spcBef>
                <a:spcPts val="64"/>
              </a:spcBef>
            </a:pPr>
            <a:r>
              <a:rPr sz="825" spc="-11" dirty="0">
                <a:solidFill>
                  <a:srgbClr val="474746"/>
                </a:solidFill>
                <a:cs typeface="Arial"/>
              </a:rPr>
              <a:t>Ama</a:t>
            </a:r>
            <a:r>
              <a:rPr sz="825" spc="-23" dirty="0">
                <a:solidFill>
                  <a:srgbClr val="474746"/>
                </a:solidFill>
                <a:cs typeface="Arial"/>
              </a:rPr>
              <a:t>z</a:t>
            </a:r>
            <a:r>
              <a:rPr sz="825" spc="15" dirty="0">
                <a:solidFill>
                  <a:srgbClr val="474746"/>
                </a:solidFill>
                <a:cs typeface="Arial"/>
              </a:rPr>
              <a:t>o</a:t>
            </a:r>
            <a:r>
              <a:rPr sz="825" spc="-4" dirty="0">
                <a:solidFill>
                  <a:srgbClr val="474746"/>
                </a:solidFill>
                <a:cs typeface="Arial"/>
              </a:rPr>
              <a:t>n  </a:t>
            </a:r>
            <a:r>
              <a:rPr sz="825" spc="11" dirty="0">
                <a:solidFill>
                  <a:srgbClr val="474746"/>
                </a:solidFill>
                <a:cs typeface="Arial"/>
              </a:rPr>
              <a:t>Cog</a:t>
            </a:r>
            <a:r>
              <a:rPr sz="825" spc="4" dirty="0">
                <a:solidFill>
                  <a:srgbClr val="474746"/>
                </a:solidFill>
                <a:cs typeface="Arial"/>
              </a:rPr>
              <a:t>n</a:t>
            </a:r>
            <a:r>
              <a:rPr sz="825" spc="15" dirty="0">
                <a:solidFill>
                  <a:srgbClr val="474746"/>
                </a:solidFill>
                <a:cs typeface="Arial"/>
              </a:rPr>
              <a:t>it</a:t>
            </a:r>
            <a:r>
              <a:rPr sz="825" spc="11" dirty="0">
                <a:solidFill>
                  <a:srgbClr val="474746"/>
                </a:solidFill>
                <a:cs typeface="Arial"/>
              </a:rPr>
              <a:t>o</a:t>
            </a:r>
            <a:endParaRPr sz="825">
              <a:cs typeface="Arial"/>
            </a:endParaRPr>
          </a:p>
        </p:txBody>
      </p:sp>
      <p:sp>
        <p:nvSpPr>
          <p:cNvPr id="43" name="object 43"/>
          <p:cNvSpPr/>
          <p:nvPr/>
        </p:nvSpPr>
        <p:spPr>
          <a:xfrm>
            <a:off x="3309585" y="2387472"/>
            <a:ext cx="401145" cy="480059"/>
          </a:xfrm>
          <a:prstGeom prst="rect">
            <a:avLst/>
          </a:prstGeom>
          <a:blipFill>
            <a:blip r:embed="rId10" cstate="print"/>
            <a:stretch>
              <a:fillRect/>
            </a:stretch>
          </a:blipFill>
        </p:spPr>
        <p:txBody>
          <a:bodyPr wrap="square" lIns="0" tIns="0" rIns="0" bIns="0" rtlCol="0"/>
          <a:lstStyle/>
          <a:p>
            <a:endParaRPr sz="1350"/>
          </a:p>
        </p:txBody>
      </p:sp>
      <p:sp>
        <p:nvSpPr>
          <p:cNvPr id="44" name="object 44"/>
          <p:cNvSpPr/>
          <p:nvPr/>
        </p:nvSpPr>
        <p:spPr>
          <a:xfrm>
            <a:off x="5133966" y="2498644"/>
            <a:ext cx="487964" cy="407814"/>
          </a:xfrm>
          <a:prstGeom prst="rect">
            <a:avLst/>
          </a:prstGeom>
          <a:blipFill>
            <a:blip r:embed="rId11" cstate="print"/>
            <a:stretch>
              <a:fillRect/>
            </a:stretch>
          </a:blipFill>
        </p:spPr>
        <p:txBody>
          <a:bodyPr wrap="square" lIns="0" tIns="0" rIns="0" bIns="0" rtlCol="0"/>
          <a:lstStyle/>
          <a:p>
            <a:endParaRPr sz="1350"/>
          </a:p>
        </p:txBody>
      </p:sp>
      <p:sp>
        <p:nvSpPr>
          <p:cNvPr id="45" name="object 45"/>
          <p:cNvSpPr txBox="1"/>
          <p:nvPr/>
        </p:nvSpPr>
        <p:spPr>
          <a:xfrm>
            <a:off x="5171439" y="2966772"/>
            <a:ext cx="401479" cy="264656"/>
          </a:xfrm>
          <a:prstGeom prst="rect">
            <a:avLst/>
          </a:prstGeom>
        </p:spPr>
        <p:txBody>
          <a:bodyPr vert="horz" wrap="square" lIns="0" tIns="8096" rIns="0" bIns="0" rtlCol="0">
            <a:spAutoFit/>
          </a:bodyPr>
          <a:lstStyle/>
          <a:p>
            <a:pPr marL="71438" marR="3810" indent="-61913">
              <a:lnSpc>
                <a:spcPct val="101000"/>
              </a:lnSpc>
              <a:spcBef>
                <a:spcPts val="64"/>
              </a:spcBef>
            </a:pPr>
            <a:r>
              <a:rPr sz="825" spc="-11" dirty="0">
                <a:solidFill>
                  <a:srgbClr val="474746"/>
                </a:solidFill>
                <a:cs typeface="Arial"/>
              </a:rPr>
              <a:t>Ama</a:t>
            </a:r>
            <a:r>
              <a:rPr sz="825" spc="-23" dirty="0">
                <a:solidFill>
                  <a:srgbClr val="474746"/>
                </a:solidFill>
                <a:cs typeface="Arial"/>
              </a:rPr>
              <a:t>z</a:t>
            </a:r>
            <a:r>
              <a:rPr sz="825" spc="15" dirty="0">
                <a:solidFill>
                  <a:srgbClr val="474746"/>
                </a:solidFill>
                <a:cs typeface="Arial"/>
              </a:rPr>
              <a:t>o</a:t>
            </a:r>
            <a:r>
              <a:rPr sz="825" spc="-4" dirty="0">
                <a:solidFill>
                  <a:srgbClr val="474746"/>
                </a:solidFill>
                <a:cs typeface="Arial"/>
              </a:rPr>
              <a:t>n  </a:t>
            </a:r>
            <a:r>
              <a:rPr sz="825" spc="-8" dirty="0">
                <a:solidFill>
                  <a:srgbClr val="474746"/>
                </a:solidFill>
                <a:cs typeface="Arial"/>
              </a:rPr>
              <a:t>Alexa</a:t>
            </a:r>
            <a:endParaRPr sz="825">
              <a:cs typeface="Arial"/>
            </a:endParaRPr>
          </a:p>
        </p:txBody>
      </p:sp>
      <p:sp>
        <p:nvSpPr>
          <p:cNvPr id="46" name="object 46"/>
          <p:cNvSpPr/>
          <p:nvPr/>
        </p:nvSpPr>
        <p:spPr>
          <a:xfrm>
            <a:off x="5340133" y="3952711"/>
            <a:ext cx="539402" cy="539402"/>
          </a:xfrm>
          <a:prstGeom prst="rect">
            <a:avLst/>
          </a:prstGeom>
          <a:blipFill>
            <a:blip r:embed="rId12" cstate="print"/>
            <a:stretch>
              <a:fillRect/>
            </a:stretch>
          </a:blipFill>
        </p:spPr>
        <p:txBody>
          <a:bodyPr wrap="square" lIns="0" tIns="0" rIns="0" bIns="0" rtlCol="0"/>
          <a:lstStyle/>
          <a:p>
            <a:endParaRPr sz="1350"/>
          </a:p>
        </p:txBody>
      </p:sp>
      <p:sp>
        <p:nvSpPr>
          <p:cNvPr id="47" name="object 47"/>
          <p:cNvSpPr txBox="1"/>
          <p:nvPr/>
        </p:nvSpPr>
        <p:spPr>
          <a:xfrm>
            <a:off x="5360755" y="4491007"/>
            <a:ext cx="585788" cy="136576"/>
          </a:xfrm>
          <a:prstGeom prst="rect">
            <a:avLst/>
          </a:prstGeom>
        </p:spPr>
        <p:txBody>
          <a:bodyPr vert="horz" wrap="square" lIns="0" tIns="9525" rIns="0" bIns="0" rtlCol="0">
            <a:spAutoFit/>
          </a:bodyPr>
          <a:lstStyle/>
          <a:p>
            <a:pPr marL="9525">
              <a:spcBef>
                <a:spcPts val="75"/>
              </a:spcBef>
            </a:pPr>
            <a:r>
              <a:rPr sz="825" spc="4" dirty="0">
                <a:solidFill>
                  <a:srgbClr val="474746"/>
                </a:solidFill>
                <a:cs typeface="Arial"/>
              </a:rPr>
              <a:t>Cron</a:t>
            </a:r>
            <a:r>
              <a:rPr sz="825" spc="-49" dirty="0">
                <a:solidFill>
                  <a:srgbClr val="474746"/>
                </a:solidFill>
                <a:cs typeface="Arial"/>
              </a:rPr>
              <a:t> </a:t>
            </a:r>
            <a:r>
              <a:rPr sz="825" spc="-4" dirty="0">
                <a:solidFill>
                  <a:srgbClr val="474746"/>
                </a:solidFill>
                <a:cs typeface="Arial"/>
              </a:rPr>
              <a:t>events</a:t>
            </a:r>
            <a:endParaRPr sz="825">
              <a:cs typeface="Arial"/>
            </a:endParaRPr>
          </a:p>
        </p:txBody>
      </p:sp>
      <p:sp>
        <p:nvSpPr>
          <p:cNvPr id="48" name="object 48"/>
          <p:cNvSpPr txBox="1"/>
          <p:nvPr/>
        </p:nvSpPr>
        <p:spPr>
          <a:xfrm>
            <a:off x="2450870" y="2106454"/>
            <a:ext cx="4145756" cy="148117"/>
          </a:xfrm>
          <a:prstGeom prst="rect">
            <a:avLst/>
          </a:prstGeom>
        </p:spPr>
        <p:txBody>
          <a:bodyPr vert="horz" wrap="square" lIns="0" tIns="9525" rIns="0" bIns="0" rtlCol="0">
            <a:spAutoFit/>
          </a:bodyPr>
          <a:lstStyle/>
          <a:p>
            <a:pPr marL="9525">
              <a:spcBef>
                <a:spcPts val="75"/>
              </a:spcBef>
              <a:tabLst>
                <a:tab pos="3469005" algn="l"/>
              </a:tabLst>
            </a:pPr>
            <a:r>
              <a:rPr sz="900" b="1" spc="-38" dirty="0">
                <a:solidFill>
                  <a:srgbClr val="474746"/>
                </a:solidFill>
                <a:cs typeface="Arial"/>
              </a:rPr>
              <a:t>DATA</a:t>
            </a:r>
            <a:r>
              <a:rPr sz="900" b="1" spc="-26" dirty="0">
                <a:solidFill>
                  <a:srgbClr val="474746"/>
                </a:solidFill>
                <a:cs typeface="Arial"/>
              </a:rPr>
              <a:t> </a:t>
            </a:r>
            <a:r>
              <a:rPr sz="900" b="1" spc="-8" dirty="0">
                <a:solidFill>
                  <a:srgbClr val="474746"/>
                </a:solidFill>
                <a:cs typeface="Arial"/>
              </a:rPr>
              <a:t>STORES	</a:t>
            </a:r>
            <a:r>
              <a:rPr sz="900" b="1" spc="-4" dirty="0">
                <a:solidFill>
                  <a:srgbClr val="474746"/>
                </a:solidFill>
                <a:cs typeface="Arial"/>
              </a:rPr>
              <a:t>ENDPOINTS</a:t>
            </a:r>
            <a:endParaRPr sz="900">
              <a:cs typeface="Arial"/>
            </a:endParaRPr>
          </a:p>
        </p:txBody>
      </p:sp>
      <p:sp>
        <p:nvSpPr>
          <p:cNvPr id="49" name="object 49"/>
          <p:cNvSpPr txBox="1"/>
          <p:nvPr/>
        </p:nvSpPr>
        <p:spPr>
          <a:xfrm>
            <a:off x="1860699" y="3543139"/>
            <a:ext cx="875824" cy="148117"/>
          </a:xfrm>
          <a:prstGeom prst="rect">
            <a:avLst/>
          </a:prstGeom>
        </p:spPr>
        <p:txBody>
          <a:bodyPr vert="horz" wrap="square" lIns="0" tIns="9525" rIns="0" bIns="0" rtlCol="0">
            <a:spAutoFit/>
          </a:bodyPr>
          <a:lstStyle/>
          <a:p>
            <a:pPr marL="9525">
              <a:spcBef>
                <a:spcPts val="75"/>
              </a:spcBef>
            </a:pPr>
            <a:r>
              <a:rPr sz="900" b="1" spc="-4" dirty="0">
                <a:solidFill>
                  <a:srgbClr val="474746"/>
                </a:solidFill>
                <a:cs typeface="Arial"/>
              </a:rPr>
              <a:t>REPOSITORIES</a:t>
            </a:r>
            <a:endParaRPr sz="900">
              <a:cs typeface="Arial"/>
            </a:endParaRPr>
          </a:p>
        </p:txBody>
      </p:sp>
      <p:sp>
        <p:nvSpPr>
          <p:cNvPr id="50" name="object 50"/>
          <p:cNvSpPr txBox="1"/>
          <p:nvPr/>
        </p:nvSpPr>
        <p:spPr>
          <a:xfrm>
            <a:off x="4078605" y="3543139"/>
            <a:ext cx="1611630" cy="148117"/>
          </a:xfrm>
          <a:prstGeom prst="rect">
            <a:avLst/>
          </a:prstGeom>
        </p:spPr>
        <p:txBody>
          <a:bodyPr vert="horz" wrap="square" lIns="0" tIns="9525" rIns="0" bIns="0" rtlCol="0">
            <a:spAutoFit/>
          </a:bodyPr>
          <a:lstStyle/>
          <a:p>
            <a:pPr marL="9525">
              <a:spcBef>
                <a:spcPts val="75"/>
              </a:spcBef>
            </a:pPr>
            <a:r>
              <a:rPr sz="900" b="1" spc="-4" dirty="0">
                <a:solidFill>
                  <a:srgbClr val="474746"/>
                </a:solidFill>
                <a:cs typeface="Arial"/>
              </a:rPr>
              <a:t>EVENT/MESSAGE</a:t>
            </a:r>
            <a:r>
              <a:rPr sz="900" b="1" spc="-30" dirty="0">
                <a:solidFill>
                  <a:srgbClr val="474746"/>
                </a:solidFill>
                <a:cs typeface="Arial"/>
              </a:rPr>
              <a:t> </a:t>
            </a:r>
            <a:r>
              <a:rPr sz="900" b="1" spc="-8" dirty="0">
                <a:solidFill>
                  <a:srgbClr val="474746"/>
                </a:solidFill>
                <a:cs typeface="Arial"/>
              </a:rPr>
              <a:t>SERVICES</a:t>
            </a:r>
            <a:endParaRPr sz="900">
              <a:cs typeface="Arial"/>
            </a:endParaRPr>
          </a:p>
        </p:txBody>
      </p:sp>
      <p:sp>
        <p:nvSpPr>
          <p:cNvPr id="51" name="object 51"/>
          <p:cNvSpPr txBox="1">
            <a:spLocks noGrp="1"/>
          </p:cNvSpPr>
          <p:nvPr>
            <p:ph type="title"/>
          </p:nvPr>
        </p:nvSpPr>
        <p:spPr>
          <a:xfrm>
            <a:off x="1454648" y="1607973"/>
            <a:ext cx="6017419" cy="332783"/>
          </a:xfrm>
          <a:prstGeom prst="rect">
            <a:avLst/>
          </a:prstGeom>
        </p:spPr>
        <p:txBody>
          <a:bodyPr vert="horz" wrap="square" lIns="0" tIns="9525" rIns="0" bIns="0" rtlCol="0" anchor="ctr">
            <a:spAutoFit/>
          </a:bodyPr>
          <a:lstStyle/>
          <a:p>
            <a:pPr marL="9525">
              <a:lnSpc>
                <a:spcPct val="100000"/>
              </a:lnSpc>
              <a:spcBef>
                <a:spcPts val="75"/>
              </a:spcBef>
            </a:pPr>
            <a:r>
              <a:rPr sz="2100" dirty="0"/>
              <a:t>Event Sources that integrate </a:t>
            </a:r>
            <a:r>
              <a:rPr sz="2100" spc="-4" dirty="0"/>
              <a:t>with </a:t>
            </a:r>
            <a:r>
              <a:rPr sz="2100" spc="-41" dirty="0"/>
              <a:t>AWS</a:t>
            </a:r>
            <a:r>
              <a:rPr sz="2100" spc="-124" dirty="0"/>
              <a:t> </a:t>
            </a:r>
            <a:r>
              <a:rPr sz="2100" dirty="0"/>
              <a:t>Lambda</a:t>
            </a:r>
            <a:endParaRPr sz="2100"/>
          </a:p>
        </p:txBody>
      </p:sp>
      <p:sp>
        <p:nvSpPr>
          <p:cNvPr id="52" name="object 52"/>
          <p:cNvSpPr txBox="1"/>
          <p:nvPr/>
        </p:nvSpPr>
        <p:spPr>
          <a:xfrm>
            <a:off x="3153282" y="4973522"/>
            <a:ext cx="2291239" cy="171201"/>
          </a:xfrm>
          <a:prstGeom prst="rect">
            <a:avLst/>
          </a:prstGeom>
        </p:spPr>
        <p:txBody>
          <a:bodyPr vert="horz" wrap="square" lIns="0" tIns="9525" rIns="0" bIns="0" rtlCol="0">
            <a:spAutoFit/>
          </a:bodyPr>
          <a:lstStyle/>
          <a:p>
            <a:pPr marL="9525">
              <a:spcBef>
                <a:spcPts val="75"/>
              </a:spcBef>
            </a:pPr>
            <a:r>
              <a:rPr sz="1050" b="1" i="1" dirty="0">
                <a:solidFill>
                  <a:srgbClr val="474746"/>
                </a:solidFill>
                <a:cs typeface="Arial"/>
              </a:rPr>
              <a:t>… </a:t>
            </a:r>
            <a:r>
              <a:rPr sz="1050" b="1" i="1" spc="-4" dirty="0">
                <a:solidFill>
                  <a:srgbClr val="474746"/>
                </a:solidFill>
                <a:cs typeface="Arial"/>
              </a:rPr>
              <a:t>and the list will </a:t>
            </a:r>
            <a:r>
              <a:rPr sz="1050" b="1" i="1" spc="-8" dirty="0">
                <a:solidFill>
                  <a:srgbClr val="474746"/>
                </a:solidFill>
                <a:cs typeface="Arial"/>
              </a:rPr>
              <a:t>continue </a:t>
            </a:r>
            <a:r>
              <a:rPr sz="1050" b="1" i="1" spc="-4" dirty="0">
                <a:solidFill>
                  <a:srgbClr val="474746"/>
                </a:solidFill>
                <a:cs typeface="Arial"/>
              </a:rPr>
              <a:t>to</a:t>
            </a:r>
            <a:r>
              <a:rPr sz="1050" b="1" i="1" spc="-56" dirty="0">
                <a:solidFill>
                  <a:srgbClr val="474746"/>
                </a:solidFill>
                <a:cs typeface="Arial"/>
              </a:rPr>
              <a:t> </a:t>
            </a:r>
            <a:r>
              <a:rPr sz="1050" b="1" i="1" spc="-4" dirty="0">
                <a:solidFill>
                  <a:srgbClr val="474746"/>
                </a:solidFill>
                <a:cs typeface="Arial"/>
              </a:rPr>
              <a:t>grow!</a:t>
            </a:r>
            <a:endParaRPr sz="1050">
              <a:cs typeface="Arial"/>
            </a:endParaRPr>
          </a:p>
        </p:txBody>
      </p:sp>
      <p:sp>
        <p:nvSpPr>
          <p:cNvPr id="53" name="object 53"/>
          <p:cNvSpPr/>
          <p:nvPr/>
        </p:nvSpPr>
        <p:spPr>
          <a:xfrm>
            <a:off x="3932350" y="2387472"/>
            <a:ext cx="415186" cy="480059"/>
          </a:xfrm>
          <a:prstGeom prst="rect">
            <a:avLst/>
          </a:prstGeom>
          <a:blipFill>
            <a:blip r:embed="rId13" cstate="print"/>
            <a:stretch>
              <a:fillRect/>
            </a:stretch>
          </a:blipFill>
        </p:spPr>
        <p:txBody>
          <a:bodyPr wrap="square" lIns="0" tIns="0" rIns="0" bIns="0" rtlCol="0"/>
          <a:lstStyle/>
          <a:p>
            <a:endParaRPr sz="1350"/>
          </a:p>
        </p:txBody>
      </p:sp>
      <p:sp>
        <p:nvSpPr>
          <p:cNvPr id="54" name="object 54"/>
          <p:cNvSpPr txBox="1"/>
          <p:nvPr/>
        </p:nvSpPr>
        <p:spPr>
          <a:xfrm>
            <a:off x="3818479" y="2982336"/>
            <a:ext cx="643414" cy="264656"/>
          </a:xfrm>
          <a:prstGeom prst="rect">
            <a:avLst/>
          </a:prstGeom>
        </p:spPr>
        <p:txBody>
          <a:bodyPr vert="horz" wrap="square" lIns="0" tIns="8096" rIns="0" bIns="0" rtlCol="0">
            <a:spAutoFit/>
          </a:bodyPr>
          <a:lstStyle/>
          <a:p>
            <a:pPr marL="165259" marR="3810" indent="-156209">
              <a:lnSpc>
                <a:spcPct val="101000"/>
              </a:lnSpc>
              <a:spcBef>
                <a:spcPts val="64"/>
              </a:spcBef>
            </a:pPr>
            <a:r>
              <a:rPr sz="825" spc="-8" dirty="0">
                <a:solidFill>
                  <a:srgbClr val="474746"/>
                </a:solidFill>
                <a:cs typeface="Arial"/>
              </a:rPr>
              <a:t>Amazon</a:t>
            </a:r>
            <a:r>
              <a:rPr sz="825" spc="-56" dirty="0">
                <a:solidFill>
                  <a:srgbClr val="474746"/>
                </a:solidFill>
                <a:cs typeface="Arial"/>
              </a:rPr>
              <a:t> </a:t>
            </a:r>
            <a:r>
              <a:rPr sz="825" spc="-23" dirty="0">
                <a:solidFill>
                  <a:srgbClr val="474746"/>
                </a:solidFill>
                <a:cs typeface="Arial"/>
              </a:rPr>
              <a:t>RDS  </a:t>
            </a:r>
            <a:r>
              <a:rPr sz="825" spc="-8" dirty="0">
                <a:solidFill>
                  <a:srgbClr val="474746"/>
                </a:solidFill>
                <a:cs typeface="Arial"/>
              </a:rPr>
              <a:t>Aurora</a:t>
            </a:r>
            <a:endParaRPr sz="825">
              <a:cs typeface="Arial"/>
            </a:endParaRPr>
          </a:p>
        </p:txBody>
      </p:sp>
      <p:sp>
        <p:nvSpPr>
          <p:cNvPr id="55" name="object 55"/>
          <p:cNvSpPr txBox="1"/>
          <p:nvPr/>
        </p:nvSpPr>
        <p:spPr>
          <a:xfrm>
            <a:off x="6804748" y="4476819"/>
            <a:ext cx="499586" cy="264656"/>
          </a:xfrm>
          <a:prstGeom prst="rect">
            <a:avLst/>
          </a:prstGeom>
        </p:spPr>
        <p:txBody>
          <a:bodyPr vert="horz" wrap="square" lIns="0" tIns="8096" rIns="0" bIns="0" rtlCol="0">
            <a:spAutoFit/>
          </a:bodyPr>
          <a:lstStyle/>
          <a:p>
            <a:pPr marL="18098" marR="3810" indent="-9049">
              <a:lnSpc>
                <a:spcPct val="101000"/>
              </a:lnSpc>
              <a:spcBef>
                <a:spcPts val="64"/>
              </a:spcBef>
            </a:pPr>
            <a:r>
              <a:rPr sz="825" spc="-23" dirty="0">
                <a:solidFill>
                  <a:srgbClr val="474746"/>
                </a:solidFill>
                <a:cs typeface="Arial"/>
              </a:rPr>
              <a:t>AWS</a:t>
            </a:r>
            <a:r>
              <a:rPr sz="825" spc="-60" dirty="0">
                <a:solidFill>
                  <a:srgbClr val="474746"/>
                </a:solidFill>
                <a:cs typeface="Arial"/>
              </a:rPr>
              <a:t> </a:t>
            </a:r>
            <a:r>
              <a:rPr sz="825" spc="4" dirty="0">
                <a:solidFill>
                  <a:srgbClr val="474746"/>
                </a:solidFill>
                <a:cs typeface="Arial"/>
              </a:rPr>
              <a:t>Step  Functions</a:t>
            </a:r>
            <a:endParaRPr sz="825">
              <a:cs typeface="Arial"/>
            </a:endParaRPr>
          </a:p>
        </p:txBody>
      </p:sp>
      <p:sp>
        <p:nvSpPr>
          <p:cNvPr id="56" name="object 56"/>
          <p:cNvSpPr txBox="1"/>
          <p:nvPr/>
        </p:nvSpPr>
        <p:spPr>
          <a:xfrm>
            <a:off x="6360129" y="3527309"/>
            <a:ext cx="1281589" cy="286617"/>
          </a:xfrm>
          <a:prstGeom prst="rect">
            <a:avLst/>
          </a:prstGeom>
        </p:spPr>
        <p:txBody>
          <a:bodyPr vert="horz" wrap="square" lIns="0" tIns="9525" rIns="0" bIns="0" rtlCol="0">
            <a:spAutoFit/>
          </a:bodyPr>
          <a:lstStyle/>
          <a:p>
            <a:pPr marL="30004" marR="3810" indent="-20955">
              <a:spcBef>
                <a:spcPts val="75"/>
              </a:spcBef>
            </a:pPr>
            <a:r>
              <a:rPr sz="900" b="1" spc="-8" dirty="0">
                <a:solidFill>
                  <a:srgbClr val="474746"/>
                </a:solidFill>
                <a:cs typeface="Arial"/>
              </a:rPr>
              <a:t>ORCHESTRATION</a:t>
            </a:r>
            <a:r>
              <a:rPr sz="900" b="1" spc="-94" dirty="0">
                <a:solidFill>
                  <a:srgbClr val="474746"/>
                </a:solidFill>
                <a:cs typeface="Arial"/>
              </a:rPr>
              <a:t> </a:t>
            </a:r>
            <a:r>
              <a:rPr sz="900" b="1" spc="-4" dirty="0">
                <a:solidFill>
                  <a:srgbClr val="474746"/>
                </a:solidFill>
                <a:cs typeface="Arial"/>
              </a:rPr>
              <a:t>AND  </a:t>
            </a:r>
            <a:r>
              <a:rPr sz="900" b="1" spc="-30" dirty="0">
                <a:solidFill>
                  <a:srgbClr val="474746"/>
                </a:solidFill>
                <a:cs typeface="Arial"/>
              </a:rPr>
              <a:t>STATE </a:t>
            </a:r>
            <a:r>
              <a:rPr sz="900" b="1" spc="-4" dirty="0">
                <a:solidFill>
                  <a:srgbClr val="474746"/>
                </a:solidFill>
                <a:cs typeface="Arial"/>
              </a:rPr>
              <a:t>MANAGEMENT</a:t>
            </a:r>
            <a:endParaRPr sz="900">
              <a:cs typeface="Arial"/>
            </a:endParaRPr>
          </a:p>
        </p:txBody>
      </p:sp>
      <p:sp>
        <p:nvSpPr>
          <p:cNvPr id="57" name="object 57"/>
          <p:cNvSpPr/>
          <p:nvPr/>
        </p:nvSpPr>
        <p:spPr>
          <a:xfrm>
            <a:off x="6824224" y="3914264"/>
            <a:ext cx="422018" cy="508904"/>
          </a:xfrm>
          <a:prstGeom prst="rect">
            <a:avLst/>
          </a:prstGeom>
          <a:blipFill>
            <a:blip r:embed="rId14" cstate="print"/>
            <a:stretch>
              <a:fillRect/>
            </a:stretch>
          </a:blipFill>
        </p:spPr>
        <p:txBody>
          <a:bodyPr wrap="square" lIns="0" tIns="0" rIns="0" bIns="0" rtlCol="0"/>
          <a:lstStyle/>
          <a:p>
            <a:endParaRPr sz="1350"/>
          </a:p>
        </p:txBody>
      </p:sp>
      <p:sp>
        <p:nvSpPr>
          <p:cNvPr id="58" name="object 58"/>
          <p:cNvSpPr/>
          <p:nvPr/>
        </p:nvSpPr>
        <p:spPr>
          <a:xfrm>
            <a:off x="6910502" y="2412683"/>
            <a:ext cx="411480" cy="493776"/>
          </a:xfrm>
          <a:prstGeom prst="rect">
            <a:avLst/>
          </a:prstGeom>
          <a:blipFill>
            <a:blip r:embed="rId15" cstate="print"/>
            <a:stretch>
              <a:fillRect/>
            </a:stretch>
          </a:blipFill>
        </p:spPr>
        <p:txBody>
          <a:bodyPr wrap="square" lIns="0" tIns="0" rIns="0" bIns="0" rtlCol="0"/>
          <a:lstStyle/>
          <a:p>
            <a:endParaRPr sz="1350"/>
          </a:p>
        </p:txBody>
      </p:sp>
      <p:sp>
        <p:nvSpPr>
          <p:cNvPr id="59" name="object 59"/>
          <p:cNvSpPr txBox="1"/>
          <p:nvPr/>
        </p:nvSpPr>
        <p:spPr>
          <a:xfrm>
            <a:off x="6901931" y="2989232"/>
            <a:ext cx="428149" cy="136576"/>
          </a:xfrm>
          <a:prstGeom prst="rect">
            <a:avLst/>
          </a:prstGeom>
        </p:spPr>
        <p:txBody>
          <a:bodyPr vert="horz" wrap="square" lIns="0" tIns="9525" rIns="0" bIns="0" rtlCol="0">
            <a:spAutoFit/>
          </a:bodyPr>
          <a:lstStyle/>
          <a:p>
            <a:pPr marL="9525">
              <a:spcBef>
                <a:spcPts val="75"/>
              </a:spcBef>
            </a:pPr>
            <a:r>
              <a:rPr sz="825" spc="-23" dirty="0">
                <a:solidFill>
                  <a:srgbClr val="474746"/>
                </a:solidFill>
                <a:cs typeface="Arial"/>
              </a:rPr>
              <a:t>AWS</a:t>
            </a:r>
            <a:r>
              <a:rPr sz="825" spc="-53" dirty="0">
                <a:solidFill>
                  <a:srgbClr val="474746"/>
                </a:solidFill>
                <a:cs typeface="Arial"/>
              </a:rPr>
              <a:t> </a:t>
            </a:r>
            <a:r>
              <a:rPr sz="825" spc="-11" dirty="0">
                <a:solidFill>
                  <a:srgbClr val="474746"/>
                </a:solidFill>
                <a:cs typeface="Arial"/>
              </a:rPr>
              <a:t>IoT</a:t>
            </a:r>
            <a:endParaRPr sz="825">
              <a:cs typeface="Arial"/>
            </a:endParaRPr>
          </a:p>
        </p:txBody>
      </p:sp>
    </p:spTree>
    <p:extLst>
      <p:ext uri="{BB962C8B-B14F-4D97-AF65-F5344CB8AC3E}">
        <p14:creationId xmlns:p14="http://schemas.microsoft.com/office/powerpoint/2010/main" val="298370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779" y="1696786"/>
            <a:ext cx="4843622" cy="684683"/>
          </a:xfrm>
          <a:prstGeom prst="rect">
            <a:avLst/>
          </a:prstGeom>
        </p:spPr>
        <p:txBody>
          <a:bodyPr vert="horz" wrap="square" lIns="0" tIns="7501" rIns="0" bIns="0" rtlCol="0" anchor="ctr">
            <a:spAutoFit/>
          </a:bodyPr>
          <a:lstStyle/>
          <a:p>
            <a:pPr marL="7144">
              <a:lnSpc>
                <a:spcPct val="100000"/>
              </a:lnSpc>
              <a:spcBef>
                <a:spcPts val="59"/>
              </a:spcBef>
            </a:pPr>
            <a:r>
              <a:rPr spc="-113" dirty="0"/>
              <a:t>Working </a:t>
            </a:r>
            <a:r>
              <a:rPr spc="-141" dirty="0"/>
              <a:t>with</a:t>
            </a:r>
            <a:r>
              <a:rPr spc="-397" dirty="0"/>
              <a:t> </a:t>
            </a:r>
            <a:r>
              <a:rPr spc="-149" dirty="0"/>
              <a:t>Lambda</a:t>
            </a:r>
          </a:p>
        </p:txBody>
      </p:sp>
      <p:sp>
        <p:nvSpPr>
          <p:cNvPr id="3" name="object 3"/>
          <p:cNvSpPr txBox="1"/>
          <p:nvPr/>
        </p:nvSpPr>
        <p:spPr>
          <a:xfrm>
            <a:off x="2898555" y="2644531"/>
            <a:ext cx="4710637" cy="997068"/>
          </a:xfrm>
          <a:prstGeom prst="rect">
            <a:avLst/>
          </a:prstGeom>
        </p:spPr>
        <p:txBody>
          <a:bodyPr vert="horz" wrap="square" lIns="0" tIns="62865" rIns="0" bIns="0" rtlCol="0">
            <a:spAutoFit/>
          </a:bodyPr>
          <a:lstStyle/>
          <a:p>
            <a:pPr marL="7144">
              <a:spcBef>
                <a:spcPts val="495"/>
              </a:spcBef>
            </a:pPr>
            <a:r>
              <a:rPr b="1" spc="-53" dirty="0">
                <a:cs typeface="Trebuchet MS"/>
              </a:rPr>
              <a:t>Bring </a:t>
            </a:r>
            <a:r>
              <a:rPr b="1" spc="-62" dirty="0">
                <a:cs typeface="Trebuchet MS"/>
              </a:rPr>
              <a:t>your </a:t>
            </a:r>
            <a:r>
              <a:rPr b="1" spc="-45" dirty="0">
                <a:cs typeface="Trebuchet MS"/>
              </a:rPr>
              <a:t>own</a:t>
            </a:r>
            <a:r>
              <a:rPr b="1" spc="-127" dirty="0">
                <a:cs typeface="Trebuchet MS"/>
              </a:rPr>
              <a:t> </a:t>
            </a:r>
            <a:r>
              <a:rPr b="1" spc="-68" dirty="0">
                <a:cs typeface="Trebuchet MS"/>
              </a:rPr>
              <a:t>code</a:t>
            </a:r>
            <a:endParaRPr dirty="0">
              <a:cs typeface="Trebuchet MS"/>
            </a:endParaRPr>
          </a:p>
          <a:p>
            <a:pPr marL="135731" indent="-128588">
              <a:spcBef>
                <a:spcPts val="439"/>
              </a:spcBef>
              <a:buChar char="•"/>
              <a:tabLst>
                <a:tab pos="135374" algn="l"/>
                <a:tab pos="135731" algn="l"/>
              </a:tabLst>
            </a:pPr>
            <a:r>
              <a:rPr spc="-48" dirty="0">
                <a:cs typeface="Arial"/>
              </a:rPr>
              <a:t>Node.js, </a:t>
            </a:r>
            <a:r>
              <a:rPr spc="-98" dirty="0">
                <a:cs typeface="Arial"/>
              </a:rPr>
              <a:t>Java, </a:t>
            </a:r>
            <a:r>
              <a:rPr spc="-40" dirty="0">
                <a:cs typeface="Arial"/>
              </a:rPr>
              <a:t>Python,</a:t>
            </a:r>
            <a:r>
              <a:rPr spc="-26" dirty="0">
                <a:cs typeface="Arial"/>
              </a:rPr>
              <a:t> </a:t>
            </a:r>
            <a:r>
              <a:rPr spc="-135" dirty="0">
                <a:cs typeface="Arial"/>
              </a:rPr>
              <a:t>C#</a:t>
            </a:r>
            <a:endParaRPr dirty="0">
              <a:cs typeface="Arial"/>
            </a:endParaRPr>
          </a:p>
          <a:p>
            <a:pPr marL="135731" indent="-128588">
              <a:spcBef>
                <a:spcPts val="431"/>
              </a:spcBef>
              <a:buChar char="•"/>
              <a:tabLst>
                <a:tab pos="135374" algn="l"/>
                <a:tab pos="135731" algn="l"/>
              </a:tabLst>
            </a:pPr>
            <a:r>
              <a:rPr spc="-51" dirty="0">
                <a:cs typeface="Arial"/>
              </a:rPr>
              <a:t>Bring </a:t>
            </a:r>
            <a:r>
              <a:rPr spc="-31" dirty="0">
                <a:cs typeface="Arial"/>
              </a:rPr>
              <a:t>your own </a:t>
            </a:r>
            <a:r>
              <a:rPr spc="-34" dirty="0">
                <a:cs typeface="Arial"/>
              </a:rPr>
              <a:t>libraries </a:t>
            </a:r>
            <a:r>
              <a:rPr spc="-56" dirty="0">
                <a:cs typeface="Arial"/>
              </a:rPr>
              <a:t>(even </a:t>
            </a:r>
            <a:r>
              <a:rPr spc="-34" dirty="0">
                <a:cs typeface="Arial"/>
              </a:rPr>
              <a:t>native</a:t>
            </a:r>
            <a:r>
              <a:rPr spc="-68" dirty="0">
                <a:cs typeface="Arial"/>
              </a:rPr>
              <a:t> </a:t>
            </a:r>
            <a:r>
              <a:rPr spc="-59" dirty="0">
                <a:cs typeface="Arial"/>
              </a:rPr>
              <a:t>ones)</a:t>
            </a:r>
            <a:endParaRPr dirty="0">
              <a:cs typeface="Arial"/>
            </a:endParaRPr>
          </a:p>
        </p:txBody>
      </p:sp>
      <p:sp>
        <p:nvSpPr>
          <p:cNvPr id="4" name="object 4"/>
          <p:cNvSpPr txBox="1"/>
          <p:nvPr/>
        </p:nvSpPr>
        <p:spPr>
          <a:xfrm>
            <a:off x="2898555" y="4008976"/>
            <a:ext cx="4768569" cy="1325363"/>
          </a:xfrm>
          <a:prstGeom prst="rect">
            <a:avLst/>
          </a:prstGeom>
        </p:spPr>
        <p:txBody>
          <a:bodyPr vert="horz" wrap="square" lIns="0" tIns="62865" rIns="0" bIns="0" rtlCol="0">
            <a:spAutoFit/>
          </a:bodyPr>
          <a:lstStyle/>
          <a:p>
            <a:pPr marL="7144">
              <a:spcBef>
                <a:spcPts val="495"/>
              </a:spcBef>
            </a:pPr>
            <a:r>
              <a:rPr b="1" spc="-56" dirty="0">
                <a:cs typeface="Trebuchet MS"/>
              </a:rPr>
              <a:t>Simple </a:t>
            </a:r>
            <a:r>
              <a:rPr b="1" spc="-74" dirty="0">
                <a:cs typeface="Trebuchet MS"/>
              </a:rPr>
              <a:t>resource</a:t>
            </a:r>
            <a:r>
              <a:rPr b="1" spc="-90" dirty="0">
                <a:cs typeface="Trebuchet MS"/>
              </a:rPr>
              <a:t> </a:t>
            </a:r>
            <a:r>
              <a:rPr b="1" spc="-53" dirty="0">
                <a:cs typeface="Trebuchet MS"/>
              </a:rPr>
              <a:t>model</a:t>
            </a:r>
            <a:endParaRPr>
              <a:cs typeface="Trebuchet MS"/>
            </a:endParaRPr>
          </a:p>
          <a:p>
            <a:pPr marL="135731" indent="-128588">
              <a:spcBef>
                <a:spcPts val="439"/>
              </a:spcBef>
              <a:buChar char="•"/>
              <a:tabLst>
                <a:tab pos="135374" algn="l"/>
                <a:tab pos="135731" algn="l"/>
              </a:tabLst>
            </a:pPr>
            <a:r>
              <a:rPr spc="-62" dirty="0">
                <a:cs typeface="Arial"/>
              </a:rPr>
              <a:t>Select </a:t>
            </a:r>
            <a:r>
              <a:rPr spc="-31" dirty="0">
                <a:cs typeface="Arial"/>
              </a:rPr>
              <a:t>power </a:t>
            </a:r>
            <a:r>
              <a:rPr spc="-28" dirty="0">
                <a:cs typeface="Arial"/>
              </a:rPr>
              <a:t>rating </a:t>
            </a:r>
            <a:r>
              <a:rPr spc="-14" dirty="0">
                <a:cs typeface="Arial"/>
              </a:rPr>
              <a:t>from </a:t>
            </a:r>
            <a:r>
              <a:rPr spc="-59" dirty="0">
                <a:cs typeface="Arial"/>
              </a:rPr>
              <a:t>128MB </a:t>
            </a:r>
            <a:r>
              <a:rPr spc="6" dirty="0">
                <a:cs typeface="Arial"/>
              </a:rPr>
              <a:t>to</a:t>
            </a:r>
            <a:r>
              <a:rPr spc="-132" dirty="0">
                <a:cs typeface="Arial"/>
              </a:rPr>
              <a:t> </a:t>
            </a:r>
            <a:r>
              <a:rPr spc="-87" dirty="0">
                <a:cs typeface="Arial"/>
              </a:rPr>
              <a:t>1.5GB</a:t>
            </a:r>
            <a:endParaRPr>
              <a:cs typeface="Arial"/>
            </a:endParaRPr>
          </a:p>
          <a:p>
            <a:pPr marL="135731" indent="-128588">
              <a:spcBef>
                <a:spcPts val="431"/>
              </a:spcBef>
              <a:buChar char="•"/>
              <a:tabLst>
                <a:tab pos="135374" algn="l"/>
                <a:tab pos="135731" algn="l"/>
              </a:tabLst>
            </a:pPr>
            <a:r>
              <a:rPr spc="-152" dirty="0">
                <a:cs typeface="Arial"/>
              </a:rPr>
              <a:t>CPU </a:t>
            </a:r>
            <a:r>
              <a:rPr spc="-53" dirty="0">
                <a:cs typeface="Arial"/>
              </a:rPr>
              <a:t>and </a:t>
            </a:r>
            <a:r>
              <a:rPr spc="-20" dirty="0">
                <a:cs typeface="Arial"/>
              </a:rPr>
              <a:t>network </a:t>
            </a:r>
            <a:r>
              <a:rPr spc="-40" dirty="0">
                <a:cs typeface="Arial"/>
              </a:rPr>
              <a:t>allocated</a:t>
            </a:r>
            <a:r>
              <a:rPr spc="-119" dirty="0">
                <a:cs typeface="Arial"/>
              </a:rPr>
              <a:t> </a:t>
            </a:r>
            <a:r>
              <a:rPr spc="-23" dirty="0">
                <a:cs typeface="Arial"/>
              </a:rPr>
              <a:t>proportionately</a:t>
            </a:r>
            <a:endParaRPr>
              <a:cs typeface="Arial"/>
            </a:endParaRPr>
          </a:p>
          <a:p>
            <a:pPr marL="135731" indent="-128588">
              <a:spcBef>
                <a:spcPts val="434"/>
              </a:spcBef>
              <a:buChar char="•"/>
              <a:tabLst>
                <a:tab pos="135374" algn="l"/>
                <a:tab pos="135731" algn="l"/>
              </a:tabLst>
            </a:pPr>
            <a:r>
              <a:rPr spc="-26" dirty="0">
                <a:cs typeface="Arial"/>
              </a:rPr>
              <a:t>Metrics </a:t>
            </a:r>
            <a:r>
              <a:rPr spc="-53" dirty="0">
                <a:cs typeface="Arial"/>
              </a:rPr>
              <a:t>show</a:t>
            </a:r>
            <a:r>
              <a:rPr spc="-79" dirty="0">
                <a:cs typeface="Arial"/>
              </a:rPr>
              <a:t> </a:t>
            </a:r>
            <a:r>
              <a:rPr spc="-82" dirty="0">
                <a:cs typeface="Arial"/>
              </a:rPr>
              <a:t>usage</a:t>
            </a:r>
            <a:endParaRPr>
              <a:cs typeface="Arial"/>
            </a:endParaRPr>
          </a:p>
        </p:txBody>
      </p:sp>
      <p:sp>
        <p:nvSpPr>
          <p:cNvPr id="5" name="object 5"/>
          <p:cNvSpPr/>
          <p:nvPr/>
        </p:nvSpPr>
        <p:spPr>
          <a:xfrm>
            <a:off x="1778044" y="2895757"/>
            <a:ext cx="757808" cy="758666"/>
          </a:xfrm>
          <a:prstGeom prst="rect">
            <a:avLst/>
          </a:prstGeom>
          <a:blipFill>
            <a:blip r:embed="rId2" cstate="print"/>
            <a:stretch>
              <a:fillRect/>
            </a:stretch>
          </a:blipFill>
        </p:spPr>
        <p:txBody>
          <a:bodyPr wrap="square" lIns="0" tIns="0" rIns="0" bIns="0" rtlCol="0"/>
          <a:lstStyle/>
          <a:p>
            <a:endParaRPr sz="1013"/>
          </a:p>
        </p:txBody>
      </p:sp>
      <p:sp>
        <p:nvSpPr>
          <p:cNvPr id="6" name="object 6"/>
          <p:cNvSpPr/>
          <p:nvPr/>
        </p:nvSpPr>
        <p:spPr>
          <a:xfrm>
            <a:off x="1778043" y="4253350"/>
            <a:ext cx="768953" cy="768953"/>
          </a:xfrm>
          <a:prstGeom prst="rect">
            <a:avLst/>
          </a:prstGeom>
          <a:blipFill>
            <a:blip r:embed="rId3" cstate="print"/>
            <a:stretch>
              <a:fillRect/>
            </a:stretch>
          </a:blipFill>
        </p:spPr>
        <p:txBody>
          <a:bodyPr wrap="square" lIns="0" tIns="0" rIns="0" bIns="0" rtlCol="0"/>
          <a:lstStyle/>
          <a:p>
            <a:endParaRPr sz="1013"/>
          </a:p>
        </p:txBody>
      </p:sp>
    </p:spTree>
    <p:extLst>
      <p:ext uri="{BB962C8B-B14F-4D97-AF65-F5344CB8AC3E}">
        <p14:creationId xmlns:p14="http://schemas.microsoft.com/office/powerpoint/2010/main" val="56363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778" y="1696786"/>
            <a:ext cx="5089155" cy="684683"/>
          </a:xfrm>
          <a:prstGeom prst="rect">
            <a:avLst/>
          </a:prstGeom>
        </p:spPr>
        <p:txBody>
          <a:bodyPr vert="horz" wrap="square" lIns="0" tIns="7501" rIns="0" bIns="0" rtlCol="0" anchor="ctr">
            <a:spAutoFit/>
          </a:bodyPr>
          <a:lstStyle/>
          <a:p>
            <a:pPr marL="7144">
              <a:lnSpc>
                <a:spcPct val="100000"/>
              </a:lnSpc>
              <a:spcBef>
                <a:spcPts val="59"/>
              </a:spcBef>
            </a:pPr>
            <a:r>
              <a:rPr spc="-113" dirty="0"/>
              <a:t>Working </a:t>
            </a:r>
            <a:r>
              <a:rPr spc="-141" dirty="0"/>
              <a:t>with</a:t>
            </a:r>
            <a:r>
              <a:rPr spc="-397" dirty="0"/>
              <a:t> </a:t>
            </a:r>
            <a:r>
              <a:rPr spc="-149" dirty="0"/>
              <a:t>Lambda</a:t>
            </a:r>
          </a:p>
        </p:txBody>
      </p:sp>
      <p:sp>
        <p:nvSpPr>
          <p:cNvPr id="3" name="object 3"/>
          <p:cNvSpPr txBox="1"/>
          <p:nvPr/>
        </p:nvSpPr>
        <p:spPr>
          <a:xfrm>
            <a:off x="2796927" y="2644531"/>
            <a:ext cx="5089155" cy="2812950"/>
          </a:xfrm>
          <a:prstGeom prst="rect">
            <a:avLst/>
          </a:prstGeom>
        </p:spPr>
        <p:txBody>
          <a:bodyPr vert="horz" wrap="square" lIns="0" tIns="62865" rIns="0" bIns="0" rtlCol="0">
            <a:spAutoFit/>
          </a:bodyPr>
          <a:lstStyle/>
          <a:p>
            <a:pPr marL="7144">
              <a:spcBef>
                <a:spcPts val="495"/>
              </a:spcBef>
            </a:pPr>
            <a:r>
              <a:rPr b="1" spc="-79" dirty="0">
                <a:cs typeface="Trebuchet MS"/>
              </a:rPr>
              <a:t>Flexible</a:t>
            </a:r>
            <a:r>
              <a:rPr b="1" spc="-93" dirty="0">
                <a:cs typeface="Trebuchet MS"/>
              </a:rPr>
              <a:t> </a:t>
            </a:r>
            <a:r>
              <a:rPr b="1" spc="-59" dirty="0">
                <a:cs typeface="Trebuchet MS"/>
              </a:rPr>
              <a:t>use</a:t>
            </a:r>
            <a:endParaRPr dirty="0">
              <a:cs typeface="Trebuchet MS"/>
            </a:endParaRPr>
          </a:p>
          <a:p>
            <a:pPr marL="135731" indent="-128588">
              <a:spcBef>
                <a:spcPts val="439"/>
              </a:spcBef>
              <a:buChar char="•"/>
              <a:tabLst>
                <a:tab pos="135731" algn="l"/>
                <a:tab pos="136088" algn="l"/>
              </a:tabLst>
            </a:pPr>
            <a:r>
              <a:rPr spc="-71" dirty="0">
                <a:cs typeface="Arial"/>
              </a:rPr>
              <a:t>Call </a:t>
            </a:r>
            <a:r>
              <a:rPr spc="-11" dirty="0">
                <a:cs typeface="Arial"/>
              </a:rPr>
              <a:t>or </a:t>
            </a:r>
            <a:r>
              <a:rPr spc="-65" dirty="0">
                <a:cs typeface="Arial"/>
              </a:rPr>
              <a:t>send</a:t>
            </a:r>
            <a:r>
              <a:rPr spc="-90" dirty="0">
                <a:cs typeface="Arial"/>
              </a:rPr>
              <a:t> </a:t>
            </a:r>
            <a:r>
              <a:rPr spc="-51" dirty="0">
                <a:cs typeface="Arial"/>
              </a:rPr>
              <a:t>events</a:t>
            </a:r>
            <a:endParaRPr dirty="0">
              <a:cs typeface="Arial"/>
            </a:endParaRPr>
          </a:p>
          <a:p>
            <a:pPr marL="135731" indent="-128588">
              <a:spcBef>
                <a:spcPts val="431"/>
              </a:spcBef>
              <a:buChar char="•"/>
              <a:tabLst>
                <a:tab pos="135731" algn="l"/>
                <a:tab pos="136088" algn="l"/>
              </a:tabLst>
            </a:pPr>
            <a:r>
              <a:rPr spc="-34" dirty="0">
                <a:cs typeface="Arial"/>
              </a:rPr>
              <a:t>Integrated </a:t>
            </a:r>
            <a:r>
              <a:rPr spc="3" dirty="0">
                <a:cs typeface="Arial"/>
              </a:rPr>
              <a:t>with </a:t>
            </a:r>
            <a:r>
              <a:rPr spc="-14" dirty="0">
                <a:cs typeface="Arial"/>
              </a:rPr>
              <a:t>other </a:t>
            </a:r>
            <a:r>
              <a:rPr spc="-143" dirty="0">
                <a:cs typeface="Arial"/>
              </a:rPr>
              <a:t>AWS</a:t>
            </a:r>
            <a:r>
              <a:rPr spc="-163" dirty="0">
                <a:cs typeface="Arial"/>
              </a:rPr>
              <a:t> </a:t>
            </a:r>
            <a:r>
              <a:rPr spc="-62" dirty="0">
                <a:cs typeface="Arial"/>
              </a:rPr>
              <a:t>services</a:t>
            </a:r>
            <a:endParaRPr dirty="0">
              <a:cs typeface="Arial"/>
            </a:endParaRPr>
          </a:p>
          <a:p>
            <a:pPr marL="135731" indent="-128588">
              <a:spcBef>
                <a:spcPts val="434"/>
              </a:spcBef>
              <a:buChar char="•"/>
              <a:tabLst>
                <a:tab pos="135731" algn="l"/>
                <a:tab pos="136088" algn="l"/>
              </a:tabLst>
            </a:pPr>
            <a:r>
              <a:rPr spc="-40" dirty="0">
                <a:cs typeface="Arial"/>
              </a:rPr>
              <a:t>Build </a:t>
            </a:r>
            <a:r>
              <a:rPr spc="-59" dirty="0">
                <a:cs typeface="Arial"/>
              </a:rPr>
              <a:t>serverless </a:t>
            </a:r>
            <a:r>
              <a:rPr spc="-71" dirty="0">
                <a:cs typeface="Arial"/>
              </a:rPr>
              <a:t>ecosystems</a:t>
            </a:r>
            <a:endParaRPr dirty="0">
              <a:cs typeface="Arial"/>
            </a:endParaRPr>
          </a:p>
          <a:p>
            <a:pPr>
              <a:lnSpc>
                <a:spcPct val="100000"/>
              </a:lnSpc>
              <a:buFont typeface="Arial"/>
              <a:buChar char="•"/>
            </a:pPr>
            <a:endParaRPr dirty="0">
              <a:cs typeface="Times New Roman"/>
            </a:endParaRPr>
          </a:p>
          <a:p>
            <a:pPr>
              <a:spcBef>
                <a:spcPts val="8"/>
              </a:spcBef>
              <a:buFont typeface="Arial"/>
              <a:buChar char="•"/>
            </a:pPr>
            <a:endParaRPr dirty="0">
              <a:cs typeface="Times New Roman"/>
            </a:endParaRPr>
          </a:p>
          <a:p>
            <a:pPr marL="7144"/>
            <a:r>
              <a:rPr b="1" spc="-79" dirty="0">
                <a:cs typeface="Trebuchet MS"/>
              </a:rPr>
              <a:t>Flexible</a:t>
            </a:r>
            <a:r>
              <a:rPr b="1" spc="-93" dirty="0">
                <a:cs typeface="Trebuchet MS"/>
              </a:rPr>
              <a:t> </a:t>
            </a:r>
            <a:r>
              <a:rPr b="1" spc="-62" dirty="0">
                <a:cs typeface="Trebuchet MS"/>
              </a:rPr>
              <a:t>authorization</a:t>
            </a:r>
            <a:endParaRPr dirty="0">
              <a:cs typeface="Trebuchet MS"/>
            </a:endParaRPr>
          </a:p>
          <a:p>
            <a:pPr marL="135731" indent="-128588">
              <a:spcBef>
                <a:spcPts val="439"/>
              </a:spcBef>
              <a:buChar char="•"/>
              <a:tabLst>
                <a:tab pos="135731" algn="l"/>
                <a:tab pos="136088" algn="l"/>
              </a:tabLst>
            </a:pPr>
            <a:r>
              <a:rPr spc="-65" dirty="0">
                <a:cs typeface="Arial"/>
              </a:rPr>
              <a:t>Securely </a:t>
            </a:r>
            <a:r>
              <a:rPr spc="-34" dirty="0">
                <a:cs typeface="Arial"/>
              </a:rPr>
              <a:t>grant </a:t>
            </a:r>
            <a:r>
              <a:rPr spc="-93" dirty="0">
                <a:cs typeface="Arial"/>
              </a:rPr>
              <a:t>access </a:t>
            </a:r>
            <a:r>
              <a:rPr spc="6" dirty="0">
                <a:cs typeface="Arial"/>
              </a:rPr>
              <a:t>to </a:t>
            </a:r>
            <a:r>
              <a:rPr spc="-56" dirty="0">
                <a:cs typeface="Arial"/>
              </a:rPr>
              <a:t>resources, </a:t>
            </a:r>
            <a:r>
              <a:rPr spc="-37" dirty="0">
                <a:cs typeface="Arial"/>
              </a:rPr>
              <a:t>including</a:t>
            </a:r>
            <a:r>
              <a:rPr spc="-87" dirty="0">
                <a:cs typeface="Arial"/>
              </a:rPr>
              <a:t> </a:t>
            </a:r>
            <a:r>
              <a:rPr spc="-149" dirty="0">
                <a:cs typeface="Arial"/>
              </a:rPr>
              <a:t>VPCs</a:t>
            </a:r>
            <a:endParaRPr dirty="0">
              <a:cs typeface="Arial"/>
            </a:endParaRPr>
          </a:p>
          <a:p>
            <a:pPr marL="135731" indent="-128588">
              <a:spcBef>
                <a:spcPts val="434"/>
              </a:spcBef>
              <a:buChar char="•"/>
              <a:tabLst>
                <a:tab pos="135731" algn="l"/>
                <a:tab pos="136088" algn="l"/>
              </a:tabLst>
            </a:pPr>
            <a:r>
              <a:rPr spc="-51" dirty="0">
                <a:cs typeface="Arial"/>
              </a:rPr>
              <a:t>Fine-grained </a:t>
            </a:r>
            <a:r>
              <a:rPr spc="-23" dirty="0">
                <a:cs typeface="Arial"/>
              </a:rPr>
              <a:t>control </a:t>
            </a:r>
            <a:r>
              <a:rPr spc="-42" dirty="0">
                <a:cs typeface="Arial"/>
              </a:rPr>
              <a:t>over </a:t>
            </a:r>
            <a:r>
              <a:rPr spc="-20" dirty="0">
                <a:cs typeface="Arial"/>
              </a:rPr>
              <a:t>what </a:t>
            </a:r>
            <a:r>
              <a:rPr spc="-71" dirty="0">
                <a:cs typeface="Arial"/>
              </a:rPr>
              <a:t>can </a:t>
            </a:r>
            <a:r>
              <a:rPr spc="-42" dirty="0">
                <a:cs typeface="Arial"/>
              </a:rPr>
              <a:t>call </a:t>
            </a:r>
            <a:r>
              <a:rPr spc="-31" dirty="0">
                <a:cs typeface="Arial"/>
              </a:rPr>
              <a:t>your</a:t>
            </a:r>
            <a:r>
              <a:rPr spc="-98" dirty="0">
                <a:cs typeface="Arial"/>
              </a:rPr>
              <a:t> </a:t>
            </a:r>
            <a:r>
              <a:rPr spc="-31" dirty="0">
                <a:cs typeface="Arial"/>
              </a:rPr>
              <a:t>functions</a:t>
            </a:r>
            <a:endParaRPr dirty="0">
              <a:cs typeface="Arial"/>
            </a:endParaRPr>
          </a:p>
        </p:txBody>
      </p:sp>
      <p:sp>
        <p:nvSpPr>
          <p:cNvPr id="4" name="object 4"/>
          <p:cNvSpPr/>
          <p:nvPr/>
        </p:nvSpPr>
        <p:spPr>
          <a:xfrm>
            <a:off x="1726787" y="3057910"/>
            <a:ext cx="816959" cy="578636"/>
          </a:xfrm>
          <a:prstGeom prst="rect">
            <a:avLst/>
          </a:prstGeom>
          <a:blipFill>
            <a:blip r:embed="rId2" cstate="print"/>
            <a:stretch>
              <a:fillRect/>
            </a:stretch>
          </a:blipFill>
        </p:spPr>
        <p:txBody>
          <a:bodyPr wrap="square" lIns="0" tIns="0" rIns="0" bIns="0" rtlCol="0"/>
          <a:lstStyle/>
          <a:p>
            <a:endParaRPr sz="1013" dirty="0"/>
          </a:p>
        </p:txBody>
      </p:sp>
      <p:sp>
        <p:nvSpPr>
          <p:cNvPr id="5" name="object 5"/>
          <p:cNvSpPr/>
          <p:nvPr/>
        </p:nvSpPr>
        <p:spPr>
          <a:xfrm>
            <a:off x="1878522" y="4609299"/>
            <a:ext cx="665225" cy="693508"/>
          </a:xfrm>
          <a:prstGeom prst="rect">
            <a:avLst/>
          </a:prstGeom>
          <a:blipFill>
            <a:blip r:embed="rId3" cstate="print"/>
            <a:stretch>
              <a:fillRect/>
            </a:stretch>
          </a:blipFill>
        </p:spPr>
        <p:txBody>
          <a:bodyPr wrap="square" lIns="0" tIns="0" rIns="0" bIns="0" rtlCol="0"/>
          <a:lstStyle/>
          <a:p>
            <a:endParaRPr sz="1013"/>
          </a:p>
        </p:txBody>
      </p:sp>
    </p:spTree>
    <p:extLst>
      <p:ext uri="{BB962C8B-B14F-4D97-AF65-F5344CB8AC3E}">
        <p14:creationId xmlns:p14="http://schemas.microsoft.com/office/powerpoint/2010/main" val="422536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778" y="1696786"/>
            <a:ext cx="5178167" cy="684683"/>
          </a:xfrm>
          <a:prstGeom prst="rect">
            <a:avLst/>
          </a:prstGeom>
        </p:spPr>
        <p:txBody>
          <a:bodyPr vert="horz" wrap="square" lIns="0" tIns="7501" rIns="0" bIns="0" rtlCol="0" anchor="ctr">
            <a:spAutoFit/>
          </a:bodyPr>
          <a:lstStyle/>
          <a:p>
            <a:pPr marL="7144">
              <a:lnSpc>
                <a:spcPct val="100000"/>
              </a:lnSpc>
              <a:spcBef>
                <a:spcPts val="59"/>
              </a:spcBef>
            </a:pPr>
            <a:r>
              <a:rPr spc="-113" dirty="0"/>
              <a:t>Working </a:t>
            </a:r>
            <a:r>
              <a:rPr spc="-141" dirty="0"/>
              <a:t>with</a:t>
            </a:r>
            <a:r>
              <a:rPr spc="-397" dirty="0"/>
              <a:t> </a:t>
            </a:r>
            <a:r>
              <a:rPr spc="-149" dirty="0"/>
              <a:t>Lambda</a:t>
            </a:r>
          </a:p>
        </p:txBody>
      </p:sp>
      <p:sp>
        <p:nvSpPr>
          <p:cNvPr id="3" name="object 3"/>
          <p:cNvSpPr txBox="1"/>
          <p:nvPr/>
        </p:nvSpPr>
        <p:spPr>
          <a:xfrm>
            <a:off x="2796927" y="2649818"/>
            <a:ext cx="4660577" cy="2833468"/>
          </a:xfrm>
          <a:prstGeom prst="rect">
            <a:avLst/>
          </a:prstGeom>
        </p:spPr>
        <p:txBody>
          <a:bodyPr vert="horz" wrap="square" lIns="0" tIns="62865" rIns="0" bIns="0" rtlCol="0">
            <a:spAutoFit/>
          </a:bodyPr>
          <a:lstStyle/>
          <a:p>
            <a:pPr marL="7144">
              <a:spcBef>
                <a:spcPts val="495"/>
              </a:spcBef>
            </a:pPr>
            <a:r>
              <a:rPr sz="1500" b="1" spc="-56" dirty="0">
                <a:latin typeface="Trebuchet MS"/>
                <a:cs typeface="Trebuchet MS"/>
              </a:rPr>
              <a:t>Programming</a:t>
            </a:r>
            <a:r>
              <a:rPr sz="1500" b="1" spc="-76" dirty="0">
                <a:latin typeface="Trebuchet MS"/>
                <a:cs typeface="Trebuchet MS"/>
              </a:rPr>
              <a:t> </a:t>
            </a:r>
            <a:r>
              <a:rPr sz="1500" b="1" spc="-53" dirty="0">
                <a:latin typeface="Trebuchet MS"/>
                <a:cs typeface="Trebuchet MS"/>
              </a:rPr>
              <a:t>model</a:t>
            </a:r>
            <a:endParaRPr sz="1500" dirty="0">
              <a:latin typeface="Trebuchet MS"/>
              <a:cs typeface="Trebuchet MS"/>
            </a:endParaRPr>
          </a:p>
          <a:p>
            <a:pPr marL="135731" indent="-128588">
              <a:spcBef>
                <a:spcPts val="439"/>
              </a:spcBef>
              <a:buChar char="•"/>
              <a:tabLst>
                <a:tab pos="135731" algn="l"/>
                <a:tab pos="136088" algn="l"/>
              </a:tabLst>
            </a:pPr>
            <a:r>
              <a:rPr sz="1500" spc="-23" dirty="0">
                <a:latin typeface="Arial"/>
                <a:cs typeface="Arial"/>
              </a:rPr>
              <a:t>Built-in </a:t>
            </a:r>
            <a:r>
              <a:rPr sz="1500" spc="-143" dirty="0">
                <a:latin typeface="Arial"/>
                <a:cs typeface="Arial"/>
              </a:rPr>
              <a:t>AWS</a:t>
            </a:r>
            <a:r>
              <a:rPr sz="1500" spc="-68" dirty="0">
                <a:latin typeface="Arial"/>
                <a:cs typeface="Arial"/>
              </a:rPr>
              <a:t> </a:t>
            </a:r>
            <a:r>
              <a:rPr sz="1500" spc="-169" dirty="0">
                <a:latin typeface="Arial"/>
                <a:cs typeface="Arial"/>
              </a:rPr>
              <a:t>SDK</a:t>
            </a:r>
            <a:endParaRPr sz="1500" dirty="0">
              <a:latin typeface="Arial"/>
              <a:cs typeface="Arial"/>
            </a:endParaRPr>
          </a:p>
          <a:p>
            <a:pPr marL="135731" indent="-128588">
              <a:spcBef>
                <a:spcPts val="431"/>
              </a:spcBef>
              <a:buChar char="•"/>
              <a:tabLst>
                <a:tab pos="135731" algn="l"/>
                <a:tab pos="136088" algn="l"/>
              </a:tabLst>
            </a:pPr>
            <a:r>
              <a:rPr sz="1500" spc="-40" dirty="0">
                <a:latin typeface="Arial"/>
                <a:cs typeface="Arial"/>
              </a:rPr>
              <a:t>Front </a:t>
            </a:r>
            <a:r>
              <a:rPr sz="1500" spc="-45" dirty="0">
                <a:latin typeface="Arial"/>
                <a:cs typeface="Arial"/>
              </a:rPr>
              <a:t>end </a:t>
            </a:r>
            <a:r>
              <a:rPr sz="1500" spc="-59" dirty="0">
                <a:latin typeface="Arial"/>
                <a:cs typeface="Arial"/>
              </a:rPr>
              <a:t>is</a:t>
            </a:r>
            <a:r>
              <a:rPr sz="1500" spc="-87" dirty="0">
                <a:latin typeface="Arial"/>
                <a:cs typeface="Arial"/>
              </a:rPr>
              <a:t> </a:t>
            </a:r>
            <a:r>
              <a:rPr sz="1500" spc="-74" dirty="0">
                <a:latin typeface="Arial"/>
                <a:cs typeface="Arial"/>
              </a:rPr>
              <a:t>Lambda</a:t>
            </a:r>
            <a:endParaRPr sz="1500" dirty="0">
              <a:latin typeface="Arial"/>
              <a:cs typeface="Arial"/>
            </a:endParaRPr>
          </a:p>
          <a:p>
            <a:pPr marL="135731" indent="-128588">
              <a:spcBef>
                <a:spcPts val="434"/>
              </a:spcBef>
              <a:buChar char="•"/>
              <a:tabLst>
                <a:tab pos="135731" algn="l"/>
                <a:tab pos="136088" algn="l"/>
              </a:tabLst>
            </a:pPr>
            <a:r>
              <a:rPr sz="1500" spc="-93" dirty="0">
                <a:latin typeface="Arial"/>
                <a:cs typeface="Arial"/>
              </a:rPr>
              <a:t>Use </a:t>
            </a:r>
            <a:r>
              <a:rPr sz="1500" spc="-68" dirty="0">
                <a:latin typeface="Arial"/>
                <a:cs typeface="Arial"/>
              </a:rPr>
              <a:t>processes, </a:t>
            </a:r>
            <a:r>
              <a:rPr sz="1500" spc="-40" dirty="0">
                <a:latin typeface="Arial"/>
                <a:cs typeface="Arial"/>
              </a:rPr>
              <a:t>threads, </a:t>
            </a:r>
            <a:r>
              <a:rPr sz="1500" spc="26" dirty="0">
                <a:latin typeface="Arial"/>
                <a:cs typeface="Arial"/>
              </a:rPr>
              <a:t>/tmp </a:t>
            </a:r>
            <a:r>
              <a:rPr sz="1500" spc="-53" dirty="0">
                <a:latin typeface="Arial"/>
                <a:cs typeface="Arial"/>
              </a:rPr>
              <a:t>and </a:t>
            </a:r>
            <a:r>
              <a:rPr sz="1500" spc="-65" dirty="0">
                <a:latin typeface="Arial"/>
                <a:cs typeface="Arial"/>
              </a:rPr>
              <a:t>sockets</a:t>
            </a:r>
            <a:r>
              <a:rPr sz="1500" spc="-107" dirty="0">
                <a:latin typeface="Arial"/>
                <a:cs typeface="Arial"/>
              </a:rPr>
              <a:t> </a:t>
            </a:r>
            <a:r>
              <a:rPr sz="1500" spc="-31" dirty="0">
                <a:latin typeface="Arial"/>
                <a:cs typeface="Arial"/>
              </a:rPr>
              <a:t>normally</a:t>
            </a:r>
            <a:endParaRPr sz="1500" dirty="0">
              <a:latin typeface="Arial"/>
              <a:cs typeface="Arial"/>
            </a:endParaRPr>
          </a:p>
          <a:p>
            <a:pPr>
              <a:lnSpc>
                <a:spcPct val="100000"/>
              </a:lnSpc>
              <a:buFont typeface="Arial"/>
              <a:buChar char="•"/>
            </a:pPr>
            <a:endParaRPr sz="1500" dirty="0">
              <a:latin typeface="Times New Roman"/>
              <a:cs typeface="Times New Roman"/>
            </a:endParaRPr>
          </a:p>
          <a:p>
            <a:pPr marL="7144">
              <a:spcBef>
                <a:spcPts val="751"/>
              </a:spcBef>
            </a:pPr>
            <a:r>
              <a:rPr sz="1500" b="1" spc="-53" dirty="0">
                <a:latin typeface="Trebuchet MS"/>
                <a:cs typeface="Trebuchet MS"/>
              </a:rPr>
              <a:t>Authoring</a:t>
            </a:r>
            <a:r>
              <a:rPr sz="1500" b="1" spc="-76" dirty="0">
                <a:latin typeface="Trebuchet MS"/>
                <a:cs typeface="Trebuchet MS"/>
              </a:rPr>
              <a:t> </a:t>
            </a:r>
            <a:r>
              <a:rPr sz="1500" b="1" spc="-59" dirty="0">
                <a:latin typeface="Trebuchet MS"/>
                <a:cs typeface="Trebuchet MS"/>
              </a:rPr>
              <a:t>functions</a:t>
            </a:r>
            <a:endParaRPr sz="1500" dirty="0">
              <a:latin typeface="Trebuchet MS"/>
              <a:cs typeface="Trebuchet MS"/>
            </a:endParaRPr>
          </a:p>
          <a:p>
            <a:pPr marL="135731" indent="-128588">
              <a:spcBef>
                <a:spcPts val="439"/>
              </a:spcBef>
              <a:buChar char="•"/>
              <a:tabLst>
                <a:tab pos="135731" algn="l"/>
                <a:tab pos="136088" algn="l"/>
              </a:tabLst>
            </a:pPr>
            <a:r>
              <a:rPr sz="1500" spc="-23" dirty="0">
                <a:latin typeface="Arial"/>
                <a:cs typeface="Arial"/>
              </a:rPr>
              <a:t>Author directly </a:t>
            </a:r>
            <a:r>
              <a:rPr sz="1500" spc="3" dirty="0">
                <a:latin typeface="Arial"/>
                <a:cs typeface="Arial"/>
              </a:rPr>
              <a:t>with </a:t>
            </a:r>
            <a:r>
              <a:rPr sz="1500" spc="-138" dirty="0">
                <a:latin typeface="Arial"/>
                <a:cs typeface="Arial"/>
              </a:rPr>
              <a:t>WYSIWYG </a:t>
            </a:r>
            <a:r>
              <a:rPr sz="1500" spc="-14" dirty="0">
                <a:latin typeface="Arial"/>
                <a:cs typeface="Arial"/>
              </a:rPr>
              <a:t>editor </a:t>
            </a:r>
            <a:r>
              <a:rPr sz="1500" spc="-17" dirty="0">
                <a:latin typeface="Arial"/>
                <a:cs typeface="Arial"/>
              </a:rPr>
              <a:t>in</a:t>
            </a:r>
            <a:r>
              <a:rPr sz="1500" spc="-124" dirty="0">
                <a:latin typeface="Arial"/>
                <a:cs typeface="Arial"/>
              </a:rPr>
              <a:t> </a:t>
            </a:r>
            <a:r>
              <a:rPr sz="1500" spc="-53" dirty="0">
                <a:latin typeface="Arial"/>
                <a:cs typeface="Arial"/>
              </a:rPr>
              <a:t>console</a:t>
            </a:r>
            <a:endParaRPr sz="1500" dirty="0">
              <a:latin typeface="Arial"/>
              <a:cs typeface="Arial"/>
            </a:endParaRPr>
          </a:p>
          <a:p>
            <a:pPr marL="135731" indent="-128588">
              <a:spcBef>
                <a:spcPts val="434"/>
              </a:spcBef>
              <a:buChar char="•"/>
              <a:tabLst>
                <a:tab pos="135731" algn="l"/>
                <a:tab pos="136088" algn="l"/>
              </a:tabLst>
            </a:pPr>
            <a:r>
              <a:rPr sz="1500" spc="-95" dirty="0">
                <a:latin typeface="Arial"/>
                <a:cs typeface="Arial"/>
              </a:rPr>
              <a:t>Package </a:t>
            </a:r>
            <a:r>
              <a:rPr sz="1500" spc="-56" dirty="0">
                <a:latin typeface="Arial"/>
                <a:cs typeface="Arial"/>
              </a:rPr>
              <a:t>code </a:t>
            </a:r>
            <a:r>
              <a:rPr sz="1500" spc="-101" dirty="0">
                <a:latin typeface="Arial"/>
                <a:cs typeface="Arial"/>
              </a:rPr>
              <a:t>as </a:t>
            </a:r>
            <a:r>
              <a:rPr sz="1500" spc="-42" dirty="0">
                <a:latin typeface="Arial"/>
                <a:cs typeface="Arial"/>
              </a:rPr>
              <a:t>.zip </a:t>
            </a:r>
            <a:r>
              <a:rPr sz="1500" spc="-53" dirty="0">
                <a:latin typeface="Arial"/>
                <a:cs typeface="Arial"/>
              </a:rPr>
              <a:t>and </a:t>
            </a:r>
            <a:r>
              <a:rPr sz="1500" spc="-40" dirty="0">
                <a:latin typeface="Arial"/>
                <a:cs typeface="Arial"/>
              </a:rPr>
              <a:t>upload </a:t>
            </a:r>
            <a:r>
              <a:rPr sz="1500" spc="6" dirty="0">
                <a:latin typeface="Arial"/>
                <a:cs typeface="Arial"/>
              </a:rPr>
              <a:t>to </a:t>
            </a:r>
            <a:r>
              <a:rPr sz="1500" spc="-74" dirty="0">
                <a:latin typeface="Arial"/>
                <a:cs typeface="Arial"/>
              </a:rPr>
              <a:t>Lambda </a:t>
            </a:r>
            <a:r>
              <a:rPr sz="1500" spc="-11" dirty="0">
                <a:latin typeface="Arial"/>
                <a:cs typeface="Arial"/>
              </a:rPr>
              <a:t>or</a:t>
            </a:r>
            <a:r>
              <a:rPr sz="1500" spc="-48" dirty="0">
                <a:latin typeface="Arial"/>
                <a:cs typeface="Arial"/>
              </a:rPr>
              <a:t> </a:t>
            </a:r>
            <a:r>
              <a:rPr sz="1500" spc="-141" dirty="0">
                <a:latin typeface="Arial"/>
                <a:cs typeface="Arial"/>
              </a:rPr>
              <a:t>S3</a:t>
            </a:r>
            <a:endParaRPr sz="1500" dirty="0">
              <a:latin typeface="Arial"/>
              <a:cs typeface="Arial"/>
            </a:endParaRPr>
          </a:p>
          <a:p>
            <a:pPr marL="135731" indent="-128588">
              <a:spcBef>
                <a:spcPts val="431"/>
              </a:spcBef>
              <a:buChar char="•"/>
              <a:tabLst>
                <a:tab pos="135731" algn="l"/>
                <a:tab pos="136088" algn="l"/>
              </a:tabLst>
            </a:pPr>
            <a:r>
              <a:rPr sz="1500" spc="-65" dirty="0">
                <a:latin typeface="Arial"/>
                <a:cs typeface="Arial"/>
              </a:rPr>
              <a:t>Plugins </a:t>
            </a:r>
            <a:r>
              <a:rPr sz="1500" spc="-6" dirty="0">
                <a:latin typeface="Arial"/>
                <a:cs typeface="Arial"/>
              </a:rPr>
              <a:t>for </a:t>
            </a:r>
            <a:r>
              <a:rPr sz="1500" spc="-74" dirty="0">
                <a:latin typeface="Arial"/>
                <a:cs typeface="Arial"/>
              </a:rPr>
              <a:t>Eclipse </a:t>
            </a:r>
            <a:r>
              <a:rPr sz="1500" spc="-53" dirty="0">
                <a:latin typeface="Arial"/>
                <a:cs typeface="Arial"/>
              </a:rPr>
              <a:t>and </a:t>
            </a:r>
            <a:r>
              <a:rPr sz="1500" spc="-56" dirty="0">
                <a:latin typeface="Arial"/>
                <a:cs typeface="Arial"/>
              </a:rPr>
              <a:t>Visual</a:t>
            </a:r>
            <a:r>
              <a:rPr sz="1500" spc="-76" dirty="0">
                <a:latin typeface="Arial"/>
                <a:cs typeface="Arial"/>
              </a:rPr>
              <a:t> </a:t>
            </a:r>
            <a:r>
              <a:rPr sz="1500" spc="-45" dirty="0">
                <a:latin typeface="Arial"/>
                <a:cs typeface="Arial"/>
              </a:rPr>
              <a:t>Studio</a:t>
            </a:r>
            <a:endParaRPr sz="1500" dirty="0">
              <a:latin typeface="Arial"/>
              <a:cs typeface="Arial"/>
            </a:endParaRPr>
          </a:p>
          <a:p>
            <a:pPr marL="135731" indent="-128588">
              <a:spcBef>
                <a:spcPts val="439"/>
              </a:spcBef>
              <a:buChar char="•"/>
              <a:tabLst>
                <a:tab pos="135731" algn="l"/>
                <a:tab pos="136088" algn="l"/>
              </a:tabLst>
            </a:pPr>
            <a:r>
              <a:rPr sz="1500" spc="-71" dirty="0">
                <a:latin typeface="Arial"/>
                <a:cs typeface="Arial"/>
              </a:rPr>
              <a:t>Command </a:t>
            </a:r>
            <a:r>
              <a:rPr sz="1500" spc="-26" dirty="0">
                <a:latin typeface="Arial"/>
                <a:cs typeface="Arial"/>
              </a:rPr>
              <a:t>line </a:t>
            </a:r>
            <a:r>
              <a:rPr sz="1500" spc="-28" dirty="0">
                <a:latin typeface="Arial"/>
                <a:cs typeface="Arial"/>
              </a:rPr>
              <a:t>tools</a:t>
            </a:r>
            <a:endParaRPr sz="1500" dirty="0">
              <a:latin typeface="Arial"/>
              <a:cs typeface="Arial"/>
            </a:endParaRPr>
          </a:p>
        </p:txBody>
      </p:sp>
      <p:sp>
        <p:nvSpPr>
          <p:cNvPr id="4" name="object 4"/>
          <p:cNvSpPr/>
          <p:nvPr/>
        </p:nvSpPr>
        <p:spPr>
          <a:xfrm>
            <a:off x="1759363" y="2928908"/>
            <a:ext cx="692658" cy="692657"/>
          </a:xfrm>
          <a:prstGeom prst="rect">
            <a:avLst/>
          </a:prstGeom>
          <a:blipFill>
            <a:blip r:embed="rId2" cstate="print"/>
            <a:stretch>
              <a:fillRect/>
            </a:stretch>
          </a:blipFill>
        </p:spPr>
        <p:txBody>
          <a:bodyPr wrap="square" lIns="0" tIns="0" rIns="0" bIns="0" rtlCol="0"/>
          <a:lstStyle/>
          <a:p>
            <a:endParaRPr sz="1013"/>
          </a:p>
        </p:txBody>
      </p:sp>
      <p:sp>
        <p:nvSpPr>
          <p:cNvPr id="5" name="object 5"/>
          <p:cNvSpPr/>
          <p:nvPr/>
        </p:nvSpPr>
        <p:spPr>
          <a:xfrm>
            <a:off x="1774231" y="4307256"/>
            <a:ext cx="765524" cy="764660"/>
          </a:xfrm>
          <a:prstGeom prst="rect">
            <a:avLst/>
          </a:prstGeom>
          <a:blipFill>
            <a:blip r:embed="rId3" cstate="print"/>
            <a:stretch>
              <a:fillRect/>
            </a:stretch>
          </a:blipFill>
        </p:spPr>
        <p:txBody>
          <a:bodyPr wrap="square" lIns="0" tIns="0" rIns="0" bIns="0" rtlCol="0"/>
          <a:lstStyle/>
          <a:p>
            <a:endParaRPr sz="1013"/>
          </a:p>
        </p:txBody>
      </p:sp>
    </p:spTree>
    <p:extLst>
      <p:ext uri="{BB962C8B-B14F-4D97-AF65-F5344CB8AC3E}">
        <p14:creationId xmlns:p14="http://schemas.microsoft.com/office/powerpoint/2010/main" val="37774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778" y="1358232"/>
            <a:ext cx="4456272" cy="1361791"/>
          </a:xfrm>
          <a:prstGeom prst="rect">
            <a:avLst/>
          </a:prstGeom>
        </p:spPr>
        <p:txBody>
          <a:bodyPr vert="horz" wrap="square" lIns="0" tIns="7501" rIns="0" bIns="0" rtlCol="0" anchor="ctr">
            <a:spAutoFit/>
          </a:bodyPr>
          <a:lstStyle/>
          <a:p>
            <a:pPr marL="7144">
              <a:lnSpc>
                <a:spcPct val="100000"/>
              </a:lnSpc>
              <a:spcBef>
                <a:spcPts val="59"/>
              </a:spcBef>
            </a:pPr>
            <a:r>
              <a:rPr spc="-113" dirty="0"/>
              <a:t>Working </a:t>
            </a:r>
            <a:r>
              <a:rPr spc="-141" dirty="0"/>
              <a:t>with</a:t>
            </a:r>
            <a:r>
              <a:rPr spc="-397" dirty="0"/>
              <a:t> </a:t>
            </a:r>
            <a:r>
              <a:rPr spc="-149" dirty="0"/>
              <a:t>Lambda</a:t>
            </a:r>
          </a:p>
        </p:txBody>
      </p:sp>
      <p:sp>
        <p:nvSpPr>
          <p:cNvPr id="3" name="object 3"/>
          <p:cNvSpPr txBox="1"/>
          <p:nvPr/>
        </p:nvSpPr>
        <p:spPr>
          <a:xfrm>
            <a:off x="2756239" y="2662984"/>
            <a:ext cx="4186952" cy="1089401"/>
          </a:xfrm>
          <a:prstGeom prst="rect">
            <a:avLst/>
          </a:prstGeom>
        </p:spPr>
        <p:txBody>
          <a:bodyPr vert="horz" wrap="square" lIns="0" tIns="62865" rIns="0" bIns="0" rtlCol="0">
            <a:spAutoFit/>
          </a:bodyPr>
          <a:lstStyle/>
          <a:p>
            <a:pPr marL="7144">
              <a:spcBef>
                <a:spcPts val="495"/>
              </a:spcBef>
            </a:pPr>
            <a:r>
              <a:rPr sz="1500" b="1" spc="-56" dirty="0">
                <a:latin typeface="Trebuchet MS"/>
                <a:cs typeface="Trebuchet MS"/>
              </a:rPr>
              <a:t>Stateless</a:t>
            </a:r>
            <a:endParaRPr sz="1500" dirty="0">
              <a:latin typeface="Trebuchet MS"/>
              <a:cs typeface="Trebuchet MS"/>
            </a:endParaRPr>
          </a:p>
          <a:p>
            <a:pPr marL="135731" indent="-128588">
              <a:spcBef>
                <a:spcPts val="439"/>
              </a:spcBef>
              <a:buChar char="•"/>
              <a:tabLst>
                <a:tab pos="135374" algn="l"/>
                <a:tab pos="136088" algn="l"/>
              </a:tabLst>
            </a:pPr>
            <a:r>
              <a:rPr sz="1500" spc="-65" dirty="0">
                <a:latin typeface="Arial"/>
                <a:cs typeface="Arial"/>
              </a:rPr>
              <a:t>Persist </a:t>
            </a:r>
            <a:r>
              <a:rPr sz="1500" spc="-42" dirty="0">
                <a:latin typeface="Arial"/>
                <a:cs typeface="Arial"/>
              </a:rPr>
              <a:t>data </a:t>
            </a:r>
            <a:r>
              <a:rPr sz="1500" spc="-56" dirty="0">
                <a:latin typeface="Arial"/>
                <a:cs typeface="Arial"/>
              </a:rPr>
              <a:t>using </a:t>
            </a:r>
            <a:r>
              <a:rPr sz="1500" spc="-74" dirty="0">
                <a:latin typeface="Arial"/>
                <a:cs typeface="Arial"/>
              </a:rPr>
              <a:t>Amazon </a:t>
            </a:r>
            <a:r>
              <a:rPr sz="1500" spc="-104" dirty="0">
                <a:latin typeface="Arial"/>
                <a:cs typeface="Arial"/>
              </a:rPr>
              <a:t>S3, </a:t>
            </a:r>
            <a:r>
              <a:rPr sz="1500" spc="-143" dirty="0">
                <a:latin typeface="Arial"/>
                <a:cs typeface="Arial"/>
              </a:rPr>
              <a:t>RDS, </a:t>
            </a:r>
            <a:r>
              <a:rPr sz="1500" spc="-65" dirty="0">
                <a:latin typeface="Arial"/>
                <a:cs typeface="Arial"/>
              </a:rPr>
              <a:t>Elasticache </a:t>
            </a:r>
            <a:r>
              <a:rPr sz="1500" spc="-11" dirty="0">
                <a:latin typeface="Arial"/>
                <a:cs typeface="Arial"/>
              </a:rPr>
              <a:t>or </a:t>
            </a:r>
            <a:r>
              <a:rPr sz="1500" spc="-28" dirty="0">
                <a:latin typeface="Arial"/>
                <a:cs typeface="Arial"/>
              </a:rPr>
              <a:t>non-relational</a:t>
            </a:r>
            <a:r>
              <a:rPr sz="1500" spc="-23" dirty="0">
                <a:latin typeface="Arial"/>
                <a:cs typeface="Arial"/>
              </a:rPr>
              <a:t> </a:t>
            </a:r>
            <a:r>
              <a:rPr sz="1500" spc="-59" dirty="0">
                <a:latin typeface="Arial"/>
                <a:cs typeface="Arial"/>
              </a:rPr>
              <a:t>database</a:t>
            </a:r>
            <a:endParaRPr sz="1500" dirty="0">
              <a:latin typeface="Arial"/>
              <a:cs typeface="Arial"/>
            </a:endParaRPr>
          </a:p>
          <a:p>
            <a:pPr marL="135731" indent="-128588">
              <a:spcBef>
                <a:spcPts val="431"/>
              </a:spcBef>
              <a:buChar char="•"/>
              <a:tabLst>
                <a:tab pos="135374" algn="l"/>
                <a:tab pos="136088" algn="l"/>
              </a:tabLst>
            </a:pPr>
            <a:r>
              <a:rPr sz="1500" spc="-59" dirty="0">
                <a:latin typeface="Arial"/>
                <a:cs typeface="Arial"/>
              </a:rPr>
              <a:t>No </a:t>
            </a:r>
            <a:r>
              <a:rPr sz="1500" spc="-11" dirty="0">
                <a:latin typeface="Arial"/>
                <a:cs typeface="Arial"/>
              </a:rPr>
              <a:t>affinity </a:t>
            </a:r>
            <a:r>
              <a:rPr sz="1500" spc="6" dirty="0">
                <a:latin typeface="Arial"/>
                <a:cs typeface="Arial"/>
              </a:rPr>
              <a:t>to </a:t>
            </a:r>
            <a:r>
              <a:rPr sz="1500" spc="-26" dirty="0">
                <a:latin typeface="Arial"/>
                <a:cs typeface="Arial"/>
              </a:rPr>
              <a:t>infrastructure </a:t>
            </a:r>
            <a:r>
              <a:rPr sz="1500" spc="-28" dirty="0">
                <a:latin typeface="Arial"/>
                <a:cs typeface="Arial"/>
              </a:rPr>
              <a:t>(can’t </a:t>
            </a:r>
            <a:r>
              <a:rPr sz="1500" spc="-34" dirty="0">
                <a:latin typeface="Arial"/>
                <a:cs typeface="Arial"/>
              </a:rPr>
              <a:t>login </a:t>
            </a:r>
            <a:r>
              <a:rPr sz="1500" spc="6" dirty="0">
                <a:latin typeface="Arial"/>
                <a:cs typeface="Arial"/>
              </a:rPr>
              <a:t>to</a:t>
            </a:r>
            <a:r>
              <a:rPr sz="1500" spc="-209" dirty="0">
                <a:latin typeface="Arial"/>
                <a:cs typeface="Arial"/>
              </a:rPr>
              <a:t> </a:t>
            </a:r>
            <a:r>
              <a:rPr sz="1500" spc="-37" dirty="0">
                <a:latin typeface="Arial"/>
                <a:cs typeface="Arial"/>
              </a:rPr>
              <a:t>host)</a:t>
            </a:r>
            <a:endParaRPr sz="1500" dirty="0">
              <a:latin typeface="Arial"/>
              <a:cs typeface="Arial"/>
            </a:endParaRPr>
          </a:p>
        </p:txBody>
      </p:sp>
      <p:sp>
        <p:nvSpPr>
          <p:cNvPr id="4" name="object 4"/>
          <p:cNvSpPr txBox="1"/>
          <p:nvPr/>
        </p:nvSpPr>
        <p:spPr>
          <a:xfrm>
            <a:off x="2756238" y="3974353"/>
            <a:ext cx="3247192" cy="1089401"/>
          </a:xfrm>
          <a:prstGeom prst="rect">
            <a:avLst/>
          </a:prstGeom>
        </p:spPr>
        <p:txBody>
          <a:bodyPr vert="horz" wrap="square" lIns="0" tIns="62865" rIns="0" bIns="0" rtlCol="0">
            <a:spAutoFit/>
          </a:bodyPr>
          <a:lstStyle/>
          <a:p>
            <a:pPr marL="7144">
              <a:spcBef>
                <a:spcPts val="495"/>
              </a:spcBef>
            </a:pPr>
            <a:r>
              <a:rPr sz="1500" b="1" spc="-37" dirty="0">
                <a:latin typeface="Trebuchet MS"/>
                <a:cs typeface="Trebuchet MS"/>
              </a:rPr>
              <a:t>Monitoring </a:t>
            </a:r>
            <a:r>
              <a:rPr sz="1500" b="1" spc="-53" dirty="0">
                <a:latin typeface="Trebuchet MS"/>
                <a:cs typeface="Trebuchet MS"/>
              </a:rPr>
              <a:t>and</a:t>
            </a:r>
            <a:r>
              <a:rPr sz="1500" b="1" spc="-110" dirty="0">
                <a:latin typeface="Trebuchet MS"/>
                <a:cs typeface="Trebuchet MS"/>
              </a:rPr>
              <a:t> </a:t>
            </a:r>
            <a:r>
              <a:rPr sz="1500" b="1" spc="-42" dirty="0">
                <a:latin typeface="Trebuchet MS"/>
                <a:cs typeface="Trebuchet MS"/>
              </a:rPr>
              <a:t>logging</a:t>
            </a:r>
            <a:endParaRPr sz="1500" dirty="0">
              <a:latin typeface="Trebuchet MS"/>
              <a:cs typeface="Trebuchet MS"/>
            </a:endParaRPr>
          </a:p>
          <a:p>
            <a:pPr marL="135731" indent="-128588">
              <a:spcBef>
                <a:spcPts val="439"/>
              </a:spcBef>
              <a:buChar char="•"/>
              <a:tabLst>
                <a:tab pos="135374" algn="l"/>
                <a:tab pos="135731" algn="l"/>
              </a:tabLst>
            </a:pPr>
            <a:r>
              <a:rPr sz="1500" spc="-20" dirty="0">
                <a:latin typeface="Arial"/>
                <a:cs typeface="Arial"/>
              </a:rPr>
              <a:t>Built </a:t>
            </a:r>
            <a:r>
              <a:rPr sz="1500" spc="-17" dirty="0">
                <a:latin typeface="Arial"/>
                <a:cs typeface="Arial"/>
              </a:rPr>
              <a:t>in </a:t>
            </a:r>
            <a:r>
              <a:rPr sz="1500" spc="-34" dirty="0">
                <a:latin typeface="Arial"/>
                <a:cs typeface="Arial"/>
              </a:rPr>
              <a:t>metrics </a:t>
            </a:r>
            <a:r>
              <a:rPr sz="1500" spc="-6" dirty="0">
                <a:latin typeface="Arial"/>
                <a:cs typeface="Arial"/>
              </a:rPr>
              <a:t>for </a:t>
            </a:r>
            <a:r>
              <a:rPr sz="1500" spc="-48" dirty="0">
                <a:latin typeface="Arial"/>
                <a:cs typeface="Arial"/>
              </a:rPr>
              <a:t>requests, latency, </a:t>
            </a:r>
            <a:r>
              <a:rPr sz="1500" spc="-37" dirty="0">
                <a:latin typeface="Arial"/>
                <a:cs typeface="Arial"/>
              </a:rPr>
              <a:t>errors</a:t>
            </a:r>
            <a:r>
              <a:rPr sz="1500" spc="-217" dirty="0">
                <a:latin typeface="Arial"/>
                <a:cs typeface="Arial"/>
              </a:rPr>
              <a:t> </a:t>
            </a:r>
            <a:r>
              <a:rPr sz="1500" spc="-53" dirty="0">
                <a:latin typeface="Arial"/>
                <a:cs typeface="Arial"/>
              </a:rPr>
              <a:t>and </a:t>
            </a:r>
            <a:r>
              <a:rPr sz="1500" spc="-11" dirty="0">
                <a:latin typeface="Arial"/>
                <a:cs typeface="Arial"/>
              </a:rPr>
              <a:t>throttles</a:t>
            </a:r>
            <a:endParaRPr sz="1500" dirty="0">
              <a:latin typeface="Arial"/>
              <a:cs typeface="Arial"/>
            </a:endParaRPr>
          </a:p>
          <a:p>
            <a:pPr marL="135731" indent="-128588">
              <a:spcBef>
                <a:spcPts val="431"/>
              </a:spcBef>
              <a:buChar char="•"/>
              <a:tabLst>
                <a:tab pos="135374" algn="l"/>
                <a:tab pos="135731" algn="l"/>
              </a:tabLst>
            </a:pPr>
            <a:r>
              <a:rPr sz="1500" spc="-23" dirty="0">
                <a:latin typeface="Arial"/>
                <a:cs typeface="Arial"/>
              </a:rPr>
              <a:t>Built </a:t>
            </a:r>
            <a:r>
              <a:rPr sz="1500" spc="-17" dirty="0">
                <a:latin typeface="Arial"/>
                <a:cs typeface="Arial"/>
              </a:rPr>
              <a:t>in </a:t>
            </a:r>
            <a:r>
              <a:rPr sz="1500" spc="-51" dirty="0">
                <a:latin typeface="Arial"/>
                <a:cs typeface="Arial"/>
              </a:rPr>
              <a:t>logging </a:t>
            </a:r>
            <a:r>
              <a:rPr sz="1500" spc="3" dirty="0">
                <a:latin typeface="Arial"/>
                <a:cs typeface="Arial"/>
              </a:rPr>
              <a:t>with</a:t>
            </a:r>
            <a:r>
              <a:rPr sz="1500" spc="-90" dirty="0">
                <a:latin typeface="Arial"/>
                <a:cs typeface="Arial"/>
              </a:rPr>
              <a:t> </a:t>
            </a:r>
            <a:r>
              <a:rPr sz="1500" spc="-56" dirty="0">
                <a:latin typeface="Arial"/>
                <a:cs typeface="Arial"/>
              </a:rPr>
              <a:t>CloudWatch</a:t>
            </a:r>
            <a:endParaRPr sz="1500" dirty="0">
              <a:latin typeface="Arial"/>
              <a:cs typeface="Arial"/>
            </a:endParaRPr>
          </a:p>
        </p:txBody>
      </p:sp>
      <p:sp>
        <p:nvSpPr>
          <p:cNvPr id="5" name="object 5"/>
          <p:cNvSpPr/>
          <p:nvPr/>
        </p:nvSpPr>
        <p:spPr>
          <a:xfrm>
            <a:off x="1681354" y="2879340"/>
            <a:ext cx="669512" cy="669512"/>
          </a:xfrm>
          <a:prstGeom prst="rect">
            <a:avLst/>
          </a:prstGeom>
          <a:blipFill>
            <a:blip r:embed="rId2" cstate="print"/>
            <a:stretch>
              <a:fillRect/>
            </a:stretch>
          </a:blipFill>
        </p:spPr>
        <p:txBody>
          <a:bodyPr wrap="square" lIns="0" tIns="0" rIns="0" bIns="0" rtlCol="0"/>
          <a:lstStyle/>
          <a:p>
            <a:endParaRPr sz="1013"/>
          </a:p>
        </p:txBody>
      </p:sp>
      <p:sp>
        <p:nvSpPr>
          <p:cNvPr id="6" name="object 6"/>
          <p:cNvSpPr/>
          <p:nvPr/>
        </p:nvSpPr>
        <p:spPr>
          <a:xfrm>
            <a:off x="1614488" y="4131362"/>
            <a:ext cx="736377" cy="736378"/>
          </a:xfrm>
          <a:prstGeom prst="rect">
            <a:avLst/>
          </a:prstGeom>
          <a:blipFill>
            <a:blip r:embed="rId3" cstate="print"/>
            <a:stretch>
              <a:fillRect/>
            </a:stretch>
          </a:blipFill>
        </p:spPr>
        <p:txBody>
          <a:bodyPr wrap="square" lIns="0" tIns="0" rIns="0" bIns="0" rtlCol="0"/>
          <a:lstStyle/>
          <a:p>
            <a:endParaRPr sz="1013"/>
          </a:p>
        </p:txBody>
      </p:sp>
    </p:spTree>
    <p:extLst>
      <p:ext uri="{BB962C8B-B14F-4D97-AF65-F5344CB8AC3E}">
        <p14:creationId xmlns:p14="http://schemas.microsoft.com/office/powerpoint/2010/main" val="405310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2C890B-1B77-413B-BBC4-FA8F71B0A946}"/>
              </a:ext>
            </a:extLst>
          </p:cNvPr>
          <p:cNvSpPr/>
          <p:nvPr/>
        </p:nvSpPr>
        <p:spPr>
          <a:xfrm>
            <a:off x="1613222" y="3216659"/>
            <a:ext cx="5917558" cy="1107996"/>
          </a:xfrm>
          <a:prstGeom prst="rect">
            <a:avLst/>
          </a:prstGeom>
        </p:spPr>
        <p:txBody>
          <a:bodyPr wrap="square">
            <a:spAutoFit/>
          </a:bodyPr>
          <a:lstStyle/>
          <a:p>
            <a:r>
              <a:rPr lang="en-US" sz="3300" dirty="0">
                <a:solidFill>
                  <a:srgbClr val="002060"/>
                </a:solidFill>
                <a:latin typeface="HP Simplified" panose="020B0606020204020204" pitchFamily="34" charset="0"/>
              </a:rPr>
              <a:t>Authoring functions and AWS Lambda environment</a:t>
            </a:r>
          </a:p>
        </p:txBody>
      </p:sp>
    </p:spTree>
    <p:extLst>
      <p:ext uri="{BB962C8B-B14F-4D97-AF65-F5344CB8AC3E}">
        <p14:creationId xmlns:p14="http://schemas.microsoft.com/office/powerpoint/2010/main" val="27190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2C890B-1B77-413B-BBC4-FA8F71B0A946}"/>
              </a:ext>
            </a:extLst>
          </p:cNvPr>
          <p:cNvSpPr/>
          <p:nvPr/>
        </p:nvSpPr>
        <p:spPr>
          <a:xfrm>
            <a:off x="1555936" y="1700539"/>
            <a:ext cx="5836443" cy="600164"/>
          </a:xfrm>
          <a:prstGeom prst="rect">
            <a:avLst/>
          </a:prstGeom>
        </p:spPr>
        <p:txBody>
          <a:bodyPr wrap="square">
            <a:spAutoFit/>
          </a:bodyPr>
          <a:lstStyle/>
          <a:p>
            <a:pPr marL="9525">
              <a:spcBef>
                <a:spcPts val="75"/>
              </a:spcBef>
            </a:pPr>
            <a:r>
              <a:rPr lang="en-US" sz="3300" b="1" spc="-113" dirty="0">
                <a:solidFill>
                  <a:srgbClr val="000099"/>
                </a:solidFill>
                <a:latin typeface="+mj-lt"/>
                <a:ea typeface="+mj-ea"/>
                <a:cs typeface="+mj-cs"/>
              </a:rPr>
              <a:t>Anatomy of a Lambda function</a:t>
            </a:r>
          </a:p>
        </p:txBody>
      </p:sp>
      <p:sp>
        <p:nvSpPr>
          <p:cNvPr id="11" name="Rectangle 10">
            <a:extLst>
              <a:ext uri="{FF2B5EF4-FFF2-40B4-BE49-F238E27FC236}">
                <a16:creationId xmlns:a16="http://schemas.microsoft.com/office/drawing/2014/main" id="{293050B9-7F84-4A61-B3A4-EEBDFF3DEA99}"/>
              </a:ext>
            </a:extLst>
          </p:cNvPr>
          <p:cNvSpPr/>
          <p:nvPr/>
        </p:nvSpPr>
        <p:spPr>
          <a:xfrm>
            <a:off x="1555937" y="2515745"/>
            <a:ext cx="1808450" cy="1131079"/>
          </a:xfrm>
          <a:prstGeom prst="rect">
            <a:avLst/>
          </a:prstGeom>
        </p:spPr>
        <p:txBody>
          <a:bodyPr wrap="square">
            <a:spAutoFit/>
          </a:bodyPr>
          <a:lstStyle/>
          <a:p>
            <a:r>
              <a:rPr lang="en-US" sz="1350" b="1" u="sng" dirty="0">
                <a:latin typeface="HP Simplified" panose="020B0606020204020204" pitchFamily="34" charset="0"/>
              </a:rPr>
              <a:t>Handler() function</a:t>
            </a:r>
          </a:p>
          <a:p>
            <a:endParaRPr lang="en-US" sz="1350" b="1" dirty="0">
              <a:latin typeface="HP Simplified Light" panose="020B0404020204020204" pitchFamily="34" charset="0"/>
            </a:endParaRPr>
          </a:p>
          <a:p>
            <a:r>
              <a:rPr lang="en-US" sz="1350" dirty="0">
                <a:latin typeface="HP Simplified Light" panose="020B0404020204020204" pitchFamily="34" charset="0"/>
              </a:rPr>
              <a:t>Function to be executed upon invocation</a:t>
            </a:r>
          </a:p>
        </p:txBody>
      </p:sp>
      <p:sp>
        <p:nvSpPr>
          <p:cNvPr id="12" name="Rectangle 11">
            <a:extLst>
              <a:ext uri="{FF2B5EF4-FFF2-40B4-BE49-F238E27FC236}">
                <a16:creationId xmlns:a16="http://schemas.microsoft.com/office/drawing/2014/main" id="{7955B2D6-B4D6-4EE1-8425-13E8C6AFF308}"/>
              </a:ext>
            </a:extLst>
          </p:cNvPr>
          <p:cNvSpPr/>
          <p:nvPr/>
        </p:nvSpPr>
        <p:spPr>
          <a:xfrm>
            <a:off x="3492163" y="2515746"/>
            <a:ext cx="1939297" cy="923330"/>
          </a:xfrm>
          <a:prstGeom prst="rect">
            <a:avLst/>
          </a:prstGeom>
        </p:spPr>
        <p:txBody>
          <a:bodyPr wrap="square">
            <a:spAutoFit/>
          </a:bodyPr>
          <a:lstStyle/>
          <a:p>
            <a:r>
              <a:rPr lang="en-US" sz="1350" b="1" u="sng" dirty="0">
                <a:latin typeface="HP Simplified" panose="020B0606020204020204" pitchFamily="34" charset="0"/>
              </a:rPr>
              <a:t>Event object</a:t>
            </a:r>
          </a:p>
          <a:p>
            <a:endParaRPr lang="en-US" sz="1350" b="1" dirty="0">
              <a:latin typeface="HP Simplified" panose="020B0606020204020204" pitchFamily="34" charset="0"/>
            </a:endParaRPr>
          </a:p>
          <a:p>
            <a:r>
              <a:rPr lang="en-US" sz="1350" dirty="0">
                <a:latin typeface="HP Simplified Light" panose="020B0404020204020204" pitchFamily="34" charset="0"/>
              </a:rPr>
              <a:t>Data sent during Lambda Function Invocation</a:t>
            </a:r>
          </a:p>
        </p:txBody>
      </p:sp>
      <p:sp>
        <p:nvSpPr>
          <p:cNvPr id="13" name="Rectangle 12">
            <a:extLst>
              <a:ext uri="{FF2B5EF4-FFF2-40B4-BE49-F238E27FC236}">
                <a16:creationId xmlns:a16="http://schemas.microsoft.com/office/drawing/2014/main" id="{AFD362C7-3EFE-4988-B4D1-B10020E9EEAE}"/>
              </a:ext>
            </a:extLst>
          </p:cNvPr>
          <p:cNvSpPr/>
          <p:nvPr/>
        </p:nvSpPr>
        <p:spPr>
          <a:xfrm>
            <a:off x="5559236" y="2515746"/>
            <a:ext cx="2242058" cy="1131079"/>
          </a:xfrm>
          <a:prstGeom prst="rect">
            <a:avLst/>
          </a:prstGeom>
        </p:spPr>
        <p:txBody>
          <a:bodyPr wrap="square">
            <a:spAutoFit/>
          </a:bodyPr>
          <a:lstStyle/>
          <a:p>
            <a:r>
              <a:rPr lang="en-US" sz="1350" b="1" u="sng" dirty="0">
                <a:latin typeface="HP Simplified" panose="020B0606020204020204" pitchFamily="34" charset="0"/>
              </a:rPr>
              <a:t>Context object</a:t>
            </a:r>
          </a:p>
          <a:p>
            <a:endParaRPr lang="en-US" sz="1350" b="1" dirty="0">
              <a:latin typeface="HP Simplified" panose="020B0606020204020204" pitchFamily="34" charset="0"/>
            </a:endParaRPr>
          </a:p>
          <a:p>
            <a:r>
              <a:rPr lang="en-US" sz="1350" dirty="0">
                <a:latin typeface="HP Simplified Light" panose="020B0404020204020204" pitchFamily="34" charset="0"/>
              </a:rPr>
              <a:t>Methods available to interact with runtime information (request ID, log group, etc.)</a:t>
            </a:r>
          </a:p>
        </p:txBody>
      </p:sp>
      <p:pic>
        <p:nvPicPr>
          <p:cNvPr id="14" name="Picture 13">
            <a:extLst>
              <a:ext uri="{FF2B5EF4-FFF2-40B4-BE49-F238E27FC236}">
                <a16:creationId xmlns:a16="http://schemas.microsoft.com/office/drawing/2014/main" id="{FA0B50F5-27BE-4371-BC04-F6837ED1BF3E}"/>
              </a:ext>
            </a:extLst>
          </p:cNvPr>
          <p:cNvPicPr>
            <a:picLocks noChangeAspect="1"/>
          </p:cNvPicPr>
          <p:nvPr/>
        </p:nvPicPr>
        <p:blipFill rotWithShape="1">
          <a:blip r:embed="rId2"/>
          <a:srcRect t="43994"/>
          <a:stretch/>
        </p:blipFill>
        <p:spPr>
          <a:xfrm>
            <a:off x="2134606" y="3918750"/>
            <a:ext cx="4383232" cy="792616"/>
          </a:xfrm>
          <a:prstGeom prst="rect">
            <a:avLst/>
          </a:prstGeom>
        </p:spPr>
      </p:pic>
    </p:spTree>
    <p:extLst>
      <p:ext uri="{BB962C8B-B14F-4D97-AF65-F5344CB8AC3E}">
        <p14:creationId xmlns:p14="http://schemas.microsoft.com/office/powerpoint/2010/main" val="152949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p:nvPr/>
        </p:nvSpPr>
        <p:spPr>
          <a:xfrm>
            <a:off x="900111" y="4922045"/>
            <a:ext cx="7415100" cy="746400"/>
          </a:xfrm>
          <a:prstGeom prst="rect">
            <a:avLst/>
          </a:prstGeom>
          <a:solidFill>
            <a:srgbClr val="9CC2E5"/>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Bare Metal</a:t>
            </a:r>
            <a:endParaRPr sz="2400">
              <a:solidFill>
                <a:schemeClr val="lt1"/>
              </a:solidFill>
              <a:latin typeface="Calibri"/>
              <a:ea typeface="Calibri"/>
              <a:cs typeface="Calibri"/>
              <a:sym typeface="Calibri"/>
            </a:endParaRPr>
          </a:p>
        </p:txBody>
      </p:sp>
      <p:grpSp>
        <p:nvGrpSpPr>
          <p:cNvPr id="288" name="Shape 288"/>
          <p:cNvGrpSpPr/>
          <p:nvPr/>
        </p:nvGrpSpPr>
        <p:grpSpPr>
          <a:xfrm>
            <a:off x="900111" y="3157538"/>
            <a:ext cx="3557700" cy="786553"/>
            <a:chOff x="1200148" y="3067049"/>
            <a:chExt cx="4743600" cy="1048737"/>
          </a:xfrm>
        </p:grpSpPr>
        <p:sp>
          <p:nvSpPr>
            <p:cNvPr id="289" name="Shape 289"/>
            <p:cNvSpPr/>
            <p:nvPr/>
          </p:nvSpPr>
          <p:spPr>
            <a:xfrm rot="5400000">
              <a:off x="3317041" y="3596936"/>
              <a:ext cx="509700" cy="528000"/>
            </a:xfrm>
            <a:prstGeom prst="rightArrow">
              <a:avLst>
                <a:gd name="adj1" fmla="val 50000"/>
                <a:gd name="adj2" fmla="val 50000"/>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290" name="Shape 290"/>
            <p:cNvSpPr/>
            <p:nvPr/>
          </p:nvSpPr>
          <p:spPr>
            <a:xfrm>
              <a:off x="1200148" y="3067049"/>
              <a:ext cx="4743600" cy="685800"/>
            </a:xfrm>
            <a:prstGeom prst="rect">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PaaS</a:t>
              </a:r>
              <a:endParaRPr sz="2400">
                <a:solidFill>
                  <a:schemeClr val="lt1"/>
                </a:solidFill>
                <a:latin typeface="Calibri"/>
                <a:ea typeface="Calibri"/>
                <a:cs typeface="Calibri"/>
                <a:sym typeface="Calibri"/>
              </a:endParaRPr>
            </a:p>
          </p:txBody>
        </p:sp>
      </p:grpSp>
      <p:grpSp>
        <p:nvGrpSpPr>
          <p:cNvPr id="291" name="Shape 291"/>
          <p:cNvGrpSpPr/>
          <p:nvPr/>
        </p:nvGrpSpPr>
        <p:grpSpPr>
          <a:xfrm>
            <a:off x="4757736" y="3157538"/>
            <a:ext cx="3557700" cy="786551"/>
            <a:chOff x="6343648" y="3067049"/>
            <a:chExt cx="4743600" cy="1048735"/>
          </a:xfrm>
        </p:grpSpPr>
        <p:sp>
          <p:nvSpPr>
            <p:cNvPr id="292" name="Shape 292"/>
            <p:cNvSpPr/>
            <p:nvPr/>
          </p:nvSpPr>
          <p:spPr>
            <a:xfrm rot="5400000">
              <a:off x="8196524" y="3596934"/>
              <a:ext cx="509700" cy="528000"/>
            </a:xfrm>
            <a:prstGeom prst="rightArrow">
              <a:avLst>
                <a:gd name="adj1" fmla="val 50000"/>
                <a:gd name="adj2" fmla="val 50000"/>
              </a:avLst>
            </a:prstGeom>
            <a:solidFill>
              <a:srgbClr val="2E75B5"/>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293" name="Shape 293"/>
            <p:cNvSpPr/>
            <p:nvPr/>
          </p:nvSpPr>
          <p:spPr>
            <a:xfrm>
              <a:off x="6343648" y="3067049"/>
              <a:ext cx="4743600" cy="685800"/>
            </a:xfrm>
            <a:prstGeom prst="rect">
              <a:avLst/>
            </a:prstGeom>
            <a:solidFill>
              <a:srgbClr val="2E75B5"/>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Container Orchestrators</a:t>
              </a:r>
              <a:endParaRPr sz="2400">
                <a:solidFill>
                  <a:schemeClr val="lt1"/>
                </a:solidFill>
                <a:latin typeface="Calibri"/>
                <a:ea typeface="Calibri"/>
                <a:cs typeface="Calibri"/>
                <a:sym typeface="Calibri"/>
              </a:endParaRPr>
            </a:p>
          </p:txBody>
        </p:sp>
      </p:grpSp>
      <p:grpSp>
        <p:nvGrpSpPr>
          <p:cNvPr id="294" name="Shape 294"/>
          <p:cNvGrpSpPr/>
          <p:nvPr/>
        </p:nvGrpSpPr>
        <p:grpSpPr>
          <a:xfrm>
            <a:off x="900112" y="3944155"/>
            <a:ext cx="7415325" cy="971084"/>
            <a:chOff x="1200148" y="4115874"/>
            <a:chExt cx="9887100" cy="1294779"/>
          </a:xfrm>
        </p:grpSpPr>
        <p:sp>
          <p:nvSpPr>
            <p:cNvPr id="295" name="Shape 295"/>
            <p:cNvSpPr/>
            <p:nvPr/>
          </p:nvSpPr>
          <p:spPr>
            <a:xfrm rot="5400000">
              <a:off x="5952784" y="4891803"/>
              <a:ext cx="509700" cy="528000"/>
            </a:xfrm>
            <a:prstGeom prst="rightArrow">
              <a:avLst>
                <a:gd name="adj1" fmla="val 50000"/>
                <a:gd name="adj2" fmla="val 50000"/>
              </a:avLst>
            </a:prstGeom>
            <a:solidFill>
              <a:srgbClr val="8DA9DB"/>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296" name="Shape 296"/>
            <p:cNvSpPr/>
            <p:nvPr/>
          </p:nvSpPr>
          <p:spPr>
            <a:xfrm>
              <a:off x="1200148" y="4115874"/>
              <a:ext cx="9887100" cy="933600"/>
            </a:xfrm>
            <a:prstGeom prst="rect">
              <a:avLst/>
            </a:prstGeom>
            <a:solidFill>
              <a:srgbClr val="8DA9DB"/>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IaaS</a:t>
              </a:r>
              <a:endParaRPr sz="2400">
                <a:solidFill>
                  <a:schemeClr val="lt1"/>
                </a:solidFill>
                <a:latin typeface="Calibri"/>
                <a:ea typeface="Calibri"/>
                <a:cs typeface="Calibri"/>
                <a:sym typeface="Calibri"/>
              </a:endParaRPr>
            </a:p>
          </p:txBody>
        </p:sp>
      </p:grpSp>
      <p:sp>
        <p:nvSpPr>
          <p:cNvPr id="297" name="Shape 297"/>
          <p:cNvSpPr txBox="1">
            <a:spLocks noGrp="1"/>
          </p:cNvSpPr>
          <p:nvPr>
            <p:ph type="title"/>
          </p:nvPr>
        </p:nvSpPr>
        <p:spPr>
          <a:xfrm>
            <a:off x="311700" y="1302275"/>
            <a:ext cx="8520600" cy="572700"/>
          </a:xfrm>
          <a:prstGeom prst="rect">
            <a:avLst/>
          </a:prstGeom>
          <a:noFill/>
          <a:ln>
            <a:noFill/>
          </a:ln>
        </p:spPr>
        <p:txBody>
          <a:bodyPr spcFirstLastPara="1" vert="horz" wrap="square" lIns="68575" tIns="34275" rIns="68575" bIns="34275" rtlCol="0" anchor="ctr" anchorCtr="0">
            <a:noAutofit/>
          </a:bodyPr>
          <a:lstStyle/>
          <a:p>
            <a:pPr>
              <a:lnSpc>
                <a:spcPct val="90000"/>
              </a:lnSpc>
              <a:spcBef>
                <a:spcPts val="0"/>
              </a:spcBef>
              <a:buClr>
                <a:schemeClr val="dk1"/>
              </a:buClr>
            </a:pPr>
            <a:r>
              <a:rPr lang="en" sz="3300" cap="none">
                <a:solidFill>
                  <a:schemeClr val="dk1"/>
                </a:solidFill>
                <a:latin typeface="Calibri"/>
                <a:ea typeface="Calibri"/>
                <a:cs typeface="Calibri"/>
                <a:sym typeface="Calibri"/>
              </a:rPr>
              <a:t>Evolution Of Serverless</a:t>
            </a:r>
            <a:endParaRPr sz="3300"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p:nvPr/>
        </p:nvSpPr>
        <p:spPr>
          <a:xfrm>
            <a:off x="900111" y="4922045"/>
            <a:ext cx="7415100" cy="746400"/>
          </a:xfrm>
          <a:prstGeom prst="rect">
            <a:avLst/>
          </a:prstGeom>
          <a:solidFill>
            <a:srgbClr val="9CC2E5"/>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Bare Metal</a:t>
            </a:r>
            <a:endParaRPr sz="2400">
              <a:solidFill>
                <a:schemeClr val="lt1"/>
              </a:solidFill>
              <a:latin typeface="Calibri"/>
              <a:ea typeface="Calibri"/>
              <a:cs typeface="Calibri"/>
              <a:sym typeface="Calibri"/>
            </a:endParaRPr>
          </a:p>
        </p:txBody>
      </p:sp>
      <p:grpSp>
        <p:nvGrpSpPr>
          <p:cNvPr id="303" name="Shape 303"/>
          <p:cNvGrpSpPr/>
          <p:nvPr/>
        </p:nvGrpSpPr>
        <p:grpSpPr>
          <a:xfrm>
            <a:off x="900111" y="3157538"/>
            <a:ext cx="3557700" cy="786553"/>
            <a:chOff x="1200148" y="3067049"/>
            <a:chExt cx="4743600" cy="1048737"/>
          </a:xfrm>
        </p:grpSpPr>
        <p:sp>
          <p:nvSpPr>
            <p:cNvPr id="304" name="Shape 304"/>
            <p:cNvSpPr/>
            <p:nvPr/>
          </p:nvSpPr>
          <p:spPr>
            <a:xfrm rot="5400000">
              <a:off x="3317041" y="3596936"/>
              <a:ext cx="509700" cy="528000"/>
            </a:xfrm>
            <a:prstGeom prst="rightArrow">
              <a:avLst>
                <a:gd name="adj1" fmla="val 50000"/>
                <a:gd name="adj2" fmla="val 50000"/>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305" name="Shape 305"/>
            <p:cNvSpPr/>
            <p:nvPr/>
          </p:nvSpPr>
          <p:spPr>
            <a:xfrm>
              <a:off x="1200148" y="3067049"/>
              <a:ext cx="4743600" cy="685800"/>
            </a:xfrm>
            <a:prstGeom prst="rect">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PaaS</a:t>
              </a:r>
              <a:endParaRPr sz="2400">
                <a:solidFill>
                  <a:schemeClr val="lt1"/>
                </a:solidFill>
                <a:latin typeface="Calibri"/>
                <a:ea typeface="Calibri"/>
                <a:cs typeface="Calibri"/>
                <a:sym typeface="Calibri"/>
              </a:endParaRPr>
            </a:p>
          </p:txBody>
        </p:sp>
      </p:grpSp>
      <p:grpSp>
        <p:nvGrpSpPr>
          <p:cNvPr id="306" name="Shape 306"/>
          <p:cNvGrpSpPr/>
          <p:nvPr/>
        </p:nvGrpSpPr>
        <p:grpSpPr>
          <a:xfrm>
            <a:off x="4757736" y="3157538"/>
            <a:ext cx="3557700" cy="786551"/>
            <a:chOff x="6343648" y="3067049"/>
            <a:chExt cx="4743600" cy="1048735"/>
          </a:xfrm>
        </p:grpSpPr>
        <p:sp>
          <p:nvSpPr>
            <p:cNvPr id="307" name="Shape 307"/>
            <p:cNvSpPr/>
            <p:nvPr/>
          </p:nvSpPr>
          <p:spPr>
            <a:xfrm rot="5400000">
              <a:off x="8196524" y="3596934"/>
              <a:ext cx="509700" cy="528000"/>
            </a:xfrm>
            <a:prstGeom prst="rightArrow">
              <a:avLst>
                <a:gd name="adj1" fmla="val 50000"/>
                <a:gd name="adj2" fmla="val 50000"/>
              </a:avLst>
            </a:prstGeom>
            <a:solidFill>
              <a:srgbClr val="2E75B5"/>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308" name="Shape 308"/>
            <p:cNvSpPr/>
            <p:nvPr/>
          </p:nvSpPr>
          <p:spPr>
            <a:xfrm>
              <a:off x="6343648" y="3067049"/>
              <a:ext cx="4743600" cy="685800"/>
            </a:xfrm>
            <a:prstGeom prst="rect">
              <a:avLst/>
            </a:prstGeom>
            <a:solidFill>
              <a:srgbClr val="2E75B5"/>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Container Orchestrators</a:t>
              </a:r>
              <a:endParaRPr sz="2400">
                <a:solidFill>
                  <a:schemeClr val="lt1"/>
                </a:solidFill>
                <a:latin typeface="Calibri"/>
                <a:ea typeface="Calibri"/>
                <a:cs typeface="Calibri"/>
                <a:sym typeface="Calibri"/>
              </a:endParaRPr>
            </a:p>
          </p:txBody>
        </p:sp>
      </p:grpSp>
      <p:grpSp>
        <p:nvGrpSpPr>
          <p:cNvPr id="309" name="Shape 309"/>
          <p:cNvGrpSpPr/>
          <p:nvPr/>
        </p:nvGrpSpPr>
        <p:grpSpPr>
          <a:xfrm>
            <a:off x="900112" y="3944155"/>
            <a:ext cx="7415325" cy="971084"/>
            <a:chOff x="1200148" y="4115874"/>
            <a:chExt cx="9887100" cy="1294779"/>
          </a:xfrm>
        </p:grpSpPr>
        <p:sp>
          <p:nvSpPr>
            <p:cNvPr id="310" name="Shape 310"/>
            <p:cNvSpPr/>
            <p:nvPr/>
          </p:nvSpPr>
          <p:spPr>
            <a:xfrm rot="5400000">
              <a:off x="5952784" y="4891803"/>
              <a:ext cx="509700" cy="528000"/>
            </a:xfrm>
            <a:prstGeom prst="rightArrow">
              <a:avLst>
                <a:gd name="adj1" fmla="val 50000"/>
                <a:gd name="adj2" fmla="val 50000"/>
              </a:avLst>
            </a:prstGeom>
            <a:solidFill>
              <a:srgbClr val="8DA9DB"/>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311" name="Shape 311"/>
            <p:cNvSpPr/>
            <p:nvPr/>
          </p:nvSpPr>
          <p:spPr>
            <a:xfrm>
              <a:off x="1200148" y="4115874"/>
              <a:ext cx="9887100" cy="933600"/>
            </a:xfrm>
            <a:prstGeom prst="rect">
              <a:avLst/>
            </a:prstGeom>
            <a:solidFill>
              <a:srgbClr val="8DA9DB"/>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IaaS</a:t>
              </a:r>
              <a:endParaRPr sz="2400">
                <a:solidFill>
                  <a:schemeClr val="lt1"/>
                </a:solidFill>
                <a:latin typeface="Calibri"/>
                <a:ea typeface="Calibri"/>
                <a:cs typeface="Calibri"/>
                <a:sym typeface="Calibri"/>
              </a:endParaRPr>
            </a:p>
          </p:txBody>
        </p:sp>
      </p:grpSp>
      <p:sp>
        <p:nvSpPr>
          <p:cNvPr id="312" name="Shape 312"/>
          <p:cNvSpPr txBox="1">
            <a:spLocks noGrp="1"/>
          </p:cNvSpPr>
          <p:nvPr>
            <p:ph type="title"/>
          </p:nvPr>
        </p:nvSpPr>
        <p:spPr>
          <a:xfrm>
            <a:off x="311700" y="1302275"/>
            <a:ext cx="8520600" cy="572700"/>
          </a:xfrm>
          <a:prstGeom prst="rect">
            <a:avLst/>
          </a:prstGeom>
          <a:noFill/>
          <a:ln>
            <a:noFill/>
          </a:ln>
        </p:spPr>
        <p:txBody>
          <a:bodyPr spcFirstLastPara="1" vert="horz" wrap="square" lIns="68575" tIns="34275" rIns="68575" bIns="34275" rtlCol="0" anchor="ctr" anchorCtr="0">
            <a:noAutofit/>
          </a:bodyPr>
          <a:lstStyle/>
          <a:p>
            <a:pPr>
              <a:lnSpc>
                <a:spcPct val="90000"/>
              </a:lnSpc>
              <a:spcBef>
                <a:spcPts val="0"/>
              </a:spcBef>
              <a:buClr>
                <a:schemeClr val="dk1"/>
              </a:buClr>
            </a:pPr>
            <a:r>
              <a:rPr lang="en" sz="3300" cap="none">
                <a:solidFill>
                  <a:schemeClr val="dk1"/>
                </a:solidFill>
                <a:latin typeface="Calibri"/>
                <a:ea typeface="Calibri"/>
                <a:cs typeface="Calibri"/>
                <a:sym typeface="Calibri"/>
              </a:rPr>
              <a:t>Enter Serverless</a:t>
            </a:r>
            <a:endParaRPr sz="3300" cap="none">
              <a:solidFill>
                <a:schemeClr val="dk1"/>
              </a:solidFill>
              <a:latin typeface="Calibri"/>
              <a:ea typeface="Calibri"/>
              <a:cs typeface="Calibri"/>
              <a:sym typeface="Calibri"/>
            </a:endParaRPr>
          </a:p>
        </p:txBody>
      </p:sp>
      <p:grpSp>
        <p:nvGrpSpPr>
          <p:cNvPr id="313" name="Shape 313"/>
          <p:cNvGrpSpPr/>
          <p:nvPr/>
        </p:nvGrpSpPr>
        <p:grpSpPr>
          <a:xfrm>
            <a:off x="2800718" y="2242983"/>
            <a:ext cx="3557700" cy="786553"/>
            <a:chOff x="3835891" y="1847643"/>
            <a:chExt cx="4743600" cy="1048737"/>
          </a:xfrm>
        </p:grpSpPr>
        <p:sp>
          <p:nvSpPr>
            <p:cNvPr id="314" name="Shape 314"/>
            <p:cNvSpPr/>
            <p:nvPr/>
          </p:nvSpPr>
          <p:spPr>
            <a:xfrm rot="5400000">
              <a:off x="5952784" y="2377530"/>
              <a:ext cx="509700" cy="528000"/>
            </a:xfrm>
            <a:prstGeom prst="rightArrow">
              <a:avLst>
                <a:gd name="adj1" fmla="val 50000"/>
                <a:gd name="adj2" fmla="val 50000"/>
              </a:avLst>
            </a:prstGeom>
            <a:solidFill>
              <a:schemeClr val="accent6"/>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2400">
                <a:solidFill>
                  <a:schemeClr val="lt1"/>
                </a:solidFill>
                <a:latin typeface="Calibri"/>
                <a:ea typeface="Calibri"/>
                <a:cs typeface="Calibri"/>
                <a:sym typeface="Calibri"/>
              </a:endParaRPr>
            </a:p>
          </p:txBody>
        </p:sp>
        <p:sp>
          <p:nvSpPr>
            <p:cNvPr id="315" name="Shape 315"/>
            <p:cNvSpPr/>
            <p:nvPr/>
          </p:nvSpPr>
          <p:spPr>
            <a:xfrm>
              <a:off x="3835891" y="1847643"/>
              <a:ext cx="4743600" cy="685800"/>
            </a:xfrm>
            <a:prstGeom prst="rect">
              <a:avLst/>
            </a:prstGeom>
            <a:solidFill>
              <a:schemeClr val="accent6"/>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2400">
                  <a:solidFill>
                    <a:schemeClr val="lt1"/>
                  </a:solidFill>
                  <a:latin typeface="Calibri"/>
                  <a:ea typeface="Calibri"/>
                  <a:cs typeface="Calibri"/>
                  <a:sym typeface="Calibri"/>
                </a:rPr>
                <a:t>Serverless</a:t>
              </a:r>
              <a:endParaRPr sz="24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p:nvPr/>
        </p:nvSpPr>
        <p:spPr>
          <a:xfrm>
            <a:off x="2140631" y="1294567"/>
            <a:ext cx="2544300" cy="5169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r>
              <a:rPr lang="en" sz="1400">
                <a:solidFill>
                  <a:schemeClr val="lt1"/>
                </a:solidFill>
                <a:latin typeface="Calibri"/>
                <a:ea typeface="Calibri"/>
                <a:cs typeface="Calibri"/>
                <a:sym typeface="Calibri"/>
              </a:rPr>
              <a:t>Monolithic Application</a:t>
            </a:r>
            <a:endParaRPr sz="1400">
              <a:solidFill>
                <a:schemeClr val="lt1"/>
              </a:solidFill>
              <a:latin typeface="Calibri"/>
              <a:ea typeface="Calibri"/>
              <a:cs typeface="Calibri"/>
              <a:sym typeface="Calibri"/>
            </a:endParaRPr>
          </a:p>
        </p:txBody>
      </p:sp>
      <p:sp>
        <p:nvSpPr>
          <p:cNvPr id="322" name="Shape 322"/>
          <p:cNvSpPr/>
          <p:nvPr/>
        </p:nvSpPr>
        <p:spPr>
          <a:xfrm>
            <a:off x="1639352" y="251211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3" name="Shape 323"/>
          <p:cNvSpPr/>
          <p:nvPr/>
        </p:nvSpPr>
        <p:spPr>
          <a:xfrm>
            <a:off x="2163037" y="251211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4" name="Shape 324"/>
          <p:cNvSpPr/>
          <p:nvPr/>
        </p:nvSpPr>
        <p:spPr>
          <a:xfrm>
            <a:off x="4301139" y="2534482"/>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5" name="Shape 325"/>
          <p:cNvSpPr/>
          <p:nvPr/>
        </p:nvSpPr>
        <p:spPr>
          <a:xfrm>
            <a:off x="3764446" y="252454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6" name="Shape 326"/>
          <p:cNvSpPr/>
          <p:nvPr/>
        </p:nvSpPr>
        <p:spPr>
          <a:xfrm>
            <a:off x="3227752" y="252454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7" name="Shape 327"/>
          <p:cNvSpPr/>
          <p:nvPr/>
        </p:nvSpPr>
        <p:spPr>
          <a:xfrm>
            <a:off x="2694758" y="252454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8" name="Shape 328"/>
          <p:cNvSpPr/>
          <p:nvPr/>
        </p:nvSpPr>
        <p:spPr>
          <a:xfrm>
            <a:off x="4834133" y="2534482"/>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29" name="Shape 329"/>
          <p:cNvSpPr/>
          <p:nvPr/>
        </p:nvSpPr>
        <p:spPr>
          <a:xfrm>
            <a:off x="582673" y="251211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0" name="Shape 330"/>
          <p:cNvSpPr/>
          <p:nvPr/>
        </p:nvSpPr>
        <p:spPr>
          <a:xfrm>
            <a:off x="1106358" y="251211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1" name="Shape 331"/>
          <p:cNvSpPr/>
          <p:nvPr/>
        </p:nvSpPr>
        <p:spPr>
          <a:xfrm>
            <a:off x="5374526" y="2534482"/>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2" name="Shape 332"/>
          <p:cNvSpPr/>
          <p:nvPr/>
        </p:nvSpPr>
        <p:spPr>
          <a:xfrm>
            <a:off x="5898210" y="2534482"/>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3" name="Shape 333"/>
          <p:cNvSpPr/>
          <p:nvPr/>
        </p:nvSpPr>
        <p:spPr>
          <a:xfrm>
            <a:off x="1639352" y="35176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4" name="Shape 334"/>
          <p:cNvSpPr/>
          <p:nvPr/>
        </p:nvSpPr>
        <p:spPr>
          <a:xfrm>
            <a:off x="2163037" y="35176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5" name="Shape 335"/>
          <p:cNvSpPr/>
          <p:nvPr/>
        </p:nvSpPr>
        <p:spPr>
          <a:xfrm>
            <a:off x="4301139" y="35400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6" name="Shape 336"/>
          <p:cNvSpPr/>
          <p:nvPr/>
        </p:nvSpPr>
        <p:spPr>
          <a:xfrm>
            <a:off x="3764446" y="353010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7" name="Shape 337"/>
          <p:cNvSpPr/>
          <p:nvPr/>
        </p:nvSpPr>
        <p:spPr>
          <a:xfrm>
            <a:off x="3227752" y="353010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8" name="Shape 338"/>
          <p:cNvSpPr/>
          <p:nvPr/>
        </p:nvSpPr>
        <p:spPr>
          <a:xfrm>
            <a:off x="2694758" y="353010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39" name="Shape 339"/>
          <p:cNvSpPr/>
          <p:nvPr/>
        </p:nvSpPr>
        <p:spPr>
          <a:xfrm>
            <a:off x="4834133" y="35400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0" name="Shape 340"/>
          <p:cNvSpPr/>
          <p:nvPr/>
        </p:nvSpPr>
        <p:spPr>
          <a:xfrm>
            <a:off x="582673" y="35176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1" name="Shape 341"/>
          <p:cNvSpPr/>
          <p:nvPr/>
        </p:nvSpPr>
        <p:spPr>
          <a:xfrm>
            <a:off x="1106358" y="35176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2" name="Shape 342"/>
          <p:cNvSpPr/>
          <p:nvPr/>
        </p:nvSpPr>
        <p:spPr>
          <a:xfrm>
            <a:off x="5374526" y="35400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3" name="Shape 343"/>
          <p:cNvSpPr/>
          <p:nvPr/>
        </p:nvSpPr>
        <p:spPr>
          <a:xfrm>
            <a:off x="5898210" y="35400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4" name="Shape 344"/>
          <p:cNvSpPr/>
          <p:nvPr/>
        </p:nvSpPr>
        <p:spPr>
          <a:xfrm>
            <a:off x="1753652" y="36319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5" name="Shape 345"/>
          <p:cNvSpPr/>
          <p:nvPr/>
        </p:nvSpPr>
        <p:spPr>
          <a:xfrm>
            <a:off x="2277337" y="36319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6" name="Shape 346"/>
          <p:cNvSpPr/>
          <p:nvPr/>
        </p:nvSpPr>
        <p:spPr>
          <a:xfrm>
            <a:off x="4415439" y="36543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7" name="Shape 347"/>
          <p:cNvSpPr/>
          <p:nvPr/>
        </p:nvSpPr>
        <p:spPr>
          <a:xfrm>
            <a:off x="3878746" y="364440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8" name="Shape 348"/>
          <p:cNvSpPr/>
          <p:nvPr/>
        </p:nvSpPr>
        <p:spPr>
          <a:xfrm>
            <a:off x="3342052" y="364440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49" name="Shape 349"/>
          <p:cNvSpPr/>
          <p:nvPr/>
        </p:nvSpPr>
        <p:spPr>
          <a:xfrm>
            <a:off x="2809058" y="3644404"/>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50" name="Shape 350"/>
          <p:cNvSpPr/>
          <p:nvPr/>
        </p:nvSpPr>
        <p:spPr>
          <a:xfrm>
            <a:off x="4948433" y="36543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51" name="Shape 351"/>
          <p:cNvSpPr/>
          <p:nvPr/>
        </p:nvSpPr>
        <p:spPr>
          <a:xfrm>
            <a:off x="696974" y="36319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52" name="Shape 352"/>
          <p:cNvSpPr/>
          <p:nvPr/>
        </p:nvSpPr>
        <p:spPr>
          <a:xfrm>
            <a:off x="1220658" y="3631978"/>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53" name="Shape 353"/>
          <p:cNvSpPr/>
          <p:nvPr/>
        </p:nvSpPr>
        <p:spPr>
          <a:xfrm>
            <a:off x="5488826" y="36543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54" name="Shape 354"/>
          <p:cNvSpPr/>
          <p:nvPr/>
        </p:nvSpPr>
        <p:spPr>
          <a:xfrm>
            <a:off x="6012510" y="3654343"/>
            <a:ext cx="462300" cy="2733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cxnSp>
        <p:nvCxnSpPr>
          <p:cNvPr id="355" name="Shape 355"/>
          <p:cNvCxnSpPr/>
          <p:nvPr/>
        </p:nvCxnSpPr>
        <p:spPr>
          <a:xfrm>
            <a:off x="3339587" y="1950554"/>
            <a:ext cx="2400" cy="437400"/>
          </a:xfrm>
          <a:prstGeom prst="straightConnector1">
            <a:avLst/>
          </a:prstGeom>
          <a:noFill/>
          <a:ln w="9525" cap="flat" cmpd="sng">
            <a:solidFill>
              <a:schemeClr val="accent1"/>
            </a:solidFill>
            <a:prstDash val="solid"/>
            <a:miter lim="8000"/>
            <a:headEnd type="none" w="sm" len="sm"/>
            <a:tailEnd type="triangle" w="med" len="med"/>
          </a:ln>
        </p:spPr>
      </p:cxnSp>
      <p:cxnSp>
        <p:nvCxnSpPr>
          <p:cNvPr id="356" name="Shape 356"/>
          <p:cNvCxnSpPr/>
          <p:nvPr/>
        </p:nvCxnSpPr>
        <p:spPr>
          <a:xfrm flipH="1">
            <a:off x="3339652" y="2939969"/>
            <a:ext cx="2400" cy="412500"/>
          </a:xfrm>
          <a:prstGeom prst="straightConnector1">
            <a:avLst/>
          </a:prstGeom>
          <a:noFill/>
          <a:ln w="9525" cap="flat" cmpd="sng">
            <a:solidFill>
              <a:schemeClr val="accent1"/>
            </a:solidFill>
            <a:prstDash val="solid"/>
            <a:miter lim="8000"/>
            <a:headEnd type="none" w="sm" len="sm"/>
            <a:tailEnd type="triangle" w="med" len="med"/>
          </a:ln>
        </p:spPr>
      </p:cxnSp>
      <p:sp>
        <p:nvSpPr>
          <p:cNvPr id="357" name="Shape 357"/>
          <p:cNvSpPr/>
          <p:nvPr/>
        </p:nvSpPr>
        <p:spPr>
          <a:xfrm>
            <a:off x="314144" y="2007999"/>
            <a:ext cx="2494800" cy="276900"/>
          </a:xfrm>
          <a:prstGeom prst="rect">
            <a:avLst/>
          </a:prstGeom>
          <a:noFill/>
          <a:ln>
            <a:noFill/>
          </a:ln>
        </p:spPr>
        <p:txBody>
          <a:bodyPr spcFirstLastPara="1" wrap="square" lIns="68575" tIns="34275" rIns="68575" bIns="34275" anchor="t" anchorCtr="0">
            <a:noAutofit/>
          </a:bodyPr>
          <a:lstStyle/>
          <a:p>
            <a:r>
              <a:rPr lang="en" sz="1400">
                <a:solidFill>
                  <a:schemeClr val="dk1"/>
                </a:solidFill>
                <a:latin typeface="Helvetica Neue"/>
                <a:ea typeface="Helvetica Neue"/>
                <a:cs typeface="Helvetica Neue"/>
                <a:sym typeface="Helvetica Neue"/>
              </a:rPr>
              <a:t>Break-down into microservices</a:t>
            </a:r>
            <a:endParaRPr sz="1400">
              <a:solidFill>
                <a:schemeClr val="dk1"/>
              </a:solidFill>
              <a:latin typeface="Helvetica Neue"/>
              <a:ea typeface="Helvetica Neue"/>
              <a:cs typeface="Helvetica Neue"/>
              <a:sym typeface="Helvetica Neue"/>
            </a:endParaRPr>
          </a:p>
        </p:txBody>
      </p:sp>
      <p:sp>
        <p:nvSpPr>
          <p:cNvPr id="358" name="Shape 358"/>
          <p:cNvSpPr/>
          <p:nvPr/>
        </p:nvSpPr>
        <p:spPr>
          <a:xfrm>
            <a:off x="291656" y="3070709"/>
            <a:ext cx="2340900" cy="276900"/>
          </a:xfrm>
          <a:prstGeom prst="rect">
            <a:avLst/>
          </a:prstGeom>
          <a:noFill/>
          <a:ln>
            <a:noFill/>
          </a:ln>
        </p:spPr>
        <p:txBody>
          <a:bodyPr spcFirstLastPara="1" wrap="square" lIns="68575" tIns="34275" rIns="68575" bIns="34275" anchor="t" anchorCtr="0">
            <a:noAutofit/>
          </a:bodyPr>
          <a:lstStyle/>
          <a:p>
            <a:r>
              <a:rPr lang="en" sz="1400">
                <a:solidFill>
                  <a:schemeClr val="dk1"/>
                </a:solidFill>
                <a:latin typeface="Helvetica Neue"/>
                <a:ea typeface="Helvetica Neue"/>
                <a:cs typeface="Helvetica Neue"/>
                <a:sym typeface="Helvetica Neue"/>
              </a:rPr>
              <a:t>Make each micro service HA</a:t>
            </a:r>
            <a:endParaRPr sz="1400">
              <a:solidFill>
                <a:schemeClr val="dk1"/>
              </a:solidFill>
              <a:latin typeface="Helvetica Neue"/>
              <a:ea typeface="Helvetica Neue"/>
              <a:cs typeface="Helvetica Neue"/>
              <a:sym typeface="Helvetica Neue"/>
            </a:endParaRPr>
          </a:p>
        </p:txBody>
      </p:sp>
      <p:sp>
        <p:nvSpPr>
          <p:cNvPr id="359" name="Shape 359"/>
          <p:cNvSpPr/>
          <p:nvPr/>
        </p:nvSpPr>
        <p:spPr>
          <a:xfrm>
            <a:off x="398014" y="4237006"/>
            <a:ext cx="2394300" cy="276900"/>
          </a:xfrm>
          <a:prstGeom prst="rect">
            <a:avLst/>
          </a:prstGeom>
          <a:noFill/>
          <a:ln>
            <a:noFill/>
          </a:ln>
        </p:spPr>
        <p:txBody>
          <a:bodyPr spcFirstLastPara="1" wrap="square" lIns="68575" tIns="34275" rIns="68575" bIns="34275" anchor="t" anchorCtr="0">
            <a:noAutofit/>
          </a:bodyPr>
          <a:lstStyle/>
          <a:p>
            <a:r>
              <a:rPr lang="en" sz="1400">
                <a:solidFill>
                  <a:schemeClr val="dk1"/>
                </a:solidFill>
                <a:latin typeface="Calibri"/>
                <a:ea typeface="Calibri"/>
                <a:cs typeface="Calibri"/>
                <a:sym typeface="Calibri"/>
              </a:rPr>
              <a:t>Protect against regional outages</a:t>
            </a:r>
            <a:endParaRPr sz="1100"/>
          </a:p>
        </p:txBody>
      </p:sp>
      <p:sp>
        <p:nvSpPr>
          <p:cNvPr id="360" name="Shape 360"/>
          <p:cNvSpPr/>
          <p:nvPr/>
        </p:nvSpPr>
        <p:spPr>
          <a:xfrm>
            <a:off x="506896" y="4723572"/>
            <a:ext cx="2942100" cy="6759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t" anchorCtr="0">
            <a:noAutofit/>
          </a:bodyPr>
          <a:lstStyle/>
          <a:p>
            <a:r>
              <a:rPr lang="en" sz="1400">
                <a:solidFill>
                  <a:schemeClr val="lt1"/>
                </a:solidFill>
                <a:latin typeface="Calibri"/>
                <a:ea typeface="Calibri"/>
                <a:cs typeface="Calibri"/>
                <a:sym typeface="Calibri"/>
              </a:rPr>
              <a:t>Region A</a:t>
            </a:r>
            <a:endParaRPr sz="1400">
              <a:solidFill>
                <a:schemeClr val="lt1"/>
              </a:solidFill>
              <a:latin typeface="Calibri"/>
              <a:ea typeface="Calibri"/>
              <a:cs typeface="Calibri"/>
              <a:sym typeface="Calibri"/>
            </a:endParaRPr>
          </a:p>
        </p:txBody>
      </p:sp>
      <p:sp>
        <p:nvSpPr>
          <p:cNvPr id="361" name="Shape 361"/>
          <p:cNvSpPr/>
          <p:nvPr/>
        </p:nvSpPr>
        <p:spPr>
          <a:xfrm>
            <a:off x="3573137" y="4723571"/>
            <a:ext cx="2945700" cy="675900"/>
          </a:xfrm>
          <a:prstGeom prst="roundRect">
            <a:avLst>
              <a:gd name="adj" fmla="val 16667"/>
            </a:avLst>
          </a:prstGeom>
          <a:solidFill>
            <a:schemeClr val="accent1"/>
          </a:solidFill>
          <a:ln w="12700" cap="flat" cmpd="sng">
            <a:solidFill>
              <a:srgbClr val="31538F"/>
            </a:solidFill>
            <a:prstDash val="solid"/>
            <a:miter lim="8000"/>
            <a:headEnd type="none" w="sm" len="sm"/>
            <a:tailEnd type="none" w="sm" len="sm"/>
          </a:ln>
        </p:spPr>
        <p:txBody>
          <a:bodyPr spcFirstLastPara="1" wrap="square" lIns="68575" tIns="34275" rIns="68575" bIns="34275" anchor="t" anchorCtr="0">
            <a:noAutofit/>
          </a:bodyPr>
          <a:lstStyle/>
          <a:p>
            <a:r>
              <a:rPr lang="en" sz="1400">
                <a:solidFill>
                  <a:schemeClr val="lt1"/>
                </a:solidFill>
                <a:latin typeface="Calibri"/>
                <a:ea typeface="Calibri"/>
                <a:cs typeface="Calibri"/>
                <a:sym typeface="Calibri"/>
              </a:rPr>
              <a:t>Region B</a:t>
            </a:r>
            <a:endParaRPr sz="1400">
              <a:solidFill>
                <a:schemeClr val="lt1"/>
              </a:solidFill>
              <a:latin typeface="Calibri"/>
              <a:ea typeface="Calibri"/>
              <a:cs typeface="Calibri"/>
              <a:sym typeface="Calibri"/>
            </a:endParaRPr>
          </a:p>
        </p:txBody>
      </p:sp>
      <p:grpSp>
        <p:nvGrpSpPr>
          <p:cNvPr id="362" name="Shape 362"/>
          <p:cNvGrpSpPr/>
          <p:nvPr/>
        </p:nvGrpSpPr>
        <p:grpSpPr>
          <a:xfrm>
            <a:off x="643028" y="5012832"/>
            <a:ext cx="2764323" cy="335762"/>
            <a:chOff x="675861" y="6207826"/>
            <a:chExt cx="3685764" cy="447683"/>
          </a:xfrm>
        </p:grpSpPr>
        <p:grpSp>
          <p:nvGrpSpPr>
            <p:cNvPr id="363" name="Shape 363"/>
            <p:cNvGrpSpPr/>
            <p:nvPr/>
          </p:nvGrpSpPr>
          <p:grpSpPr>
            <a:xfrm>
              <a:off x="675861" y="6348642"/>
              <a:ext cx="3560598" cy="306867"/>
              <a:chOff x="2326642" y="6319230"/>
              <a:chExt cx="3560598" cy="306867"/>
            </a:xfrm>
          </p:grpSpPr>
          <p:sp>
            <p:nvSpPr>
              <p:cNvPr id="364" name="Shape 364"/>
              <p:cNvSpPr/>
              <p:nvPr/>
            </p:nvSpPr>
            <p:spPr>
              <a:xfrm>
                <a:off x="3546676"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65" name="Shape 365"/>
              <p:cNvSpPr/>
              <p:nvPr/>
            </p:nvSpPr>
            <p:spPr>
              <a:xfrm>
                <a:off x="2936659"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66" name="Shape 366"/>
              <p:cNvSpPr/>
              <p:nvPr/>
            </p:nvSpPr>
            <p:spPr>
              <a:xfrm>
                <a:off x="2326642"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67" name="Shape 367"/>
              <p:cNvSpPr/>
              <p:nvPr/>
            </p:nvSpPr>
            <p:spPr>
              <a:xfrm>
                <a:off x="4152488"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68" name="Shape 368"/>
              <p:cNvSpPr/>
              <p:nvPr/>
            </p:nvSpPr>
            <p:spPr>
              <a:xfrm>
                <a:off x="476671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69" name="Shape 369"/>
              <p:cNvSpPr/>
              <p:nvPr/>
            </p:nvSpPr>
            <p:spPr>
              <a:xfrm>
                <a:off x="536194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grpSp>
        <p:grpSp>
          <p:nvGrpSpPr>
            <p:cNvPr id="370" name="Shape 370"/>
            <p:cNvGrpSpPr/>
            <p:nvPr/>
          </p:nvGrpSpPr>
          <p:grpSpPr>
            <a:xfrm>
              <a:off x="801027" y="6207826"/>
              <a:ext cx="3560598" cy="306867"/>
              <a:chOff x="2326642" y="6319230"/>
              <a:chExt cx="3560598" cy="306867"/>
            </a:xfrm>
          </p:grpSpPr>
          <p:sp>
            <p:nvSpPr>
              <p:cNvPr id="371" name="Shape 371"/>
              <p:cNvSpPr/>
              <p:nvPr/>
            </p:nvSpPr>
            <p:spPr>
              <a:xfrm>
                <a:off x="3546676"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72" name="Shape 372"/>
              <p:cNvSpPr/>
              <p:nvPr/>
            </p:nvSpPr>
            <p:spPr>
              <a:xfrm>
                <a:off x="2936659"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73" name="Shape 373"/>
              <p:cNvSpPr/>
              <p:nvPr/>
            </p:nvSpPr>
            <p:spPr>
              <a:xfrm>
                <a:off x="2326642"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74" name="Shape 374"/>
              <p:cNvSpPr/>
              <p:nvPr/>
            </p:nvSpPr>
            <p:spPr>
              <a:xfrm>
                <a:off x="4152488"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75" name="Shape 375"/>
              <p:cNvSpPr/>
              <p:nvPr/>
            </p:nvSpPr>
            <p:spPr>
              <a:xfrm>
                <a:off x="476671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76" name="Shape 376"/>
              <p:cNvSpPr/>
              <p:nvPr/>
            </p:nvSpPr>
            <p:spPr>
              <a:xfrm>
                <a:off x="536194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grpSp>
      </p:grpSp>
      <p:grpSp>
        <p:nvGrpSpPr>
          <p:cNvPr id="377" name="Shape 377"/>
          <p:cNvGrpSpPr/>
          <p:nvPr/>
        </p:nvGrpSpPr>
        <p:grpSpPr>
          <a:xfrm>
            <a:off x="3683053" y="5021132"/>
            <a:ext cx="2764323" cy="335762"/>
            <a:chOff x="675861" y="6207826"/>
            <a:chExt cx="3685764" cy="447683"/>
          </a:xfrm>
        </p:grpSpPr>
        <p:grpSp>
          <p:nvGrpSpPr>
            <p:cNvPr id="378" name="Shape 378"/>
            <p:cNvGrpSpPr/>
            <p:nvPr/>
          </p:nvGrpSpPr>
          <p:grpSpPr>
            <a:xfrm>
              <a:off x="675861" y="6348642"/>
              <a:ext cx="3560598" cy="306867"/>
              <a:chOff x="2326642" y="6319230"/>
              <a:chExt cx="3560598" cy="306867"/>
            </a:xfrm>
          </p:grpSpPr>
          <p:sp>
            <p:nvSpPr>
              <p:cNvPr id="379" name="Shape 379"/>
              <p:cNvSpPr/>
              <p:nvPr/>
            </p:nvSpPr>
            <p:spPr>
              <a:xfrm>
                <a:off x="3546676"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0" name="Shape 380"/>
              <p:cNvSpPr/>
              <p:nvPr/>
            </p:nvSpPr>
            <p:spPr>
              <a:xfrm>
                <a:off x="2936659"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1" name="Shape 381"/>
              <p:cNvSpPr/>
              <p:nvPr/>
            </p:nvSpPr>
            <p:spPr>
              <a:xfrm>
                <a:off x="2326642"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2" name="Shape 382"/>
              <p:cNvSpPr/>
              <p:nvPr/>
            </p:nvSpPr>
            <p:spPr>
              <a:xfrm>
                <a:off x="4152488"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3" name="Shape 383"/>
              <p:cNvSpPr/>
              <p:nvPr/>
            </p:nvSpPr>
            <p:spPr>
              <a:xfrm>
                <a:off x="476671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4" name="Shape 384"/>
              <p:cNvSpPr/>
              <p:nvPr/>
            </p:nvSpPr>
            <p:spPr>
              <a:xfrm>
                <a:off x="536194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grpSp>
        <p:grpSp>
          <p:nvGrpSpPr>
            <p:cNvPr id="385" name="Shape 385"/>
            <p:cNvGrpSpPr/>
            <p:nvPr/>
          </p:nvGrpSpPr>
          <p:grpSpPr>
            <a:xfrm>
              <a:off x="801027" y="6207826"/>
              <a:ext cx="3560598" cy="306867"/>
              <a:chOff x="2326642" y="6319230"/>
              <a:chExt cx="3560598" cy="306867"/>
            </a:xfrm>
          </p:grpSpPr>
          <p:sp>
            <p:nvSpPr>
              <p:cNvPr id="386" name="Shape 386"/>
              <p:cNvSpPr/>
              <p:nvPr/>
            </p:nvSpPr>
            <p:spPr>
              <a:xfrm>
                <a:off x="3546676"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7" name="Shape 387"/>
              <p:cNvSpPr/>
              <p:nvPr/>
            </p:nvSpPr>
            <p:spPr>
              <a:xfrm>
                <a:off x="2936659"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8" name="Shape 388"/>
              <p:cNvSpPr/>
              <p:nvPr/>
            </p:nvSpPr>
            <p:spPr>
              <a:xfrm>
                <a:off x="2326642" y="6319230"/>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89" name="Shape 389"/>
              <p:cNvSpPr/>
              <p:nvPr/>
            </p:nvSpPr>
            <p:spPr>
              <a:xfrm>
                <a:off x="4152488"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90" name="Shape 390"/>
              <p:cNvSpPr/>
              <p:nvPr/>
            </p:nvSpPr>
            <p:spPr>
              <a:xfrm>
                <a:off x="476671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sp>
            <p:nvSpPr>
              <p:cNvPr id="391" name="Shape 391"/>
              <p:cNvSpPr/>
              <p:nvPr/>
            </p:nvSpPr>
            <p:spPr>
              <a:xfrm>
                <a:off x="5361940" y="6329997"/>
                <a:ext cx="525300" cy="296100"/>
              </a:xfrm>
              <a:prstGeom prst="roundRect">
                <a:avLst>
                  <a:gd name="adj" fmla="val 16667"/>
                </a:avLst>
              </a:prstGeom>
              <a:solidFill>
                <a:srgbClr val="BBD6EE"/>
              </a:solidFill>
              <a:ln w="12700" cap="flat" cmpd="sng">
                <a:solidFill>
                  <a:srgbClr val="BBD6EE"/>
                </a:solidFill>
                <a:prstDash val="solid"/>
                <a:miter lim="8000"/>
                <a:headEnd type="none" w="sm" len="sm"/>
                <a:tailEnd type="none" w="sm" len="sm"/>
              </a:ln>
            </p:spPr>
            <p:txBody>
              <a:bodyPr spcFirstLastPara="1" wrap="square" lIns="68575" tIns="34275" rIns="68575" bIns="34275" anchor="ctr" anchorCtr="0">
                <a:noAutofit/>
              </a:bodyPr>
              <a:lstStyle/>
              <a:p>
                <a:pPr algn="ctr"/>
                <a:endParaRPr sz="1400">
                  <a:solidFill>
                    <a:schemeClr val="lt1"/>
                  </a:solidFill>
                  <a:latin typeface="Calibri"/>
                  <a:ea typeface="Calibri"/>
                  <a:cs typeface="Calibri"/>
                  <a:sym typeface="Calibri"/>
                </a:endParaRPr>
              </a:p>
            </p:txBody>
          </p:sp>
        </p:grpSp>
      </p:grpSp>
      <p:sp>
        <p:nvSpPr>
          <p:cNvPr id="392" name="Shape 392"/>
          <p:cNvSpPr txBox="1"/>
          <p:nvPr/>
        </p:nvSpPr>
        <p:spPr>
          <a:xfrm>
            <a:off x="6888025" y="2341625"/>
            <a:ext cx="2087400" cy="750900"/>
          </a:xfrm>
          <a:prstGeom prst="rect">
            <a:avLst/>
          </a:prstGeom>
          <a:noFill/>
          <a:ln>
            <a:noFill/>
          </a:ln>
        </p:spPr>
        <p:txBody>
          <a:bodyPr spcFirstLastPara="1" wrap="square" lIns="91425" tIns="91425" rIns="91425" bIns="91425" anchor="ctr" anchorCtr="0">
            <a:noAutofit/>
          </a:bodyPr>
          <a:lstStyle/>
          <a:p>
            <a:r>
              <a:rPr lang="en"/>
              <a:t>Explosion in number of</a:t>
            </a:r>
            <a:endParaRPr/>
          </a:p>
          <a:p>
            <a:r>
              <a:rPr lang="en"/>
              <a:t>containers / processes:</a:t>
            </a:r>
            <a:endParaRPr/>
          </a:p>
        </p:txBody>
      </p:sp>
      <p:sp>
        <p:nvSpPr>
          <p:cNvPr id="393" name="Shape 393"/>
          <p:cNvSpPr txBox="1"/>
          <p:nvPr/>
        </p:nvSpPr>
        <p:spPr>
          <a:xfrm>
            <a:off x="6847975" y="3544988"/>
            <a:ext cx="2240100" cy="675900"/>
          </a:xfrm>
          <a:prstGeom prst="rect">
            <a:avLst/>
          </a:prstGeom>
          <a:noFill/>
          <a:ln>
            <a:noFill/>
          </a:ln>
        </p:spPr>
        <p:txBody>
          <a:bodyPr spcFirstLastPara="1" wrap="square" lIns="91425" tIns="91425" rIns="91425" bIns="91425" anchor="ctr" anchorCtr="0">
            <a:noAutofit/>
          </a:bodyPr>
          <a:lstStyle/>
          <a:p>
            <a:r>
              <a:rPr lang="en"/>
              <a:t>Increase of infrastructure cost footprint</a:t>
            </a:r>
            <a:endParaRPr/>
          </a:p>
        </p:txBody>
      </p:sp>
      <p:sp>
        <p:nvSpPr>
          <p:cNvPr id="394" name="Shape 394"/>
          <p:cNvSpPr txBox="1"/>
          <p:nvPr/>
        </p:nvSpPr>
        <p:spPr>
          <a:xfrm>
            <a:off x="6867925" y="4666400"/>
            <a:ext cx="2127600" cy="883500"/>
          </a:xfrm>
          <a:prstGeom prst="rect">
            <a:avLst/>
          </a:prstGeom>
          <a:noFill/>
          <a:ln>
            <a:noFill/>
          </a:ln>
        </p:spPr>
        <p:txBody>
          <a:bodyPr spcFirstLastPara="1" wrap="square" lIns="91425" tIns="91425" rIns="91425" bIns="91425" anchor="ctr" anchorCtr="0">
            <a:noAutofit/>
          </a:bodyPr>
          <a:lstStyle/>
          <a:p>
            <a:r>
              <a:rPr lang="en"/>
              <a:t>Increase of operational</a:t>
            </a:r>
            <a:endParaRPr/>
          </a:p>
          <a:p>
            <a:r>
              <a:rPr lang="en"/>
              <a:t>management cost and</a:t>
            </a:r>
            <a:endParaRPr/>
          </a:p>
          <a:p>
            <a:r>
              <a:rPr lang="en"/>
              <a:t>complexity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p:nvPr/>
        </p:nvSpPr>
        <p:spPr>
          <a:xfrm>
            <a:off x="358914" y="2563936"/>
            <a:ext cx="7522500" cy="2779500"/>
          </a:xfrm>
          <a:prstGeom prst="rect">
            <a:avLst/>
          </a:prstGeom>
          <a:noFill/>
          <a:ln>
            <a:noFill/>
          </a:ln>
        </p:spPr>
        <p:txBody>
          <a:bodyPr spcFirstLastPara="1" wrap="square" lIns="32750" tIns="32750" rIns="32750" bIns="32750" anchor="ctr" anchorCtr="0">
            <a:noAutofit/>
          </a:bodyPr>
          <a:lstStyle/>
          <a:p>
            <a:pPr>
              <a:lnSpc>
                <a:spcPct val="150000"/>
              </a:lnSpc>
              <a:buClr>
                <a:srgbClr val="FFFFFF"/>
              </a:buClr>
            </a:pPr>
            <a:r>
              <a:rPr lang="en" sz="2200">
                <a:latin typeface="Helvetica Neue Light"/>
                <a:ea typeface="Helvetica Neue Light"/>
                <a:cs typeface="Helvetica Neue Light"/>
                <a:sym typeface="Helvetica Neue Light"/>
              </a:rPr>
              <a:t>a cloud-native platform </a:t>
            </a:r>
            <a:endParaRPr sz="900"/>
          </a:p>
          <a:p>
            <a:pPr>
              <a:buClr>
                <a:srgbClr val="FFFFFF"/>
              </a:buClr>
            </a:pPr>
            <a:r>
              <a:rPr lang="en" sz="1600" i="1">
                <a:latin typeface="Helvetica Neue"/>
                <a:ea typeface="Helvetica Neue"/>
                <a:cs typeface="Helvetica Neue"/>
                <a:sym typeface="Helvetica Neue"/>
              </a:rPr>
              <a:t>for</a:t>
            </a:r>
            <a:endParaRPr sz="900"/>
          </a:p>
          <a:p>
            <a:pPr marL="0" lvl="2" indent="292100">
              <a:lnSpc>
                <a:spcPct val="150000"/>
              </a:lnSpc>
              <a:buClr>
                <a:srgbClr val="FFFFFF"/>
              </a:buClr>
            </a:pPr>
            <a:r>
              <a:rPr lang="en" sz="2200">
                <a:latin typeface="Helvetica Neue Light"/>
                <a:ea typeface="Helvetica Neue Light"/>
                <a:cs typeface="Helvetica Neue Light"/>
                <a:sym typeface="Helvetica Neue Light"/>
              </a:rPr>
              <a:t>short-running, stateless computation</a:t>
            </a:r>
            <a:endParaRPr sz="900"/>
          </a:p>
          <a:p>
            <a:pPr>
              <a:buClr>
                <a:srgbClr val="FFFFFF"/>
              </a:buClr>
            </a:pPr>
            <a:r>
              <a:rPr lang="en" sz="1600" i="1">
                <a:latin typeface="Helvetica Neue"/>
                <a:ea typeface="Helvetica Neue"/>
                <a:cs typeface="Helvetica Neue"/>
                <a:sym typeface="Helvetica Neue"/>
              </a:rPr>
              <a:t>and</a:t>
            </a:r>
            <a:endParaRPr sz="900"/>
          </a:p>
          <a:p>
            <a:pPr marL="0" lvl="2" indent="292100">
              <a:lnSpc>
                <a:spcPct val="150000"/>
              </a:lnSpc>
              <a:buClr>
                <a:srgbClr val="FFFFFF"/>
              </a:buClr>
            </a:pPr>
            <a:r>
              <a:rPr lang="en" sz="2200">
                <a:latin typeface="Helvetica Neue Light"/>
                <a:ea typeface="Helvetica Neue Light"/>
                <a:cs typeface="Helvetica Neue Light"/>
                <a:sym typeface="Helvetica Neue Light"/>
              </a:rPr>
              <a:t>event-driven applications</a:t>
            </a:r>
            <a:endParaRPr sz="900"/>
          </a:p>
          <a:p>
            <a:pPr>
              <a:buClr>
                <a:srgbClr val="FFFFFF"/>
              </a:buClr>
            </a:pPr>
            <a:r>
              <a:rPr lang="en" sz="1600" i="1">
                <a:latin typeface="Helvetica Neue"/>
                <a:ea typeface="Helvetica Neue"/>
                <a:cs typeface="Helvetica Neue"/>
                <a:sym typeface="Helvetica Neue"/>
              </a:rPr>
              <a:t>which</a:t>
            </a:r>
            <a:r>
              <a:rPr lang="en" sz="1600">
                <a:latin typeface="Helvetica Neue Light"/>
                <a:ea typeface="Helvetica Neue Light"/>
                <a:cs typeface="Helvetica Neue Light"/>
                <a:sym typeface="Helvetica Neue Light"/>
              </a:rPr>
              <a:t> </a:t>
            </a:r>
            <a:endParaRPr sz="900"/>
          </a:p>
          <a:p>
            <a:pPr marL="0" lvl="2" indent="292100">
              <a:lnSpc>
                <a:spcPct val="150000"/>
              </a:lnSpc>
              <a:buClr>
                <a:srgbClr val="FFFFFF"/>
              </a:buClr>
            </a:pPr>
            <a:r>
              <a:rPr lang="en" sz="2200">
                <a:latin typeface="Helvetica Neue Light"/>
                <a:ea typeface="Helvetica Neue Light"/>
                <a:cs typeface="Helvetica Neue Light"/>
                <a:sym typeface="Helvetica Neue Light"/>
              </a:rPr>
              <a:t>scales up and down instantly and automatically</a:t>
            </a:r>
            <a:endParaRPr sz="900"/>
          </a:p>
          <a:p>
            <a:pPr>
              <a:buClr>
                <a:srgbClr val="FFFFFF"/>
              </a:buClr>
            </a:pPr>
            <a:r>
              <a:rPr lang="en" sz="1600" i="1">
                <a:latin typeface="Helvetica Neue"/>
                <a:ea typeface="Helvetica Neue"/>
                <a:cs typeface="Helvetica Neue"/>
                <a:sym typeface="Helvetica Neue"/>
              </a:rPr>
              <a:t>and</a:t>
            </a:r>
            <a:endParaRPr sz="900"/>
          </a:p>
          <a:p>
            <a:pPr marL="0" lvl="2" indent="292100">
              <a:lnSpc>
                <a:spcPct val="150000"/>
              </a:lnSpc>
              <a:buClr>
                <a:srgbClr val="FFFFFF"/>
              </a:buClr>
            </a:pPr>
            <a:r>
              <a:rPr lang="en" sz="2200">
                <a:latin typeface="Helvetica Neue Light"/>
                <a:ea typeface="Helvetica Neue Light"/>
                <a:cs typeface="Helvetica Neue Light"/>
                <a:sym typeface="Helvetica Neue Light"/>
              </a:rPr>
              <a:t>charges for actual usage at a millisecond granularity</a:t>
            </a:r>
            <a:endParaRPr sz="900"/>
          </a:p>
        </p:txBody>
      </p:sp>
      <p:sp>
        <p:nvSpPr>
          <p:cNvPr id="400" name="Shape 400"/>
          <p:cNvSpPr/>
          <p:nvPr/>
        </p:nvSpPr>
        <p:spPr>
          <a:xfrm>
            <a:off x="298273" y="1557106"/>
            <a:ext cx="4520700" cy="509100"/>
          </a:xfrm>
          <a:prstGeom prst="rect">
            <a:avLst/>
          </a:prstGeom>
          <a:noFill/>
          <a:ln>
            <a:noFill/>
          </a:ln>
        </p:spPr>
        <p:txBody>
          <a:bodyPr spcFirstLastPara="1" wrap="square" lIns="32750" tIns="32750" rIns="32750" bIns="32750" anchor="ctr" anchorCtr="0">
            <a:noAutofit/>
          </a:bodyPr>
          <a:lstStyle/>
          <a:p>
            <a:pPr algn="ctr">
              <a:buClr>
                <a:srgbClr val="FFFB00"/>
              </a:buClr>
            </a:pPr>
            <a:r>
              <a:rPr lang="en" sz="3700" i="1">
                <a:latin typeface="Helvetica Neue"/>
                <a:ea typeface="Helvetica Neue"/>
                <a:cs typeface="Helvetica Neue"/>
                <a:sym typeface="Helvetica Neue"/>
              </a:rPr>
              <a:t>What is Serverless?</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332156" y="2802619"/>
            <a:ext cx="3873900" cy="684900"/>
          </a:xfrm>
          <a:prstGeom prst="rect">
            <a:avLst/>
          </a:prstGeom>
          <a:noFill/>
          <a:ln>
            <a:noFill/>
          </a:ln>
        </p:spPr>
        <p:txBody>
          <a:bodyPr spcFirstLastPara="1" wrap="square" lIns="19050" tIns="19050" rIns="19050" bIns="19050" anchor="ctr" anchorCtr="0">
            <a:noAutofit/>
          </a:bodyPr>
          <a:lstStyle/>
          <a:p>
            <a:r>
              <a:rPr lang="en" sz="2100">
                <a:solidFill>
                  <a:srgbClr val="142936"/>
                </a:solidFill>
                <a:latin typeface="Calibri"/>
                <a:ea typeface="Calibri"/>
                <a:cs typeface="Calibri"/>
                <a:sym typeface="Calibri"/>
              </a:rPr>
              <a:t>Runs code </a:t>
            </a:r>
            <a:r>
              <a:rPr lang="en" sz="2100" b="1">
                <a:solidFill>
                  <a:srgbClr val="142936"/>
                </a:solidFill>
                <a:latin typeface="Helvetica Neue"/>
                <a:ea typeface="Helvetica Neue"/>
                <a:cs typeface="Helvetica Neue"/>
                <a:sym typeface="Helvetica Neue"/>
              </a:rPr>
              <a:t>only </a:t>
            </a:r>
            <a:r>
              <a:rPr lang="en" sz="2100">
                <a:solidFill>
                  <a:srgbClr val="142936"/>
                </a:solidFill>
                <a:latin typeface="Calibri"/>
                <a:ea typeface="Calibri"/>
                <a:cs typeface="Calibri"/>
                <a:sym typeface="Calibri"/>
              </a:rPr>
              <a:t>on-demand on a per-request basis</a:t>
            </a:r>
            <a:endParaRPr sz="1100"/>
          </a:p>
        </p:txBody>
      </p:sp>
      <p:sp>
        <p:nvSpPr>
          <p:cNvPr id="406" name="Shape 406"/>
          <p:cNvSpPr/>
          <p:nvPr/>
        </p:nvSpPr>
        <p:spPr>
          <a:xfrm>
            <a:off x="332156" y="3781161"/>
            <a:ext cx="3873900" cy="1717800"/>
          </a:xfrm>
          <a:prstGeom prst="rect">
            <a:avLst/>
          </a:prstGeom>
          <a:noFill/>
          <a:ln>
            <a:noFill/>
          </a:ln>
        </p:spPr>
        <p:txBody>
          <a:bodyPr spcFirstLastPara="1" wrap="square" lIns="19050" tIns="19050" rIns="19050" bIns="19050" anchor="ctr" anchorCtr="0">
            <a:noAutofit/>
          </a:bodyPr>
          <a:lstStyle/>
          <a:p>
            <a:r>
              <a:rPr lang="en" sz="3600">
                <a:solidFill>
                  <a:srgbClr val="142936"/>
                </a:solidFill>
                <a:latin typeface="Calibri"/>
                <a:ea typeface="Calibri"/>
                <a:cs typeface="Calibri"/>
                <a:sym typeface="Calibri"/>
              </a:rPr>
              <a:t>Serverless deployment &amp; operations model</a:t>
            </a:r>
            <a:endParaRPr sz="1100"/>
          </a:p>
        </p:txBody>
      </p:sp>
      <p:pic>
        <p:nvPicPr>
          <p:cNvPr id="407" name="Shape 407" descr="pasted-image.pdf"/>
          <p:cNvPicPr preferRelativeResize="0"/>
          <p:nvPr/>
        </p:nvPicPr>
        <p:blipFill rotWithShape="1">
          <a:blip r:embed="rId3">
            <a:alphaModFix/>
          </a:blip>
          <a:srcRect/>
          <a:stretch/>
        </p:blipFill>
        <p:spPr>
          <a:xfrm>
            <a:off x="6126810" y="3784937"/>
            <a:ext cx="2685000" cy="1179900"/>
          </a:xfrm>
          <a:prstGeom prst="rect">
            <a:avLst/>
          </a:prstGeom>
          <a:noFill/>
          <a:ln>
            <a:noFill/>
          </a:ln>
        </p:spPr>
      </p:pic>
      <p:pic>
        <p:nvPicPr>
          <p:cNvPr id="408" name="Shape 408" descr="pasted-image.pdf"/>
          <p:cNvPicPr preferRelativeResize="0"/>
          <p:nvPr/>
        </p:nvPicPr>
        <p:blipFill rotWithShape="1">
          <a:blip r:embed="rId4">
            <a:alphaModFix/>
          </a:blip>
          <a:srcRect/>
          <a:stretch/>
        </p:blipFill>
        <p:spPr>
          <a:xfrm>
            <a:off x="4523851" y="3732309"/>
            <a:ext cx="1285200" cy="1285200"/>
          </a:xfrm>
          <a:prstGeom prst="rect">
            <a:avLst/>
          </a:prstGeom>
          <a:noFill/>
          <a:ln>
            <a:noFill/>
          </a:ln>
        </p:spPr>
      </p:pic>
      <p:sp>
        <p:nvSpPr>
          <p:cNvPr id="409" name="Shape 409"/>
          <p:cNvSpPr/>
          <p:nvPr/>
        </p:nvSpPr>
        <p:spPr>
          <a:xfrm>
            <a:off x="4402789" y="5047576"/>
            <a:ext cx="1527300" cy="350100"/>
          </a:xfrm>
          <a:prstGeom prst="rect">
            <a:avLst/>
          </a:prstGeom>
          <a:noFill/>
          <a:ln>
            <a:noFill/>
          </a:ln>
        </p:spPr>
        <p:txBody>
          <a:bodyPr spcFirstLastPara="1" wrap="square" lIns="19050" tIns="19050" rIns="19050" bIns="19050" anchor="ctr" anchorCtr="0">
            <a:noAutofit/>
          </a:bodyPr>
          <a:lstStyle/>
          <a:p>
            <a:pPr>
              <a:lnSpc>
                <a:spcPct val="120000"/>
              </a:lnSpc>
            </a:pPr>
            <a:r>
              <a:rPr lang="en" sz="1700">
                <a:solidFill>
                  <a:srgbClr val="142936"/>
                </a:solidFill>
                <a:latin typeface="Calibri"/>
                <a:ea typeface="Calibri"/>
                <a:cs typeface="Calibri"/>
                <a:sym typeface="Calibri"/>
              </a:rPr>
              <a:t>No servers</a:t>
            </a:r>
            <a:endParaRPr sz="1100"/>
          </a:p>
        </p:txBody>
      </p:sp>
      <p:sp>
        <p:nvSpPr>
          <p:cNvPr id="410" name="Shape 410"/>
          <p:cNvSpPr/>
          <p:nvPr/>
        </p:nvSpPr>
        <p:spPr>
          <a:xfrm>
            <a:off x="6705677" y="5038051"/>
            <a:ext cx="1527300" cy="350100"/>
          </a:xfrm>
          <a:prstGeom prst="rect">
            <a:avLst/>
          </a:prstGeom>
          <a:noFill/>
          <a:ln>
            <a:noFill/>
          </a:ln>
        </p:spPr>
        <p:txBody>
          <a:bodyPr spcFirstLastPara="1" wrap="square" lIns="19050" tIns="19050" rIns="19050" bIns="19050" anchor="ctr" anchorCtr="0">
            <a:noAutofit/>
          </a:bodyPr>
          <a:lstStyle/>
          <a:p>
            <a:pPr>
              <a:lnSpc>
                <a:spcPct val="120000"/>
              </a:lnSpc>
            </a:pPr>
            <a:r>
              <a:rPr lang="en" sz="1700">
                <a:solidFill>
                  <a:srgbClr val="142936"/>
                </a:solidFill>
                <a:latin typeface="Calibri"/>
                <a:ea typeface="Calibri"/>
                <a:cs typeface="Calibri"/>
                <a:sym typeface="Calibri"/>
              </a:rPr>
              <a:t>Just code</a:t>
            </a:r>
            <a:endParaRPr sz="1100"/>
          </a:p>
        </p:txBody>
      </p:sp>
      <p:cxnSp>
        <p:nvCxnSpPr>
          <p:cNvPr id="411" name="Shape 411"/>
          <p:cNvCxnSpPr/>
          <p:nvPr/>
        </p:nvCxnSpPr>
        <p:spPr>
          <a:xfrm>
            <a:off x="371483" y="3632055"/>
            <a:ext cx="948600" cy="0"/>
          </a:xfrm>
          <a:prstGeom prst="straightConnector1">
            <a:avLst/>
          </a:prstGeom>
          <a:noFill/>
          <a:ln w="228600" cap="flat" cmpd="sng">
            <a:solidFill>
              <a:srgbClr val="56A8FD"/>
            </a:solidFill>
            <a:prstDash val="solid"/>
            <a:miter lim="8000"/>
            <a:headEnd type="none" w="sm" len="sm"/>
            <a:tailEnd type="none" w="sm" len="sm"/>
          </a:ln>
        </p:spPr>
      </p:cxnSp>
      <p:sp>
        <p:nvSpPr>
          <p:cNvPr id="412" name="Shape 412"/>
          <p:cNvSpPr txBox="1">
            <a:spLocks noGrp="1"/>
          </p:cNvSpPr>
          <p:nvPr>
            <p:ph type="title"/>
          </p:nvPr>
        </p:nvSpPr>
        <p:spPr>
          <a:xfrm>
            <a:off x="486825" y="1139919"/>
            <a:ext cx="7886700" cy="994200"/>
          </a:xfrm>
          <a:prstGeom prst="rect">
            <a:avLst/>
          </a:prstGeom>
          <a:noFill/>
          <a:ln>
            <a:noFill/>
          </a:ln>
        </p:spPr>
        <p:txBody>
          <a:bodyPr spcFirstLastPara="1" vert="horz" wrap="square" lIns="68575" tIns="34275" rIns="68575" bIns="34275" rtlCol="0" anchor="ctr" anchorCtr="0">
            <a:noAutofit/>
          </a:bodyPr>
          <a:lstStyle/>
          <a:p>
            <a:pPr>
              <a:lnSpc>
                <a:spcPct val="90000"/>
              </a:lnSpc>
              <a:spcBef>
                <a:spcPts val="0"/>
              </a:spcBef>
              <a:buClr>
                <a:schemeClr val="dk1"/>
              </a:buClr>
            </a:pPr>
            <a:r>
              <a:rPr lang="en"/>
              <a:t>Server-less means no servers?</a:t>
            </a:r>
            <a:endParaRPr/>
          </a:p>
          <a:p>
            <a:pPr>
              <a:lnSpc>
                <a:spcPct val="90000"/>
              </a:lnSpc>
              <a:spcBef>
                <a:spcPts val="0"/>
              </a:spcBef>
              <a:buClr>
                <a:schemeClr val="dk1"/>
              </a:buClr>
            </a:pPr>
            <a:r>
              <a:rPr lang="en"/>
              <a:t>Or worry-less about servers?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p:nvPr/>
        </p:nvSpPr>
        <p:spPr>
          <a:xfrm>
            <a:off x="376756" y="2124627"/>
            <a:ext cx="3873900" cy="361500"/>
          </a:xfrm>
          <a:prstGeom prst="rect">
            <a:avLst/>
          </a:prstGeom>
          <a:noFill/>
          <a:ln>
            <a:noFill/>
          </a:ln>
        </p:spPr>
        <p:txBody>
          <a:bodyPr spcFirstLastPara="1" wrap="square" lIns="19050" tIns="19050" rIns="19050" bIns="19050" anchor="ctr" anchorCtr="0">
            <a:noAutofit/>
          </a:bodyPr>
          <a:lstStyle/>
          <a:p>
            <a:r>
              <a:rPr lang="en" sz="2100">
                <a:solidFill>
                  <a:srgbClr val="142936"/>
                </a:solidFill>
                <a:latin typeface="Calibri"/>
                <a:ea typeface="Calibri"/>
                <a:cs typeface="Calibri"/>
                <a:sym typeface="Calibri"/>
              </a:rPr>
              <a:t>Runs code </a:t>
            </a:r>
            <a:r>
              <a:rPr lang="en" sz="2100" b="1">
                <a:solidFill>
                  <a:srgbClr val="142936"/>
                </a:solidFill>
                <a:latin typeface="Helvetica Neue"/>
                <a:ea typeface="Helvetica Neue"/>
                <a:cs typeface="Helvetica Neue"/>
                <a:sym typeface="Helvetica Neue"/>
              </a:rPr>
              <a:t>in response </a:t>
            </a:r>
            <a:r>
              <a:rPr lang="en" sz="2100">
                <a:solidFill>
                  <a:srgbClr val="142936"/>
                </a:solidFill>
                <a:latin typeface="Calibri"/>
                <a:ea typeface="Calibri"/>
                <a:cs typeface="Calibri"/>
                <a:sym typeface="Calibri"/>
              </a:rPr>
              <a:t>to events</a:t>
            </a:r>
            <a:endParaRPr sz="1100"/>
          </a:p>
        </p:txBody>
      </p:sp>
      <p:sp>
        <p:nvSpPr>
          <p:cNvPr id="418" name="Shape 418"/>
          <p:cNvSpPr/>
          <p:nvPr/>
        </p:nvSpPr>
        <p:spPr>
          <a:xfrm>
            <a:off x="376756" y="3221471"/>
            <a:ext cx="3873900" cy="1158000"/>
          </a:xfrm>
          <a:prstGeom prst="rect">
            <a:avLst/>
          </a:prstGeom>
          <a:noFill/>
          <a:ln>
            <a:noFill/>
          </a:ln>
        </p:spPr>
        <p:txBody>
          <a:bodyPr spcFirstLastPara="1" wrap="square" lIns="19050" tIns="19050" rIns="19050" bIns="19050" anchor="ctr" anchorCtr="0">
            <a:noAutofit/>
          </a:bodyPr>
          <a:lstStyle/>
          <a:p>
            <a:r>
              <a:rPr lang="en" sz="3600">
                <a:solidFill>
                  <a:srgbClr val="142936"/>
                </a:solidFill>
                <a:latin typeface="Calibri"/>
                <a:ea typeface="Calibri"/>
                <a:cs typeface="Calibri"/>
                <a:sym typeface="Calibri"/>
              </a:rPr>
              <a:t>Event-programming model</a:t>
            </a:r>
            <a:endParaRPr sz="1100"/>
          </a:p>
        </p:txBody>
      </p:sp>
      <p:cxnSp>
        <p:nvCxnSpPr>
          <p:cNvPr id="419" name="Shape 419"/>
          <p:cNvCxnSpPr/>
          <p:nvPr/>
        </p:nvCxnSpPr>
        <p:spPr>
          <a:xfrm>
            <a:off x="416083" y="2792480"/>
            <a:ext cx="948600" cy="0"/>
          </a:xfrm>
          <a:prstGeom prst="straightConnector1">
            <a:avLst/>
          </a:prstGeom>
          <a:noFill/>
          <a:ln w="228600" cap="flat" cmpd="sng">
            <a:solidFill>
              <a:srgbClr val="56A8FD"/>
            </a:solidFill>
            <a:prstDash val="solid"/>
            <a:miter lim="8000"/>
            <a:headEnd type="none" w="sm" len="sm"/>
            <a:tailEnd type="none" w="sm" len="sm"/>
          </a:ln>
        </p:spPr>
      </p:cxnSp>
      <p:pic>
        <p:nvPicPr>
          <p:cNvPr id="420" name="Shape 420" descr="pasted-image.pdf"/>
          <p:cNvPicPr preferRelativeResize="0"/>
          <p:nvPr/>
        </p:nvPicPr>
        <p:blipFill rotWithShape="1">
          <a:blip r:embed="rId3">
            <a:alphaModFix/>
          </a:blip>
          <a:srcRect/>
          <a:stretch/>
        </p:blipFill>
        <p:spPr>
          <a:xfrm>
            <a:off x="3891386" y="1997695"/>
            <a:ext cx="4945800" cy="3192000"/>
          </a:xfrm>
          <a:prstGeom prst="rect">
            <a:avLst/>
          </a:prstGeom>
          <a:noFill/>
          <a:ln>
            <a:noFill/>
          </a:ln>
        </p:spPr>
      </p:pic>
      <p:sp>
        <p:nvSpPr>
          <p:cNvPr id="421" name="Shape 421"/>
          <p:cNvSpPr txBox="1">
            <a:spLocks noGrp="1"/>
          </p:cNvSpPr>
          <p:nvPr>
            <p:ph type="title"/>
          </p:nvPr>
        </p:nvSpPr>
        <p:spPr>
          <a:xfrm>
            <a:off x="311700" y="1302275"/>
            <a:ext cx="8520600" cy="572700"/>
          </a:xfrm>
          <a:prstGeom prst="rect">
            <a:avLst/>
          </a:prstGeom>
          <a:noFill/>
          <a:ln>
            <a:noFill/>
          </a:ln>
        </p:spPr>
        <p:txBody>
          <a:bodyPr spcFirstLastPara="1" vert="horz" wrap="square" lIns="68575" tIns="34275" rIns="68575" bIns="34275" rtlCol="0" anchor="ctr" anchorCtr="0">
            <a:noAutofit/>
          </a:bodyPr>
          <a:lstStyle/>
          <a:p>
            <a:pPr>
              <a:lnSpc>
                <a:spcPct val="90000"/>
              </a:lnSpc>
              <a:spcBef>
                <a:spcPts val="0"/>
              </a:spcBef>
              <a:buClr>
                <a:schemeClr val="dk1"/>
              </a:buClr>
            </a:pPr>
            <a:r>
              <a:rPr lang="en"/>
              <a:t>What triggers code execution?</a:t>
            </a:r>
            <a:endParaRPr sz="3300"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28650" y="1131094"/>
            <a:ext cx="7886700" cy="994200"/>
          </a:xfrm>
          <a:prstGeom prst="rect">
            <a:avLst/>
          </a:prstGeom>
        </p:spPr>
        <p:txBody>
          <a:bodyPr spcFirstLastPara="1" vert="horz" wrap="square" lIns="91425" tIns="91425" rIns="91425" bIns="91425" rtlCol="0" anchor="ctr" anchorCtr="0">
            <a:noAutofit/>
          </a:bodyPr>
          <a:lstStyle/>
          <a:p>
            <a:pPr>
              <a:spcBef>
                <a:spcPts val="0"/>
              </a:spcBef>
            </a:pPr>
            <a:r>
              <a:rPr lang="en"/>
              <a:t>Why is Serverless attractive?</a:t>
            </a:r>
            <a:endParaRPr/>
          </a:p>
        </p:txBody>
      </p:sp>
      <p:sp>
        <p:nvSpPr>
          <p:cNvPr id="427" name="Shape 427"/>
          <p:cNvSpPr txBox="1">
            <a:spLocks noGrp="1"/>
          </p:cNvSpPr>
          <p:nvPr>
            <p:ph type="body" idx="1"/>
          </p:nvPr>
        </p:nvSpPr>
        <p:spPr>
          <a:xfrm>
            <a:off x="373300" y="2214319"/>
            <a:ext cx="3886200" cy="3263400"/>
          </a:xfrm>
          <a:prstGeom prst="rect">
            <a:avLst/>
          </a:prstGeom>
        </p:spPr>
        <p:txBody>
          <a:bodyPr spcFirstLastPara="1" vert="horz" wrap="square" lIns="91425" tIns="91425" rIns="91425" bIns="91425" rtlCol="0" anchor="t" anchorCtr="0">
            <a:noAutofit/>
          </a:bodyPr>
          <a:lstStyle/>
          <a:p>
            <a:pPr marL="457200" indent="-406400">
              <a:spcBef>
                <a:spcPts val="1000"/>
              </a:spcBef>
              <a:spcAft>
                <a:spcPts val="0"/>
              </a:spcAft>
              <a:buSzPts val="2800"/>
              <a:buChar char="•"/>
            </a:pPr>
            <a:r>
              <a:rPr lang="en" sz="2800"/>
              <a:t>Making app development &amp; ops dramatically faster, cheaper, easier</a:t>
            </a:r>
            <a:endParaRPr sz="2800"/>
          </a:p>
          <a:p>
            <a:pPr marL="457200" indent="-406400">
              <a:spcBef>
                <a:spcPts val="0"/>
              </a:spcBef>
              <a:spcAft>
                <a:spcPts val="0"/>
              </a:spcAft>
              <a:buSzPts val="2800"/>
              <a:buChar char="•"/>
            </a:pPr>
            <a:r>
              <a:rPr lang="en" sz="2800"/>
              <a:t>Drives infrastructure cost savings</a:t>
            </a:r>
            <a:endParaRPr sz="2800"/>
          </a:p>
          <a:p>
            <a:pPr marL="177800" indent="-38100">
              <a:spcBef>
                <a:spcPts val="1600"/>
              </a:spcBef>
              <a:spcAft>
                <a:spcPts val="1600"/>
              </a:spcAft>
              <a:buNone/>
            </a:pPr>
            <a:endParaRPr/>
          </a:p>
        </p:txBody>
      </p:sp>
      <p:pic>
        <p:nvPicPr>
          <p:cNvPr id="428" name="Shape 428"/>
          <p:cNvPicPr preferRelativeResize="0"/>
          <p:nvPr/>
        </p:nvPicPr>
        <p:blipFill>
          <a:blip r:embed="rId3">
            <a:alphaModFix/>
          </a:blip>
          <a:stretch>
            <a:fillRect/>
          </a:stretch>
        </p:blipFill>
        <p:spPr>
          <a:xfrm>
            <a:off x="4006250" y="2306675"/>
            <a:ext cx="5076250" cy="2735900"/>
          </a:xfrm>
          <a:prstGeom prst="rect">
            <a:avLst/>
          </a:prstGeom>
          <a:noFill/>
          <a:ln>
            <a:noFill/>
          </a:ln>
        </p:spPr>
      </p:pic>
      <p:sp>
        <p:nvSpPr>
          <p:cNvPr id="429" name="Shape 429"/>
          <p:cNvSpPr txBox="1"/>
          <p:nvPr/>
        </p:nvSpPr>
        <p:spPr>
          <a:xfrm>
            <a:off x="6276825" y="5686625"/>
            <a:ext cx="2829000" cy="273900"/>
          </a:xfrm>
          <a:prstGeom prst="rect">
            <a:avLst/>
          </a:prstGeom>
          <a:noFill/>
          <a:ln>
            <a:noFill/>
          </a:ln>
        </p:spPr>
        <p:txBody>
          <a:bodyPr spcFirstLastPara="1" wrap="square" lIns="91425" tIns="91425" rIns="91425" bIns="91425" anchor="ctr" anchorCtr="0">
            <a:noAutofit/>
          </a:bodyPr>
          <a:lstStyle/>
          <a:p>
            <a:pPr>
              <a:lnSpc>
                <a:spcPct val="80000"/>
              </a:lnSpc>
            </a:pPr>
            <a:r>
              <a:rPr lang="en" sz="800" i="1">
                <a:solidFill>
                  <a:srgbClr val="142936"/>
                </a:solidFill>
              </a:rPr>
              <a:t>Source: Jason McGee, IBM; Serverless Conference 2017.</a:t>
            </a:r>
            <a:endParaRPr sz="800" i="1">
              <a:solidFill>
                <a:srgbClr val="142936"/>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1557</TotalTime>
  <Words>897</Words>
  <Application>Microsoft Office PowerPoint</Application>
  <PresentationFormat>On-screen Show (4:3)</PresentationFormat>
  <Paragraphs>222</Paragraphs>
  <Slides>26</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Helvetica Neue</vt:lpstr>
      <vt:lpstr>Helvetica Neue Light</vt:lpstr>
      <vt:lpstr>HP Simplified</vt:lpstr>
      <vt:lpstr>HP Simplified Light</vt:lpstr>
      <vt:lpstr>Times New Roman</vt:lpstr>
      <vt:lpstr>Trebuchet MS</vt:lpstr>
      <vt:lpstr>Tw Cen MT</vt:lpstr>
      <vt:lpstr>Tw Cen MT Condensed</vt:lpstr>
      <vt:lpstr>Wingdings 3</vt:lpstr>
      <vt:lpstr>Integral</vt:lpstr>
      <vt:lpstr>Serverless COMPUTING</vt:lpstr>
      <vt:lpstr>PowerPoint Presentation</vt:lpstr>
      <vt:lpstr>Evolution Of Serverless</vt:lpstr>
      <vt:lpstr>Enter Serverless</vt:lpstr>
      <vt:lpstr>PowerPoint Presentation</vt:lpstr>
      <vt:lpstr>PowerPoint Presentation</vt:lpstr>
      <vt:lpstr>Server-less means no servers? Or worry-less about servers?</vt:lpstr>
      <vt:lpstr>What triggers code execution?</vt:lpstr>
      <vt:lpstr>Why is Serverless attractive?</vt:lpstr>
      <vt:lpstr>Key factors for infrastructure cost savings</vt:lpstr>
      <vt:lpstr>PowerPoint Presentation</vt:lpstr>
      <vt:lpstr>Evolving to Serverless</vt:lpstr>
      <vt:lpstr>Important Benefits</vt:lpstr>
      <vt:lpstr>Common use cases for Serverless Applications</vt:lpstr>
      <vt:lpstr>PowerPoint Presentation</vt:lpstr>
      <vt:lpstr>PowerPoint Presentation</vt:lpstr>
      <vt:lpstr>PowerPoint Presentation</vt:lpstr>
      <vt:lpstr>AWS Lambda Execution Flow</vt:lpstr>
      <vt:lpstr>Lambda execution model</vt:lpstr>
      <vt:lpstr>Event Sources that integrate with AWS Lambda</vt:lpstr>
      <vt:lpstr>Working with Lambda</vt:lpstr>
      <vt:lpstr>Working with Lambda</vt:lpstr>
      <vt:lpstr>Working with Lambda</vt:lpstr>
      <vt:lpstr>Working with Lambda</vt:lpstr>
      <vt:lpstr>PowerPoint Presentation</vt:lpstr>
      <vt:lpstr>PowerPoint Presentation</vt:lpstr>
    </vt:vector>
  </TitlesOfParts>
  <Company>Faculty of Computer Science Universitas Indonesia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Daya Adianto</dc:creator>
  <cp:lastModifiedBy>Rizal Fathoni Aji</cp:lastModifiedBy>
  <cp:revision>90</cp:revision>
  <dcterms:created xsi:type="dcterms:W3CDTF">2019-04-10T03:52:40Z</dcterms:created>
  <dcterms:modified xsi:type="dcterms:W3CDTF">2023-10-10T06:42:20Z</dcterms:modified>
</cp:coreProperties>
</file>