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23" r:id="rId2"/>
    <p:sldId id="265" r:id="rId3"/>
    <p:sldId id="266" r:id="rId4"/>
    <p:sldId id="293" r:id="rId5"/>
    <p:sldId id="294" r:id="rId6"/>
    <p:sldId id="386" r:id="rId7"/>
    <p:sldId id="344" r:id="rId8"/>
    <p:sldId id="345" r:id="rId9"/>
    <p:sldId id="346" r:id="rId10"/>
    <p:sldId id="347" r:id="rId11"/>
    <p:sldId id="348" r:id="rId12"/>
    <p:sldId id="349" r:id="rId13"/>
    <p:sldId id="350" r:id="rId14"/>
    <p:sldId id="351" r:id="rId15"/>
    <p:sldId id="396" r:id="rId16"/>
    <p:sldId id="397" r:id="rId17"/>
    <p:sldId id="398" r:id="rId18"/>
    <p:sldId id="399" r:id="rId19"/>
    <p:sldId id="400" r:id="rId20"/>
    <p:sldId id="352" r:id="rId21"/>
    <p:sldId id="356" r:id="rId22"/>
    <p:sldId id="387" r:id="rId23"/>
    <p:sldId id="331" r:id="rId24"/>
    <p:sldId id="335" r:id="rId25"/>
    <p:sldId id="336" r:id="rId26"/>
    <p:sldId id="337" r:id="rId27"/>
    <p:sldId id="388" r:id="rId28"/>
    <p:sldId id="379" r:id="rId29"/>
    <p:sldId id="380" r:id="rId30"/>
    <p:sldId id="381" r:id="rId31"/>
    <p:sldId id="382" r:id="rId32"/>
    <p:sldId id="383" r:id="rId33"/>
    <p:sldId id="384" r:id="rId34"/>
    <p:sldId id="385" r:id="rId35"/>
    <p:sldId id="389" r:id="rId36"/>
    <p:sldId id="390" r:id="rId37"/>
    <p:sldId id="391" r:id="rId38"/>
    <p:sldId id="392" r:id="rId39"/>
    <p:sldId id="393" r:id="rId40"/>
    <p:sldId id="394" r:id="rId41"/>
    <p:sldId id="395" r:id="rId42"/>
    <p:sldId id="325" r:id="rId43"/>
    <p:sldId id="32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9" autoAdjust="0"/>
    <p:restoredTop sz="94660"/>
  </p:normalViewPr>
  <p:slideViewPr>
    <p:cSldViewPr>
      <p:cViewPr varScale="1">
        <p:scale>
          <a:sx n="72" d="100"/>
          <a:sy n="72" d="100"/>
        </p:scale>
        <p:origin x="13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455EC-D86C-4621-88DC-E51A28D63F7C}" type="datetimeFigureOut">
              <a:rPr lang="en-US" smtClean="0"/>
              <a:t>9/12/2023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40EE-EB56-4420-834F-422F3E422A8A}" type="slidenum">
              <a:rPr lang="en-US" smtClean="0"/>
              <a:t>‹#›</a:t>
            </a:fld>
            <a:endParaRPr lang="en-US"/>
          </a:p>
        </p:txBody>
      </p:sp>
    </p:spTree>
    <p:extLst>
      <p:ext uri="{BB962C8B-B14F-4D97-AF65-F5344CB8AC3E}">
        <p14:creationId xmlns:p14="http://schemas.microsoft.com/office/powerpoint/2010/main" val="2032712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7</a:t>
            </a:fld>
            <a:endParaRPr lang="nl-NL"/>
          </a:p>
        </p:txBody>
      </p:sp>
    </p:spTree>
    <p:extLst>
      <p:ext uri="{BB962C8B-B14F-4D97-AF65-F5344CB8AC3E}">
        <p14:creationId xmlns:p14="http://schemas.microsoft.com/office/powerpoint/2010/main" val="287626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21</a:t>
            </a:fld>
            <a:endParaRPr lang="nl-NL"/>
          </a:p>
        </p:txBody>
      </p:sp>
    </p:spTree>
    <p:extLst>
      <p:ext uri="{BB962C8B-B14F-4D97-AF65-F5344CB8AC3E}">
        <p14:creationId xmlns:p14="http://schemas.microsoft.com/office/powerpoint/2010/main" val="96699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8</a:t>
            </a:fld>
            <a:endParaRPr lang="nl-NL"/>
          </a:p>
        </p:txBody>
      </p:sp>
    </p:spTree>
    <p:extLst>
      <p:ext uri="{BB962C8B-B14F-4D97-AF65-F5344CB8AC3E}">
        <p14:creationId xmlns:p14="http://schemas.microsoft.com/office/powerpoint/2010/main" val="204317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9</a:t>
            </a:fld>
            <a:endParaRPr lang="nl-NL"/>
          </a:p>
        </p:txBody>
      </p:sp>
    </p:spTree>
    <p:extLst>
      <p:ext uri="{BB962C8B-B14F-4D97-AF65-F5344CB8AC3E}">
        <p14:creationId xmlns:p14="http://schemas.microsoft.com/office/powerpoint/2010/main" val="192586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10</a:t>
            </a:fld>
            <a:endParaRPr lang="nl-NL"/>
          </a:p>
        </p:txBody>
      </p:sp>
    </p:spTree>
    <p:extLst>
      <p:ext uri="{BB962C8B-B14F-4D97-AF65-F5344CB8AC3E}">
        <p14:creationId xmlns:p14="http://schemas.microsoft.com/office/powerpoint/2010/main" val="52463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11</a:t>
            </a:fld>
            <a:endParaRPr lang="nl-NL"/>
          </a:p>
        </p:txBody>
      </p:sp>
    </p:spTree>
    <p:extLst>
      <p:ext uri="{BB962C8B-B14F-4D97-AF65-F5344CB8AC3E}">
        <p14:creationId xmlns:p14="http://schemas.microsoft.com/office/powerpoint/2010/main" val="414540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12</a:t>
            </a:fld>
            <a:endParaRPr lang="nl-NL"/>
          </a:p>
        </p:txBody>
      </p:sp>
    </p:spTree>
    <p:extLst>
      <p:ext uri="{BB962C8B-B14F-4D97-AF65-F5344CB8AC3E}">
        <p14:creationId xmlns:p14="http://schemas.microsoft.com/office/powerpoint/2010/main" val="169432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13</a:t>
            </a:fld>
            <a:endParaRPr lang="nl-NL"/>
          </a:p>
        </p:txBody>
      </p:sp>
    </p:spTree>
    <p:extLst>
      <p:ext uri="{BB962C8B-B14F-4D97-AF65-F5344CB8AC3E}">
        <p14:creationId xmlns:p14="http://schemas.microsoft.com/office/powerpoint/2010/main" val="115883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14</a:t>
            </a:fld>
            <a:endParaRPr lang="nl-NL"/>
          </a:p>
        </p:txBody>
      </p:sp>
    </p:spTree>
    <p:extLst>
      <p:ext uri="{BB962C8B-B14F-4D97-AF65-F5344CB8AC3E}">
        <p14:creationId xmlns:p14="http://schemas.microsoft.com/office/powerpoint/2010/main" val="414778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A871D1-693D-4F2D-B896-8A90D6B6BDE5}" type="slidenum">
              <a:rPr lang="nl-NL" smtClean="0"/>
              <a:pPr/>
              <a:t>20</a:t>
            </a:fld>
            <a:endParaRPr lang="nl-NL"/>
          </a:p>
        </p:txBody>
      </p:sp>
    </p:spTree>
    <p:extLst>
      <p:ext uri="{BB962C8B-B14F-4D97-AF65-F5344CB8AC3E}">
        <p14:creationId xmlns:p14="http://schemas.microsoft.com/office/powerpoint/2010/main" val="2878104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0F5C62F-137F-CF27-D713-849E7FDD949F}"/>
              </a:ext>
            </a:extLst>
          </p:cNvPr>
          <p:cNvSpPr txBox="1">
            <a:spLocks/>
          </p:cNvSpPr>
          <p:nvPr/>
        </p:nvSpPr>
        <p:spPr>
          <a:xfrm>
            <a:off x="1257300" y="3200400"/>
            <a:ext cx="6629400" cy="2362200"/>
          </a:xfrm>
          <a:prstGeom prst="rect">
            <a:avLst/>
          </a:prstGeom>
        </p:spPr>
        <p:txBody>
          <a:bodyPr>
            <a:normAutofit/>
          </a:bodyPr>
          <a:lst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TW" sz="3200" dirty="0">
                <a:effectLst>
                  <a:outerShdw blurRad="38100" dist="38100" dir="2700000" algn="tl">
                    <a:srgbClr val="000000">
                      <a:alpha val="43137"/>
                    </a:srgbClr>
                  </a:outerShdw>
                </a:effectLst>
                <a:latin typeface="標楷體" pitchFamily="65" charset="-120"/>
                <a:ea typeface="標楷體" pitchFamily="65" charset="-120"/>
              </a:rPr>
              <a:t>Infrastructure as a Service</a:t>
            </a:r>
          </a:p>
          <a:p>
            <a:pPr algn="ctr"/>
            <a:endParaRPr lang="en-US" sz="3200" dirty="0">
              <a:effectLst>
                <a:outerShdw blurRad="38100" dist="38100" dir="2700000" algn="tl">
                  <a:srgbClr val="000000">
                    <a:alpha val="43137"/>
                  </a:srgbClr>
                </a:outerShdw>
              </a:effectLst>
              <a:latin typeface="標楷體" pitchFamily="65" charset="-120"/>
              <a:ea typeface="標楷體" pitchFamily="65" charset="-120"/>
            </a:endParaRPr>
          </a:p>
          <a:p>
            <a:pPr algn="ctr"/>
            <a:endParaRPr lang="en-US" dirty="0">
              <a:latin typeface="標楷體" pitchFamily="65" charset="-120"/>
              <a:ea typeface="標楷體" pitchFamily="65" charset="-120"/>
            </a:endParaRPr>
          </a:p>
        </p:txBody>
      </p:sp>
    </p:spTree>
    <p:extLst>
      <p:ext uri="{BB962C8B-B14F-4D97-AF65-F5344CB8AC3E}">
        <p14:creationId xmlns:p14="http://schemas.microsoft.com/office/powerpoint/2010/main" val="32273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Defined Compute (SDC)</a:t>
            </a:r>
            <a:endParaRPr lang="nl-NL" dirty="0"/>
          </a:p>
        </p:txBody>
      </p:sp>
      <p:pic>
        <p:nvPicPr>
          <p:cNvPr id="1026" name="Picture 2" descr="Software Defined Compute (SD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2250" y="1295400"/>
            <a:ext cx="6159500" cy="539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91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Defined Compute (SDC)</a:t>
            </a:r>
            <a:endParaRPr lang="nl-NL" dirty="0"/>
          </a:p>
        </p:txBody>
      </p:sp>
      <p:sp>
        <p:nvSpPr>
          <p:cNvPr id="3" name="Tijdelijke aanduiding voor inhoud 2"/>
          <p:cNvSpPr>
            <a:spLocks noGrp="1"/>
          </p:cNvSpPr>
          <p:nvPr>
            <p:ph idx="1"/>
          </p:nvPr>
        </p:nvSpPr>
        <p:spPr>
          <a:xfrm>
            <a:off x="457200" y="1600200"/>
            <a:ext cx="8382000" cy="4876800"/>
          </a:xfrm>
        </p:spPr>
        <p:txBody>
          <a:bodyPr>
            <a:normAutofit fontScale="92500"/>
          </a:bodyPr>
          <a:lstStyle/>
          <a:p>
            <a:r>
              <a:rPr lang="en-US" dirty="0"/>
              <a:t>Some virtualization platforms allow running virtual machines to be moved automatically between physical machines</a:t>
            </a:r>
          </a:p>
          <a:p>
            <a:r>
              <a:rPr lang="en-US" dirty="0"/>
              <a:t>Some benefits:</a:t>
            </a:r>
          </a:p>
          <a:p>
            <a:pPr lvl="1"/>
            <a:r>
              <a:rPr lang="en-GB" dirty="0"/>
              <a:t>When a physical machine fails, all virtual machines that ran on the failed physical machine can be restarted automatically on other physical machines</a:t>
            </a:r>
          </a:p>
          <a:p>
            <a:pPr lvl="1"/>
            <a:r>
              <a:rPr lang="en-US" dirty="0"/>
              <a:t>Virtual machines to be automatically moved to the least busy physical machines</a:t>
            </a:r>
          </a:p>
          <a:p>
            <a:pPr lvl="1"/>
            <a:r>
              <a:rPr lang="en-US" dirty="0"/>
              <a:t>Some physical machines can get fully loaded while other physical machines can be automatically switched off, saving power and cooling cost</a:t>
            </a:r>
          </a:p>
          <a:p>
            <a:pPr lvl="1"/>
            <a:r>
              <a:rPr lang="en-US" dirty="0"/>
              <a:t>Enables hardware maintenance without downtime. By moving all virtual machines from one physical machine to other physical machines, the physical machine can be switched off for maintenance without interruption of running virtual machines</a:t>
            </a:r>
            <a:endParaRPr lang="nl-NL" dirty="0"/>
          </a:p>
          <a:p>
            <a:endParaRPr lang="nl-NL" dirty="0"/>
          </a:p>
        </p:txBody>
      </p:sp>
    </p:spTree>
    <p:extLst>
      <p:ext uri="{BB962C8B-B14F-4D97-AF65-F5344CB8AC3E}">
        <p14:creationId xmlns:p14="http://schemas.microsoft.com/office/powerpoint/2010/main" val="240132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Defined Compute (SDC)</a:t>
            </a:r>
            <a:endParaRPr lang="nl-NL" dirty="0"/>
          </a:p>
        </p:txBody>
      </p:sp>
      <p:sp>
        <p:nvSpPr>
          <p:cNvPr id="3" name="Tijdelijke aanduiding voor inhoud 2"/>
          <p:cNvSpPr>
            <a:spLocks noGrp="1"/>
          </p:cNvSpPr>
          <p:nvPr>
            <p:ph idx="1"/>
          </p:nvPr>
        </p:nvSpPr>
        <p:spPr>
          <a:xfrm>
            <a:off x="457200" y="1600200"/>
            <a:ext cx="8382000" cy="4876800"/>
          </a:xfrm>
        </p:spPr>
        <p:txBody>
          <a:bodyPr>
            <a:normAutofit fontScale="92500"/>
          </a:bodyPr>
          <a:lstStyle/>
          <a:p>
            <a:r>
              <a:rPr lang="en-US" dirty="0"/>
              <a:t>Some virtualization platforms allow running virtual machines to be moved automatically between physical machines</a:t>
            </a:r>
          </a:p>
          <a:p>
            <a:r>
              <a:rPr lang="en-US" dirty="0"/>
              <a:t>Some benefits:</a:t>
            </a:r>
          </a:p>
          <a:p>
            <a:pPr lvl="1"/>
            <a:r>
              <a:rPr lang="en-GB" dirty="0"/>
              <a:t>When a physical machine fails, all virtual machines that ran on the failed physical machine can be restarted automatically on other physical machines</a:t>
            </a:r>
          </a:p>
          <a:p>
            <a:pPr lvl="1"/>
            <a:r>
              <a:rPr lang="en-US" dirty="0"/>
              <a:t>Virtual machines to be automatically moved to the least busy physical machines</a:t>
            </a:r>
          </a:p>
          <a:p>
            <a:pPr lvl="1"/>
            <a:r>
              <a:rPr lang="en-US" dirty="0"/>
              <a:t>Some physical machines can get fully loaded while other physical machines can be automatically switched off, saving power and cooling cost</a:t>
            </a:r>
          </a:p>
          <a:p>
            <a:pPr lvl="1"/>
            <a:r>
              <a:rPr lang="en-US" dirty="0"/>
              <a:t>Enables hardware maintenance without downtime. By moving all virtual machines from one physical machine to other physical machines, the physical machine can be switched off for maintenance without interruption of running virtual machines</a:t>
            </a:r>
            <a:endParaRPr lang="nl-NL" dirty="0"/>
          </a:p>
          <a:p>
            <a:endParaRPr lang="nl-NL" dirty="0"/>
          </a:p>
        </p:txBody>
      </p:sp>
    </p:spTree>
    <p:extLst>
      <p:ext uri="{BB962C8B-B14F-4D97-AF65-F5344CB8AC3E}">
        <p14:creationId xmlns:p14="http://schemas.microsoft.com/office/powerpoint/2010/main" val="25216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Disadvantages of computer virtualization</a:t>
            </a:r>
            <a:endParaRPr lang="nl-NL" dirty="0"/>
          </a:p>
        </p:txBody>
      </p:sp>
      <p:sp>
        <p:nvSpPr>
          <p:cNvPr id="3" name="Tijdelijke aanduiding voor inhoud 2"/>
          <p:cNvSpPr>
            <a:spLocks noGrp="1"/>
          </p:cNvSpPr>
          <p:nvPr>
            <p:ph idx="1"/>
          </p:nvPr>
        </p:nvSpPr>
        <p:spPr>
          <a:xfrm>
            <a:off x="457200" y="1600200"/>
            <a:ext cx="8382000" cy="4876800"/>
          </a:xfrm>
        </p:spPr>
        <p:txBody>
          <a:bodyPr>
            <a:normAutofit fontScale="92500" lnSpcReduction="20000"/>
          </a:bodyPr>
          <a:lstStyle/>
          <a:p>
            <a:r>
              <a:rPr lang="en-GB" dirty="0"/>
              <a:t>Because creating a new virtual machine is so easy, virtual machines tend to get created for all kinds of reasons. This effect is known as "virtual machine sprawl“</a:t>
            </a:r>
          </a:p>
          <a:p>
            <a:pPr lvl="1"/>
            <a:r>
              <a:rPr lang="en-US" dirty="0"/>
              <a:t>They must be managed, use resources of the physical machine, use power and cooling, must be back-upped and kept up to date by installing patches</a:t>
            </a:r>
            <a:endParaRPr lang="nl-NL" dirty="0"/>
          </a:p>
          <a:p>
            <a:r>
              <a:rPr lang="en-GB" dirty="0"/>
              <a:t>Introduction of an extra layer in the infrastructure</a:t>
            </a:r>
          </a:p>
          <a:p>
            <a:pPr lvl="1"/>
            <a:r>
              <a:rPr lang="en-GB" dirty="0"/>
              <a:t>License fees, systems managers training, and the installation and maintenance of additional tools</a:t>
            </a:r>
          </a:p>
          <a:p>
            <a:r>
              <a:rPr lang="en-GB" dirty="0"/>
              <a:t>Virtualization cannot be used on all servers</a:t>
            </a:r>
          </a:p>
          <a:p>
            <a:pPr lvl="1"/>
            <a:r>
              <a:rPr lang="en-GB" dirty="0"/>
              <a:t>Some servers require additional specialized hardware, like modem cards, USB tokens or some form of high speed I/O like in real-time SCADA systems</a:t>
            </a:r>
          </a:p>
          <a:p>
            <a:r>
              <a:rPr lang="en-GB" dirty="0"/>
              <a:t>Virtualization is not supported by all application vendors</a:t>
            </a:r>
          </a:p>
          <a:p>
            <a:pPr lvl="1"/>
            <a:r>
              <a:rPr lang="en-GB" dirty="0"/>
              <a:t>When the application experiences some problem, systems managers must reinstall the application on a physical machine before they get support</a:t>
            </a:r>
            <a:endParaRPr lang="nl-NL" dirty="0"/>
          </a:p>
        </p:txBody>
      </p:sp>
    </p:spTree>
    <p:extLst>
      <p:ext uri="{BB962C8B-B14F-4D97-AF65-F5344CB8AC3E}">
        <p14:creationId xmlns:p14="http://schemas.microsoft.com/office/powerpoint/2010/main" val="125448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Virtualization technologies</a:t>
            </a:r>
            <a:endParaRPr lang="nl-NL" dirty="0"/>
          </a:p>
        </p:txBody>
      </p:sp>
      <p:sp>
        <p:nvSpPr>
          <p:cNvPr id="3" name="Tijdelijke aanduiding voor inhoud 2"/>
          <p:cNvSpPr>
            <a:spLocks noGrp="1"/>
          </p:cNvSpPr>
          <p:nvPr>
            <p:ph idx="1"/>
          </p:nvPr>
        </p:nvSpPr>
        <p:spPr>
          <a:xfrm>
            <a:off x="457200" y="1600200"/>
            <a:ext cx="8382000" cy="4876800"/>
          </a:xfrm>
        </p:spPr>
        <p:txBody>
          <a:bodyPr>
            <a:normAutofit/>
          </a:bodyPr>
          <a:lstStyle/>
          <a:p>
            <a:r>
              <a:rPr lang="en-GB" dirty="0"/>
              <a:t>Emulation</a:t>
            </a:r>
          </a:p>
          <a:p>
            <a:pPr lvl="1"/>
            <a:r>
              <a:rPr lang="en-GB" dirty="0"/>
              <a:t>To run programs on a computer, other than the one they were originally intended for</a:t>
            </a:r>
          </a:p>
          <a:p>
            <a:r>
              <a:rPr lang="en-GB" dirty="0"/>
              <a:t>Logical Partitions (LPARs)</a:t>
            </a:r>
          </a:p>
          <a:p>
            <a:pPr lvl="1"/>
            <a:r>
              <a:rPr lang="en-GB" dirty="0"/>
              <a:t>Hardware based, used on mainframe and midrange systems</a:t>
            </a:r>
          </a:p>
          <a:p>
            <a:r>
              <a:rPr lang="en-GB" dirty="0"/>
              <a:t>Hypervisors</a:t>
            </a:r>
          </a:p>
          <a:p>
            <a:pPr lvl="1"/>
            <a:r>
              <a:rPr lang="en-GB" dirty="0"/>
              <a:t>Hypervisors control the physical computer's hardware and provide virtual machines with all the services of a physical system, including a virtual BIOS, virtual devices, and virtualized memory management</a:t>
            </a:r>
          </a:p>
        </p:txBody>
      </p:sp>
    </p:spTree>
    <p:extLst>
      <p:ext uri="{BB962C8B-B14F-4D97-AF65-F5344CB8AC3E}">
        <p14:creationId xmlns:p14="http://schemas.microsoft.com/office/powerpoint/2010/main" val="208240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Virtualization Types</a:t>
            </a:r>
          </a:p>
        </p:txBody>
      </p:sp>
      <p:sp>
        <p:nvSpPr>
          <p:cNvPr id="3" name="Content Placeholder 2"/>
          <p:cNvSpPr>
            <a:spLocks noGrp="1"/>
          </p:cNvSpPr>
          <p:nvPr>
            <p:ph idx="1"/>
          </p:nvPr>
        </p:nvSpPr>
        <p:spPr/>
        <p:txBody>
          <a:bodyPr/>
          <a:lstStyle/>
          <a:p>
            <a:r>
              <a:rPr lang="en-US" dirty="0"/>
              <a:t>Virtualization Types :</a:t>
            </a:r>
          </a:p>
          <a:p>
            <a:pPr lvl="1"/>
            <a:r>
              <a:rPr lang="en-US" dirty="0"/>
              <a:t>Type 1 – Bare metal</a:t>
            </a:r>
          </a:p>
          <a:p>
            <a:pPr lvl="2"/>
            <a:r>
              <a:rPr lang="en-US" dirty="0"/>
              <a:t>VMMs run directly on the host's hardware as a hardware control and guest operating system monitor. </a:t>
            </a:r>
          </a:p>
          <a:p>
            <a:pPr lvl="1"/>
            <a:r>
              <a:rPr lang="en-US" dirty="0"/>
              <a:t>Type 2 – Hosted</a:t>
            </a:r>
          </a:p>
          <a:p>
            <a:pPr lvl="2"/>
            <a:r>
              <a:rPr lang="en-US" dirty="0"/>
              <a:t>VMMs are software applications running within a conventional operating system. </a:t>
            </a:r>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6284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Approaches</a:t>
            </a:r>
          </a:p>
        </p:txBody>
      </p:sp>
      <p:sp>
        <p:nvSpPr>
          <p:cNvPr id="3" name="Content Placeholder 2"/>
          <p:cNvSpPr>
            <a:spLocks noGrp="1"/>
          </p:cNvSpPr>
          <p:nvPr>
            <p:ph idx="1"/>
          </p:nvPr>
        </p:nvSpPr>
        <p:spPr/>
        <p:txBody>
          <a:bodyPr/>
          <a:lstStyle/>
          <a:p>
            <a:r>
              <a:rPr lang="en-US" dirty="0"/>
              <a:t>Virtualization Approaches :</a:t>
            </a:r>
          </a:p>
          <a:p>
            <a:pPr lvl="1"/>
            <a:r>
              <a:rPr lang="en-US" dirty="0"/>
              <a:t>Full-Virtualization</a:t>
            </a:r>
          </a:p>
          <a:p>
            <a:pPr lvl="2"/>
            <a:r>
              <a:rPr lang="en-US" dirty="0"/>
              <a:t>Hypervisor simulates enough hardware to allow an unmodified guest OS.</a:t>
            </a:r>
          </a:p>
          <a:p>
            <a:pPr lvl="1"/>
            <a:r>
              <a:rPr lang="en-US" dirty="0"/>
              <a:t>Para-Virtualization</a:t>
            </a:r>
          </a:p>
          <a:p>
            <a:pPr lvl="2"/>
            <a:r>
              <a:rPr lang="en-US" dirty="0"/>
              <a:t>Hypervisor does not necessarily simulate hardware, but instead offers a special API that can only be used by </a:t>
            </a:r>
            <a:r>
              <a:rPr lang="en-US" altLang="zh-TW" dirty="0"/>
              <a:t>the </a:t>
            </a:r>
            <a:r>
              <a:rPr lang="en-US" dirty="0"/>
              <a:t>modified guest OS.</a:t>
            </a:r>
          </a:p>
        </p:txBody>
      </p:sp>
      <p:sp>
        <p:nvSpPr>
          <p:cNvPr id="4" name="投影片編號版面配置區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3177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Approaches</a:t>
            </a:r>
          </a:p>
        </p:txBody>
      </p:sp>
      <p:sp>
        <p:nvSpPr>
          <p:cNvPr id="6" name="Content Placeholder 5"/>
          <p:cNvSpPr>
            <a:spLocks noGrp="1"/>
          </p:cNvSpPr>
          <p:nvPr>
            <p:ph idx="1"/>
          </p:nvPr>
        </p:nvSpPr>
        <p:spPr>
          <a:xfrm>
            <a:off x="457200" y="1219200"/>
            <a:ext cx="8229600" cy="4525963"/>
          </a:xfrm>
        </p:spPr>
        <p:txBody>
          <a:bodyPr/>
          <a:lstStyle/>
          <a:p>
            <a:r>
              <a:rPr lang="en-US" dirty="0"/>
              <a:t>Full-Virtualization</a:t>
            </a:r>
          </a:p>
        </p:txBody>
      </p:sp>
      <p:pic>
        <p:nvPicPr>
          <p:cNvPr id="4" name="Picture 2"/>
          <p:cNvPicPr>
            <a:picLocks noChangeAspect="1" noChangeArrowheads="1"/>
          </p:cNvPicPr>
          <p:nvPr/>
        </p:nvPicPr>
        <p:blipFill>
          <a:blip r:embed="rId2" cstate="print"/>
          <a:srcRect/>
          <a:stretch>
            <a:fillRect/>
          </a:stretch>
        </p:blipFill>
        <p:spPr bwMode="auto">
          <a:xfrm>
            <a:off x="1704536" y="1828800"/>
            <a:ext cx="5780690" cy="3352800"/>
          </a:xfrm>
          <a:prstGeom prst="rect">
            <a:avLst/>
          </a:prstGeom>
          <a:ln>
            <a:noFill/>
          </a:ln>
          <a:effectLst>
            <a:outerShdw blurRad="292100" dist="139700" dir="2700000" algn="tl" rotWithShape="0">
              <a:srgbClr val="333333">
                <a:alpha val="65000"/>
              </a:srgbClr>
            </a:outerShdw>
          </a:effectLst>
        </p:spPr>
      </p:pic>
      <p:graphicFrame>
        <p:nvGraphicFramePr>
          <p:cNvPr id="7" name="Table 6"/>
          <p:cNvGraphicFramePr>
            <a:graphicFrameLocks noGrp="1"/>
          </p:cNvGraphicFramePr>
          <p:nvPr/>
        </p:nvGraphicFramePr>
        <p:xfrm>
          <a:off x="1600200" y="5582920"/>
          <a:ext cx="6096000" cy="7416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pPr algn="ctr"/>
                      <a:r>
                        <a:rPr lang="en-US" b="1" i="1" dirty="0">
                          <a:solidFill>
                            <a:schemeClr val="tx1"/>
                          </a:solidFill>
                          <a:latin typeface="Calibri" pitchFamily="34" charset="0"/>
                        </a:rPr>
                        <a:t>Pros</a:t>
                      </a:r>
                    </a:p>
                  </a:txBody>
                  <a:tcPr/>
                </a:tc>
                <a:tc>
                  <a:txBody>
                    <a:bodyPr/>
                    <a:lstStyle/>
                    <a:p>
                      <a:pPr marL="91440"/>
                      <a:r>
                        <a:rPr lang="en-US" b="1" dirty="0">
                          <a:solidFill>
                            <a:schemeClr val="accent2">
                              <a:lumMod val="50000"/>
                            </a:schemeClr>
                          </a:solidFill>
                          <a:latin typeface="Cambria" pitchFamily="18" charset="0"/>
                        </a:rPr>
                        <a:t>Need not to modify guest OS</a:t>
                      </a:r>
                    </a:p>
                  </a:txBody>
                  <a:tcPr/>
                </a:tc>
                <a:extLst>
                  <a:ext uri="{0D108BD9-81ED-4DB2-BD59-A6C34878D82A}">
                    <a16:rowId xmlns:a16="http://schemas.microsoft.com/office/drawing/2014/main" val="10000"/>
                  </a:ext>
                </a:extLst>
              </a:tr>
              <a:tr h="370840">
                <a:tc>
                  <a:txBody>
                    <a:bodyPr/>
                    <a:lstStyle/>
                    <a:p>
                      <a:pPr algn="ctr"/>
                      <a:r>
                        <a:rPr lang="en-US" b="1" i="1" dirty="0">
                          <a:solidFill>
                            <a:schemeClr val="tx1"/>
                          </a:solidFill>
                          <a:latin typeface="Calibri" pitchFamily="34" charset="0"/>
                        </a:rPr>
                        <a:t>Cons</a:t>
                      </a:r>
                    </a:p>
                  </a:txBody>
                  <a:tcPr/>
                </a:tc>
                <a:tc>
                  <a:txBody>
                    <a:bodyPr/>
                    <a:lstStyle/>
                    <a:p>
                      <a:pPr marL="91440"/>
                      <a:r>
                        <a:rPr lang="en-US" b="1" dirty="0">
                          <a:solidFill>
                            <a:schemeClr val="accent2">
                              <a:lumMod val="50000"/>
                            </a:schemeClr>
                          </a:solidFill>
                          <a:latin typeface="Cambria" pitchFamily="18" charset="0"/>
                        </a:rPr>
                        <a:t>Significant</a:t>
                      </a:r>
                      <a:r>
                        <a:rPr lang="en-US" b="1" baseline="0" dirty="0">
                          <a:solidFill>
                            <a:schemeClr val="accent2">
                              <a:lumMod val="50000"/>
                            </a:schemeClr>
                          </a:solidFill>
                          <a:latin typeface="Cambria" pitchFamily="18" charset="0"/>
                        </a:rPr>
                        <a:t> performance hit</a:t>
                      </a:r>
                      <a:endParaRPr lang="en-US" b="1" dirty="0">
                        <a:solidFill>
                          <a:schemeClr val="accent2">
                            <a:lumMod val="50000"/>
                          </a:schemeClr>
                        </a:solidFill>
                        <a:latin typeface="Cambria" pitchFamily="18" charset="0"/>
                      </a:endParaRPr>
                    </a:p>
                  </a:txBody>
                  <a:tcPr/>
                </a:tc>
                <a:extLst>
                  <a:ext uri="{0D108BD9-81ED-4DB2-BD59-A6C34878D82A}">
                    <a16:rowId xmlns:a16="http://schemas.microsoft.com/office/drawing/2014/main" val="10001"/>
                  </a:ext>
                </a:extLst>
              </a:tr>
            </a:tbl>
          </a:graphicData>
        </a:graphic>
      </p:graphicFrame>
      <p:sp>
        <p:nvSpPr>
          <p:cNvPr id="8" name="投影片編號版面配置區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4270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Approaches</a:t>
            </a:r>
          </a:p>
        </p:txBody>
      </p:sp>
      <p:sp>
        <p:nvSpPr>
          <p:cNvPr id="6" name="Content Placeholder 5"/>
          <p:cNvSpPr>
            <a:spLocks noGrp="1"/>
          </p:cNvSpPr>
          <p:nvPr>
            <p:ph idx="1"/>
          </p:nvPr>
        </p:nvSpPr>
        <p:spPr>
          <a:xfrm>
            <a:off x="457200" y="1219200"/>
            <a:ext cx="8229600" cy="4525963"/>
          </a:xfrm>
        </p:spPr>
        <p:txBody>
          <a:bodyPr/>
          <a:lstStyle/>
          <a:p>
            <a:r>
              <a:rPr lang="en-US" dirty="0"/>
              <a:t>Para-Virtualization</a:t>
            </a:r>
          </a:p>
        </p:txBody>
      </p:sp>
      <p:graphicFrame>
        <p:nvGraphicFramePr>
          <p:cNvPr id="7" name="Table 6"/>
          <p:cNvGraphicFramePr>
            <a:graphicFrameLocks noGrp="1"/>
          </p:cNvGraphicFramePr>
          <p:nvPr/>
        </p:nvGraphicFramePr>
        <p:xfrm>
          <a:off x="1600200" y="5582920"/>
          <a:ext cx="6096000" cy="7416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pPr algn="ctr"/>
                      <a:r>
                        <a:rPr lang="en-US" b="1" i="1" dirty="0">
                          <a:solidFill>
                            <a:schemeClr val="tx1"/>
                          </a:solidFill>
                          <a:latin typeface="Calibri" pitchFamily="34" charset="0"/>
                        </a:rPr>
                        <a:t>Pros</a:t>
                      </a:r>
                    </a:p>
                  </a:txBody>
                  <a:tcPr/>
                </a:tc>
                <a:tc>
                  <a:txBody>
                    <a:bodyPr/>
                    <a:lstStyle/>
                    <a:p>
                      <a:pPr marL="91440"/>
                      <a:r>
                        <a:rPr lang="en-US" b="1" dirty="0">
                          <a:solidFill>
                            <a:schemeClr val="accent2">
                              <a:lumMod val="50000"/>
                            </a:schemeClr>
                          </a:solidFill>
                          <a:latin typeface="Cambria" pitchFamily="18" charset="0"/>
                        </a:rPr>
                        <a:t>Light weight and high perform</a:t>
                      </a:r>
                      <a:r>
                        <a:rPr lang="en-US" b="1" baseline="0" dirty="0">
                          <a:solidFill>
                            <a:schemeClr val="accent2">
                              <a:lumMod val="50000"/>
                            </a:schemeClr>
                          </a:solidFill>
                          <a:latin typeface="Cambria" pitchFamily="18" charset="0"/>
                        </a:rPr>
                        <a:t>ance</a:t>
                      </a:r>
                      <a:endParaRPr lang="en-US" b="1" dirty="0">
                        <a:solidFill>
                          <a:schemeClr val="accent2">
                            <a:lumMod val="50000"/>
                          </a:schemeClr>
                        </a:solidFill>
                        <a:latin typeface="Cambria" pitchFamily="18" charset="0"/>
                      </a:endParaRPr>
                    </a:p>
                  </a:txBody>
                  <a:tcPr/>
                </a:tc>
                <a:extLst>
                  <a:ext uri="{0D108BD9-81ED-4DB2-BD59-A6C34878D82A}">
                    <a16:rowId xmlns:a16="http://schemas.microsoft.com/office/drawing/2014/main" val="10000"/>
                  </a:ext>
                </a:extLst>
              </a:tr>
              <a:tr h="370840">
                <a:tc>
                  <a:txBody>
                    <a:bodyPr/>
                    <a:lstStyle/>
                    <a:p>
                      <a:pPr algn="ctr"/>
                      <a:r>
                        <a:rPr lang="en-US" b="1" i="1" dirty="0">
                          <a:solidFill>
                            <a:schemeClr val="tx1"/>
                          </a:solidFill>
                          <a:latin typeface="Calibri" pitchFamily="34" charset="0"/>
                        </a:rPr>
                        <a:t>Cons</a:t>
                      </a:r>
                    </a:p>
                  </a:txBody>
                  <a:tcPr/>
                </a:tc>
                <a:tc>
                  <a:txBody>
                    <a:bodyPr/>
                    <a:lstStyle/>
                    <a:p>
                      <a:pPr marL="91440"/>
                      <a:r>
                        <a:rPr lang="en-US" b="1" dirty="0">
                          <a:solidFill>
                            <a:schemeClr val="accent2">
                              <a:lumMod val="50000"/>
                            </a:schemeClr>
                          </a:solidFill>
                          <a:latin typeface="Cambria" pitchFamily="18" charset="0"/>
                        </a:rPr>
                        <a:t>Require</a:t>
                      </a:r>
                      <a:r>
                        <a:rPr lang="en-US" b="1" baseline="0" dirty="0">
                          <a:solidFill>
                            <a:schemeClr val="accent2">
                              <a:lumMod val="50000"/>
                            </a:schemeClr>
                          </a:solidFill>
                          <a:latin typeface="Cambria" pitchFamily="18" charset="0"/>
                        </a:rPr>
                        <a:t> modification of guest OS</a:t>
                      </a:r>
                      <a:endParaRPr lang="en-US" b="1" dirty="0">
                        <a:solidFill>
                          <a:schemeClr val="accent2">
                            <a:lumMod val="50000"/>
                          </a:schemeClr>
                        </a:solidFill>
                        <a:latin typeface="Cambria" pitchFamily="18" charset="0"/>
                      </a:endParaRPr>
                    </a:p>
                  </a:txBody>
                  <a:tcPr/>
                </a:tc>
                <a:extLst>
                  <a:ext uri="{0D108BD9-81ED-4DB2-BD59-A6C34878D82A}">
                    <a16:rowId xmlns:a16="http://schemas.microsoft.com/office/drawing/2014/main" val="10001"/>
                  </a:ext>
                </a:extLst>
              </a:tr>
            </a:tbl>
          </a:graphicData>
        </a:graphic>
      </p:graphicFrame>
      <p:pic>
        <p:nvPicPr>
          <p:cNvPr id="8" name="Picture 2"/>
          <p:cNvPicPr>
            <a:picLocks noChangeAspect="1" noChangeArrowheads="1"/>
          </p:cNvPicPr>
          <p:nvPr/>
        </p:nvPicPr>
        <p:blipFill>
          <a:blip r:embed="rId2" cstate="print"/>
          <a:srcRect/>
          <a:stretch>
            <a:fillRect/>
          </a:stretch>
        </p:blipFill>
        <p:spPr bwMode="auto">
          <a:xfrm>
            <a:off x="1689513" y="1828800"/>
            <a:ext cx="5778087" cy="3428999"/>
          </a:xfrm>
          <a:prstGeom prst="rect">
            <a:avLst/>
          </a:prstGeom>
          <a:ln>
            <a:noFill/>
          </a:ln>
          <a:effectLst>
            <a:outerShdw blurRad="292100" dist="139700" dir="2700000" algn="tl" rotWithShape="0">
              <a:srgbClr val="333333">
                <a:alpha val="65000"/>
              </a:srgbClr>
            </a:outerShdw>
          </a:effectLst>
        </p:spPr>
      </p:pic>
      <p:sp>
        <p:nvSpPr>
          <p:cNvPr id="9" name="投影片編號版面配置區 8"/>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8313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err="1"/>
              <a:t>Xen</a:t>
            </a:r>
            <a:endParaRPr lang="en-US" dirty="0"/>
          </a:p>
        </p:txBody>
      </p:sp>
      <p:sp>
        <p:nvSpPr>
          <p:cNvPr id="4" name="Content Placeholder 3"/>
          <p:cNvSpPr>
            <a:spLocks noGrp="1"/>
          </p:cNvSpPr>
          <p:nvPr>
            <p:ph sz="half" idx="2"/>
          </p:nvPr>
        </p:nvSpPr>
        <p:spPr/>
        <p:txBody>
          <a:bodyPr/>
          <a:lstStyle/>
          <a:p>
            <a:r>
              <a:rPr lang="en-US" dirty="0"/>
              <a:t>Type 1 Virtualization</a:t>
            </a:r>
          </a:p>
          <a:p>
            <a:r>
              <a:rPr lang="en-US" dirty="0"/>
              <a:t>Para-Virtualization</a:t>
            </a:r>
          </a:p>
        </p:txBody>
      </p:sp>
      <p:sp>
        <p:nvSpPr>
          <p:cNvPr id="5" name="Text Placeholder 4"/>
          <p:cNvSpPr>
            <a:spLocks noGrp="1"/>
          </p:cNvSpPr>
          <p:nvPr>
            <p:ph type="body" sz="quarter" idx="3"/>
          </p:nvPr>
        </p:nvSpPr>
        <p:spPr/>
        <p:txBody>
          <a:bodyPr/>
          <a:lstStyle/>
          <a:p>
            <a:r>
              <a:rPr lang="en-US" dirty="0"/>
              <a:t>KVM</a:t>
            </a:r>
          </a:p>
        </p:txBody>
      </p:sp>
      <p:sp>
        <p:nvSpPr>
          <p:cNvPr id="6" name="Content Placeholder 5"/>
          <p:cNvSpPr>
            <a:spLocks noGrp="1"/>
          </p:cNvSpPr>
          <p:nvPr>
            <p:ph sz="quarter" idx="4"/>
          </p:nvPr>
        </p:nvSpPr>
        <p:spPr/>
        <p:txBody>
          <a:bodyPr/>
          <a:lstStyle/>
          <a:p>
            <a:r>
              <a:rPr lang="en-US" dirty="0"/>
              <a:t>Type 2 Virtualization</a:t>
            </a:r>
          </a:p>
          <a:p>
            <a:r>
              <a:rPr lang="en-US" dirty="0"/>
              <a:t>Full-Virtualization</a:t>
            </a:r>
          </a:p>
        </p:txBody>
      </p:sp>
      <p:pic>
        <p:nvPicPr>
          <p:cNvPr id="7" name="Picture 2"/>
          <p:cNvPicPr>
            <a:picLocks noChangeAspect="1" noChangeArrowheads="1"/>
          </p:cNvPicPr>
          <p:nvPr/>
        </p:nvPicPr>
        <p:blipFill>
          <a:blip r:embed="rId2" cstate="print"/>
          <a:srcRect/>
          <a:stretch>
            <a:fillRect/>
          </a:stretch>
        </p:blipFill>
        <p:spPr bwMode="auto">
          <a:xfrm>
            <a:off x="4664064" y="3200400"/>
            <a:ext cx="4371241" cy="289519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107303" y="3200401"/>
            <a:ext cx="4371861" cy="2895600"/>
          </a:xfrm>
          <a:prstGeom prst="rect">
            <a:avLst/>
          </a:prstGeom>
          <a:noFill/>
          <a:ln w="9525">
            <a:noFill/>
            <a:miter lim="800000"/>
            <a:headEnd/>
            <a:tailEnd/>
          </a:ln>
          <a:effectLst/>
        </p:spPr>
      </p:pic>
      <p:sp>
        <p:nvSpPr>
          <p:cNvPr id="9" name="投影片編號版面配置區 8"/>
          <p:cNvSpPr>
            <a:spLocks noGrp="1"/>
          </p:cNvSpPr>
          <p:nvPr>
            <p:ph type="sldNum" sz="quarter" idx="12"/>
          </p:nvPr>
        </p:nvSpPr>
        <p:spPr/>
        <p:txBody>
          <a:bodyPr/>
          <a:lstStyle/>
          <a:p>
            <a:fld id="{B6F15528-21DE-4FAA-801E-634DDDAF4B2B}" type="slidenum">
              <a:rPr lang="en-US" smtClean="0"/>
              <a:pPr/>
              <a:t>19</a:t>
            </a:fld>
            <a:endParaRPr lang="en-US"/>
          </a:p>
        </p:txBody>
      </p:sp>
      <p:sp>
        <p:nvSpPr>
          <p:cNvPr id="11" name="Title 1"/>
          <p:cNvSpPr>
            <a:spLocks noGrp="1"/>
          </p:cNvSpPr>
          <p:nvPr>
            <p:ph type="title"/>
          </p:nvPr>
        </p:nvSpPr>
        <p:spPr>
          <a:xfrm>
            <a:off x="457200" y="274638"/>
            <a:ext cx="8229600" cy="868362"/>
          </a:xfrm>
        </p:spPr>
        <p:txBody>
          <a:bodyPr/>
          <a:lstStyle/>
          <a:p>
            <a:r>
              <a:rPr lang="en-US" dirty="0"/>
              <a:t>Examples</a:t>
            </a:r>
          </a:p>
        </p:txBody>
      </p:sp>
    </p:spTree>
    <p:extLst>
      <p:ext uri="{BB962C8B-B14F-4D97-AF65-F5344CB8AC3E}">
        <p14:creationId xmlns:p14="http://schemas.microsoft.com/office/powerpoint/2010/main" val="233233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Common problems in conventional IT infrastructure</a:t>
            </a:r>
          </a:p>
          <a:p>
            <a:pPr lvl="1"/>
            <a:r>
              <a:rPr lang="en-US" dirty="0"/>
              <a:t>Companies IT investment for peak capacity</a:t>
            </a:r>
          </a:p>
          <a:p>
            <a:pPr lvl="1"/>
            <a:r>
              <a:rPr lang="en-US" dirty="0"/>
              <a:t>Lack of agility for IT infrastructure</a:t>
            </a:r>
          </a:p>
          <a:p>
            <a:pPr lvl="1"/>
            <a:r>
              <a:rPr lang="en-US" dirty="0"/>
              <a:t>IT maintain cost for every company</a:t>
            </a:r>
          </a:p>
          <a:p>
            <a:pPr lvl="1"/>
            <a:r>
              <a:rPr lang="en-US" dirty="0"/>
              <a:t>Usually suffered from hardware failure risk</a:t>
            </a:r>
          </a:p>
          <a:p>
            <a:pPr lvl="1"/>
            <a:r>
              <a:rPr lang="en-US" dirty="0"/>
              <a:t>…</a:t>
            </a:r>
            <a:r>
              <a:rPr lang="en-US" dirty="0" err="1"/>
              <a:t>etc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Container technology</a:t>
            </a:r>
            <a:endParaRPr lang="nl-NL" dirty="0"/>
          </a:p>
        </p:txBody>
      </p:sp>
      <p:sp>
        <p:nvSpPr>
          <p:cNvPr id="3" name="Tijdelijke aanduiding voor inhoud 2"/>
          <p:cNvSpPr>
            <a:spLocks noGrp="1"/>
          </p:cNvSpPr>
          <p:nvPr>
            <p:ph idx="1"/>
          </p:nvPr>
        </p:nvSpPr>
        <p:spPr>
          <a:xfrm>
            <a:off x="457200" y="1600200"/>
            <a:ext cx="8382000" cy="2590800"/>
          </a:xfrm>
        </p:spPr>
        <p:txBody>
          <a:bodyPr>
            <a:normAutofit lnSpcReduction="10000"/>
          </a:bodyPr>
          <a:lstStyle/>
          <a:p>
            <a:r>
              <a:rPr lang="en-US" dirty="0"/>
              <a:t>Container technology is a server virtualization method in which the kernel of an operating system provides multiple isolated user-space instances, instead of just one</a:t>
            </a:r>
          </a:p>
          <a:p>
            <a:r>
              <a:rPr lang="en-US" dirty="0"/>
              <a:t>Containers look and feel like a real server from the point of view of its owners and users, but they share the same operating system kernel</a:t>
            </a:r>
          </a:p>
          <a:p>
            <a:r>
              <a:rPr lang="en-GB" dirty="0"/>
              <a:t>Containers are part of the Linux kernel since 2008</a:t>
            </a:r>
            <a:endParaRPr lang="en-US" dirty="0"/>
          </a:p>
        </p:txBody>
      </p:sp>
      <p:pic>
        <p:nvPicPr>
          <p:cNvPr id="3074" name="Picture 2" descr="Container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191000"/>
            <a:ext cx="5373267" cy="25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22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Container orchestration</a:t>
            </a:r>
            <a:endParaRPr lang="nl-NL" dirty="0"/>
          </a:p>
        </p:txBody>
      </p:sp>
      <p:sp>
        <p:nvSpPr>
          <p:cNvPr id="7" name="Tijdelijke aanduiding voor inhoud 2"/>
          <p:cNvSpPr>
            <a:spLocks noGrp="1"/>
          </p:cNvSpPr>
          <p:nvPr>
            <p:ph idx="1"/>
          </p:nvPr>
        </p:nvSpPr>
        <p:spPr>
          <a:xfrm>
            <a:off x="457200" y="1600200"/>
            <a:ext cx="8229600" cy="2286001"/>
          </a:xfrm>
        </p:spPr>
        <p:txBody>
          <a:bodyPr>
            <a:normAutofit fontScale="85000" lnSpcReduction="20000"/>
          </a:bodyPr>
          <a:lstStyle/>
          <a:p>
            <a:r>
              <a:rPr lang="en-GB" dirty="0"/>
              <a:t>Container orchestration, also known as a </a:t>
            </a:r>
            <a:r>
              <a:rPr lang="en-GB" dirty="0" err="1"/>
              <a:t>datacenter</a:t>
            </a:r>
            <a:r>
              <a:rPr lang="en-GB" dirty="0"/>
              <a:t> operating system, abstracts the resources of a cluster of machines and provides services to containers</a:t>
            </a:r>
          </a:p>
          <a:p>
            <a:r>
              <a:rPr lang="en-GB" dirty="0"/>
              <a:t>A container orchestrator enables containers to be run anywhere on a cluster of machines. It schedules the containers to run on any machine that has resources available and it acts like a kernel for the combined resources of an entire </a:t>
            </a:r>
            <a:r>
              <a:rPr lang="en-GB" dirty="0" err="1"/>
              <a:t>datacenter</a:t>
            </a:r>
            <a:r>
              <a:rPr lang="en-GB" dirty="0"/>
              <a:t> instead of the resources of just a single computer</a:t>
            </a:r>
            <a:endParaRPr lang="en-US" dirty="0"/>
          </a:p>
        </p:txBody>
      </p:sp>
      <p:pic>
        <p:nvPicPr>
          <p:cNvPr id="4098" name="Picture 2" descr="Container orchestr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03" y="3886201"/>
            <a:ext cx="8391376" cy="276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482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25932A-1386-9211-6F97-0C2687CCB021}"/>
              </a:ext>
            </a:extLst>
          </p:cNvPr>
          <p:cNvSpPr>
            <a:spLocks noGrp="1"/>
          </p:cNvSpPr>
          <p:nvPr>
            <p:ph type="title"/>
          </p:nvPr>
        </p:nvSpPr>
        <p:spPr>
          <a:xfrm>
            <a:off x="722313" y="4406900"/>
            <a:ext cx="7772400" cy="1362075"/>
          </a:xfrm>
        </p:spPr>
        <p:txBody>
          <a:bodyPr anchor="t">
            <a:normAutofit/>
          </a:bodyPr>
          <a:lstStyle/>
          <a:p>
            <a:r>
              <a:rPr lang="en-US" dirty="0"/>
              <a:t>Storage Virtualization</a:t>
            </a:r>
          </a:p>
        </p:txBody>
      </p:sp>
    </p:spTree>
    <p:extLst>
      <p:ext uri="{BB962C8B-B14F-4D97-AF65-F5344CB8AC3E}">
        <p14:creationId xmlns:p14="http://schemas.microsoft.com/office/powerpoint/2010/main" val="67033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torag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219200"/>
            <a:ext cx="5486400" cy="545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en-GB" dirty="0"/>
              <a:t>Storage model</a:t>
            </a:r>
            <a:endParaRPr lang="nl-NL" dirty="0"/>
          </a:p>
        </p:txBody>
      </p:sp>
      <p:sp>
        <p:nvSpPr>
          <p:cNvPr id="3" name="Tijdelijke aanduiding voor inhoud 2"/>
          <p:cNvSpPr>
            <a:spLocks noGrp="1"/>
          </p:cNvSpPr>
          <p:nvPr>
            <p:ph idx="1"/>
          </p:nvPr>
        </p:nvSpPr>
        <p:spPr>
          <a:xfrm>
            <a:off x="457200" y="1600200"/>
            <a:ext cx="3429000" cy="4525963"/>
          </a:xfrm>
        </p:spPr>
        <p:txBody>
          <a:bodyPr>
            <a:normAutofit/>
          </a:bodyPr>
          <a:lstStyle/>
          <a:p>
            <a:r>
              <a:rPr lang="en-GB" dirty="0"/>
              <a:t>Servers can use internal storage only, but most use external storage, sometimes combined with internal storage. </a:t>
            </a:r>
          </a:p>
          <a:p>
            <a:r>
              <a:rPr lang="en-GB" dirty="0"/>
              <a:t>A model of storage building blocks is shown on the right</a:t>
            </a:r>
            <a:endParaRPr lang="en-US" dirty="0"/>
          </a:p>
        </p:txBody>
      </p:sp>
    </p:spTree>
    <p:extLst>
      <p:ext uri="{BB962C8B-B14F-4D97-AF65-F5344CB8AC3E}">
        <p14:creationId xmlns:p14="http://schemas.microsoft.com/office/powerpoint/2010/main" val="4102175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ftware Defined Storag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752600"/>
            <a:ext cx="5978335"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normAutofit/>
          </a:bodyPr>
          <a:lstStyle/>
          <a:p>
            <a:r>
              <a:rPr lang="en-GB" dirty="0"/>
              <a:t>Software Defined Storage</a:t>
            </a:r>
            <a:endParaRPr lang="nl-NL" dirty="0"/>
          </a:p>
        </p:txBody>
      </p:sp>
      <p:sp>
        <p:nvSpPr>
          <p:cNvPr id="3" name="Tijdelijke aanduiding voor inhoud 2"/>
          <p:cNvSpPr>
            <a:spLocks noGrp="1"/>
          </p:cNvSpPr>
          <p:nvPr>
            <p:ph idx="1"/>
          </p:nvPr>
        </p:nvSpPr>
        <p:spPr>
          <a:xfrm>
            <a:off x="457200" y="1600200"/>
            <a:ext cx="3048000" cy="5181600"/>
          </a:xfrm>
        </p:spPr>
        <p:txBody>
          <a:bodyPr>
            <a:normAutofit fontScale="85000" lnSpcReduction="10000"/>
          </a:bodyPr>
          <a:lstStyle/>
          <a:p>
            <a:r>
              <a:rPr lang="en-GB" dirty="0"/>
              <a:t>Software Defined Storage (SDS) abstracts data and storage capabilities (also known as the control plane) from the underlying physical storage systems (the data plane)</a:t>
            </a:r>
          </a:p>
          <a:p>
            <a:r>
              <a:rPr lang="en-GB" dirty="0"/>
              <a:t>This allows data to be stored in a variety of storage systems while being presented and managed as one storage pool to the servers consuming the storage</a:t>
            </a:r>
            <a:endParaRPr lang="en-US" dirty="0"/>
          </a:p>
        </p:txBody>
      </p:sp>
    </p:spTree>
    <p:extLst>
      <p:ext uri="{BB962C8B-B14F-4D97-AF65-F5344CB8AC3E}">
        <p14:creationId xmlns:p14="http://schemas.microsoft.com/office/powerpoint/2010/main" val="908732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Software Defined Storage</a:t>
            </a:r>
            <a:endParaRPr lang="nl-NL" dirty="0"/>
          </a:p>
        </p:txBody>
      </p:sp>
      <p:sp>
        <p:nvSpPr>
          <p:cNvPr id="3" name="Tijdelijke aanduiding voor inhoud 2"/>
          <p:cNvSpPr>
            <a:spLocks noGrp="1"/>
          </p:cNvSpPr>
          <p:nvPr>
            <p:ph idx="1"/>
          </p:nvPr>
        </p:nvSpPr>
        <p:spPr>
          <a:xfrm>
            <a:off x="457200" y="1600200"/>
            <a:ext cx="8534400" cy="5181600"/>
          </a:xfrm>
        </p:spPr>
        <p:txBody>
          <a:bodyPr>
            <a:normAutofit fontScale="92500" lnSpcReduction="10000"/>
          </a:bodyPr>
          <a:lstStyle/>
          <a:p>
            <a:r>
              <a:rPr lang="en-GB" dirty="0"/>
              <a:t>SDS virtualizes all physical storage into one large shared storage pool</a:t>
            </a:r>
            <a:endParaRPr lang="en-US" dirty="0"/>
          </a:p>
          <a:p>
            <a:r>
              <a:rPr lang="en-GB" dirty="0"/>
              <a:t>It enables the use of standard commodity hardware, where storage is implemented as software running on commodity x86-based servers with direct attached disks</a:t>
            </a:r>
          </a:p>
          <a:p>
            <a:r>
              <a:rPr lang="en-GB" dirty="0"/>
              <a:t>Physical storage can also be a SAN, a NAS, or an Object storage system</a:t>
            </a:r>
          </a:p>
          <a:p>
            <a:r>
              <a:rPr lang="en-US" dirty="0"/>
              <a:t>From the shared storage pool, software provides data services like:</a:t>
            </a:r>
            <a:endParaRPr lang="nl-NL" dirty="0"/>
          </a:p>
          <a:p>
            <a:pPr lvl="1"/>
            <a:r>
              <a:rPr lang="en-US" dirty="0"/>
              <a:t>Deduplication</a:t>
            </a:r>
            <a:endParaRPr lang="nl-NL" dirty="0"/>
          </a:p>
          <a:p>
            <a:pPr lvl="1"/>
            <a:r>
              <a:rPr lang="en-US" dirty="0"/>
              <a:t>Compression</a:t>
            </a:r>
            <a:endParaRPr lang="nl-NL" dirty="0"/>
          </a:p>
          <a:p>
            <a:pPr lvl="1"/>
            <a:r>
              <a:rPr lang="en-US" dirty="0"/>
              <a:t>Caching</a:t>
            </a:r>
            <a:endParaRPr lang="nl-NL" dirty="0"/>
          </a:p>
          <a:p>
            <a:pPr lvl="1"/>
            <a:r>
              <a:rPr lang="en-US" dirty="0"/>
              <a:t>Snapshotting</a:t>
            </a:r>
            <a:endParaRPr lang="nl-NL" dirty="0"/>
          </a:p>
          <a:p>
            <a:pPr lvl="1"/>
            <a:r>
              <a:rPr lang="en-US" dirty="0"/>
              <a:t>Cloning</a:t>
            </a:r>
            <a:endParaRPr lang="nl-NL" dirty="0"/>
          </a:p>
          <a:p>
            <a:pPr lvl="1"/>
            <a:r>
              <a:rPr lang="en-US" dirty="0"/>
              <a:t>Replication</a:t>
            </a:r>
            <a:endParaRPr lang="nl-NL" dirty="0"/>
          </a:p>
          <a:p>
            <a:pPr lvl="1"/>
            <a:r>
              <a:rPr lang="en-US" dirty="0"/>
              <a:t>Tiering</a:t>
            </a:r>
            <a:endParaRPr lang="nl-NL" dirty="0"/>
          </a:p>
        </p:txBody>
      </p:sp>
    </p:spTree>
    <p:extLst>
      <p:ext uri="{BB962C8B-B14F-4D97-AF65-F5344CB8AC3E}">
        <p14:creationId xmlns:p14="http://schemas.microsoft.com/office/powerpoint/2010/main" val="1417376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Software Defined Storage</a:t>
            </a:r>
            <a:endParaRPr lang="nl-NL" dirty="0"/>
          </a:p>
        </p:txBody>
      </p:sp>
      <p:sp>
        <p:nvSpPr>
          <p:cNvPr id="3" name="Tijdelijke aanduiding voor inhoud 2"/>
          <p:cNvSpPr>
            <a:spLocks noGrp="1"/>
          </p:cNvSpPr>
          <p:nvPr>
            <p:ph idx="1"/>
          </p:nvPr>
        </p:nvSpPr>
        <p:spPr>
          <a:xfrm>
            <a:off x="457200" y="1600200"/>
            <a:ext cx="8534400" cy="4876800"/>
          </a:xfrm>
        </p:spPr>
        <p:txBody>
          <a:bodyPr>
            <a:normAutofit/>
          </a:bodyPr>
          <a:lstStyle/>
          <a:p>
            <a:r>
              <a:rPr lang="en-US" dirty="0"/>
              <a:t>SDS provides servers with virtualized data storage pools with the required performance, availability and security, delivered as block, file, or object storage, based on policies</a:t>
            </a:r>
          </a:p>
          <a:p>
            <a:pPr lvl="1"/>
            <a:r>
              <a:rPr lang="en-US" dirty="0"/>
              <a:t>Example: a newly deployed database server can invoke an SDS policy that mounts storage configured to have its data striped across a number of disks, creates a daily snapshot, and has data stored on tier 1 disks</a:t>
            </a:r>
            <a:endParaRPr lang="nl-NL" dirty="0"/>
          </a:p>
          <a:p>
            <a:r>
              <a:rPr lang="en-GB" dirty="0"/>
              <a:t>APIs can be used to provision storage pools and set the availability, security and performance levels of the virtualized storage</a:t>
            </a:r>
          </a:p>
          <a:p>
            <a:r>
              <a:rPr lang="en-GB" dirty="0"/>
              <a:t>Using APIs, storage consumers can monitor and manage their own storage consumption</a:t>
            </a:r>
            <a:endParaRPr lang="nl-NL" dirty="0"/>
          </a:p>
        </p:txBody>
      </p:sp>
    </p:spTree>
    <p:extLst>
      <p:ext uri="{BB962C8B-B14F-4D97-AF65-F5344CB8AC3E}">
        <p14:creationId xmlns:p14="http://schemas.microsoft.com/office/powerpoint/2010/main" val="74392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25932A-1386-9211-6F97-0C2687CCB021}"/>
              </a:ext>
            </a:extLst>
          </p:cNvPr>
          <p:cNvSpPr>
            <a:spLocks noGrp="1"/>
          </p:cNvSpPr>
          <p:nvPr>
            <p:ph type="title"/>
          </p:nvPr>
        </p:nvSpPr>
        <p:spPr>
          <a:xfrm>
            <a:off x="722313" y="4406900"/>
            <a:ext cx="7772400" cy="1362075"/>
          </a:xfrm>
        </p:spPr>
        <p:txBody>
          <a:bodyPr anchor="t">
            <a:normAutofit/>
          </a:bodyPr>
          <a:lstStyle/>
          <a:p>
            <a:r>
              <a:rPr lang="en-US" dirty="0"/>
              <a:t>Network Virtualization</a:t>
            </a:r>
          </a:p>
        </p:txBody>
      </p:sp>
    </p:spTree>
    <p:extLst>
      <p:ext uri="{BB962C8B-B14F-4D97-AF65-F5344CB8AC3E}">
        <p14:creationId xmlns:p14="http://schemas.microsoft.com/office/powerpoint/2010/main" val="1974080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Virtual NICs</a:t>
            </a:r>
            <a:endParaRPr lang="nl-NL" dirty="0"/>
          </a:p>
        </p:txBody>
      </p:sp>
      <p:sp>
        <p:nvSpPr>
          <p:cNvPr id="3" name="Tijdelijke aanduiding voor inhoud 2"/>
          <p:cNvSpPr>
            <a:spLocks noGrp="1"/>
          </p:cNvSpPr>
          <p:nvPr>
            <p:ph idx="1"/>
          </p:nvPr>
        </p:nvSpPr>
        <p:spPr>
          <a:xfrm>
            <a:off x="457199" y="1600200"/>
            <a:ext cx="8305801" cy="4648200"/>
          </a:xfrm>
        </p:spPr>
        <p:txBody>
          <a:bodyPr>
            <a:normAutofit/>
          </a:bodyPr>
          <a:lstStyle/>
          <a:p>
            <a:r>
              <a:rPr lang="en-GB" dirty="0"/>
              <a:t>Virtual machines are only aware of virtual Network Interface Controllers  (NICs) provided to them</a:t>
            </a:r>
          </a:p>
          <a:p>
            <a:r>
              <a:rPr lang="en-GB" dirty="0"/>
              <a:t>Virtual machines running on physical machines share physical NICs</a:t>
            </a:r>
          </a:p>
          <a:p>
            <a:r>
              <a:rPr lang="en-GB" dirty="0"/>
              <a:t>Communications between virtual machines on the same physical machine are routed directly in memory space by the hypervisor, without using the physical NIC</a:t>
            </a:r>
          </a:p>
          <a:p>
            <a:r>
              <a:rPr lang="en-GB" dirty="0"/>
              <a:t>The hypervisor routes Ethernet packages from the virtual NIC on the virtual machine to the physical NIC on the physical machine</a:t>
            </a:r>
          </a:p>
        </p:txBody>
      </p:sp>
    </p:spTree>
    <p:extLst>
      <p:ext uri="{BB962C8B-B14F-4D97-AF65-F5344CB8AC3E}">
        <p14:creationId xmlns:p14="http://schemas.microsoft.com/office/powerpoint/2010/main" val="1320785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Virtual switch</a:t>
            </a:r>
            <a:endParaRPr lang="nl-NL" dirty="0"/>
          </a:p>
        </p:txBody>
      </p:sp>
      <p:sp>
        <p:nvSpPr>
          <p:cNvPr id="3" name="Tijdelijke aanduiding voor inhoud 2"/>
          <p:cNvSpPr>
            <a:spLocks noGrp="1"/>
          </p:cNvSpPr>
          <p:nvPr>
            <p:ph idx="1"/>
          </p:nvPr>
        </p:nvSpPr>
        <p:spPr>
          <a:xfrm>
            <a:off x="457199" y="1600200"/>
            <a:ext cx="3842749" cy="5029200"/>
          </a:xfrm>
        </p:spPr>
        <p:txBody>
          <a:bodyPr>
            <a:normAutofit lnSpcReduction="10000"/>
          </a:bodyPr>
          <a:lstStyle/>
          <a:p>
            <a:r>
              <a:rPr lang="en-GB" dirty="0"/>
              <a:t>Virtual NICs are connected to virtual switches</a:t>
            </a:r>
          </a:p>
          <a:p>
            <a:r>
              <a:rPr lang="en-US" dirty="0"/>
              <a:t>A virtual switch is an application running in the hypervisor, with most of the capabilities of a physical network switch. </a:t>
            </a:r>
          </a:p>
          <a:p>
            <a:r>
              <a:rPr lang="en-GB" dirty="0"/>
              <a:t>A virtual switch is dynamically configured</a:t>
            </a:r>
          </a:p>
          <a:p>
            <a:pPr lvl="1"/>
            <a:r>
              <a:rPr lang="en-GB" dirty="0"/>
              <a:t>Ports in the virtual switch are configured at runtime</a:t>
            </a:r>
          </a:p>
          <a:p>
            <a:pPr lvl="1"/>
            <a:r>
              <a:rPr lang="en-GB" dirty="0"/>
              <a:t>The number of ports on the switch is in theory unlimited</a:t>
            </a:r>
          </a:p>
        </p:txBody>
      </p:sp>
      <p:pic>
        <p:nvPicPr>
          <p:cNvPr id="2050" name="Picture 2" descr="Virtual swit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2972" y="1411012"/>
            <a:ext cx="4771028"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06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57200" y="1600200"/>
            <a:ext cx="8458200" cy="4525963"/>
          </a:xfrm>
        </p:spPr>
        <p:txBody>
          <a:bodyPr/>
          <a:lstStyle/>
          <a:p>
            <a:r>
              <a:rPr lang="en-US" dirty="0"/>
              <a:t>How to solve these problem ?</a:t>
            </a:r>
          </a:p>
          <a:p>
            <a:pPr lvl="1"/>
            <a:r>
              <a:rPr lang="en-US" dirty="0"/>
              <a:t>Let’s consider some kind of out-sourcing solution</a:t>
            </a:r>
          </a:p>
          <a:p>
            <a:pPr lvl="2"/>
            <a:r>
              <a:rPr lang="en-US" dirty="0"/>
              <a:t>Somebody will handle on demand capacity for me</a:t>
            </a:r>
          </a:p>
          <a:p>
            <a:pPr lvl="2"/>
            <a:r>
              <a:rPr lang="en-US" dirty="0"/>
              <a:t>Somebody will handle high available resource for me</a:t>
            </a:r>
          </a:p>
          <a:p>
            <a:pPr lvl="2"/>
            <a:r>
              <a:rPr lang="en-US" dirty="0"/>
              <a:t>Somebody will handle hardware management for me</a:t>
            </a:r>
          </a:p>
          <a:p>
            <a:pPr lvl="2"/>
            <a:r>
              <a:rPr lang="en-US" dirty="0"/>
              <a:t>Somebody will handle system performance for me</a:t>
            </a:r>
          </a:p>
          <a:p>
            <a:pPr lvl="2"/>
            <a:r>
              <a:rPr lang="en-US" dirty="0"/>
              <a:t>Somebody will …</a:t>
            </a:r>
            <a:br>
              <a:rPr lang="en-US" dirty="0"/>
            </a:br>
            <a:endParaRPr lang="en-US" dirty="0"/>
          </a:p>
          <a:p>
            <a:pPr lvl="1"/>
            <a:r>
              <a:rPr lang="en-US" dirty="0"/>
              <a:t>Frankly, that would be a great solution IF there were “somebody”.</a:t>
            </a:r>
          </a:p>
          <a:p>
            <a:pPr lvl="1"/>
            <a:r>
              <a:rPr lang="en-US" dirty="0"/>
              <a:t>But who can be this “somebody”, and provide all these services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Virtual switch</a:t>
            </a:r>
            <a:endParaRPr lang="nl-NL" dirty="0"/>
          </a:p>
        </p:txBody>
      </p:sp>
      <p:sp>
        <p:nvSpPr>
          <p:cNvPr id="3" name="Tijdelijke aanduiding voor inhoud 2"/>
          <p:cNvSpPr>
            <a:spLocks noGrp="1"/>
          </p:cNvSpPr>
          <p:nvPr>
            <p:ph idx="1"/>
          </p:nvPr>
        </p:nvSpPr>
        <p:spPr>
          <a:xfrm>
            <a:off x="457199" y="1600200"/>
            <a:ext cx="8458201" cy="5029200"/>
          </a:xfrm>
        </p:spPr>
        <p:txBody>
          <a:bodyPr>
            <a:normAutofit/>
          </a:bodyPr>
          <a:lstStyle/>
          <a:p>
            <a:r>
              <a:rPr lang="en-GB" dirty="0"/>
              <a:t>Availability:</a:t>
            </a:r>
          </a:p>
          <a:p>
            <a:pPr lvl="1"/>
            <a:r>
              <a:rPr lang="en-US" dirty="0"/>
              <a:t>No cable disconnects</a:t>
            </a:r>
          </a:p>
          <a:p>
            <a:pPr lvl="1"/>
            <a:r>
              <a:rPr lang="en-US" dirty="0"/>
              <a:t>No need for auto-detecting network speed </a:t>
            </a:r>
          </a:p>
          <a:p>
            <a:pPr lvl="1"/>
            <a:r>
              <a:rPr lang="en-GB" dirty="0"/>
              <a:t>No network hubs, routers, adapters, or cables that could physically fail</a:t>
            </a:r>
          </a:p>
          <a:p>
            <a:r>
              <a:rPr lang="en-GB" dirty="0"/>
              <a:t>Security:</a:t>
            </a:r>
          </a:p>
          <a:p>
            <a:pPr lvl="1"/>
            <a:r>
              <a:rPr lang="en-GB" dirty="0"/>
              <a:t>No easy way to intercept network communications between virtual machines from outside of the physical machine</a:t>
            </a:r>
          </a:p>
        </p:txBody>
      </p:sp>
    </p:spTree>
    <p:extLst>
      <p:ext uri="{BB962C8B-B14F-4D97-AF65-F5344CB8AC3E}">
        <p14:creationId xmlns:p14="http://schemas.microsoft.com/office/powerpoint/2010/main" val="254150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Software Defined Networking</a:t>
            </a:r>
            <a:endParaRPr lang="nl-NL" dirty="0"/>
          </a:p>
        </p:txBody>
      </p:sp>
      <p:sp>
        <p:nvSpPr>
          <p:cNvPr id="3" name="Tijdelijke aanduiding voor inhoud 2"/>
          <p:cNvSpPr>
            <a:spLocks noGrp="1"/>
          </p:cNvSpPr>
          <p:nvPr>
            <p:ph idx="1"/>
          </p:nvPr>
        </p:nvSpPr>
        <p:spPr>
          <a:xfrm>
            <a:off x="457199" y="1600200"/>
            <a:ext cx="8458201" cy="5029200"/>
          </a:xfrm>
        </p:spPr>
        <p:txBody>
          <a:bodyPr>
            <a:normAutofit/>
          </a:bodyPr>
          <a:lstStyle/>
          <a:p>
            <a:r>
              <a:rPr lang="en-GB" dirty="0"/>
              <a:t>Software Defined Networking (SDN) allows networks to be defined and controlled using software external to the physical networking devices</a:t>
            </a:r>
          </a:p>
          <a:p>
            <a:r>
              <a:rPr lang="en-GB" dirty="0"/>
              <a:t>A relatively simple physical network can be programmed to act as a complex virtual network</a:t>
            </a:r>
          </a:p>
          <a:p>
            <a:r>
              <a:rPr lang="en-GB" dirty="0"/>
              <a:t>A set of physical network switches can be programmed as a virtual network:</a:t>
            </a:r>
          </a:p>
          <a:p>
            <a:pPr lvl="1"/>
            <a:r>
              <a:rPr lang="en-GB" dirty="0"/>
              <a:t>Hierarchical</a:t>
            </a:r>
          </a:p>
          <a:p>
            <a:pPr lvl="1"/>
            <a:r>
              <a:rPr lang="en-GB" dirty="0"/>
              <a:t>Complex</a:t>
            </a:r>
          </a:p>
          <a:p>
            <a:pPr lvl="1"/>
            <a:r>
              <a:rPr lang="en-GB" dirty="0"/>
              <a:t>Secured </a:t>
            </a:r>
          </a:p>
          <a:p>
            <a:pPr lvl="1"/>
            <a:r>
              <a:rPr lang="en-GB" dirty="0"/>
              <a:t>Can easily be changed without touching the physical network components</a:t>
            </a:r>
          </a:p>
        </p:txBody>
      </p:sp>
    </p:spTree>
    <p:extLst>
      <p:ext uri="{BB962C8B-B14F-4D97-AF65-F5344CB8AC3E}">
        <p14:creationId xmlns:p14="http://schemas.microsoft.com/office/powerpoint/2010/main" val="4251951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ftware Defined Network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0300" y="2514600"/>
            <a:ext cx="5917500" cy="422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normAutofit/>
          </a:bodyPr>
          <a:lstStyle/>
          <a:p>
            <a:r>
              <a:rPr lang="en-GB" dirty="0"/>
              <a:t>Software Defined Networking</a:t>
            </a:r>
            <a:endParaRPr lang="nl-NL" dirty="0"/>
          </a:p>
        </p:txBody>
      </p:sp>
      <p:sp>
        <p:nvSpPr>
          <p:cNvPr id="3" name="Tijdelijke aanduiding voor inhoud 2"/>
          <p:cNvSpPr>
            <a:spLocks noGrp="1"/>
          </p:cNvSpPr>
          <p:nvPr>
            <p:ph idx="1"/>
          </p:nvPr>
        </p:nvSpPr>
        <p:spPr>
          <a:xfrm>
            <a:off x="457199" y="1600200"/>
            <a:ext cx="2895601" cy="5029200"/>
          </a:xfrm>
        </p:spPr>
        <p:txBody>
          <a:bodyPr>
            <a:normAutofit/>
          </a:bodyPr>
          <a:lstStyle/>
          <a:p>
            <a:r>
              <a:rPr lang="en-GB" dirty="0"/>
              <a:t>SDN decouples:</a:t>
            </a:r>
          </a:p>
          <a:p>
            <a:pPr lvl="1"/>
            <a:r>
              <a:rPr lang="en-GB" dirty="0"/>
              <a:t>Control plane resides centrally</a:t>
            </a:r>
          </a:p>
          <a:p>
            <a:pPr lvl="1"/>
            <a:r>
              <a:rPr lang="en-GB" dirty="0"/>
              <a:t>Data plane (the physical switches) remain distributed</a:t>
            </a:r>
          </a:p>
        </p:txBody>
      </p:sp>
    </p:spTree>
    <p:extLst>
      <p:ext uri="{BB962C8B-B14F-4D97-AF65-F5344CB8AC3E}">
        <p14:creationId xmlns:p14="http://schemas.microsoft.com/office/powerpoint/2010/main" val="1222324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Software Defined Networking</a:t>
            </a:r>
            <a:endParaRPr lang="nl-NL" dirty="0"/>
          </a:p>
        </p:txBody>
      </p:sp>
      <p:sp>
        <p:nvSpPr>
          <p:cNvPr id="3" name="Tijdelijke aanduiding voor inhoud 2"/>
          <p:cNvSpPr>
            <a:spLocks noGrp="1"/>
          </p:cNvSpPr>
          <p:nvPr>
            <p:ph idx="1"/>
          </p:nvPr>
        </p:nvSpPr>
        <p:spPr>
          <a:xfrm>
            <a:off x="457199" y="1600200"/>
            <a:ext cx="8458201" cy="5029200"/>
          </a:xfrm>
        </p:spPr>
        <p:txBody>
          <a:bodyPr>
            <a:normAutofit/>
          </a:bodyPr>
          <a:lstStyle/>
          <a:p>
            <a:r>
              <a:rPr lang="en-GB" dirty="0"/>
              <a:t>A SDN can be controlled from a single management console</a:t>
            </a:r>
          </a:p>
          <a:p>
            <a:r>
              <a:rPr lang="en-GB" dirty="0"/>
              <a:t>Provides open APIs that can be used to manage the network using third party software</a:t>
            </a:r>
          </a:p>
          <a:p>
            <a:r>
              <a:rPr lang="en-GB" dirty="0"/>
              <a:t>In an SDN, the distributed data plane devices are only forwarding network packets based on ARP or routing rules that are preloaded into the devices by the SDN controller in the control plane</a:t>
            </a:r>
          </a:p>
          <a:p>
            <a:pPr lvl="1"/>
            <a:r>
              <a:rPr lang="en-GB" dirty="0"/>
              <a:t>This allows the physical devices to be much simpler and more cost effective</a:t>
            </a:r>
          </a:p>
        </p:txBody>
      </p:sp>
    </p:spTree>
    <p:extLst>
      <p:ext uri="{BB962C8B-B14F-4D97-AF65-F5344CB8AC3E}">
        <p14:creationId xmlns:p14="http://schemas.microsoft.com/office/powerpoint/2010/main" val="266316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Network Function Virtualization</a:t>
            </a:r>
            <a:endParaRPr lang="nl-NL" dirty="0"/>
          </a:p>
        </p:txBody>
      </p:sp>
      <p:sp>
        <p:nvSpPr>
          <p:cNvPr id="3" name="Tijdelijke aanduiding voor inhoud 2"/>
          <p:cNvSpPr>
            <a:spLocks noGrp="1"/>
          </p:cNvSpPr>
          <p:nvPr>
            <p:ph idx="1"/>
          </p:nvPr>
        </p:nvSpPr>
        <p:spPr>
          <a:xfrm>
            <a:off x="457199" y="1600200"/>
            <a:ext cx="8458201" cy="5029200"/>
          </a:xfrm>
        </p:spPr>
        <p:txBody>
          <a:bodyPr>
            <a:normAutofit/>
          </a:bodyPr>
          <a:lstStyle/>
          <a:p>
            <a:r>
              <a:rPr lang="en-US" dirty="0"/>
              <a:t>Network Function Virtualization (NFV) is a way to virtualize networking devices like firewalls, VPN gateways and load balancers</a:t>
            </a:r>
          </a:p>
          <a:p>
            <a:r>
              <a:rPr lang="en-US" dirty="0"/>
              <a:t>Appliances are implemented in virtual machines running applications that perform the network functions</a:t>
            </a:r>
            <a:endParaRPr lang="nl-NL" dirty="0"/>
          </a:p>
          <a:p>
            <a:r>
              <a:rPr lang="en-GB" dirty="0"/>
              <a:t>Using APIs, NFV virtual appliances can be created and configured dynamically and on-demand</a:t>
            </a:r>
          </a:p>
          <a:p>
            <a:r>
              <a:rPr lang="en-GB" dirty="0"/>
              <a:t>Enables a flexible network configuration</a:t>
            </a:r>
          </a:p>
          <a:p>
            <a:r>
              <a:rPr lang="en-GB" dirty="0"/>
              <a:t>It allows, for instance, deploying a new firewall as part of a script that creates a number of connected virtual machines in a cloud environment</a:t>
            </a:r>
          </a:p>
        </p:txBody>
      </p:sp>
    </p:spTree>
    <p:extLst>
      <p:ext uri="{BB962C8B-B14F-4D97-AF65-F5344CB8AC3E}">
        <p14:creationId xmlns:p14="http://schemas.microsoft.com/office/powerpoint/2010/main" val="648314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25932A-1386-9211-6F97-0C2687CCB021}"/>
              </a:ext>
            </a:extLst>
          </p:cNvPr>
          <p:cNvSpPr>
            <a:spLocks noGrp="1"/>
          </p:cNvSpPr>
          <p:nvPr>
            <p:ph type="title"/>
          </p:nvPr>
        </p:nvSpPr>
        <p:spPr>
          <a:xfrm>
            <a:off x="722313" y="4406900"/>
            <a:ext cx="7772400" cy="1362075"/>
          </a:xfrm>
        </p:spPr>
        <p:txBody>
          <a:bodyPr anchor="t">
            <a:normAutofit/>
          </a:bodyPr>
          <a:lstStyle/>
          <a:p>
            <a:r>
              <a:rPr lang="en-US" dirty="0"/>
              <a:t>Data Center</a:t>
            </a:r>
          </a:p>
        </p:txBody>
      </p:sp>
    </p:spTree>
    <p:extLst>
      <p:ext uri="{BB962C8B-B14F-4D97-AF65-F5344CB8AC3E}">
        <p14:creationId xmlns:p14="http://schemas.microsoft.com/office/powerpoint/2010/main" val="580312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Datacenter</a:t>
            </a:r>
            <a:r>
              <a:rPr lang="en-GB" dirty="0"/>
              <a:t> location</a:t>
            </a:r>
            <a:endParaRPr lang="nl-NL" dirty="0"/>
          </a:p>
        </p:txBody>
      </p:sp>
      <p:sp>
        <p:nvSpPr>
          <p:cNvPr id="3" name="Tijdelijke aanduiding voor inhoud 2"/>
          <p:cNvSpPr>
            <a:spLocks noGrp="1"/>
          </p:cNvSpPr>
          <p:nvPr>
            <p:ph idx="1"/>
          </p:nvPr>
        </p:nvSpPr>
        <p:spPr>
          <a:xfrm>
            <a:off x="457199" y="1600200"/>
            <a:ext cx="8229601" cy="4525963"/>
          </a:xfrm>
        </p:spPr>
        <p:txBody>
          <a:bodyPr>
            <a:normAutofit/>
          </a:bodyPr>
          <a:lstStyle/>
          <a:p>
            <a:r>
              <a:rPr lang="en-US" dirty="0"/>
              <a:t>Many variables should be considered to determine where a datacenter could be installed</a:t>
            </a:r>
          </a:p>
          <a:p>
            <a:r>
              <a:rPr lang="en-US" dirty="0"/>
              <a:t>Examples: </a:t>
            </a:r>
          </a:p>
          <a:p>
            <a:pPr lvl="1"/>
            <a:r>
              <a:rPr lang="en-US" dirty="0"/>
              <a:t>Environment of the datacenter</a:t>
            </a:r>
          </a:p>
          <a:p>
            <a:pPr lvl="1"/>
            <a:r>
              <a:rPr lang="en-US" dirty="0"/>
              <a:t>Visibility of the datacenter</a:t>
            </a:r>
          </a:p>
          <a:p>
            <a:pPr lvl="1"/>
            <a:r>
              <a:rPr lang="en-US" dirty="0"/>
              <a:t>Utilities available to the datacenter</a:t>
            </a:r>
          </a:p>
          <a:p>
            <a:pPr lvl="1"/>
            <a:r>
              <a:rPr lang="en-US" dirty="0"/>
              <a:t>Datacenters located in foreign countries</a:t>
            </a:r>
            <a:endParaRPr lang="nl-NL" dirty="0"/>
          </a:p>
          <a:p>
            <a:endParaRPr lang="nl-NL" dirty="0"/>
          </a:p>
        </p:txBody>
      </p:sp>
    </p:spTree>
    <p:extLst>
      <p:ext uri="{BB962C8B-B14F-4D97-AF65-F5344CB8AC3E}">
        <p14:creationId xmlns:p14="http://schemas.microsoft.com/office/powerpoint/2010/main" val="308836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Physical structure</a:t>
            </a:r>
            <a:endParaRPr lang="nl-NL" dirty="0"/>
          </a:p>
        </p:txBody>
      </p:sp>
      <p:sp>
        <p:nvSpPr>
          <p:cNvPr id="3" name="Tijdelijke aanduiding voor inhoud 2"/>
          <p:cNvSpPr>
            <a:spLocks noGrp="1"/>
          </p:cNvSpPr>
          <p:nvPr>
            <p:ph idx="1"/>
          </p:nvPr>
        </p:nvSpPr>
        <p:spPr>
          <a:xfrm>
            <a:off x="457199" y="1600200"/>
            <a:ext cx="8229601" cy="4525963"/>
          </a:xfrm>
        </p:spPr>
        <p:txBody>
          <a:bodyPr>
            <a:normAutofit/>
          </a:bodyPr>
          <a:lstStyle/>
          <a:p>
            <a:r>
              <a:rPr lang="en-GB" dirty="0"/>
              <a:t>The physical structure of a </a:t>
            </a:r>
            <a:r>
              <a:rPr lang="en-GB" dirty="0" err="1"/>
              <a:t>datacenter</a:t>
            </a:r>
            <a:r>
              <a:rPr lang="en-GB" dirty="0"/>
              <a:t> includes components that need special attention:</a:t>
            </a:r>
          </a:p>
          <a:p>
            <a:pPr lvl="1"/>
            <a:r>
              <a:rPr lang="en-GB" dirty="0"/>
              <a:t>Floors</a:t>
            </a:r>
          </a:p>
          <a:p>
            <a:pPr lvl="1"/>
            <a:r>
              <a:rPr lang="en-GB" dirty="0"/>
              <a:t>Walls</a:t>
            </a:r>
          </a:p>
          <a:p>
            <a:pPr lvl="1"/>
            <a:r>
              <a:rPr lang="en-GB" dirty="0"/>
              <a:t>Windows</a:t>
            </a:r>
          </a:p>
          <a:p>
            <a:pPr lvl="1"/>
            <a:r>
              <a:rPr lang="en-GB" dirty="0"/>
              <a:t>Doors</a:t>
            </a:r>
          </a:p>
          <a:p>
            <a:pPr lvl="1"/>
            <a:r>
              <a:rPr lang="en-GB" dirty="0"/>
              <a:t>Water and gas pipes</a:t>
            </a:r>
            <a:endParaRPr lang="nl-NL" dirty="0"/>
          </a:p>
        </p:txBody>
      </p:sp>
      <p:pic>
        <p:nvPicPr>
          <p:cNvPr id="4" name="Afbeelding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3581401"/>
            <a:ext cx="3668395" cy="2615406"/>
          </a:xfrm>
          <a:prstGeom prst="rect">
            <a:avLst/>
          </a:prstGeom>
          <a:noFill/>
          <a:ln>
            <a:noFill/>
          </a:ln>
        </p:spPr>
      </p:pic>
    </p:spTree>
    <p:extLst>
      <p:ext uri="{BB962C8B-B14F-4D97-AF65-F5344CB8AC3E}">
        <p14:creationId xmlns:p14="http://schemas.microsoft.com/office/powerpoint/2010/main" val="1278839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Power supply</a:t>
            </a:r>
            <a:endParaRPr lang="nl-NL" dirty="0"/>
          </a:p>
        </p:txBody>
      </p:sp>
      <p:sp>
        <p:nvSpPr>
          <p:cNvPr id="3" name="Tijdelijke aanduiding voor inhoud 2"/>
          <p:cNvSpPr>
            <a:spLocks noGrp="1"/>
          </p:cNvSpPr>
          <p:nvPr>
            <p:ph idx="1"/>
          </p:nvPr>
        </p:nvSpPr>
        <p:spPr>
          <a:xfrm>
            <a:off x="457199" y="1600200"/>
            <a:ext cx="8229601" cy="4525963"/>
          </a:xfrm>
        </p:spPr>
        <p:txBody>
          <a:bodyPr>
            <a:normAutofit/>
          </a:bodyPr>
          <a:lstStyle/>
          <a:p>
            <a:r>
              <a:rPr lang="en-US" dirty="0"/>
              <a:t>Energy usage is a key issue for datacenters</a:t>
            </a:r>
          </a:p>
          <a:p>
            <a:r>
              <a:rPr lang="en-US" dirty="0"/>
              <a:t>Power drawn by datacenters ranges from a few kilowatts (kW) for one rack of servers in a small server room, to dozens of megawatts (MW) for large facilities</a:t>
            </a:r>
          </a:p>
          <a:p>
            <a:r>
              <a:rPr lang="en-GB" dirty="0"/>
              <a:t>The amount of power available in a </a:t>
            </a:r>
            <a:r>
              <a:rPr lang="en-GB" dirty="0" err="1"/>
              <a:t>datacenter</a:t>
            </a:r>
            <a:r>
              <a:rPr lang="en-GB" dirty="0"/>
              <a:t> is typically expressed as the number of </a:t>
            </a:r>
            <a:r>
              <a:rPr lang="en-GB" b="1" dirty="0"/>
              <a:t>kilowatts per m</a:t>
            </a:r>
            <a:r>
              <a:rPr lang="en-GB" b="1" baseline="30000" dirty="0"/>
              <a:t>2</a:t>
            </a:r>
          </a:p>
          <a:p>
            <a:r>
              <a:rPr lang="en-GB" dirty="0"/>
              <a:t>A value of between 2 and 6 kW/m</a:t>
            </a:r>
            <a:r>
              <a:rPr lang="en-GB" baseline="30000" dirty="0"/>
              <a:t>2</a:t>
            </a:r>
            <a:r>
              <a:rPr lang="en-GB" dirty="0"/>
              <a:t> is typical in a </a:t>
            </a:r>
            <a:r>
              <a:rPr lang="en-GB" b="1" dirty="0"/>
              <a:t>normal density </a:t>
            </a:r>
            <a:r>
              <a:rPr lang="en-GB" dirty="0"/>
              <a:t>datacentre</a:t>
            </a:r>
          </a:p>
          <a:p>
            <a:r>
              <a:rPr lang="en-GB" dirty="0"/>
              <a:t>In a </a:t>
            </a:r>
            <a:r>
              <a:rPr lang="en-GB" b="1" dirty="0"/>
              <a:t>high-density </a:t>
            </a:r>
            <a:r>
              <a:rPr lang="en-GB" dirty="0" err="1"/>
              <a:t>datacenter</a:t>
            </a:r>
            <a:r>
              <a:rPr lang="en-GB" dirty="0"/>
              <a:t>, the power supply is between 10 and 20 kW/m</a:t>
            </a:r>
            <a:r>
              <a:rPr lang="en-GB" baseline="30000" dirty="0"/>
              <a:t>2</a:t>
            </a:r>
            <a:r>
              <a:rPr lang="en-GB" dirty="0"/>
              <a:t>. This allows racks to be filled with approximately 40 to 80 servers</a:t>
            </a:r>
            <a:endParaRPr lang="nl-NL" dirty="0"/>
          </a:p>
          <a:p>
            <a:endParaRPr lang="nl-NL" dirty="0"/>
          </a:p>
        </p:txBody>
      </p:sp>
    </p:spTree>
    <p:extLst>
      <p:ext uri="{BB962C8B-B14F-4D97-AF65-F5344CB8AC3E}">
        <p14:creationId xmlns:p14="http://schemas.microsoft.com/office/powerpoint/2010/main" val="2317412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Uninterruptable Power Supply (UPS)</a:t>
            </a:r>
            <a:endParaRPr lang="nl-NL" dirty="0"/>
          </a:p>
        </p:txBody>
      </p:sp>
      <p:sp>
        <p:nvSpPr>
          <p:cNvPr id="3" name="Tijdelijke aanduiding voor inhoud 2"/>
          <p:cNvSpPr>
            <a:spLocks noGrp="1"/>
          </p:cNvSpPr>
          <p:nvPr>
            <p:ph idx="1"/>
          </p:nvPr>
        </p:nvSpPr>
        <p:spPr>
          <a:xfrm>
            <a:off x="457199" y="1600200"/>
            <a:ext cx="8229601" cy="4525963"/>
          </a:xfrm>
        </p:spPr>
        <p:txBody>
          <a:bodyPr>
            <a:normAutofit/>
          </a:bodyPr>
          <a:lstStyle/>
          <a:p>
            <a:r>
              <a:rPr lang="en-GB" dirty="0"/>
              <a:t>Several types of power issues can occur in the utility power supply, possibly leading to downtime or damage to equipment in the </a:t>
            </a:r>
            <a:r>
              <a:rPr lang="en-GB" dirty="0" err="1"/>
              <a:t>datacenter</a:t>
            </a:r>
            <a:r>
              <a:rPr lang="en-GB" dirty="0"/>
              <a:t> </a:t>
            </a:r>
          </a:p>
          <a:p>
            <a:pPr lvl="1"/>
            <a:r>
              <a:rPr lang="en-US" dirty="0"/>
              <a:t>Blackout </a:t>
            </a:r>
          </a:p>
          <a:p>
            <a:pPr lvl="1"/>
            <a:r>
              <a:rPr lang="en-US" dirty="0"/>
              <a:t>Surge</a:t>
            </a:r>
          </a:p>
          <a:p>
            <a:pPr lvl="1"/>
            <a:r>
              <a:rPr lang="en-US" dirty="0"/>
              <a:t>Spike</a:t>
            </a:r>
          </a:p>
          <a:p>
            <a:pPr lvl="1"/>
            <a:r>
              <a:rPr lang="en-US" dirty="0"/>
              <a:t>Brownout</a:t>
            </a:r>
          </a:p>
          <a:p>
            <a:pPr lvl="1"/>
            <a:r>
              <a:rPr lang="en-US" dirty="0"/>
              <a:t>Waveform issues</a:t>
            </a:r>
          </a:p>
          <a:p>
            <a:r>
              <a:rPr lang="en-GB" dirty="0"/>
              <a:t>An Uninterruptable Power Supply (UPS) provides high quality electrical power that is independent of the utility power supply</a:t>
            </a:r>
            <a:endParaRPr lang="nl-NL" dirty="0"/>
          </a:p>
        </p:txBody>
      </p:sp>
    </p:spTree>
    <p:extLst>
      <p:ext uri="{BB962C8B-B14F-4D97-AF65-F5344CB8AC3E}">
        <p14:creationId xmlns:p14="http://schemas.microsoft.com/office/powerpoint/2010/main" val="77233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457200" y="1600200"/>
            <a:ext cx="8534400" cy="4525963"/>
          </a:xfrm>
        </p:spPr>
        <p:txBody>
          <a:bodyPr>
            <a:normAutofit/>
          </a:bodyPr>
          <a:lstStyle/>
          <a:p>
            <a:r>
              <a:rPr lang="en-US" b="1" dirty="0"/>
              <a:t>Infrastructure as a Service</a:t>
            </a:r>
            <a:r>
              <a:rPr lang="en-US" dirty="0"/>
              <a:t> will be the salvation.</a:t>
            </a:r>
          </a:p>
          <a:p>
            <a:pPr lvl="1"/>
            <a:r>
              <a:rPr lang="en-US" dirty="0" err="1"/>
              <a:t>IaaS</a:t>
            </a:r>
            <a:r>
              <a:rPr lang="en-US" dirty="0"/>
              <a:t> cloud provider takes care of all the IT infrastructure complexities.</a:t>
            </a:r>
          </a:p>
          <a:p>
            <a:pPr lvl="1"/>
            <a:r>
              <a:rPr lang="en-US" dirty="0" err="1"/>
              <a:t>IaaS</a:t>
            </a:r>
            <a:r>
              <a:rPr lang="en-US" dirty="0"/>
              <a:t> cloud provider provides all the infrastructure functionalities.</a:t>
            </a:r>
          </a:p>
          <a:p>
            <a:pPr lvl="1"/>
            <a:r>
              <a:rPr lang="en-US" dirty="0" err="1"/>
              <a:t>IaaS</a:t>
            </a:r>
            <a:r>
              <a:rPr lang="en-US" dirty="0"/>
              <a:t> cloud provider guarantees qualified infrastructure services.</a:t>
            </a:r>
          </a:p>
          <a:p>
            <a:pPr lvl="1"/>
            <a:r>
              <a:rPr lang="en-US" dirty="0"/>
              <a:t>IaaS cloud provider charges clients according to their resource usage.</a:t>
            </a:r>
          </a:p>
          <a:p>
            <a:r>
              <a:rPr lang="en-US" dirty="0"/>
              <a:t>Assume that you are going to be an IaaS cloud provider.</a:t>
            </a:r>
          </a:p>
          <a:p>
            <a:pPr lvl="1"/>
            <a:r>
              <a:rPr lang="en-US" dirty="0"/>
              <a:t>Then, what are the problems you are facing ?</a:t>
            </a:r>
          </a:p>
          <a:p>
            <a:pPr lvl="2"/>
            <a:r>
              <a:rPr lang="en-US" dirty="0"/>
              <a:t>Clients will request different operating systems.</a:t>
            </a:r>
          </a:p>
          <a:p>
            <a:pPr lvl="2"/>
            <a:r>
              <a:rPr lang="en-US" dirty="0"/>
              <a:t>Clients will request different storage sizes.</a:t>
            </a:r>
          </a:p>
          <a:p>
            <a:pPr lvl="2"/>
            <a:r>
              <a:rPr lang="en-US" dirty="0"/>
              <a:t>Clients will request different network bandwidths.</a:t>
            </a:r>
          </a:p>
          <a:p>
            <a:pPr lvl="2"/>
            <a:r>
              <a:rPr lang="en-US" dirty="0"/>
              <a:t>Clients will change their requests anytime.</a:t>
            </a:r>
          </a:p>
          <a:p>
            <a:pPr lvl="2"/>
            <a:r>
              <a:rPr lang="en-US" dirty="0"/>
              <a:t>Clients will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Cooling</a:t>
            </a:r>
            <a:endParaRPr lang="nl-NL" dirty="0"/>
          </a:p>
        </p:txBody>
      </p:sp>
      <p:sp>
        <p:nvSpPr>
          <p:cNvPr id="3" name="Tijdelijke aanduiding voor inhoud 2"/>
          <p:cNvSpPr>
            <a:spLocks noGrp="1"/>
          </p:cNvSpPr>
          <p:nvPr>
            <p:ph idx="1"/>
          </p:nvPr>
        </p:nvSpPr>
        <p:spPr>
          <a:xfrm>
            <a:off x="457199" y="1600200"/>
            <a:ext cx="8229601" cy="4525963"/>
          </a:xfrm>
        </p:spPr>
        <p:txBody>
          <a:bodyPr>
            <a:normAutofit/>
          </a:bodyPr>
          <a:lstStyle/>
          <a:p>
            <a:r>
              <a:rPr lang="en-US" dirty="0"/>
              <a:t>More than 90% of all power used by IT infrastructure components is converted into heat, all of which has to be dissipated by a cooling system</a:t>
            </a:r>
          </a:p>
          <a:p>
            <a:r>
              <a:rPr lang="en-US" dirty="0"/>
              <a:t>Two types of cooling systems: </a:t>
            </a:r>
          </a:p>
          <a:p>
            <a:pPr lvl="1"/>
            <a:r>
              <a:rPr lang="en-US" dirty="0"/>
              <a:t>Computer Room Air Conditioners (</a:t>
            </a:r>
            <a:r>
              <a:rPr lang="en-US" b="1" dirty="0"/>
              <a:t>CRAC</a:t>
            </a:r>
            <a:r>
              <a:rPr lang="en-US" dirty="0"/>
              <a:t>) are refrigerant-based units connected to outside condensing units</a:t>
            </a:r>
          </a:p>
          <a:p>
            <a:pPr lvl="1"/>
            <a:r>
              <a:rPr lang="en-US" dirty="0"/>
              <a:t>Computer Room Air Handlers (</a:t>
            </a:r>
            <a:r>
              <a:rPr lang="en-US" b="1" dirty="0"/>
              <a:t>CRAH</a:t>
            </a:r>
            <a:r>
              <a:rPr lang="en-US" dirty="0"/>
              <a:t>) are chilled water based and connected to outside chillers. A chiller produces chilled water via a refrigeration process</a:t>
            </a:r>
            <a:endParaRPr lang="nl-NL" dirty="0"/>
          </a:p>
          <a:p>
            <a:endParaRPr lang="nl-NL" dirty="0"/>
          </a:p>
          <a:p>
            <a:endParaRPr lang="nl-NL" sz="2000" dirty="0"/>
          </a:p>
        </p:txBody>
      </p:sp>
    </p:spTree>
    <p:extLst>
      <p:ext uri="{BB962C8B-B14F-4D97-AF65-F5344CB8AC3E}">
        <p14:creationId xmlns:p14="http://schemas.microsoft.com/office/powerpoint/2010/main" val="3112958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Airflow</a:t>
            </a:r>
            <a:endParaRPr lang="nl-NL" dirty="0"/>
          </a:p>
        </p:txBody>
      </p:sp>
      <p:pic>
        <p:nvPicPr>
          <p:cNvPr id="4098" name="Picture 2" descr="Air flow exa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52600"/>
            <a:ext cx="7620000" cy="474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54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Fire prevention, detection, and suppression</a:t>
            </a:r>
            <a:endParaRPr lang="nl-NL" dirty="0"/>
          </a:p>
        </p:txBody>
      </p:sp>
      <p:sp>
        <p:nvSpPr>
          <p:cNvPr id="3" name="Tijdelijke aanduiding voor inhoud 2"/>
          <p:cNvSpPr>
            <a:spLocks noGrp="1"/>
          </p:cNvSpPr>
          <p:nvPr>
            <p:ph idx="1"/>
          </p:nvPr>
        </p:nvSpPr>
        <p:spPr>
          <a:xfrm>
            <a:off x="457199" y="1600200"/>
            <a:ext cx="8229601" cy="4525963"/>
          </a:xfrm>
        </p:spPr>
        <p:txBody>
          <a:bodyPr>
            <a:normAutofit/>
          </a:bodyPr>
          <a:lstStyle/>
          <a:p>
            <a:r>
              <a:rPr lang="en-US" dirty="0"/>
              <a:t>Fire is one of the main enemies of a datacenter</a:t>
            </a:r>
          </a:p>
          <a:p>
            <a:r>
              <a:rPr lang="en-US" dirty="0"/>
              <a:t>A short circuit in a cable, or a defect in the equipment can easily lead to fire</a:t>
            </a:r>
          </a:p>
          <a:p>
            <a:r>
              <a:rPr lang="en-US" dirty="0"/>
              <a:t>Because of the air flow in the datacenter and the frequent use of raised floors, fires can spread around very quickly</a:t>
            </a:r>
          </a:p>
          <a:p>
            <a:r>
              <a:rPr lang="en-US" dirty="0"/>
              <a:t>Even if a fire starts outside of the datacenter’s computer room, the smoke of such a fire could damage equipment in the datacenter</a:t>
            </a:r>
            <a:endParaRPr lang="nl-NL" dirty="0"/>
          </a:p>
          <a:p>
            <a:endParaRPr lang="nl-NL" dirty="0"/>
          </a:p>
          <a:p>
            <a:endParaRPr lang="nl-NL" sz="2000" dirty="0"/>
          </a:p>
        </p:txBody>
      </p:sp>
    </p:spTree>
    <p:extLst>
      <p:ext uri="{BB962C8B-B14F-4D97-AF65-F5344CB8AC3E}">
        <p14:creationId xmlns:p14="http://schemas.microsoft.com/office/powerpoint/2010/main" val="268882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Equipment racks</a:t>
            </a:r>
            <a:endParaRPr lang="nl-NL" dirty="0"/>
          </a:p>
        </p:txBody>
      </p:sp>
      <p:sp>
        <p:nvSpPr>
          <p:cNvPr id="3" name="Tijdelijke aanduiding voor inhoud 2"/>
          <p:cNvSpPr>
            <a:spLocks noGrp="1"/>
          </p:cNvSpPr>
          <p:nvPr>
            <p:ph idx="1"/>
          </p:nvPr>
        </p:nvSpPr>
        <p:spPr>
          <a:xfrm>
            <a:off x="457199" y="1600200"/>
            <a:ext cx="6096001" cy="4525963"/>
          </a:xfrm>
        </p:spPr>
        <p:txBody>
          <a:bodyPr>
            <a:normAutofit/>
          </a:bodyPr>
          <a:lstStyle/>
          <a:p>
            <a:r>
              <a:rPr lang="en-GB" dirty="0"/>
              <a:t>A 19” rack is a standardized metal enclosure to house IT infrastructure components </a:t>
            </a:r>
          </a:p>
          <a:p>
            <a:r>
              <a:rPr lang="en-GB" dirty="0"/>
              <a:t>The height of a rack is measured in rack unit or 'U', where one U is 44.5 mm</a:t>
            </a:r>
          </a:p>
          <a:p>
            <a:r>
              <a:rPr lang="en-GB" dirty="0"/>
              <a:t>A typical rack is 42U high</a:t>
            </a:r>
            <a:endParaRPr lang="nl-NL" sz="2800" dirty="0"/>
          </a:p>
          <a:p>
            <a:endParaRPr lang="nl-NL" sz="1800" dirty="0"/>
          </a:p>
        </p:txBody>
      </p:sp>
      <p:pic>
        <p:nvPicPr>
          <p:cNvPr id="2050" name="Picture 2" descr="19 inch ra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992302"/>
            <a:ext cx="1741487" cy="571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910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Conventional strategies</a:t>
            </a:r>
          </a:p>
          <a:p>
            <a:pPr lvl="1"/>
            <a:r>
              <a:rPr lang="en-US" dirty="0"/>
              <a:t>Allocate a new physical machine for each incomer.</a:t>
            </a:r>
          </a:p>
          <a:p>
            <a:pPr lvl="1"/>
            <a:r>
              <a:rPr lang="en-US" dirty="0"/>
              <a:t>Prepare a pool of pre-installed machines for different requests.</a:t>
            </a:r>
          </a:p>
          <a:p>
            <a:r>
              <a:rPr lang="en-US" dirty="0"/>
              <a:t>IaaS strategies</a:t>
            </a:r>
          </a:p>
          <a:p>
            <a:pPr lvl="1"/>
            <a:r>
              <a:rPr lang="en-US" dirty="0"/>
              <a:t>User create a new virtual machine based on templates</a:t>
            </a:r>
          </a:p>
          <a:p>
            <a:endParaRPr lang="en-US" dirty="0"/>
          </a:p>
          <a:p>
            <a:r>
              <a:rPr lang="en-US" dirty="0"/>
              <a:t>How IaaS works?</a:t>
            </a:r>
          </a:p>
          <a:p>
            <a:pPr lvl="1"/>
            <a:r>
              <a:rPr lang="en-US" dirty="0"/>
              <a:t>Using virtualization</a:t>
            </a:r>
          </a:p>
          <a:p>
            <a:pPr lvl="2"/>
            <a:r>
              <a:rPr lang="en-US" dirty="0"/>
              <a:t>Computing</a:t>
            </a:r>
          </a:p>
          <a:p>
            <a:pPr lvl="2"/>
            <a:r>
              <a:rPr lang="en-US" dirty="0"/>
              <a:t>Storage</a:t>
            </a:r>
          </a:p>
          <a:p>
            <a:pPr lvl="2"/>
            <a:r>
              <a:rPr lang="en-US" dirty="0"/>
              <a:t>Network</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25932A-1386-9211-6F97-0C2687CCB021}"/>
              </a:ext>
            </a:extLst>
          </p:cNvPr>
          <p:cNvSpPr>
            <a:spLocks noGrp="1"/>
          </p:cNvSpPr>
          <p:nvPr>
            <p:ph type="title"/>
          </p:nvPr>
        </p:nvSpPr>
        <p:spPr>
          <a:xfrm>
            <a:off x="722313" y="4406900"/>
            <a:ext cx="7772400" cy="1362075"/>
          </a:xfrm>
        </p:spPr>
        <p:txBody>
          <a:bodyPr anchor="t">
            <a:normAutofit/>
          </a:bodyPr>
          <a:lstStyle/>
          <a:p>
            <a:r>
              <a:rPr lang="en-US" dirty="0"/>
              <a:t>Compute Virtualization</a:t>
            </a:r>
          </a:p>
        </p:txBody>
      </p:sp>
    </p:spTree>
    <p:extLst>
      <p:ext uri="{BB962C8B-B14F-4D97-AF65-F5344CB8AC3E}">
        <p14:creationId xmlns:p14="http://schemas.microsoft.com/office/powerpoint/2010/main" val="163132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Compute virtualization</a:t>
            </a:r>
            <a:endParaRPr lang="nl-NL" dirty="0"/>
          </a:p>
        </p:txBody>
      </p:sp>
      <p:sp>
        <p:nvSpPr>
          <p:cNvPr id="3" name="Tijdelijke aanduiding voor inhoud 2"/>
          <p:cNvSpPr>
            <a:spLocks noGrp="1"/>
          </p:cNvSpPr>
          <p:nvPr>
            <p:ph idx="1"/>
          </p:nvPr>
        </p:nvSpPr>
        <p:spPr>
          <a:xfrm>
            <a:off x="457200" y="1600200"/>
            <a:ext cx="4191000" cy="4876800"/>
          </a:xfrm>
        </p:spPr>
        <p:txBody>
          <a:bodyPr>
            <a:normAutofit fontScale="85000" lnSpcReduction="20000"/>
          </a:bodyPr>
          <a:lstStyle/>
          <a:p>
            <a:r>
              <a:rPr lang="en-GB" dirty="0"/>
              <a:t>Compute virtualization, also known as server virtualization or Software Defined Compute, introduces an abstraction layer between physical computer hardware and the operating system using that hardware</a:t>
            </a:r>
          </a:p>
          <a:p>
            <a:r>
              <a:rPr lang="en-GB" dirty="0"/>
              <a:t>Virtualization allows multiple operating systems to run on a single physical machine </a:t>
            </a:r>
          </a:p>
          <a:p>
            <a:r>
              <a:rPr lang="en-GB" dirty="0"/>
              <a:t>Virtualization decouples and isolates virtual machines from the physical machine and from other virtual machines</a:t>
            </a:r>
          </a:p>
          <a:p>
            <a:r>
              <a:rPr lang="en-GB" dirty="0"/>
              <a:t>A virtual machine is a logical representation of a physical computer in software</a:t>
            </a:r>
            <a:endParaRPr lang="nl-NL" dirty="0"/>
          </a:p>
        </p:txBody>
      </p:sp>
      <p:pic>
        <p:nvPicPr>
          <p:cNvPr id="3074" name="Picture 2" descr="Virtualization archite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637714"/>
            <a:ext cx="4359574"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019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Compute virtualization</a:t>
            </a:r>
            <a:endParaRPr lang="nl-NL" dirty="0"/>
          </a:p>
        </p:txBody>
      </p:sp>
      <p:sp>
        <p:nvSpPr>
          <p:cNvPr id="3" name="Tijdelijke aanduiding voor inhoud 2"/>
          <p:cNvSpPr>
            <a:spLocks noGrp="1"/>
          </p:cNvSpPr>
          <p:nvPr>
            <p:ph idx="1"/>
          </p:nvPr>
        </p:nvSpPr>
        <p:spPr>
          <a:xfrm>
            <a:off x="457200" y="1600200"/>
            <a:ext cx="8382000" cy="4876800"/>
          </a:xfrm>
        </p:spPr>
        <p:txBody>
          <a:bodyPr>
            <a:normAutofit/>
          </a:bodyPr>
          <a:lstStyle/>
          <a:p>
            <a:r>
              <a:rPr lang="en-GB" dirty="0"/>
              <a:t>Virtualization allows for new virtual machines to be provisioned as needed, without the need for an upfront hardware purchase</a:t>
            </a:r>
          </a:p>
          <a:p>
            <a:pPr lvl="1"/>
            <a:r>
              <a:rPr lang="en-GB" dirty="0"/>
              <a:t>With a few mouse clicks or using an API, new virtual machines for test or development can be installed in minutes</a:t>
            </a:r>
          </a:p>
          <a:p>
            <a:r>
              <a:rPr lang="en-GB" dirty="0"/>
              <a:t>By consolidating many physical computers as virtual machines on fewer (bigger) physical machines, costs can be saved on hardware, power, and cooling</a:t>
            </a:r>
          </a:p>
          <a:p>
            <a:r>
              <a:rPr lang="en-GB" dirty="0"/>
              <a:t>Because fewer physical machines are needed, the cost of maintenance contracts can be reduced and the risk of hardware failure is reduced</a:t>
            </a:r>
            <a:endParaRPr lang="nl-NL" dirty="0"/>
          </a:p>
        </p:txBody>
      </p:sp>
    </p:spTree>
    <p:extLst>
      <p:ext uri="{BB962C8B-B14F-4D97-AF65-F5344CB8AC3E}">
        <p14:creationId xmlns:p14="http://schemas.microsoft.com/office/powerpoint/2010/main" val="354469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Software Defined Compute (SDC)</a:t>
            </a:r>
            <a:endParaRPr lang="nl-NL" dirty="0"/>
          </a:p>
        </p:txBody>
      </p:sp>
      <p:sp>
        <p:nvSpPr>
          <p:cNvPr id="3" name="Tijdelijke aanduiding voor inhoud 2"/>
          <p:cNvSpPr>
            <a:spLocks noGrp="1"/>
          </p:cNvSpPr>
          <p:nvPr>
            <p:ph idx="1"/>
          </p:nvPr>
        </p:nvSpPr>
        <p:spPr>
          <a:xfrm>
            <a:off x="457200" y="1600200"/>
            <a:ext cx="8382000" cy="4876800"/>
          </a:xfrm>
        </p:spPr>
        <p:txBody>
          <a:bodyPr>
            <a:normAutofit/>
          </a:bodyPr>
          <a:lstStyle/>
          <a:p>
            <a:r>
              <a:rPr lang="en-GB" dirty="0"/>
              <a:t>Virtual machines are typically managed using one redundant centralized virtual machine management system</a:t>
            </a:r>
          </a:p>
          <a:p>
            <a:pPr lvl="1"/>
            <a:r>
              <a:rPr lang="en-GB" dirty="0"/>
              <a:t>This enables systems managers to manage more machines with the same number of staff and allows managing the virtual machines using APIs</a:t>
            </a:r>
          </a:p>
          <a:p>
            <a:pPr lvl="1"/>
            <a:r>
              <a:rPr lang="en-GB" dirty="0"/>
              <a:t>Server virtualization can therefore be seen as Software Defined Compute</a:t>
            </a:r>
          </a:p>
          <a:p>
            <a:r>
              <a:rPr lang="en-GB" dirty="0"/>
              <a:t>In an SDC architecture, all physical machines are running a hypervisor and all hypervisors are managed as one layer using management software</a:t>
            </a:r>
          </a:p>
          <a:p>
            <a:endParaRPr lang="nl-NL" dirty="0"/>
          </a:p>
        </p:txBody>
      </p:sp>
    </p:spTree>
    <p:extLst>
      <p:ext uri="{BB962C8B-B14F-4D97-AF65-F5344CB8AC3E}">
        <p14:creationId xmlns:p14="http://schemas.microsoft.com/office/powerpoint/2010/main" val="3351185610"/>
      </p:ext>
    </p:extLst>
  </p:cSld>
  <p:clrMapOvr>
    <a:masterClrMapping/>
  </p:clrMapOvr>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Sky</Template>
  <TotalTime>8797</TotalTime>
  <Words>2345</Words>
  <Application>Microsoft Office PowerPoint</Application>
  <PresentationFormat>On-screen Show (4:3)</PresentationFormat>
  <Paragraphs>253</Paragraphs>
  <Slides>43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vt:lpstr>
      <vt:lpstr>標楷體</vt:lpstr>
      <vt:lpstr>Wingdings</vt:lpstr>
      <vt:lpstr>Sky</vt:lpstr>
      <vt:lpstr>PowerPoint Presentation</vt:lpstr>
      <vt:lpstr>Overview</vt:lpstr>
      <vt:lpstr>Overview</vt:lpstr>
      <vt:lpstr>Overview</vt:lpstr>
      <vt:lpstr>Overview</vt:lpstr>
      <vt:lpstr>Compute Virtualization</vt:lpstr>
      <vt:lpstr>Compute virtualization</vt:lpstr>
      <vt:lpstr>Compute virtualization</vt:lpstr>
      <vt:lpstr>Software Defined Compute (SDC)</vt:lpstr>
      <vt:lpstr>Software Defined Compute (SDC)</vt:lpstr>
      <vt:lpstr>Software Defined Compute (SDC)</vt:lpstr>
      <vt:lpstr>Software Defined Compute (SDC)</vt:lpstr>
      <vt:lpstr>Disadvantages of computer virtualization</vt:lpstr>
      <vt:lpstr>Virtualization technologies</vt:lpstr>
      <vt:lpstr>Virtualization Types</vt:lpstr>
      <vt:lpstr>Virtualization Approaches</vt:lpstr>
      <vt:lpstr>Virtualization Approaches</vt:lpstr>
      <vt:lpstr>Virtualization Approaches</vt:lpstr>
      <vt:lpstr>Examples</vt:lpstr>
      <vt:lpstr>Container technology</vt:lpstr>
      <vt:lpstr>Container orchestration</vt:lpstr>
      <vt:lpstr>Storage Virtualization</vt:lpstr>
      <vt:lpstr>Storage model</vt:lpstr>
      <vt:lpstr>Software Defined Storage</vt:lpstr>
      <vt:lpstr>Software Defined Storage</vt:lpstr>
      <vt:lpstr>Software Defined Storage</vt:lpstr>
      <vt:lpstr>Network Virtualization</vt:lpstr>
      <vt:lpstr>Virtual NICs</vt:lpstr>
      <vt:lpstr>Virtual switch</vt:lpstr>
      <vt:lpstr>Virtual switch</vt:lpstr>
      <vt:lpstr>Software Defined Networking</vt:lpstr>
      <vt:lpstr>Software Defined Networking</vt:lpstr>
      <vt:lpstr>Software Defined Networking</vt:lpstr>
      <vt:lpstr>Network Function Virtualization</vt:lpstr>
      <vt:lpstr>Data Center</vt:lpstr>
      <vt:lpstr>Datacenter location</vt:lpstr>
      <vt:lpstr>Physical structure</vt:lpstr>
      <vt:lpstr>Power supply</vt:lpstr>
      <vt:lpstr>Uninterruptable Power Supply (UPS)</vt:lpstr>
      <vt:lpstr>Cooling</vt:lpstr>
      <vt:lpstr>Airflow</vt:lpstr>
      <vt:lpstr>Fire prevention, detection, and suppression</vt:lpstr>
      <vt:lpstr>Equipment racks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IaaS</dc:title>
  <dc:creator>cyhuang</dc:creator>
  <cp:lastModifiedBy>Rizal Fathoni Aji</cp:lastModifiedBy>
  <cp:revision>749</cp:revision>
  <dcterms:created xsi:type="dcterms:W3CDTF">2006-08-16T00:00:00Z</dcterms:created>
  <dcterms:modified xsi:type="dcterms:W3CDTF">2023-09-12T00:43:28Z</dcterms:modified>
</cp:coreProperties>
</file>