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60" r:id="rId5"/>
    <p:sldId id="257" r:id="rId6"/>
    <p:sldId id="261" r:id="rId7"/>
    <p:sldId id="262" r:id="rId8"/>
    <p:sldId id="270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B3AD7-19BE-4216-91C6-4B907AB268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2E846E-731F-4098-AE63-9E4874C52755}">
      <dgm:prSet/>
      <dgm:spPr/>
      <dgm:t>
        <a:bodyPr/>
        <a:lstStyle/>
        <a:p>
          <a:r>
            <a:rPr lang="de-DE"/>
            <a:t>Standard Cell approach</a:t>
          </a:r>
          <a:endParaRPr lang="en-US"/>
        </a:p>
      </dgm:t>
    </dgm:pt>
    <dgm:pt modelId="{2A06E12B-6E81-4D5F-B5A2-8D60DC4F435E}" type="parTrans" cxnId="{BB2F66E8-CDF8-44ED-AA29-F701C7B0C2D4}">
      <dgm:prSet/>
      <dgm:spPr/>
      <dgm:t>
        <a:bodyPr/>
        <a:lstStyle/>
        <a:p>
          <a:endParaRPr lang="en-US"/>
        </a:p>
      </dgm:t>
    </dgm:pt>
    <dgm:pt modelId="{73648FE4-9D90-4095-AA5D-1F5BDF64C924}" type="sibTrans" cxnId="{BB2F66E8-CDF8-44ED-AA29-F701C7B0C2D4}">
      <dgm:prSet/>
      <dgm:spPr/>
      <dgm:t>
        <a:bodyPr/>
        <a:lstStyle/>
        <a:p>
          <a:endParaRPr lang="en-US"/>
        </a:p>
      </dgm:t>
    </dgm:pt>
    <dgm:pt modelId="{8338A352-CD2F-485C-A4F8-C954C9C389DB}">
      <dgm:prSet/>
      <dgm:spPr/>
      <dgm:t>
        <a:bodyPr/>
        <a:lstStyle/>
        <a:p>
          <a:r>
            <a:rPr lang="de-DE"/>
            <a:t>Gate Array Design</a:t>
          </a:r>
          <a:endParaRPr lang="en-US"/>
        </a:p>
      </dgm:t>
    </dgm:pt>
    <dgm:pt modelId="{07243551-DF72-4D08-8CA6-02241B529DF7}" type="parTrans" cxnId="{1D354CD7-8C1E-4E52-9173-AB666FB118E8}">
      <dgm:prSet/>
      <dgm:spPr/>
      <dgm:t>
        <a:bodyPr/>
        <a:lstStyle/>
        <a:p>
          <a:endParaRPr lang="en-US"/>
        </a:p>
      </dgm:t>
    </dgm:pt>
    <dgm:pt modelId="{2C163EE3-41EB-44A0-83D9-37E7F1962333}" type="sibTrans" cxnId="{1D354CD7-8C1E-4E52-9173-AB666FB118E8}">
      <dgm:prSet/>
      <dgm:spPr/>
      <dgm:t>
        <a:bodyPr/>
        <a:lstStyle/>
        <a:p>
          <a:endParaRPr lang="en-US"/>
        </a:p>
      </dgm:t>
    </dgm:pt>
    <dgm:pt modelId="{E64D6DB6-BA56-45D2-9A53-FC8574824B5F}">
      <dgm:prSet/>
      <dgm:spPr/>
      <dgm:t>
        <a:bodyPr/>
        <a:lstStyle/>
        <a:p>
          <a:r>
            <a:rPr lang="de-DE"/>
            <a:t>FPGAs</a:t>
          </a:r>
          <a:endParaRPr lang="en-US"/>
        </a:p>
      </dgm:t>
    </dgm:pt>
    <dgm:pt modelId="{654BCC7F-BF65-44FF-928E-10229788FCBB}" type="parTrans" cxnId="{CD6F4712-A226-4CD6-BA51-46C123B5F554}">
      <dgm:prSet/>
      <dgm:spPr/>
      <dgm:t>
        <a:bodyPr/>
        <a:lstStyle/>
        <a:p>
          <a:endParaRPr lang="en-US"/>
        </a:p>
      </dgm:t>
    </dgm:pt>
    <dgm:pt modelId="{A8675768-9574-4BCF-B933-B78344F3A70E}" type="sibTrans" cxnId="{CD6F4712-A226-4CD6-BA51-46C123B5F554}">
      <dgm:prSet/>
      <dgm:spPr/>
      <dgm:t>
        <a:bodyPr/>
        <a:lstStyle/>
        <a:p>
          <a:endParaRPr lang="en-US"/>
        </a:p>
      </dgm:t>
    </dgm:pt>
    <dgm:pt modelId="{E59B6E85-00F5-4328-A25D-236B25167F64}" type="pres">
      <dgm:prSet presAssocID="{765B3AD7-19BE-4216-91C6-4B907AB268C8}" presName="linear" presStyleCnt="0">
        <dgm:presLayoutVars>
          <dgm:animLvl val="lvl"/>
          <dgm:resizeHandles val="exact"/>
        </dgm:presLayoutVars>
      </dgm:prSet>
      <dgm:spPr/>
    </dgm:pt>
    <dgm:pt modelId="{EDF56F95-FDCA-449E-9327-FF7F0AF45E65}" type="pres">
      <dgm:prSet presAssocID="{D82E846E-731F-4098-AE63-9E4874C527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0DF6BF-A411-4C97-AAF8-5166C5F551A4}" type="pres">
      <dgm:prSet presAssocID="{73648FE4-9D90-4095-AA5D-1F5BDF64C924}" presName="spacer" presStyleCnt="0"/>
      <dgm:spPr/>
    </dgm:pt>
    <dgm:pt modelId="{9E112650-32D3-44A4-BA8B-F7A98F86B9B3}" type="pres">
      <dgm:prSet presAssocID="{8338A352-CD2F-485C-A4F8-C954C9C389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8B90EB-FDEC-456F-AAA3-66FEB5B08B6C}" type="pres">
      <dgm:prSet presAssocID="{2C163EE3-41EB-44A0-83D9-37E7F1962333}" presName="spacer" presStyleCnt="0"/>
      <dgm:spPr/>
    </dgm:pt>
    <dgm:pt modelId="{EF5E60A7-530B-4F10-9592-1447EB50BF45}" type="pres">
      <dgm:prSet presAssocID="{E64D6DB6-BA56-45D2-9A53-FC8574824B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6F4712-A226-4CD6-BA51-46C123B5F554}" srcId="{765B3AD7-19BE-4216-91C6-4B907AB268C8}" destId="{E64D6DB6-BA56-45D2-9A53-FC8574824B5F}" srcOrd="2" destOrd="0" parTransId="{654BCC7F-BF65-44FF-928E-10229788FCBB}" sibTransId="{A8675768-9574-4BCF-B933-B78344F3A70E}"/>
    <dgm:cxn modelId="{ADBA7E23-F578-47F7-8DC2-68BB0E7D2267}" type="presOf" srcId="{765B3AD7-19BE-4216-91C6-4B907AB268C8}" destId="{E59B6E85-00F5-4328-A25D-236B25167F64}" srcOrd="0" destOrd="0" presId="urn:microsoft.com/office/officeart/2005/8/layout/vList2"/>
    <dgm:cxn modelId="{2E6EE444-3044-4AF0-8A61-B7654C29C5D4}" type="presOf" srcId="{D82E846E-731F-4098-AE63-9E4874C52755}" destId="{EDF56F95-FDCA-449E-9327-FF7F0AF45E65}" srcOrd="0" destOrd="0" presId="urn:microsoft.com/office/officeart/2005/8/layout/vList2"/>
    <dgm:cxn modelId="{180AB04A-6674-4265-B47E-84503EE825D2}" type="presOf" srcId="{E64D6DB6-BA56-45D2-9A53-FC8574824B5F}" destId="{EF5E60A7-530B-4F10-9592-1447EB50BF45}" srcOrd="0" destOrd="0" presId="urn:microsoft.com/office/officeart/2005/8/layout/vList2"/>
    <dgm:cxn modelId="{9CFA1E9C-E6D4-4FA7-A492-6DCBCFF6C05B}" type="presOf" srcId="{8338A352-CD2F-485C-A4F8-C954C9C389DB}" destId="{9E112650-32D3-44A4-BA8B-F7A98F86B9B3}" srcOrd="0" destOrd="0" presId="urn:microsoft.com/office/officeart/2005/8/layout/vList2"/>
    <dgm:cxn modelId="{1D354CD7-8C1E-4E52-9173-AB666FB118E8}" srcId="{765B3AD7-19BE-4216-91C6-4B907AB268C8}" destId="{8338A352-CD2F-485C-A4F8-C954C9C389DB}" srcOrd="1" destOrd="0" parTransId="{07243551-DF72-4D08-8CA6-02241B529DF7}" sibTransId="{2C163EE3-41EB-44A0-83D9-37E7F1962333}"/>
    <dgm:cxn modelId="{BB2F66E8-CDF8-44ED-AA29-F701C7B0C2D4}" srcId="{765B3AD7-19BE-4216-91C6-4B907AB268C8}" destId="{D82E846E-731F-4098-AE63-9E4874C52755}" srcOrd="0" destOrd="0" parTransId="{2A06E12B-6E81-4D5F-B5A2-8D60DC4F435E}" sibTransId="{73648FE4-9D90-4095-AA5D-1F5BDF64C924}"/>
    <dgm:cxn modelId="{C360953E-2BFA-4738-A080-E4F9347178CD}" type="presParOf" srcId="{E59B6E85-00F5-4328-A25D-236B25167F64}" destId="{EDF56F95-FDCA-449E-9327-FF7F0AF45E65}" srcOrd="0" destOrd="0" presId="urn:microsoft.com/office/officeart/2005/8/layout/vList2"/>
    <dgm:cxn modelId="{7DCAD127-A794-4E8B-B8DF-22BD88D1B637}" type="presParOf" srcId="{E59B6E85-00F5-4328-A25D-236B25167F64}" destId="{C50DF6BF-A411-4C97-AAF8-5166C5F551A4}" srcOrd="1" destOrd="0" presId="urn:microsoft.com/office/officeart/2005/8/layout/vList2"/>
    <dgm:cxn modelId="{D3162477-4F34-449E-9454-742F23B7AA64}" type="presParOf" srcId="{E59B6E85-00F5-4328-A25D-236B25167F64}" destId="{9E112650-32D3-44A4-BA8B-F7A98F86B9B3}" srcOrd="2" destOrd="0" presId="urn:microsoft.com/office/officeart/2005/8/layout/vList2"/>
    <dgm:cxn modelId="{DAB782F1-0F91-474B-A5AD-7861BA5404DD}" type="presParOf" srcId="{E59B6E85-00F5-4328-A25D-236B25167F64}" destId="{7B8B90EB-FDEC-456F-AAA3-66FEB5B08B6C}" srcOrd="3" destOrd="0" presId="urn:microsoft.com/office/officeart/2005/8/layout/vList2"/>
    <dgm:cxn modelId="{A674A4A7-8B12-4CC7-A7CE-FDDE8FADE95C}" type="presParOf" srcId="{E59B6E85-00F5-4328-A25D-236B25167F64}" destId="{EF5E60A7-530B-4F10-9592-1447EB50B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BD69F-3084-443F-B029-F6828CE9CAB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F62F92-2394-4BD2-810C-59A7E0D932ED}">
      <dgm:prSet/>
      <dgm:spPr/>
      <dgm:t>
        <a:bodyPr/>
        <a:lstStyle/>
        <a:p>
          <a:r>
            <a:rPr lang="de-DE"/>
            <a:t>Architectural Design: specification of required functionality and objectives</a:t>
          </a:r>
          <a:endParaRPr lang="en-US"/>
        </a:p>
      </dgm:t>
    </dgm:pt>
    <dgm:pt modelId="{832583FF-529A-4251-82ED-B068F49D41E1}" type="parTrans" cxnId="{373402B7-575D-44CF-B9A0-65952FD394C1}">
      <dgm:prSet/>
      <dgm:spPr/>
      <dgm:t>
        <a:bodyPr/>
        <a:lstStyle/>
        <a:p>
          <a:endParaRPr lang="en-US"/>
        </a:p>
      </dgm:t>
    </dgm:pt>
    <dgm:pt modelId="{533B5FD3-6F61-4E0E-8687-5484A39B4345}" type="sibTrans" cxnId="{373402B7-575D-44CF-B9A0-65952FD394C1}">
      <dgm:prSet/>
      <dgm:spPr/>
      <dgm:t>
        <a:bodyPr/>
        <a:lstStyle/>
        <a:p>
          <a:endParaRPr lang="en-US"/>
        </a:p>
      </dgm:t>
    </dgm:pt>
    <dgm:pt modelId="{5D37A5E7-295E-4801-8759-19DEFEDBA851}">
      <dgm:prSet/>
      <dgm:spPr/>
      <dgm:t>
        <a:bodyPr/>
        <a:lstStyle/>
        <a:p>
          <a:r>
            <a:rPr lang="de-DE"/>
            <a:t>Logic/ Circuit Design: interconnecting macro level building blocks to implement functionality</a:t>
          </a:r>
          <a:endParaRPr lang="en-US"/>
        </a:p>
      </dgm:t>
    </dgm:pt>
    <dgm:pt modelId="{35A4881D-6F78-493A-ACF8-00F501F6D878}" type="parTrans" cxnId="{956CC4AA-2FEF-4230-86EA-842F73CB49D7}">
      <dgm:prSet/>
      <dgm:spPr/>
      <dgm:t>
        <a:bodyPr/>
        <a:lstStyle/>
        <a:p>
          <a:endParaRPr lang="en-US"/>
        </a:p>
      </dgm:t>
    </dgm:pt>
    <dgm:pt modelId="{E7385EC8-4A1B-403E-9E5F-E5AACFD04302}" type="sibTrans" cxnId="{956CC4AA-2FEF-4230-86EA-842F73CB49D7}">
      <dgm:prSet/>
      <dgm:spPr/>
      <dgm:t>
        <a:bodyPr/>
        <a:lstStyle/>
        <a:p>
          <a:endParaRPr lang="en-US"/>
        </a:p>
      </dgm:t>
    </dgm:pt>
    <dgm:pt modelId="{F1572497-9E2C-431B-B650-20A3E7351FE0}">
      <dgm:prSet/>
      <dgm:spPr/>
      <dgm:t>
        <a:bodyPr/>
        <a:lstStyle/>
        <a:p>
          <a:r>
            <a:rPr lang="de-DE"/>
            <a:t>Physical Design: layouting and floorplan</a:t>
          </a:r>
          <a:endParaRPr lang="en-US"/>
        </a:p>
      </dgm:t>
    </dgm:pt>
    <dgm:pt modelId="{A7CEE66B-C628-4297-B1C8-D17C19C1CF9C}" type="parTrans" cxnId="{869D9956-D628-4402-9C15-05C582D7F528}">
      <dgm:prSet/>
      <dgm:spPr/>
      <dgm:t>
        <a:bodyPr/>
        <a:lstStyle/>
        <a:p>
          <a:endParaRPr lang="en-US"/>
        </a:p>
      </dgm:t>
    </dgm:pt>
    <dgm:pt modelId="{9D5B05F8-9442-4F30-A9A6-1FBE7CFA7569}" type="sibTrans" cxnId="{869D9956-D628-4402-9C15-05C582D7F528}">
      <dgm:prSet/>
      <dgm:spPr/>
      <dgm:t>
        <a:bodyPr/>
        <a:lstStyle/>
        <a:p>
          <a:endParaRPr lang="en-US"/>
        </a:p>
      </dgm:t>
    </dgm:pt>
    <dgm:pt modelId="{3E735000-CF16-456B-B47B-9B8FCA932BDA}">
      <dgm:prSet/>
      <dgm:spPr/>
      <dgm:t>
        <a:bodyPr/>
        <a:lstStyle/>
        <a:p>
          <a:r>
            <a:rPr lang="de-DE"/>
            <a:t>Physical Verification: modeling of physical effects and design rules checking</a:t>
          </a:r>
          <a:endParaRPr lang="en-US"/>
        </a:p>
      </dgm:t>
    </dgm:pt>
    <dgm:pt modelId="{C8202FE7-2FF3-42AE-8534-2C3129D7990A}" type="parTrans" cxnId="{052D708A-0096-426B-9F3A-498132A43708}">
      <dgm:prSet/>
      <dgm:spPr/>
      <dgm:t>
        <a:bodyPr/>
        <a:lstStyle/>
        <a:p>
          <a:endParaRPr lang="en-US"/>
        </a:p>
      </dgm:t>
    </dgm:pt>
    <dgm:pt modelId="{292042CD-B27A-43B1-96B2-608472401121}" type="sibTrans" cxnId="{052D708A-0096-426B-9F3A-498132A43708}">
      <dgm:prSet/>
      <dgm:spPr/>
      <dgm:t>
        <a:bodyPr/>
        <a:lstStyle/>
        <a:p>
          <a:endParaRPr lang="en-US"/>
        </a:p>
      </dgm:t>
    </dgm:pt>
    <dgm:pt modelId="{B3FE5141-7031-4ECC-8BE6-A5880CB58E20}" type="pres">
      <dgm:prSet presAssocID="{1C6BD69F-3084-443F-B029-F6828CE9CAB2}" presName="outerComposite" presStyleCnt="0">
        <dgm:presLayoutVars>
          <dgm:chMax val="5"/>
          <dgm:dir/>
          <dgm:resizeHandles val="exact"/>
        </dgm:presLayoutVars>
      </dgm:prSet>
      <dgm:spPr/>
    </dgm:pt>
    <dgm:pt modelId="{776D5B05-FB94-4641-B13F-65B2CAF3C437}" type="pres">
      <dgm:prSet presAssocID="{1C6BD69F-3084-443F-B029-F6828CE9CAB2}" presName="dummyMaxCanvas" presStyleCnt="0">
        <dgm:presLayoutVars/>
      </dgm:prSet>
      <dgm:spPr/>
    </dgm:pt>
    <dgm:pt modelId="{276C19AE-3F6B-4DED-B537-B4BEF07BF435}" type="pres">
      <dgm:prSet presAssocID="{1C6BD69F-3084-443F-B029-F6828CE9CAB2}" presName="FourNodes_1" presStyleLbl="node1" presStyleIdx="0" presStyleCnt="4">
        <dgm:presLayoutVars>
          <dgm:bulletEnabled val="1"/>
        </dgm:presLayoutVars>
      </dgm:prSet>
      <dgm:spPr/>
    </dgm:pt>
    <dgm:pt modelId="{A7BC26C6-1F43-4A89-AE7B-9C8A0D430553}" type="pres">
      <dgm:prSet presAssocID="{1C6BD69F-3084-443F-B029-F6828CE9CAB2}" presName="FourNodes_2" presStyleLbl="node1" presStyleIdx="1" presStyleCnt="4">
        <dgm:presLayoutVars>
          <dgm:bulletEnabled val="1"/>
        </dgm:presLayoutVars>
      </dgm:prSet>
      <dgm:spPr/>
    </dgm:pt>
    <dgm:pt modelId="{85FDED75-BD8A-4D7E-8CBF-9B760F99D2E3}" type="pres">
      <dgm:prSet presAssocID="{1C6BD69F-3084-443F-B029-F6828CE9CAB2}" presName="FourNodes_3" presStyleLbl="node1" presStyleIdx="2" presStyleCnt="4">
        <dgm:presLayoutVars>
          <dgm:bulletEnabled val="1"/>
        </dgm:presLayoutVars>
      </dgm:prSet>
      <dgm:spPr/>
    </dgm:pt>
    <dgm:pt modelId="{4B9F87FD-FBDF-46F9-9E04-4C4A2F19FCA6}" type="pres">
      <dgm:prSet presAssocID="{1C6BD69F-3084-443F-B029-F6828CE9CAB2}" presName="FourNodes_4" presStyleLbl="node1" presStyleIdx="3" presStyleCnt="4">
        <dgm:presLayoutVars>
          <dgm:bulletEnabled val="1"/>
        </dgm:presLayoutVars>
      </dgm:prSet>
      <dgm:spPr/>
    </dgm:pt>
    <dgm:pt modelId="{BF42E38B-6599-499D-8C21-D35ACA9B4C2A}" type="pres">
      <dgm:prSet presAssocID="{1C6BD69F-3084-443F-B029-F6828CE9CAB2}" presName="FourConn_1-2" presStyleLbl="fgAccFollowNode1" presStyleIdx="0" presStyleCnt="3">
        <dgm:presLayoutVars>
          <dgm:bulletEnabled val="1"/>
        </dgm:presLayoutVars>
      </dgm:prSet>
      <dgm:spPr/>
    </dgm:pt>
    <dgm:pt modelId="{08E84BCF-8D6B-4B7A-9A16-15ABCAE7E7F6}" type="pres">
      <dgm:prSet presAssocID="{1C6BD69F-3084-443F-B029-F6828CE9CAB2}" presName="FourConn_2-3" presStyleLbl="fgAccFollowNode1" presStyleIdx="1" presStyleCnt="3">
        <dgm:presLayoutVars>
          <dgm:bulletEnabled val="1"/>
        </dgm:presLayoutVars>
      </dgm:prSet>
      <dgm:spPr/>
    </dgm:pt>
    <dgm:pt modelId="{90980B7D-73D7-43C6-A4DF-9EE1530D6E94}" type="pres">
      <dgm:prSet presAssocID="{1C6BD69F-3084-443F-B029-F6828CE9CAB2}" presName="FourConn_3-4" presStyleLbl="fgAccFollowNode1" presStyleIdx="2" presStyleCnt="3">
        <dgm:presLayoutVars>
          <dgm:bulletEnabled val="1"/>
        </dgm:presLayoutVars>
      </dgm:prSet>
      <dgm:spPr/>
    </dgm:pt>
    <dgm:pt modelId="{C064B767-34D6-4F75-BF78-03C6A1BFBF97}" type="pres">
      <dgm:prSet presAssocID="{1C6BD69F-3084-443F-B029-F6828CE9CAB2}" presName="FourNodes_1_text" presStyleLbl="node1" presStyleIdx="3" presStyleCnt="4">
        <dgm:presLayoutVars>
          <dgm:bulletEnabled val="1"/>
        </dgm:presLayoutVars>
      </dgm:prSet>
      <dgm:spPr/>
    </dgm:pt>
    <dgm:pt modelId="{7D35D0F9-6FF3-48EE-8959-3A6EDA4598C6}" type="pres">
      <dgm:prSet presAssocID="{1C6BD69F-3084-443F-B029-F6828CE9CAB2}" presName="FourNodes_2_text" presStyleLbl="node1" presStyleIdx="3" presStyleCnt="4">
        <dgm:presLayoutVars>
          <dgm:bulletEnabled val="1"/>
        </dgm:presLayoutVars>
      </dgm:prSet>
      <dgm:spPr/>
    </dgm:pt>
    <dgm:pt modelId="{0AE68896-E3AD-49FA-ABD0-DBFAC50FD045}" type="pres">
      <dgm:prSet presAssocID="{1C6BD69F-3084-443F-B029-F6828CE9CAB2}" presName="FourNodes_3_text" presStyleLbl="node1" presStyleIdx="3" presStyleCnt="4">
        <dgm:presLayoutVars>
          <dgm:bulletEnabled val="1"/>
        </dgm:presLayoutVars>
      </dgm:prSet>
      <dgm:spPr/>
    </dgm:pt>
    <dgm:pt modelId="{3608FD34-FC4C-43BB-BE87-43467CEBDB7C}" type="pres">
      <dgm:prSet presAssocID="{1C6BD69F-3084-443F-B029-F6828CE9CAB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44A3702-9038-4A36-8667-F702411D7626}" type="presOf" srcId="{5D37A5E7-295E-4801-8759-19DEFEDBA851}" destId="{7D35D0F9-6FF3-48EE-8959-3A6EDA4598C6}" srcOrd="1" destOrd="0" presId="urn:microsoft.com/office/officeart/2005/8/layout/vProcess5"/>
    <dgm:cxn modelId="{2F50D820-4132-4E38-A069-A76DC35D5191}" type="presOf" srcId="{F1572497-9E2C-431B-B650-20A3E7351FE0}" destId="{0AE68896-E3AD-49FA-ABD0-DBFAC50FD045}" srcOrd="1" destOrd="0" presId="urn:microsoft.com/office/officeart/2005/8/layout/vProcess5"/>
    <dgm:cxn modelId="{4B0C912A-9102-41A4-A0B8-571DC7168736}" type="presOf" srcId="{533B5FD3-6F61-4E0E-8687-5484A39B4345}" destId="{BF42E38B-6599-499D-8C21-D35ACA9B4C2A}" srcOrd="0" destOrd="0" presId="urn:microsoft.com/office/officeart/2005/8/layout/vProcess5"/>
    <dgm:cxn modelId="{D33FD62A-3FF6-49FC-BC5E-1A3AB12613F6}" type="presOf" srcId="{9CF62F92-2394-4BD2-810C-59A7E0D932ED}" destId="{276C19AE-3F6B-4DED-B537-B4BEF07BF435}" srcOrd="0" destOrd="0" presId="urn:microsoft.com/office/officeart/2005/8/layout/vProcess5"/>
    <dgm:cxn modelId="{67370A3E-238E-45AE-8B6D-E9E820F165CB}" type="presOf" srcId="{1C6BD69F-3084-443F-B029-F6828CE9CAB2}" destId="{B3FE5141-7031-4ECC-8BE6-A5880CB58E20}" srcOrd="0" destOrd="0" presId="urn:microsoft.com/office/officeart/2005/8/layout/vProcess5"/>
    <dgm:cxn modelId="{07382C62-2788-43CB-930A-ACC906081F17}" type="presOf" srcId="{9CF62F92-2394-4BD2-810C-59A7E0D932ED}" destId="{C064B767-34D6-4F75-BF78-03C6A1BFBF97}" srcOrd="1" destOrd="0" presId="urn:microsoft.com/office/officeart/2005/8/layout/vProcess5"/>
    <dgm:cxn modelId="{5CA5D068-558C-4CE4-B3A2-18221673C1B2}" type="presOf" srcId="{3E735000-CF16-456B-B47B-9B8FCA932BDA}" destId="{3608FD34-FC4C-43BB-BE87-43467CEBDB7C}" srcOrd="1" destOrd="0" presId="urn:microsoft.com/office/officeart/2005/8/layout/vProcess5"/>
    <dgm:cxn modelId="{869D9956-D628-4402-9C15-05C582D7F528}" srcId="{1C6BD69F-3084-443F-B029-F6828CE9CAB2}" destId="{F1572497-9E2C-431B-B650-20A3E7351FE0}" srcOrd="2" destOrd="0" parTransId="{A7CEE66B-C628-4297-B1C8-D17C19C1CF9C}" sibTransId="{9D5B05F8-9442-4F30-A9A6-1FBE7CFA7569}"/>
    <dgm:cxn modelId="{45604E82-24EE-4457-8DA4-560AE6E6C3E5}" type="presOf" srcId="{F1572497-9E2C-431B-B650-20A3E7351FE0}" destId="{85FDED75-BD8A-4D7E-8CBF-9B760F99D2E3}" srcOrd="0" destOrd="0" presId="urn:microsoft.com/office/officeart/2005/8/layout/vProcess5"/>
    <dgm:cxn modelId="{052D708A-0096-426B-9F3A-498132A43708}" srcId="{1C6BD69F-3084-443F-B029-F6828CE9CAB2}" destId="{3E735000-CF16-456B-B47B-9B8FCA932BDA}" srcOrd="3" destOrd="0" parTransId="{C8202FE7-2FF3-42AE-8534-2C3129D7990A}" sibTransId="{292042CD-B27A-43B1-96B2-608472401121}"/>
    <dgm:cxn modelId="{0AA77D8A-0C22-43B2-BFCC-60C40FA2D0A7}" type="presOf" srcId="{E7385EC8-4A1B-403E-9E5F-E5AACFD04302}" destId="{08E84BCF-8D6B-4B7A-9A16-15ABCAE7E7F6}" srcOrd="0" destOrd="0" presId="urn:microsoft.com/office/officeart/2005/8/layout/vProcess5"/>
    <dgm:cxn modelId="{6C5C5EA8-76A0-416B-B760-8CBC8C7A2DCE}" type="presOf" srcId="{5D37A5E7-295E-4801-8759-19DEFEDBA851}" destId="{A7BC26C6-1F43-4A89-AE7B-9C8A0D430553}" srcOrd="0" destOrd="0" presId="urn:microsoft.com/office/officeart/2005/8/layout/vProcess5"/>
    <dgm:cxn modelId="{956CC4AA-2FEF-4230-86EA-842F73CB49D7}" srcId="{1C6BD69F-3084-443F-B029-F6828CE9CAB2}" destId="{5D37A5E7-295E-4801-8759-19DEFEDBA851}" srcOrd="1" destOrd="0" parTransId="{35A4881D-6F78-493A-ACF8-00F501F6D878}" sibTransId="{E7385EC8-4A1B-403E-9E5F-E5AACFD04302}"/>
    <dgm:cxn modelId="{9AF661B0-79F9-426A-A022-903F131E1E83}" type="presOf" srcId="{9D5B05F8-9442-4F30-A9A6-1FBE7CFA7569}" destId="{90980B7D-73D7-43C6-A4DF-9EE1530D6E94}" srcOrd="0" destOrd="0" presId="urn:microsoft.com/office/officeart/2005/8/layout/vProcess5"/>
    <dgm:cxn modelId="{373402B7-575D-44CF-B9A0-65952FD394C1}" srcId="{1C6BD69F-3084-443F-B029-F6828CE9CAB2}" destId="{9CF62F92-2394-4BD2-810C-59A7E0D932ED}" srcOrd="0" destOrd="0" parTransId="{832583FF-529A-4251-82ED-B068F49D41E1}" sibTransId="{533B5FD3-6F61-4E0E-8687-5484A39B4345}"/>
    <dgm:cxn modelId="{08917FD4-C9D2-422A-BE76-B60E2BFC7224}" type="presOf" srcId="{3E735000-CF16-456B-B47B-9B8FCA932BDA}" destId="{4B9F87FD-FBDF-46F9-9E04-4C4A2F19FCA6}" srcOrd="0" destOrd="0" presId="urn:microsoft.com/office/officeart/2005/8/layout/vProcess5"/>
    <dgm:cxn modelId="{18940600-4D85-465B-A984-650E06458AF6}" type="presParOf" srcId="{B3FE5141-7031-4ECC-8BE6-A5880CB58E20}" destId="{776D5B05-FB94-4641-B13F-65B2CAF3C437}" srcOrd="0" destOrd="0" presId="urn:microsoft.com/office/officeart/2005/8/layout/vProcess5"/>
    <dgm:cxn modelId="{C87ECFB2-838A-43C7-A8B0-AFA6D8C9C14B}" type="presParOf" srcId="{B3FE5141-7031-4ECC-8BE6-A5880CB58E20}" destId="{276C19AE-3F6B-4DED-B537-B4BEF07BF435}" srcOrd="1" destOrd="0" presId="urn:microsoft.com/office/officeart/2005/8/layout/vProcess5"/>
    <dgm:cxn modelId="{2817FF85-3F64-493A-8D3C-B6C5576ACCD7}" type="presParOf" srcId="{B3FE5141-7031-4ECC-8BE6-A5880CB58E20}" destId="{A7BC26C6-1F43-4A89-AE7B-9C8A0D430553}" srcOrd="2" destOrd="0" presId="urn:microsoft.com/office/officeart/2005/8/layout/vProcess5"/>
    <dgm:cxn modelId="{F01CC814-9C68-444B-9E79-8E7C0D744CA7}" type="presParOf" srcId="{B3FE5141-7031-4ECC-8BE6-A5880CB58E20}" destId="{85FDED75-BD8A-4D7E-8CBF-9B760F99D2E3}" srcOrd="3" destOrd="0" presId="urn:microsoft.com/office/officeart/2005/8/layout/vProcess5"/>
    <dgm:cxn modelId="{195DC11E-5FDB-483B-B64E-A25441521F34}" type="presParOf" srcId="{B3FE5141-7031-4ECC-8BE6-A5880CB58E20}" destId="{4B9F87FD-FBDF-46F9-9E04-4C4A2F19FCA6}" srcOrd="4" destOrd="0" presId="urn:microsoft.com/office/officeart/2005/8/layout/vProcess5"/>
    <dgm:cxn modelId="{E40F8F03-30A1-4435-BE11-6DC772A0F1A2}" type="presParOf" srcId="{B3FE5141-7031-4ECC-8BE6-A5880CB58E20}" destId="{BF42E38B-6599-499D-8C21-D35ACA9B4C2A}" srcOrd="5" destOrd="0" presId="urn:microsoft.com/office/officeart/2005/8/layout/vProcess5"/>
    <dgm:cxn modelId="{A6DBBB24-B343-4ABC-9BA6-FE7DBBB692BE}" type="presParOf" srcId="{B3FE5141-7031-4ECC-8BE6-A5880CB58E20}" destId="{08E84BCF-8D6B-4B7A-9A16-15ABCAE7E7F6}" srcOrd="6" destOrd="0" presId="urn:microsoft.com/office/officeart/2005/8/layout/vProcess5"/>
    <dgm:cxn modelId="{F17EBFB7-41A7-4D93-AFB7-526D8ECFEAA3}" type="presParOf" srcId="{B3FE5141-7031-4ECC-8BE6-A5880CB58E20}" destId="{90980B7D-73D7-43C6-A4DF-9EE1530D6E94}" srcOrd="7" destOrd="0" presId="urn:microsoft.com/office/officeart/2005/8/layout/vProcess5"/>
    <dgm:cxn modelId="{D51584D4-A910-43CE-B917-DDCCCCFEEB5B}" type="presParOf" srcId="{B3FE5141-7031-4ECC-8BE6-A5880CB58E20}" destId="{C064B767-34D6-4F75-BF78-03C6A1BFBF97}" srcOrd="8" destOrd="0" presId="urn:microsoft.com/office/officeart/2005/8/layout/vProcess5"/>
    <dgm:cxn modelId="{4410C369-DA9B-491D-AA46-603470B42C37}" type="presParOf" srcId="{B3FE5141-7031-4ECC-8BE6-A5880CB58E20}" destId="{7D35D0F9-6FF3-48EE-8959-3A6EDA4598C6}" srcOrd="9" destOrd="0" presId="urn:microsoft.com/office/officeart/2005/8/layout/vProcess5"/>
    <dgm:cxn modelId="{CEEEDF8D-31B2-43FA-91DF-E09F9F114466}" type="presParOf" srcId="{B3FE5141-7031-4ECC-8BE6-A5880CB58E20}" destId="{0AE68896-E3AD-49FA-ABD0-DBFAC50FD045}" srcOrd="10" destOrd="0" presId="urn:microsoft.com/office/officeart/2005/8/layout/vProcess5"/>
    <dgm:cxn modelId="{8471DAE5-51E7-4790-958A-30FCEE410400}" type="presParOf" srcId="{B3FE5141-7031-4ECC-8BE6-A5880CB58E20}" destId="{3608FD34-FC4C-43BB-BE87-43467CEBDB7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6F95-FDCA-449E-9327-FF7F0AF45E65}">
      <dsp:nvSpPr>
        <dsp:cNvPr id="0" name=""/>
        <dsp:cNvSpPr/>
      </dsp:nvSpPr>
      <dsp:spPr>
        <a:xfrm>
          <a:off x="0" y="7800"/>
          <a:ext cx="10018712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Standard Cell approach</a:t>
          </a:r>
          <a:endParaRPr lang="en-US" sz="4000" kern="1200"/>
        </a:p>
      </dsp:txBody>
      <dsp:txXfrm>
        <a:off x="46834" y="54634"/>
        <a:ext cx="9925044" cy="865732"/>
      </dsp:txXfrm>
    </dsp:sp>
    <dsp:sp modelId="{9E112650-32D3-44A4-BA8B-F7A98F86B9B3}">
      <dsp:nvSpPr>
        <dsp:cNvPr id="0" name=""/>
        <dsp:cNvSpPr/>
      </dsp:nvSpPr>
      <dsp:spPr>
        <a:xfrm>
          <a:off x="0" y="1082400"/>
          <a:ext cx="10018712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Gate Array Design</a:t>
          </a:r>
          <a:endParaRPr lang="en-US" sz="4000" kern="1200"/>
        </a:p>
      </dsp:txBody>
      <dsp:txXfrm>
        <a:off x="46834" y="1129234"/>
        <a:ext cx="9925044" cy="865732"/>
      </dsp:txXfrm>
    </dsp:sp>
    <dsp:sp modelId="{EF5E60A7-530B-4F10-9592-1447EB50BF45}">
      <dsp:nvSpPr>
        <dsp:cNvPr id="0" name=""/>
        <dsp:cNvSpPr/>
      </dsp:nvSpPr>
      <dsp:spPr>
        <a:xfrm>
          <a:off x="0" y="2157000"/>
          <a:ext cx="10018712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FPGAs</a:t>
          </a:r>
          <a:endParaRPr lang="en-US" sz="4000" kern="1200"/>
        </a:p>
      </dsp:txBody>
      <dsp:txXfrm>
        <a:off x="46834" y="2203834"/>
        <a:ext cx="9925044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C19AE-3F6B-4DED-B537-B4BEF07BF435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Architectural Design: specification of required functionality and objectives</a:t>
          </a:r>
          <a:endParaRPr lang="en-US" sz="1900" kern="1200"/>
        </a:p>
      </dsp:txBody>
      <dsp:txXfrm>
        <a:off x="32897" y="32897"/>
        <a:ext cx="3887383" cy="1057394"/>
      </dsp:txXfrm>
    </dsp:sp>
    <dsp:sp modelId="{A7BC26C6-1F43-4A89-AE7B-9C8A0D430553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Logic/ Circuit Design: interconnecting macro level building blocks to implement functionality</a:t>
          </a:r>
          <a:endParaRPr lang="en-US" sz="1900" kern="1200"/>
        </a:p>
      </dsp:txBody>
      <dsp:txXfrm>
        <a:off x="467919" y="1360301"/>
        <a:ext cx="3963411" cy="1057394"/>
      </dsp:txXfrm>
    </dsp:sp>
    <dsp:sp modelId="{85FDED75-BD8A-4D7E-8CBF-9B760F99D2E3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Physical Design: layouting and floorplan</a:t>
          </a:r>
          <a:endParaRPr lang="en-US" sz="1900" kern="1200"/>
        </a:p>
      </dsp:txBody>
      <dsp:txXfrm>
        <a:off x="896449" y="2687705"/>
        <a:ext cx="3969904" cy="1057394"/>
      </dsp:txXfrm>
    </dsp:sp>
    <dsp:sp modelId="{4B9F87FD-FBDF-46F9-9E04-4C4A2F19FCA6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Physical Verification: modeling of physical effects and design rules checking</a:t>
          </a:r>
          <a:endParaRPr lang="en-US" sz="1900" kern="1200"/>
        </a:p>
      </dsp:txBody>
      <dsp:txXfrm>
        <a:off x="1331471" y="4015109"/>
        <a:ext cx="3963411" cy="1057394"/>
      </dsp:txXfrm>
    </dsp:sp>
    <dsp:sp modelId="{BF42E38B-6599-499D-8C21-D35ACA9B4C2A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08E84BCF-8D6B-4B7A-9A16-15ABCAE7E7F6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90980B7D-73D7-43C6-A4DF-9EE1530D6E94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de-DE" sz="7200"/>
              <a:t>F</a:t>
            </a:r>
            <a:r>
              <a:rPr lang="en-US" sz="7200"/>
              <a:t>ull Custom Design in VLSI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DE" sz="2400"/>
              <a:t>A</a:t>
            </a:r>
            <a:r>
              <a:rPr lang="en-US" sz="2400"/>
              <a:t> seminar paper presentation by Emirkan Sali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1008879D-5D6F-5A77-8B70-290898E1A9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1E8BA05-64E3-B2B4-8BEA-33E49199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de-DE"/>
              <a:t>Future trends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D4C5A-37C2-920A-037C-219FDD6F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DE"/>
              <a:t>AI assistance in electronic design automation (EDA)</a:t>
            </a:r>
          </a:p>
          <a:p>
            <a:r>
              <a:rPr lang="de-DE"/>
              <a:t>Apaptive AI enhances exisiting EDA processes to cut down on manual labor</a:t>
            </a:r>
          </a:p>
          <a:p>
            <a:r>
              <a:rPr lang="de-DE"/>
              <a:t>Additive AI learning over time to save engineers from repetitive work</a:t>
            </a:r>
          </a:p>
          <a:p>
            <a:r>
              <a:rPr lang="de-DE"/>
              <a:t>Assistive AI to pinpoint weak points in a chips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2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1452946-BD67-4F6B-AC60-900AB277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sz="3200">
                <a:solidFill>
                  <a:schemeClr val="tx2"/>
                </a:solidFill>
              </a:rPr>
              <a:t>Conclusion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385E5F-393A-A6FC-5933-67C57B75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de-DE" sz="2000"/>
              <a:t>Full Custom design is the standard process if semi custom design is not sufficient</a:t>
            </a:r>
          </a:p>
          <a:p>
            <a:r>
              <a:rPr lang="de-DE" sz="2000"/>
              <a:t>Design approach includes complicated steps and requires a competent team and alot of time</a:t>
            </a:r>
          </a:p>
          <a:p>
            <a:r>
              <a:rPr lang="de-DE" sz="2000"/>
              <a:t>Challenges are tied to the typical challenges of ICs (Moores law, 3D designs, AI)</a:t>
            </a:r>
          </a:p>
          <a:p>
            <a:r>
              <a:rPr lang="de-DE" sz="2000"/>
              <a:t>Vast area of applications, especially for critical and high performance systems</a:t>
            </a:r>
          </a:p>
          <a:p>
            <a:r>
              <a:rPr lang="de-DE" sz="2000"/>
              <a:t>Future could be defined by recent breakthrough in AI technology, providing assistance for tasks and lowering development time and costs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566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9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/>
          </a:p>
        </p:txBody>
      </p:sp>
      <p:pic>
        <p:nvPicPr>
          <p:cNvPr id="31" name="Picture 30" descr="Circuit board background">
            <a:extLst>
              <a:ext uri="{FF2B5EF4-FFF2-40B4-BE49-F238E27FC236}">
                <a16:creationId xmlns:a16="http://schemas.microsoft.com/office/drawing/2014/main" id="{A7458785-6490-9418-2FE0-287B63677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6" r="5045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de-DE" dirty="0"/>
              <a:t>Integrated </a:t>
            </a:r>
            <a:r>
              <a:rPr lang="de-DE" dirty="0" err="1"/>
              <a:t>Circuits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electronic </a:t>
            </a:r>
            <a:r>
              <a:rPr lang="de-DE" dirty="0" err="1"/>
              <a:t>device</a:t>
            </a:r>
            <a:endParaRPr lang="de-DE" dirty="0"/>
          </a:p>
          <a:p>
            <a:r>
              <a:rPr lang="de-DE" dirty="0"/>
              <a:t>Moores </a:t>
            </a:r>
            <a:r>
              <a:rPr lang="de-DE" dirty="0" err="1"/>
              <a:t>law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/>
              <a:t>Very Large </a:t>
            </a:r>
            <a:r>
              <a:rPr lang="de-DE" dirty="0" err="1"/>
              <a:t>Scale</a:t>
            </a:r>
            <a:r>
              <a:rPr lang="de-DE" dirty="0"/>
              <a:t> Integration (VLSI)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chips</a:t>
            </a:r>
            <a:endParaRPr lang="de-DE" dirty="0"/>
          </a:p>
          <a:p>
            <a:r>
              <a:rPr lang="de-DE" dirty="0"/>
              <a:t>Semi-Custom design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time and </a:t>
            </a:r>
            <a:r>
              <a:rPr lang="de-DE" dirty="0" err="1"/>
              <a:t>costs</a:t>
            </a:r>
            <a:endParaRPr lang="de-DE" dirty="0"/>
          </a:p>
          <a:p>
            <a:r>
              <a:rPr lang="de-DE" dirty="0" err="1"/>
              <a:t>Full-custom</a:t>
            </a:r>
            <a:r>
              <a:rPr lang="de-DE" dirty="0"/>
              <a:t> design in VLSI </a:t>
            </a:r>
            <a:r>
              <a:rPr lang="de-DE"/>
              <a:t>provides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and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FB821-3C53-7B4F-0375-CC16F2CD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de-DE" dirty="0"/>
              <a:t>VLSI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F6516-EAD7-BB81-80F6-3B3C4D7C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de-DE" dirty="0"/>
              <a:t>VLSI </a:t>
            </a:r>
            <a:r>
              <a:rPr lang="de-DE" dirty="0" err="1"/>
              <a:t>refers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design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transistors</a:t>
            </a:r>
            <a:endParaRPr lang="de-DE" dirty="0"/>
          </a:p>
          <a:p>
            <a:r>
              <a:rPr lang="de-DE" dirty="0"/>
              <a:t>VLSI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10.000 – 100.000 </a:t>
            </a:r>
            <a:r>
              <a:rPr lang="de-DE" dirty="0" err="1"/>
              <a:t>transistors</a:t>
            </a:r>
            <a:r>
              <a:rPr lang="de-DE" dirty="0"/>
              <a:t>, but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HDL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synthesize</a:t>
            </a:r>
            <a:r>
              <a:rPr lang="de-DE" dirty="0"/>
              <a:t> digital </a:t>
            </a:r>
            <a:r>
              <a:rPr lang="de-DE" dirty="0" err="1"/>
              <a:t>circuits</a:t>
            </a:r>
            <a:r>
              <a:rPr lang="de-DE" dirty="0"/>
              <a:t>.</a:t>
            </a:r>
          </a:p>
          <a:p>
            <a:r>
              <a:rPr lang="de-DE" dirty="0"/>
              <a:t>Design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determination</a:t>
            </a:r>
            <a:r>
              <a:rPr lang="de-DE" dirty="0"/>
              <a:t> and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objectives</a:t>
            </a:r>
            <a:endParaRPr lang="en-US" dirty="0"/>
          </a:p>
        </p:txBody>
      </p:sp>
      <p:pic>
        <p:nvPicPr>
          <p:cNvPr id="7" name="Graphic 6" descr="Prozessor">
            <a:extLst>
              <a:ext uri="{FF2B5EF4-FFF2-40B4-BE49-F238E27FC236}">
                <a16:creationId xmlns:a16="http://schemas.microsoft.com/office/drawing/2014/main" id="{7BB3E3ED-871C-6AD9-5600-AA6969ACF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2689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A277546E-74B4-4050-ED98-D4C4428F5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D443B10-38D4-3F5B-9470-51398B43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de-DE"/>
              <a:t>Semi Custom and Full Custom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DDEAA-F86D-CE7D-EC40-4D9313FA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IC‘s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design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Semi</a:t>
            </a:r>
            <a:r>
              <a:rPr lang="de-DE" dirty="0"/>
              <a:t> Custom and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custom</a:t>
            </a:r>
            <a:endParaRPr lang="de-DE" dirty="0"/>
          </a:p>
          <a:p>
            <a:r>
              <a:rPr lang="de-DE" dirty="0" err="1"/>
              <a:t>Semi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saves</a:t>
            </a:r>
            <a:r>
              <a:rPr lang="de-DE" dirty="0"/>
              <a:t> time and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and </a:t>
            </a:r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bought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en-US" dirty="0"/>
              <a:t>Full custom design aims to create the entire system from the start to end.</a:t>
            </a:r>
          </a:p>
          <a:p>
            <a:r>
              <a:rPr lang="en-US" dirty="0"/>
              <a:t>Design team has control over every component and transistor and can route efficiently.</a:t>
            </a:r>
          </a:p>
          <a:p>
            <a:r>
              <a:rPr lang="en-US" dirty="0"/>
              <a:t>Full custom design typically provides higher performance and </a:t>
            </a:r>
            <a:r>
              <a:rPr lang="en-US" dirty="0" err="1"/>
              <a:t>effiency</a:t>
            </a:r>
            <a:r>
              <a:rPr lang="en-US" dirty="0"/>
              <a:t> at the cost of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69879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30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32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22426F-F116-5057-0AC6-1C9E52E0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52567"/>
            <a:ext cx="10905066" cy="455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4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5EDEE-78FD-FB46-3BA9-F226EB16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Semi Custom Design Approach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307657A-665B-ECE8-DD8D-ACDE155BC7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0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58C569-9E7E-1001-E3C6-F9F669C8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Full Custom Design Approach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46BC06F-D3BC-F959-86C6-EA1FAA02A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0753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66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868F5216-3E7E-7550-E5DE-49DD073BE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A07E9B5-31CB-E0CA-1AA3-7C032FCD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de-DE" dirty="0"/>
              <a:t>Challenges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32C50-6277-61F1-5973-EDFC2C8D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DE" dirty="0"/>
              <a:t>More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Moores </a:t>
            </a:r>
            <a:r>
              <a:rPr lang="de-DE" dirty="0" err="1"/>
              <a:t>law</a:t>
            </a:r>
            <a:endParaRPr lang="de-DE" dirty="0"/>
          </a:p>
          <a:p>
            <a:r>
              <a:rPr lang="de-DE" dirty="0"/>
              <a:t>3D-IC </a:t>
            </a:r>
            <a:r>
              <a:rPr lang="de-DE" dirty="0" err="1"/>
              <a:t>designs</a:t>
            </a:r>
            <a:r>
              <a:rPr lang="de-DE" dirty="0"/>
              <a:t> </a:t>
            </a: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de-DE" dirty="0"/>
          </a:p>
          <a:p>
            <a:r>
              <a:rPr lang="de-DE" dirty="0"/>
              <a:t>Proper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assistance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6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5D6F68A-91D1-1E1B-C12C-F41FF943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 Areas</a:t>
            </a:r>
            <a:endParaRPr lang="en-US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A0BACA9D-E9DA-F1E4-4D62-C8C74C3B6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81" r="17250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15CFF-BC4C-1396-DFC6-6F403B0B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de-DE" dirty="0"/>
              <a:t>High-performance </a:t>
            </a:r>
            <a:r>
              <a:rPr lang="de-DE" dirty="0" err="1"/>
              <a:t>processors</a:t>
            </a:r>
            <a:r>
              <a:rPr lang="de-DE" dirty="0"/>
              <a:t> </a:t>
            </a:r>
          </a:p>
          <a:p>
            <a:r>
              <a:rPr lang="de-DE" dirty="0"/>
              <a:t>ASICs</a:t>
            </a:r>
          </a:p>
          <a:p>
            <a:r>
              <a:rPr lang="de-DE" dirty="0"/>
              <a:t>GPUs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microprocessors</a:t>
            </a:r>
            <a:endParaRPr lang="de-DE" dirty="0"/>
          </a:p>
          <a:p>
            <a:r>
              <a:rPr lang="de-DE" dirty="0"/>
              <a:t>Precision </a:t>
            </a:r>
            <a:r>
              <a:rPr lang="de-DE" dirty="0" err="1"/>
              <a:t>timing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31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388</Words>
  <Application>Microsoft Office PowerPoint</Application>
  <PresentationFormat>Breitbild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Full Custom Design in VLSI</vt:lpstr>
      <vt:lpstr>Introduction</vt:lpstr>
      <vt:lpstr>VLSI</vt:lpstr>
      <vt:lpstr>Semi Custom and Full Custom</vt:lpstr>
      <vt:lpstr>PowerPoint-Präsentation</vt:lpstr>
      <vt:lpstr>Semi Custom Design Approach</vt:lpstr>
      <vt:lpstr>Full Custom Design Approach</vt:lpstr>
      <vt:lpstr>Challenges</vt:lpstr>
      <vt:lpstr>Application Areas</vt:lpstr>
      <vt:lpstr>Future trends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Custom Design in VLSI</dc:title>
  <dc:creator>Emirkan Sali</dc:creator>
  <cp:lastModifiedBy>Emirkan Sali</cp:lastModifiedBy>
  <cp:revision>2</cp:revision>
  <dcterms:created xsi:type="dcterms:W3CDTF">2023-12-20T00:02:26Z</dcterms:created>
  <dcterms:modified xsi:type="dcterms:W3CDTF">2023-12-21T02:09:04Z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