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9" r:id="rId9"/>
    <p:sldId id="270" r:id="rId10"/>
    <p:sldId id="268" r:id="rId11"/>
    <p:sldId id="277" r:id="rId12"/>
    <p:sldId id="272" r:id="rId13"/>
    <p:sldId id="271" r:id="rId14"/>
    <p:sldId id="275" r:id="rId15"/>
    <p:sldId id="274" r:id="rId16"/>
    <p:sldId id="273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E4D63-2EA1-47E9-AE8E-325AC8E9B447}" v="480" dt="2023-07-05T00:54:37.692"/>
    <p1510:client id="{1447D20B-6422-4FC9-9A52-6CE0880768F4}" v="332" dt="2023-07-04T15:24:17.451"/>
    <p1510:client id="{3B314D50-8217-44A3-9804-F33F963E9722}" v="24" dt="2023-07-05T10:38:57.124"/>
    <p1510:client id="{569ACE24-8B9A-4132-BF38-4B2A8D80B4ED}" v="15" dt="2023-06-14T15:20:16.746"/>
    <p1510:client id="{82CD212D-F629-4174-A08B-7461B0DD34DB}" v="1190" dt="2023-07-05T03:02:03.706"/>
    <p1510:client id="{98731082-05AC-485A-9716-903AE4072764}" v="195" dt="2023-07-05T10:28:30.234"/>
    <p1510:client id="{9B4D95A5-0082-43F6-8EEC-842F378C9AE7}" v="299" dt="2023-07-05T11:08:13.852"/>
    <p1510:client id="{A08B3F9E-C844-4A44-BFDB-2ADBBCC62659}" v="146" dt="2023-07-03T12:17:07.938"/>
    <p1510:client id="{A145B16D-1A86-4E63-BCA0-0870DE1397BA}" v="2" dt="2023-07-03T10:23:28.528"/>
    <p1510:client id="{BBA669B6-907B-44D1-86F1-E4F46B785732}" v="388" dt="2023-07-04T16:45:24.178"/>
    <p1510:client id="{C77FA1FE-C9D1-4C39-AD0D-384479B6A6F6}" v="26" dt="2023-07-05T11:07:25.397"/>
    <p1510:client id="{FF5D5434-6C30-43DC-BDF9-28A9065EF2CC}" v="27" dt="2023-07-05T10:18:12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5AC0E-F23F-48DA-B5E5-421C78D5108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8E19B7-AC7D-4094-A40C-BBF3A54CAE44}">
      <dgm:prSet/>
      <dgm:spPr/>
      <dgm:t>
        <a:bodyPr/>
        <a:lstStyle/>
        <a:p>
          <a:r>
            <a:rPr lang="de-DE"/>
            <a:t>Two different type of devices:</a:t>
          </a:r>
          <a:endParaRPr lang="en-US"/>
        </a:p>
      </dgm:t>
    </dgm:pt>
    <dgm:pt modelId="{C62411E3-E166-4BB4-8B42-64117D64F2D3}" type="parTrans" cxnId="{F9DC868A-0CB8-49A6-A16F-A9F73C251F92}">
      <dgm:prSet/>
      <dgm:spPr/>
      <dgm:t>
        <a:bodyPr/>
        <a:lstStyle/>
        <a:p>
          <a:endParaRPr lang="en-US"/>
        </a:p>
      </dgm:t>
    </dgm:pt>
    <dgm:pt modelId="{0CFDBE71-6226-427F-9CA8-73AA64638123}" type="sibTrans" cxnId="{F9DC868A-0CB8-49A6-A16F-A9F73C251F92}">
      <dgm:prSet/>
      <dgm:spPr/>
      <dgm:t>
        <a:bodyPr/>
        <a:lstStyle/>
        <a:p>
          <a:endParaRPr lang="en-US"/>
        </a:p>
      </dgm:t>
    </dgm:pt>
    <dgm:pt modelId="{6462894F-C759-4A4B-813C-D3E28031A64A}">
      <dgm:prSet/>
      <dgm:spPr/>
      <dgm:t>
        <a:bodyPr/>
        <a:lstStyle/>
        <a:p>
          <a:r>
            <a:rPr lang="de-DE"/>
            <a:t>Full-function device (FFD)</a:t>
          </a:r>
          <a:endParaRPr lang="en-US"/>
        </a:p>
      </dgm:t>
    </dgm:pt>
    <dgm:pt modelId="{3BD14522-0700-460C-A5B2-C793AAD25463}" type="parTrans" cxnId="{346F5511-276B-43AD-93D4-7C4DE07F9437}">
      <dgm:prSet/>
      <dgm:spPr/>
      <dgm:t>
        <a:bodyPr/>
        <a:lstStyle/>
        <a:p>
          <a:endParaRPr lang="en-US"/>
        </a:p>
      </dgm:t>
    </dgm:pt>
    <dgm:pt modelId="{23F1655B-AADE-4D5D-B560-08DCE1745741}" type="sibTrans" cxnId="{346F5511-276B-43AD-93D4-7C4DE07F9437}">
      <dgm:prSet/>
      <dgm:spPr/>
      <dgm:t>
        <a:bodyPr/>
        <a:lstStyle/>
        <a:p>
          <a:endParaRPr lang="en-US"/>
        </a:p>
      </dgm:t>
    </dgm:pt>
    <dgm:pt modelId="{6F7C8BE1-63ED-47B8-BBB2-AB4850396794}">
      <dgm:prSet/>
      <dgm:spPr/>
      <dgm:t>
        <a:bodyPr/>
        <a:lstStyle/>
        <a:p>
          <a:r>
            <a:rPr lang="de-DE"/>
            <a:t>Reduced function device (RFD)</a:t>
          </a:r>
          <a:endParaRPr lang="en-US"/>
        </a:p>
      </dgm:t>
    </dgm:pt>
    <dgm:pt modelId="{F8D49DC2-9F31-46C5-8B33-1C26AFFE055F}" type="parTrans" cxnId="{259BEE53-45B6-4C81-97FC-FC4E2E6A45C0}">
      <dgm:prSet/>
      <dgm:spPr/>
      <dgm:t>
        <a:bodyPr/>
        <a:lstStyle/>
        <a:p>
          <a:endParaRPr lang="en-US"/>
        </a:p>
      </dgm:t>
    </dgm:pt>
    <dgm:pt modelId="{52B404EC-7669-4866-8220-92DF3AAB3DF1}" type="sibTrans" cxnId="{259BEE53-45B6-4C81-97FC-FC4E2E6A45C0}">
      <dgm:prSet/>
      <dgm:spPr/>
      <dgm:t>
        <a:bodyPr/>
        <a:lstStyle/>
        <a:p>
          <a:endParaRPr lang="en-US"/>
        </a:p>
      </dgm:t>
    </dgm:pt>
    <dgm:pt modelId="{6B286924-E339-4159-B64F-ABBAF430AEC3}">
      <dgm:prSet/>
      <dgm:spPr/>
      <dgm:t>
        <a:bodyPr/>
        <a:lstStyle/>
        <a:p>
          <a:r>
            <a:rPr lang="de-DE"/>
            <a:t>FFD as the central node of a network – PAN coordinator</a:t>
          </a:r>
          <a:endParaRPr lang="en-US"/>
        </a:p>
      </dgm:t>
    </dgm:pt>
    <dgm:pt modelId="{757FC2D1-F4F0-4741-BCC9-24931C82E2E3}" type="parTrans" cxnId="{F87C9519-89DC-45EA-B628-300A4ECB1727}">
      <dgm:prSet/>
      <dgm:spPr/>
      <dgm:t>
        <a:bodyPr/>
        <a:lstStyle/>
        <a:p>
          <a:endParaRPr lang="en-US"/>
        </a:p>
      </dgm:t>
    </dgm:pt>
    <dgm:pt modelId="{D842F9DC-58B9-4908-A35B-459C6170E418}" type="sibTrans" cxnId="{F87C9519-89DC-45EA-B628-300A4ECB1727}">
      <dgm:prSet/>
      <dgm:spPr/>
      <dgm:t>
        <a:bodyPr/>
        <a:lstStyle/>
        <a:p>
          <a:endParaRPr lang="en-US"/>
        </a:p>
      </dgm:t>
    </dgm:pt>
    <dgm:pt modelId="{C913258F-356B-4EC7-814D-32D7B1E08617}">
      <dgm:prSet/>
      <dgm:spPr/>
      <dgm:t>
        <a:bodyPr/>
        <a:lstStyle/>
        <a:p>
          <a:r>
            <a:rPr lang="de-DE"/>
            <a:t>RFD as a sensor or actuator for low-cost</a:t>
          </a:r>
          <a:endParaRPr lang="en-US"/>
        </a:p>
      </dgm:t>
    </dgm:pt>
    <dgm:pt modelId="{BF1D1401-9A09-4DBD-8066-F5FD5E5D362F}" type="parTrans" cxnId="{FF317A5C-4411-4AC9-86EF-1DE393940549}">
      <dgm:prSet/>
      <dgm:spPr/>
      <dgm:t>
        <a:bodyPr/>
        <a:lstStyle/>
        <a:p>
          <a:endParaRPr lang="en-US"/>
        </a:p>
      </dgm:t>
    </dgm:pt>
    <dgm:pt modelId="{7D684A03-47B1-495B-8A72-94C9FA6147EC}" type="sibTrans" cxnId="{FF317A5C-4411-4AC9-86EF-1DE393940549}">
      <dgm:prSet/>
      <dgm:spPr/>
      <dgm:t>
        <a:bodyPr/>
        <a:lstStyle/>
        <a:p>
          <a:endParaRPr lang="en-US"/>
        </a:p>
      </dgm:t>
    </dgm:pt>
    <dgm:pt modelId="{DF3D0713-F3FC-4E78-9DD9-6BD458FF0F7A}" type="pres">
      <dgm:prSet presAssocID="{C6F5AC0E-F23F-48DA-B5E5-421C78D51087}" presName="vert0" presStyleCnt="0">
        <dgm:presLayoutVars>
          <dgm:dir/>
          <dgm:animOne val="branch"/>
          <dgm:animLvl val="lvl"/>
        </dgm:presLayoutVars>
      </dgm:prSet>
      <dgm:spPr/>
    </dgm:pt>
    <dgm:pt modelId="{15EF6BC9-16B2-42A3-9095-AD1295C16E9B}" type="pres">
      <dgm:prSet presAssocID="{EB8E19B7-AC7D-4094-A40C-BBF3A54CAE44}" presName="thickLine" presStyleLbl="alignNode1" presStyleIdx="0" presStyleCnt="5"/>
      <dgm:spPr/>
    </dgm:pt>
    <dgm:pt modelId="{FD0C1705-89AB-4905-8CDE-3D96A81D29CB}" type="pres">
      <dgm:prSet presAssocID="{EB8E19B7-AC7D-4094-A40C-BBF3A54CAE44}" presName="horz1" presStyleCnt="0"/>
      <dgm:spPr/>
    </dgm:pt>
    <dgm:pt modelId="{B0F3BFD1-36F5-4C09-994B-0C5BAA8B1687}" type="pres">
      <dgm:prSet presAssocID="{EB8E19B7-AC7D-4094-A40C-BBF3A54CAE44}" presName="tx1" presStyleLbl="revTx" presStyleIdx="0" presStyleCnt="5"/>
      <dgm:spPr/>
    </dgm:pt>
    <dgm:pt modelId="{12DA922C-8923-45E9-BCD4-07280B60F3A5}" type="pres">
      <dgm:prSet presAssocID="{EB8E19B7-AC7D-4094-A40C-BBF3A54CAE44}" presName="vert1" presStyleCnt="0"/>
      <dgm:spPr/>
    </dgm:pt>
    <dgm:pt modelId="{0D59C7CA-1913-44FD-BA81-F8F74173A27B}" type="pres">
      <dgm:prSet presAssocID="{6462894F-C759-4A4B-813C-D3E28031A64A}" presName="thickLine" presStyleLbl="alignNode1" presStyleIdx="1" presStyleCnt="5"/>
      <dgm:spPr/>
    </dgm:pt>
    <dgm:pt modelId="{41AA6D07-B4BF-4F3D-AA36-B9E8F957CAE5}" type="pres">
      <dgm:prSet presAssocID="{6462894F-C759-4A4B-813C-D3E28031A64A}" presName="horz1" presStyleCnt="0"/>
      <dgm:spPr/>
    </dgm:pt>
    <dgm:pt modelId="{9E19C5FE-E3D3-492C-8516-2052A5273FBC}" type="pres">
      <dgm:prSet presAssocID="{6462894F-C759-4A4B-813C-D3E28031A64A}" presName="tx1" presStyleLbl="revTx" presStyleIdx="1" presStyleCnt="5"/>
      <dgm:spPr/>
    </dgm:pt>
    <dgm:pt modelId="{8215D16C-5AA9-43D8-93AE-1D91D7CB3F24}" type="pres">
      <dgm:prSet presAssocID="{6462894F-C759-4A4B-813C-D3E28031A64A}" presName="vert1" presStyleCnt="0"/>
      <dgm:spPr/>
    </dgm:pt>
    <dgm:pt modelId="{A622041D-6CA1-441C-A5FC-A22DCADEFDDD}" type="pres">
      <dgm:prSet presAssocID="{6F7C8BE1-63ED-47B8-BBB2-AB4850396794}" presName="thickLine" presStyleLbl="alignNode1" presStyleIdx="2" presStyleCnt="5"/>
      <dgm:spPr/>
    </dgm:pt>
    <dgm:pt modelId="{079BF3D7-517B-4C9A-BEA0-BBF1E7EBD62E}" type="pres">
      <dgm:prSet presAssocID="{6F7C8BE1-63ED-47B8-BBB2-AB4850396794}" presName="horz1" presStyleCnt="0"/>
      <dgm:spPr/>
    </dgm:pt>
    <dgm:pt modelId="{D822CB1E-6A0C-462D-B7D5-244A2CDF30ED}" type="pres">
      <dgm:prSet presAssocID="{6F7C8BE1-63ED-47B8-BBB2-AB4850396794}" presName="tx1" presStyleLbl="revTx" presStyleIdx="2" presStyleCnt="5"/>
      <dgm:spPr/>
    </dgm:pt>
    <dgm:pt modelId="{B853C52C-D6D1-4F60-AE27-3C25BECBEC1C}" type="pres">
      <dgm:prSet presAssocID="{6F7C8BE1-63ED-47B8-BBB2-AB4850396794}" presName="vert1" presStyleCnt="0"/>
      <dgm:spPr/>
    </dgm:pt>
    <dgm:pt modelId="{E0A3ACB5-5E48-44A6-9AA5-EECFFBEFBD58}" type="pres">
      <dgm:prSet presAssocID="{6B286924-E339-4159-B64F-ABBAF430AEC3}" presName="thickLine" presStyleLbl="alignNode1" presStyleIdx="3" presStyleCnt="5"/>
      <dgm:spPr/>
    </dgm:pt>
    <dgm:pt modelId="{11ABA365-277F-49F9-A707-3BA322EF264D}" type="pres">
      <dgm:prSet presAssocID="{6B286924-E339-4159-B64F-ABBAF430AEC3}" presName="horz1" presStyleCnt="0"/>
      <dgm:spPr/>
    </dgm:pt>
    <dgm:pt modelId="{610EFC19-B7A0-438C-8509-5F2E746A66A7}" type="pres">
      <dgm:prSet presAssocID="{6B286924-E339-4159-B64F-ABBAF430AEC3}" presName="tx1" presStyleLbl="revTx" presStyleIdx="3" presStyleCnt="5"/>
      <dgm:spPr/>
    </dgm:pt>
    <dgm:pt modelId="{A6C4B8BA-A405-474C-9278-842D3D1368D5}" type="pres">
      <dgm:prSet presAssocID="{6B286924-E339-4159-B64F-ABBAF430AEC3}" presName="vert1" presStyleCnt="0"/>
      <dgm:spPr/>
    </dgm:pt>
    <dgm:pt modelId="{80E27EE1-B813-460A-951C-9E900C4CDD45}" type="pres">
      <dgm:prSet presAssocID="{C913258F-356B-4EC7-814D-32D7B1E08617}" presName="thickLine" presStyleLbl="alignNode1" presStyleIdx="4" presStyleCnt="5"/>
      <dgm:spPr/>
    </dgm:pt>
    <dgm:pt modelId="{C16B2BBC-906A-4792-8C63-A6F8F645317A}" type="pres">
      <dgm:prSet presAssocID="{C913258F-356B-4EC7-814D-32D7B1E08617}" presName="horz1" presStyleCnt="0"/>
      <dgm:spPr/>
    </dgm:pt>
    <dgm:pt modelId="{D629D26C-D56A-429B-9365-F16083341B2A}" type="pres">
      <dgm:prSet presAssocID="{C913258F-356B-4EC7-814D-32D7B1E08617}" presName="tx1" presStyleLbl="revTx" presStyleIdx="4" presStyleCnt="5"/>
      <dgm:spPr/>
    </dgm:pt>
    <dgm:pt modelId="{5D19FBAB-5341-4E6D-B878-A25933EF2489}" type="pres">
      <dgm:prSet presAssocID="{C913258F-356B-4EC7-814D-32D7B1E08617}" presName="vert1" presStyleCnt="0"/>
      <dgm:spPr/>
    </dgm:pt>
  </dgm:ptLst>
  <dgm:cxnLst>
    <dgm:cxn modelId="{346F5511-276B-43AD-93D4-7C4DE07F9437}" srcId="{C6F5AC0E-F23F-48DA-B5E5-421C78D51087}" destId="{6462894F-C759-4A4B-813C-D3E28031A64A}" srcOrd="1" destOrd="0" parTransId="{3BD14522-0700-460C-A5B2-C793AAD25463}" sibTransId="{23F1655B-AADE-4D5D-B560-08DCE1745741}"/>
    <dgm:cxn modelId="{F87C9519-89DC-45EA-B628-300A4ECB1727}" srcId="{C6F5AC0E-F23F-48DA-B5E5-421C78D51087}" destId="{6B286924-E339-4159-B64F-ABBAF430AEC3}" srcOrd="3" destOrd="0" parTransId="{757FC2D1-F4F0-4741-BCC9-24931C82E2E3}" sibTransId="{D842F9DC-58B9-4908-A35B-459C6170E418}"/>
    <dgm:cxn modelId="{FF317A5C-4411-4AC9-86EF-1DE393940549}" srcId="{C6F5AC0E-F23F-48DA-B5E5-421C78D51087}" destId="{C913258F-356B-4EC7-814D-32D7B1E08617}" srcOrd="4" destOrd="0" parTransId="{BF1D1401-9A09-4DBD-8066-F5FD5E5D362F}" sibTransId="{7D684A03-47B1-495B-8A72-94C9FA6147EC}"/>
    <dgm:cxn modelId="{976E1C41-5EF2-4C59-A94F-D7AACC9FE4FA}" type="presOf" srcId="{EB8E19B7-AC7D-4094-A40C-BBF3A54CAE44}" destId="{B0F3BFD1-36F5-4C09-994B-0C5BAA8B1687}" srcOrd="0" destOrd="0" presId="urn:microsoft.com/office/officeart/2008/layout/LinedList"/>
    <dgm:cxn modelId="{1FEAC667-2FD8-4ABD-8E89-B0C96747E79B}" type="presOf" srcId="{C6F5AC0E-F23F-48DA-B5E5-421C78D51087}" destId="{DF3D0713-F3FC-4E78-9DD9-6BD458FF0F7A}" srcOrd="0" destOrd="0" presId="urn:microsoft.com/office/officeart/2008/layout/LinedList"/>
    <dgm:cxn modelId="{55C9BE4C-269A-4952-8DF8-3CBB4E75A569}" type="presOf" srcId="{6F7C8BE1-63ED-47B8-BBB2-AB4850396794}" destId="{D822CB1E-6A0C-462D-B7D5-244A2CDF30ED}" srcOrd="0" destOrd="0" presId="urn:microsoft.com/office/officeart/2008/layout/LinedList"/>
    <dgm:cxn modelId="{259BEE53-45B6-4C81-97FC-FC4E2E6A45C0}" srcId="{C6F5AC0E-F23F-48DA-B5E5-421C78D51087}" destId="{6F7C8BE1-63ED-47B8-BBB2-AB4850396794}" srcOrd="2" destOrd="0" parTransId="{F8D49DC2-9F31-46C5-8B33-1C26AFFE055F}" sibTransId="{52B404EC-7669-4866-8220-92DF3AAB3DF1}"/>
    <dgm:cxn modelId="{01242957-6C9A-4C44-8AE6-3FE6A769A163}" type="presOf" srcId="{6462894F-C759-4A4B-813C-D3E28031A64A}" destId="{9E19C5FE-E3D3-492C-8516-2052A5273FBC}" srcOrd="0" destOrd="0" presId="urn:microsoft.com/office/officeart/2008/layout/LinedList"/>
    <dgm:cxn modelId="{F9DC868A-0CB8-49A6-A16F-A9F73C251F92}" srcId="{C6F5AC0E-F23F-48DA-B5E5-421C78D51087}" destId="{EB8E19B7-AC7D-4094-A40C-BBF3A54CAE44}" srcOrd="0" destOrd="0" parTransId="{C62411E3-E166-4BB4-8B42-64117D64F2D3}" sibTransId="{0CFDBE71-6226-427F-9CA8-73AA64638123}"/>
    <dgm:cxn modelId="{8D14CFBD-6A8A-4365-804B-0C4F05AD6F34}" type="presOf" srcId="{C913258F-356B-4EC7-814D-32D7B1E08617}" destId="{D629D26C-D56A-429B-9365-F16083341B2A}" srcOrd="0" destOrd="0" presId="urn:microsoft.com/office/officeart/2008/layout/LinedList"/>
    <dgm:cxn modelId="{F5247FDE-A5BD-4CA0-9185-EFBBB5AC5C40}" type="presOf" srcId="{6B286924-E339-4159-B64F-ABBAF430AEC3}" destId="{610EFC19-B7A0-438C-8509-5F2E746A66A7}" srcOrd="0" destOrd="0" presId="urn:microsoft.com/office/officeart/2008/layout/LinedList"/>
    <dgm:cxn modelId="{ECDDC530-E925-4C88-A582-D52CEAD977CB}" type="presParOf" srcId="{DF3D0713-F3FC-4E78-9DD9-6BD458FF0F7A}" destId="{15EF6BC9-16B2-42A3-9095-AD1295C16E9B}" srcOrd="0" destOrd="0" presId="urn:microsoft.com/office/officeart/2008/layout/LinedList"/>
    <dgm:cxn modelId="{25835AB6-C1E0-4D92-A389-0AA691C0743F}" type="presParOf" srcId="{DF3D0713-F3FC-4E78-9DD9-6BD458FF0F7A}" destId="{FD0C1705-89AB-4905-8CDE-3D96A81D29CB}" srcOrd="1" destOrd="0" presId="urn:microsoft.com/office/officeart/2008/layout/LinedList"/>
    <dgm:cxn modelId="{9C995940-3CEC-49B8-958E-7C32C21D0EC2}" type="presParOf" srcId="{FD0C1705-89AB-4905-8CDE-3D96A81D29CB}" destId="{B0F3BFD1-36F5-4C09-994B-0C5BAA8B1687}" srcOrd="0" destOrd="0" presId="urn:microsoft.com/office/officeart/2008/layout/LinedList"/>
    <dgm:cxn modelId="{1DF99BD0-446D-40A1-9393-F1F368D7FC90}" type="presParOf" srcId="{FD0C1705-89AB-4905-8CDE-3D96A81D29CB}" destId="{12DA922C-8923-45E9-BCD4-07280B60F3A5}" srcOrd="1" destOrd="0" presId="urn:microsoft.com/office/officeart/2008/layout/LinedList"/>
    <dgm:cxn modelId="{863CFDD9-ECE7-4CEC-B575-0DE20A90F08F}" type="presParOf" srcId="{DF3D0713-F3FC-4E78-9DD9-6BD458FF0F7A}" destId="{0D59C7CA-1913-44FD-BA81-F8F74173A27B}" srcOrd="2" destOrd="0" presId="urn:microsoft.com/office/officeart/2008/layout/LinedList"/>
    <dgm:cxn modelId="{6C19436C-FAB8-465F-B50B-8ACFC187D50C}" type="presParOf" srcId="{DF3D0713-F3FC-4E78-9DD9-6BD458FF0F7A}" destId="{41AA6D07-B4BF-4F3D-AA36-B9E8F957CAE5}" srcOrd="3" destOrd="0" presId="urn:microsoft.com/office/officeart/2008/layout/LinedList"/>
    <dgm:cxn modelId="{3BDB15A6-CE89-4144-9D6F-CA853251643D}" type="presParOf" srcId="{41AA6D07-B4BF-4F3D-AA36-B9E8F957CAE5}" destId="{9E19C5FE-E3D3-492C-8516-2052A5273FBC}" srcOrd="0" destOrd="0" presId="urn:microsoft.com/office/officeart/2008/layout/LinedList"/>
    <dgm:cxn modelId="{E9413B11-BADD-4350-A65B-A8F26DCD0645}" type="presParOf" srcId="{41AA6D07-B4BF-4F3D-AA36-B9E8F957CAE5}" destId="{8215D16C-5AA9-43D8-93AE-1D91D7CB3F24}" srcOrd="1" destOrd="0" presId="urn:microsoft.com/office/officeart/2008/layout/LinedList"/>
    <dgm:cxn modelId="{B8187227-E4D5-4857-ABCB-BC7070F61D52}" type="presParOf" srcId="{DF3D0713-F3FC-4E78-9DD9-6BD458FF0F7A}" destId="{A622041D-6CA1-441C-A5FC-A22DCADEFDDD}" srcOrd="4" destOrd="0" presId="urn:microsoft.com/office/officeart/2008/layout/LinedList"/>
    <dgm:cxn modelId="{2EE6F166-C701-44FB-BC3A-5914D4EC9852}" type="presParOf" srcId="{DF3D0713-F3FC-4E78-9DD9-6BD458FF0F7A}" destId="{079BF3D7-517B-4C9A-BEA0-BBF1E7EBD62E}" srcOrd="5" destOrd="0" presId="urn:microsoft.com/office/officeart/2008/layout/LinedList"/>
    <dgm:cxn modelId="{6B572FCD-AFF8-489B-AEE9-039AAEADA358}" type="presParOf" srcId="{079BF3D7-517B-4C9A-BEA0-BBF1E7EBD62E}" destId="{D822CB1E-6A0C-462D-B7D5-244A2CDF30ED}" srcOrd="0" destOrd="0" presId="urn:microsoft.com/office/officeart/2008/layout/LinedList"/>
    <dgm:cxn modelId="{4E32DFAB-1D75-47CD-B9C5-0C406B531D9A}" type="presParOf" srcId="{079BF3D7-517B-4C9A-BEA0-BBF1E7EBD62E}" destId="{B853C52C-D6D1-4F60-AE27-3C25BECBEC1C}" srcOrd="1" destOrd="0" presId="urn:microsoft.com/office/officeart/2008/layout/LinedList"/>
    <dgm:cxn modelId="{1BF6652A-94FF-46A2-8557-86A83E8DB402}" type="presParOf" srcId="{DF3D0713-F3FC-4E78-9DD9-6BD458FF0F7A}" destId="{E0A3ACB5-5E48-44A6-9AA5-EECFFBEFBD58}" srcOrd="6" destOrd="0" presId="urn:microsoft.com/office/officeart/2008/layout/LinedList"/>
    <dgm:cxn modelId="{F75DB7DF-3659-4351-A0E2-2315428DE4FE}" type="presParOf" srcId="{DF3D0713-F3FC-4E78-9DD9-6BD458FF0F7A}" destId="{11ABA365-277F-49F9-A707-3BA322EF264D}" srcOrd="7" destOrd="0" presId="urn:microsoft.com/office/officeart/2008/layout/LinedList"/>
    <dgm:cxn modelId="{9CBC800F-0F3A-4EDC-80FA-0EC975859C40}" type="presParOf" srcId="{11ABA365-277F-49F9-A707-3BA322EF264D}" destId="{610EFC19-B7A0-438C-8509-5F2E746A66A7}" srcOrd="0" destOrd="0" presId="urn:microsoft.com/office/officeart/2008/layout/LinedList"/>
    <dgm:cxn modelId="{49A1CE7A-ECD0-435A-9881-4A8AF50864EF}" type="presParOf" srcId="{11ABA365-277F-49F9-A707-3BA322EF264D}" destId="{A6C4B8BA-A405-474C-9278-842D3D1368D5}" srcOrd="1" destOrd="0" presId="urn:microsoft.com/office/officeart/2008/layout/LinedList"/>
    <dgm:cxn modelId="{5E06725E-57B8-4A8B-A92B-290B5E83F423}" type="presParOf" srcId="{DF3D0713-F3FC-4E78-9DD9-6BD458FF0F7A}" destId="{80E27EE1-B813-460A-951C-9E900C4CDD45}" srcOrd="8" destOrd="0" presId="urn:microsoft.com/office/officeart/2008/layout/LinedList"/>
    <dgm:cxn modelId="{10EFBF32-AD6E-4A1B-8B7B-7FC8EF954728}" type="presParOf" srcId="{DF3D0713-F3FC-4E78-9DD9-6BD458FF0F7A}" destId="{C16B2BBC-906A-4792-8C63-A6F8F645317A}" srcOrd="9" destOrd="0" presId="urn:microsoft.com/office/officeart/2008/layout/LinedList"/>
    <dgm:cxn modelId="{F296A875-4665-43EE-B406-DC824E08EAA2}" type="presParOf" srcId="{C16B2BBC-906A-4792-8C63-A6F8F645317A}" destId="{D629D26C-D56A-429B-9365-F16083341B2A}" srcOrd="0" destOrd="0" presId="urn:microsoft.com/office/officeart/2008/layout/LinedList"/>
    <dgm:cxn modelId="{0CBE89A9-5AAA-4DD5-86FE-0C4E97185229}" type="presParOf" srcId="{C16B2BBC-906A-4792-8C63-A6F8F645317A}" destId="{5D19FBAB-5341-4E6D-B878-A25933EF248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F6BC9-16B2-42A3-9095-AD1295C16E9B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3BFD1-36F5-4C09-994B-0C5BAA8B1687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Two different type of devices:</a:t>
          </a:r>
          <a:endParaRPr lang="en-US" sz="3500" kern="1200"/>
        </a:p>
      </dsp:txBody>
      <dsp:txXfrm>
        <a:off x="0" y="531"/>
        <a:ext cx="10515600" cy="870055"/>
      </dsp:txXfrm>
    </dsp:sp>
    <dsp:sp modelId="{0D59C7CA-1913-44FD-BA81-F8F74173A27B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9C5FE-E3D3-492C-8516-2052A5273FBC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Full-function device (FFD)</a:t>
          </a:r>
          <a:endParaRPr lang="en-US" sz="3500" kern="1200"/>
        </a:p>
      </dsp:txBody>
      <dsp:txXfrm>
        <a:off x="0" y="870586"/>
        <a:ext cx="10515600" cy="870055"/>
      </dsp:txXfrm>
    </dsp:sp>
    <dsp:sp modelId="{A622041D-6CA1-441C-A5FC-A22DCADEFDDD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2CB1E-6A0C-462D-B7D5-244A2CDF30ED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Reduced function device (RFD)</a:t>
          </a:r>
          <a:endParaRPr lang="en-US" sz="3500" kern="1200"/>
        </a:p>
      </dsp:txBody>
      <dsp:txXfrm>
        <a:off x="0" y="1740641"/>
        <a:ext cx="10515600" cy="870055"/>
      </dsp:txXfrm>
    </dsp:sp>
    <dsp:sp modelId="{E0A3ACB5-5E48-44A6-9AA5-EECFFBEFBD58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EFC19-B7A0-438C-8509-5F2E746A66A7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FFD as the central node of a network – PAN coordinator</a:t>
          </a:r>
          <a:endParaRPr lang="en-US" sz="3500" kern="1200"/>
        </a:p>
      </dsp:txBody>
      <dsp:txXfrm>
        <a:off x="0" y="2610696"/>
        <a:ext cx="10515600" cy="870055"/>
      </dsp:txXfrm>
    </dsp:sp>
    <dsp:sp modelId="{80E27EE1-B813-460A-951C-9E900C4CDD45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9D26C-D56A-429B-9365-F16083341B2A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RFD as a sensor or actuator for low-cost</a:t>
          </a:r>
          <a:endParaRPr lang="en-US" sz="3500" kern="1200"/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bluetooth-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7971" y="4841736"/>
            <a:ext cx="4708964" cy="21919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cs typeface="Calibri"/>
              </a:rPr>
              <a:t>By</a:t>
            </a:r>
          </a:p>
          <a:p>
            <a:pPr algn="l"/>
            <a:r>
              <a:rPr lang="en-US">
                <a:cs typeface="Calibri"/>
              </a:rPr>
              <a:t>Emirkan Sali</a:t>
            </a:r>
            <a:endParaRPr lang="en-US">
              <a:ea typeface="Calibri" panose="020F0502020204030204"/>
              <a:cs typeface="Calibri"/>
            </a:endParaRPr>
          </a:p>
          <a:p>
            <a:pPr algn="l"/>
            <a:r>
              <a:rPr lang="en-US">
                <a:cs typeface="Calibri"/>
              </a:rPr>
              <a:t>Yashodhan Deshpande</a:t>
            </a:r>
            <a:endParaRPr lang="en-US">
              <a:ea typeface="Calibri" panose="020F0502020204030204"/>
              <a:cs typeface="Calibri"/>
            </a:endParaRPr>
          </a:p>
          <a:p>
            <a:pPr algn="l"/>
            <a:r>
              <a:rPr lang="en-US">
                <a:cs typeface="Calibri"/>
              </a:rPr>
              <a:t>Lochana </a:t>
            </a:r>
            <a:r>
              <a:rPr lang="en-US" err="1">
                <a:cs typeface="Calibri"/>
              </a:rPr>
              <a:t>Abhayawardana</a:t>
            </a:r>
            <a:endParaRPr lang="en-US">
              <a:ea typeface="Calibri" panose="020F0502020204030204"/>
              <a:cs typeface="Calibri"/>
            </a:endParaRPr>
          </a:p>
        </p:txBody>
      </p:sp>
      <p:pic>
        <p:nvPicPr>
          <p:cNvPr id="4" name="Picture 4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182C6D36-6EA3-58A8-5900-4787D2FB2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3" y="1022923"/>
            <a:ext cx="10823796" cy="2597711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7" name="Oval 10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12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69C3-E459-7430-B6A9-D3F1E9A0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45" y="302495"/>
            <a:ext cx="4304779" cy="1262933"/>
          </a:xfrm>
        </p:spPr>
        <p:txBody>
          <a:bodyPr>
            <a:normAutofit/>
          </a:bodyPr>
          <a:lstStyle/>
          <a:p>
            <a:r>
              <a:rPr lang="en-US" sz="3200" b="1">
                <a:ea typeface="Calibri Light"/>
                <a:cs typeface="Calibri Light"/>
              </a:rPr>
              <a:t>Zigbee data packet and related security</a:t>
            </a:r>
            <a:endParaRPr lang="en-US" sz="2800" b="1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838B7-E885-56EC-7077-50D792991533}"/>
              </a:ext>
            </a:extLst>
          </p:cNvPr>
          <p:cNvSpPr txBox="1"/>
          <p:nvPr/>
        </p:nvSpPr>
        <p:spPr>
          <a:xfrm>
            <a:off x="407096" y="2408650"/>
            <a:ext cx="11623108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Calibri"/>
                <a:cs typeface="Calibri"/>
              </a:rPr>
              <a:t>MAC Header: </a:t>
            </a:r>
            <a:r>
              <a:rPr lang="en-US">
                <a:ea typeface="+mn-lt"/>
                <a:cs typeface="+mn-lt"/>
              </a:rPr>
              <a:t>The </a:t>
            </a:r>
            <a:r>
              <a:rPr lang="en-US" b="1">
                <a:ea typeface="+mn-lt"/>
                <a:cs typeface="+mn-lt"/>
              </a:rPr>
              <a:t>upper layer sets the MAC layer default key</a:t>
            </a:r>
            <a:r>
              <a:rPr lang="en-US">
                <a:ea typeface="+mn-lt"/>
                <a:cs typeface="+mn-lt"/>
              </a:rPr>
              <a:t> to coincide with the </a:t>
            </a:r>
            <a:r>
              <a:rPr lang="en-US" b="1">
                <a:ea typeface="+mn-lt"/>
                <a:cs typeface="+mn-lt"/>
              </a:rPr>
              <a:t>active network key</a:t>
            </a:r>
            <a:r>
              <a:rPr lang="en-US">
                <a:ea typeface="+mn-lt"/>
                <a:cs typeface="+mn-lt"/>
              </a:rPr>
              <a:t> and the MAC layer link keys to coincide with any link keys from the upper layer.</a:t>
            </a:r>
            <a:endParaRPr lang="en-US" b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Calibri"/>
                <a:cs typeface="Calibri"/>
              </a:rPr>
              <a:t>NWK Header: </a:t>
            </a:r>
            <a:r>
              <a:rPr lang="en-US">
                <a:ea typeface="Calibri"/>
                <a:cs typeface="Calibri"/>
              </a:rPr>
              <a:t>Uses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b="1">
                <a:ea typeface="+mn-lt"/>
                <a:cs typeface="+mn-lt"/>
              </a:rPr>
              <a:t>network-wide key</a:t>
            </a:r>
            <a:r>
              <a:rPr lang="en-US">
                <a:ea typeface="+mn-lt"/>
                <a:cs typeface="+mn-lt"/>
              </a:rPr>
              <a:t> for encryption and decryption.</a:t>
            </a:r>
            <a:endParaRPr lang="en-US">
              <a:ea typeface="Calibri"/>
              <a:cs typeface="Calibri"/>
            </a:endParaRPr>
          </a:p>
          <a:p>
            <a:endParaRPr lang="en-US" b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Calibri"/>
                <a:cs typeface="Calibri"/>
              </a:rPr>
              <a:t>AUX Header</a:t>
            </a:r>
            <a:r>
              <a:rPr lang="en-US">
                <a:ea typeface="Calibri"/>
                <a:cs typeface="Calibri"/>
              </a:rPr>
              <a:t> (</a:t>
            </a:r>
            <a:r>
              <a:rPr lang="en-US">
                <a:ea typeface="+mn-lt"/>
                <a:cs typeface="+mn-lt"/>
              </a:rPr>
              <a:t>Auxiliary Header): 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Data about the security of the packet that a receiving node uses to correctly</a:t>
            </a:r>
            <a:r>
              <a:rPr lang="en-US" b="1">
                <a:ea typeface="+mn-lt"/>
                <a:cs typeface="+mn-lt"/>
              </a:rPr>
              <a:t> authenticate and decrypt the packet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A </a:t>
            </a:r>
            <a:r>
              <a:rPr lang="en-US" b="1">
                <a:ea typeface="+mn-lt"/>
                <a:cs typeface="+mn-lt"/>
              </a:rPr>
              <a:t>frame counter</a:t>
            </a:r>
            <a:r>
              <a:rPr lang="en-US">
                <a:ea typeface="+mn-lt"/>
                <a:cs typeface="+mn-lt"/>
              </a:rPr>
              <a:t> is included in the auxiliary headers.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APS payload</a:t>
            </a:r>
            <a:r>
              <a:rPr lang="en-US">
                <a:ea typeface="+mn-lt"/>
                <a:cs typeface="+mn-lt"/>
              </a:rPr>
              <a:t> (Application Support (APS) layer):   Data to be transmitted.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APS MIC (Message Integrity Code (MIC)): 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Used to authenticate the message by insuring it has </a:t>
            </a:r>
            <a:r>
              <a:rPr lang="en-US" b="1">
                <a:ea typeface="+mn-lt"/>
                <a:cs typeface="+mn-lt"/>
              </a:rPr>
              <a:t>not been modified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A </a:t>
            </a:r>
            <a:r>
              <a:rPr lang="en-US" b="1">
                <a:ea typeface="+mn-lt"/>
                <a:cs typeface="+mn-lt"/>
              </a:rPr>
              <a:t>receiving device verifies the message</a:t>
            </a:r>
            <a:r>
              <a:rPr lang="en-US">
                <a:ea typeface="+mn-lt"/>
                <a:cs typeface="+mn-lt"/>
              </a:rPr>
              <a:t> by calculating MIC against the value written at the end of the message.</a:t>
            </a:r>
          </a:p>
          <a:p>
            <a:pPr marL="285750" indent="-285750">
              <a:buFont typeface="Arial"/>
              <a:buChar char="•"/>
            </a:pPr>
            <a:endParaRPr lang="en-US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MAC CRC ( MAC  cyclic redundancy check):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D</a:t>
            </a:r>
            <a:r>
              <a:rPr lang="en-US" b="1">
                <a:solidFill>
                  <a:srgbClr val="040C28"/>
                </a:solidFill>
                <a:ea typeface="+mn-lt"/>
                <a:cs typeface="+mn-lt"/>
              </a:rPr>
              <a:t>etect errors</a:t>
            </a:r>
            <a:r>
              <a:rPr lang="en-US">
                <a:solidFill>
                  <a:srgbClr val="040C28"/>
                </a:solidFill>
                <a:ea typeface="+mn-lt"/>
                <a:cs typeface="+mn-lt"/>
              </a:rPr>
              <a:t> in the data and information transmitted over the network.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BEF09DC-045A-A21E-C2FF-B63720BA5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7170" y="577447"/>
            <a:ext cx="7820809" cy="1565885"/>
          </a:xfrm>
        </p:spPr>
      </p:pic>
    </p:spTree>
    <p:extLst>
      <p:ext uri="{BB962C8B-B14F-4D97-AF65-F5344CB8AC3E}">
        <p14:creationId xmlns:p14="http://schemas.microsoft.com/office/powerpoint/2010/main" val="20895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C8942670-ADB6-D704-77A5-C17C6E65C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08" y="1373632"/>
            <a:ext cx="8517226" cy="5752792"/>
          </a:xfrm>
          <a:prstGeom prst="rect">
            <a:avLst/>
          </a:prstGeom>
        </p:spPr>
      </p:pic>
      <p:pic>
        <p:nvPicPr>
          <p:cNvPr id="8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090EC498-10F3-38DF-FBCF-33F41AC2E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062" y="275172"/>
            <a:ext cx="2453425" cy="339917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29FFEA97-60B8-FEBA-E0BE-3AA7782F3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28" y="211005"/>
            <a:ext cx="8946523" cy="10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7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35B4-558A-2C87-F5DA-EF550780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Advantages of ZigBee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9CB6-9A15-300D-717D-8B28B0BB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b="1">
                <a:ea typeface="+mn-lt"/>
                <a:cs typeface="+mn-lt"/>
              </a:rPr>
              <a:t>Low power consumption:</a:t>
            </a:r>
            <a:r>
              <a:rPr lang="en-GB" sz="2400">
                <a:ea typeface="+mn-lt"/>
                <a:cs typeface="+mn-lt"/>
              </a:rPr>
              <a:t> designed to function on low-power and battery-efficient devices</a:t>
            </a:r>
          </a:p>
          <a:p>
            <a:r>
              <a:rPr lang="en-GB" sz="2400" b="1">
                <a:ea typeface="+mn-lt"/>
                <a:cs typeface="+mn-lt"/>
              </a:rPr>
              <a:t>Mesh capability :  </a:t>
            </a:r>
            <a:r>
              <a:rPr lang="en-GB" sz="2400">
                <a:ea typeface="+mn-lt"/>
                <a:cs typeface="+mn-lt"/>
              </a:rPr>
              <a:t>all the nodes are signal repeaters</a:t>
            </a:r>
          </a:p>
          <a:p>
            <a:r>
              <a:rPr lang="en-GB" sz="2400" b="1">
                <a:ea typeface="+mn-lt"/>
                <a:cs typeface="+mn-lt"/>
              </a:rPr>
              <a:t>High Compatibility: </a:t>
            </a:r>
            <a:r>
              <a:rPr lang="en-GB" sz="2400">
                <a:ea typeface="+mn-lt"/>
                <a:cs typeface="+mn-lt"/>
              </a:rPr>
              <a:t>based on a single standard,  uses common language and protocols, over 6000 devices</a:t>
            </a:r>
          </a:p>
          <a:p>
            <a:r>
              <a:rPr lang="en-GB" sz="2400" b="1">
                <a:ea typeface="+mn-lt"/>
                <a:cs typeface="+mn-lt"/>
              </a:rPr>
              <a:t>Security and Privacy: </a:t>
            </a:r>
            <a:r>
              <a:rPr lang="en-GB" sz="2400">
                <a:ea typeface="+mn-lt"/>
                <a:cs typeface="+mn-lt"/>
              </a:rPr>
              <a:t>128-bit encryption algorithms and frame counter,</a:t>
            </a:r>
          </a:p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                                          does not require Internet connections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                                      </a:t>
            </a:r>
            <a:endParaRPr lang="en-GB">
              <a:cs typeface="Calibri"/>
            </a:endParaRPr>
          </a:p>
          <a:p>
            <a:endParaRPr lang="en-GB" sz="15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828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064D-B0A4-932F-34AD-083ECDDC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39"/>
            <a:ext cx="10515600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Disadvantages or Challenges to ZigBee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D328-0C83-7213-CDCF-E4BBD72B8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ea typeface="+mn-lt"/>
              <a:cs typeface="+mn-lt"/>
            </a:endParaRPr>
          </a:p>
          <a:p>
            <a:r>
              <a:rPr lang="en-GB" sz="2400" b="1">
                <a:ea typeface="+mn-lt"/>
                <a:cs typeface="+mn-lt"/>
              </a:rPr>
              <a:t>Implementation Cost</a:t>
            </a:r>
          </a:p>
          <a:p>
            <a:r>
              <a:rPr lang="en-GB" sz="2400" b="1">
                <a:ea typeface="+mn-lt"/>
                <a:cs typeface="+mn-lt"/>
              </a:rPr>
              <a:t>Channel noise:</a:t>
            </a:r>
            <a:r>
              <a:rPr lang="en-GB" sz="2400">
                <a:ea typeface="+mn-lt"/>
                <a:cs typeface="+mn-lt"/>
              </a:rPr>
              <a:t> Bluetooth, cordless phones, microwaves and other wire-</a:t>
            </a:r>
            <a:br>
              <a:rPr lang="en-GB" sz="2400">
                <a:ea typeface="+mn-lt"/>
                <a:cs typeface="+mn-lt"/>
              </a:rPr>
            </a:br>
            <a:r>
              <a:rPr lang="en-GB" sz="2400">
                <a:ea typeface="+mn-lt"/>
                <a:cs typeface="+mn-lt"/>
              </a:rPr>
              <a:t>less devices share the common band of 2.4 GHz, overlap/ interference </a:t>
            </a:r>
          </a:p>
          <a:p>
            <a:r>
              <a:rPr lang="en-GB" sz="2400" b="1">
                <a:ea typeface="+mn-lt"/>
                <a:cs typeface="+mn-lt"/>
              </a:rPr>
              <a:t>Low transmission rate:</a:t>
            </a:r>
            <a:r>
              <a:rPr lang="en-GB" sz="2400">
                <a:ea typeface="+mn-lt"/>
                <a:cs typeface="+mn-lt"/>
              </a:rPr>
              <a:t> designed for low-rate data transmission, Lower than Wi-Fi and Bluetooth </a:t>
            </a:r>
          </a:p>
          <a:p>
            <a:r>
              <a:rPr lang="en-GB" sz="2400" b="1">
                <a:ea typeface="+mn-lt"/>
                <a:cs typeface="+mn-lt"/>
              </a:rPr>
              <a:t>Security and compatibility:</a:t>
            </a:r>
            <a:r>
              <a:rPr lang="en-GB" sz="2400">
                <a:ea typeface="+mn-lt"/>
                <a:cs typeface="+mn-lt"/>
              </a:rPr>
              <a:t>  If in a centralised ZigBee system – centralised device fails then all nodes are failed,   </a:t>
            </a:r>
          </a:p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   Not built-in with smartphone and computers</a:t>
            </a:r>
            <a:endParaRPr lang="en-GB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55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085C-A315-F72F-9214-212921B8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GB" sz="2400" b="1">
                <a:cs typeface="Calibri"/>
              </a:rPr>
              <a:t>Bluetooth:</a:t>
            </a:r>
          </a:p>
          <a:p>
            <a:r>
              <a:rPr lang="en-GB" sz="2400">
                <a:ea typeface="+mn-lt"/>
                <a:cs typeface="+mn-lt"/>
              </a:rPr>
              <a:t>   Bluetooth Special Interest Group (SIG)</a:t>
            </a:r>
            <a:endParaRPr lang="en-GB" sz="2400">
              <a:ea typeface="Calibri" panose="020F0502020204030204"/>
              <a:cs typeface="Calibri" panose="020F0502020204030204"/>
            </a:endParaRPr>
          </a:p>
          <a:p>
            <a:pPr marL="457200" indent="-457200"/>
            <a:r>
              <a:rPr lang="en-GB" sz="2400">
                <a:ea typeface="Calibri" panose="020F0502020204030204"/>
                <a:cs typeface="Calibri" panose="020F0502020204030204"/>
              </a:rPr>
              <a:t>Bluetooth Classic, Bluetooth Low Energy (BLE) and Bluetooth mesh</a:t>
            </a:r>
          </a:p>
          <a:p>
            <a:pPr marL="457200" indent="-457200"/>
            <a:r>
              <a:rPr lang="en-GB" sz="2400">
                <a:ea typeface="Calibri" panose="020F0502020204030204"/>
                <a:cs typeface="Calibri" panose="020F0502020204030204"/>
              </a:rPr>
              <a:t>BLE same motivation, Tiney devices required longer battery life</a:t>
            </a:r>
          </a:p>
          <a:p>
            <a:pPr marL="457200" indent="-457200"/>
            <a:r>
              <a:rPr lang="en-GB" sz="2400">
                <a:ea typeface="Calibri" panose="020F0502020204030204"/>
                <a:cs typeface="Calibri" panose="020F0502020204030204"/>
              </a:rPr>
              <a:t>BLE is more power efficient </a:t>
            </a:r>
          </a:p>
          <a:p>
            <a:pPr marL="457200" indent="-457200"/>
            <a:r>
              <a:rPr lang="en-GB" sz="2400">
                <a:ea typeface="Calibri" panose="020F0502020204030204"/>
                <a:cs typeface="Calibri" panose="020F0502020204030204"/>
              </a:rPr>
              <a:t>ZigBee Mesh capability:  large scale home automation</a:t>
            </a:r>
            <a:endParaRPr lang="en-GB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>
                <a:ea typeface="Calibri" panose="020F0502020204030204"/>
                <a:cs typeface="Calibri" panose="020F0502020204030204"/>
              </a:rPr>
              <a:t>                                                  House with multi-floors, several rooms  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>
                <a:ea typeface="Calibri" panose="020F0502020204030204"/>
                <a:cs typeface="Calibri" panose="020F0502020204030204"/>
              </a:rPr>
              <a:t>                                                  Self-configuring and self-healing</a:t>
            </a:r>
          </a:p>
          <a:p>
            <a:pPr marL="0" indent="0">
              <a:buNone/>
            </a:pPr>
            <a:r>
              <a:rPr lang="en-GB" sz="2400">
                <a:ea typeface="Calibri" panose="020F0502020204030204"/>
                <a:cs typeface="Calibri" panose="020F0502020204030204"/>
              </a:rPr>
              <a:t>                                                 </a:t>
            </a:r>
          </a:p>
          <a:p>
            <a:pPr marL="457200" indent="-457200"/>
            <a:endParaRPr lang="en-GB">
              <a:ea typeface="Calibri" panose="020F0502020204030204"/>
              <a:cs typeface="Calibri" panose="020F0502020204030204"/>
            </a:endParaRPr>
          </a:p>
          <a:p>
            <a:pPr marL="457200" indent="-457200"/>
            <a:endParaRPr lang="en-GB">
              <a:ea typeface="Calibri" panose="020F0502020204030204"/>
              <a:cs typeface="Calibri" panose="020F0502020204030204"/>
            </a:endParaRPr>
          </a:p>
          <a:p>
            <a:pPr marL="457200" indent="-457200"/>
            <a:endParaRPr lang="en-GB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/>
            </a:endParaRPr>
          </a:p>
          <a:p>
            <a:pPr marL="0" indent="0">
              <a:buNone/>
            </a:pPr>
            <a:endParaRPr lang="en-GB">
              <a:ea typeface="Calibri" panose="020F0502020204030204"/>
              <a:cs typeface="Calibri"/>
            </a:endParaRPr>
          </a:p>
        </p:txBody>
      </p:sp>
      <p:pic>
        <p:nvPicPr>
          <p:cNvPr id="4" name="Picture 4" descr="A bluetooth symbol in a blue oval&#10;&#10;Description automatically generated">
            <a:extLst>
              <a:ext uri="{FF2B5EF4-FFF2-40B4-BE49-F238E27FC236}">
                <a16:creationId xmlns:a16="http://schemas.microsoft.com/office/drawing/2014/main" id="{BE4CDB04-F62B-C944-645A-AA5BFA137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42163" y="388906"/>
            <a:ext cx="1580828" cy="215394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5390C01-6B79-D439-038E-02D23FBA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Comparison with other protocols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35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085C-A315-F72F-9214-212921B82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9" y="139926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cs typeface="Calibri"/>
              </a:rPr>
              <a:t>2. </a:t>
            </a:r>
            <a:r>
              <a:rPr lang="en-GB" sz="2400" b="1">
                <a:cs typeface="Calibri"/>
              </a:rPr>
              <a:t>ISA100</a:t>
            </a:r>
            <a:r>
              <a:rPr lang="en-GB" sz="2400">
                <a:cs typeface="Calibri"/>
              </a:rPr>
              <a:t>:  </a:t>
            </a:r>
            <a:endParaRPr lang="en-GB" sz="2400">
              <a:solidFill>
                <a:srgbClr val="D1D5DB"/>
              </a:solidFill>
              <a:cs typeface="Calibri"/>
            </a:endParaRPr>
          </a:p>
          <a:p>
            <a:pPr marL="457200" indent="-457200"/>
            <a:r>
              <a:rPr lang="en-GB" sz="2400">
                <a:cs typeface="Calibri"/>
              </a:rPr>
              <a:t>developed by International Society of Automation</a:t>
            </a:r>
          </a:p>
          <a:p>
            <a:pPr marL="457200" indent="-457200"/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Focuses on Wireless systems for manufacturing and control applications</a:t>
            </a:r>
          </a:p>
          <a:p>
            <a:pPr marL="457200" indent="-457200"/>
            <a:r>
              <a:rPr lang="en-GB" sz="2400">
                <a:solidFill>
                  <a:srgbClr val="000000"/>
                </a:solidFill>
                <a:ea typeface="Calibri" panose="020F0502020204030204"/>
                <a:cs typeface="Calibri"/>
              </a:rPr>
              <a:t>mesh network, operate in 2.4 GHz or 900MHz, Higher data rate</a:t>
            </a:r>
          </a:p>
          <a:p>
            <a:pPr marL="457200" indent="-457200"/>
            <a:r>
              <a:rPr lang="en-GB" sz="2400">
                <a:solidFill>
                  <a:srgbClr val="000000"/>
                </a:solidFill>
                <a:ea typeface="Calibri" panose="020F0502020204030204"/>
                <a:cs typeface="Calibri"/>
              </a:rPr>
              <a:t>ISA100 is industry focused, ZigBee mostly home automation</a:t>
            </a:r>
          </a:p>
          <a:p>
            <a:pPr marL="0" indent="0">
              <a:buNone/>
            </a:pPr>
            <a:endParaRPr lang="en-GB" sz="2400">
              <a:solidFill>
                <a:srgbClr val="000000"/>
              </a:solidFill>
              <a:ea typeface="Calibri" panose="020F0502020204030204"/>
              <a:cs typeface="Calibri"/>
            </a:endParaRPr>
          </a:p>
          <a:p>
            <a:pPr marL="457200" indent="-457200"/>
            <a:endParaRPr lang="en-GB">
              <a:solidFill>
                <a:srgbClr val="000000"/>
              </a:solidFill>
              <a:ea typeface="Calibri" panose="020F0502020204030204"/>
              <a:cs typeface="Calibri"/>
            </a:endParaRPr>
          </a:p>
          <a:p>
            <a:pPr marL="457200" indent="-457200"/>
            <a:endParaRPr lang="en-GB" sz="1200">
              <a:solidFill>
                <a:srgbClr val="D1D5DB"/>
              </a:solidFill>
              <a:ea typeface="Calibri" panose="020F0502020204030204"/>
              <a:cs typeface="Calibri"/>
            </a:endParaRPr>
          </a:p>
        </p:txBody>
      </p:sp>
      <p:pic>
        <p:nvPicPr>
          <p:cNvPr id="4" name="Picture 4" descr="A black and red logo with a wifi symbol&#10;&#10;Description automatically generated">
            <a:extLst>
              <a:ext uri="{FF2B5EF4-FFF2-40B4-BE49-F238E27FC236}">
                <a16:creationId xmlns:a16="http://schemas.microsoft.com/office/drawing/2014/main" id="{963F3677-834B-3279-B07B-E0AE3DA6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929" y="367643"/>
            <a:ext cx="2743200" cy="18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3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085C-A315-F72F-9214-212921B82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128" y="1426482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>
                <a:cs typeface="Calibri"/>
              </a:rPr>
              <a:t>3.  </a:t>
            </a:r>
            <a:r>
              <a:rPr lang="en-GB" b="1">
                <a:cs typeface="Calibri"/>
              </a:rPr>
              <a:t>Z-wave: </a:t>
            </a:r>
          </a:p>
          <a:p>
            <a:pPr marL="457200" indent="-457200"/>
            <a:r>
              <a:rPr lang="en-GB">
                <a:ea typeface="Calibri" panose="020F0502020204030204"/>
                <a:cs typeface="Calibri"/>
              </a:rPr>
              <a:t>Danish Cooperation Zensys</a:t>
            </a:r>
          </a:p>
          <a:p>
            <a:pPr marL="457200" indent="-457200"/>
            <a:r>
              <a:rPr lang="en-GB">
                <a:ea typeface="Calibri" panose="020F0502020204030204"/>
                <a:cs typeface="Calibri"/>
              </a:rPr>
              <a:t>Wireless communication protocol, Home automation</a:t>
            </a:r>
          </a:p>
          <a:p>
            <a:endParaRPr lang="en-GB">
              <a:ea typeface="Calibri" panose="020F0502020204030204"/>
              <a:cs typeface="Calibri"/>
            </a:endParaRPr>
          </a:p>
          <a:p>
            <a:r>
              <a:rPr lang="en-GB">
                <a:ea typeface="Calibri" panose="020F0502020204030204"/>
                <a:cs typeface="Calibri"/>
              </a:rPr>
              <a:t>Differences between Zigbee and Z-wave</a:t>
            </a:r>
            <a:endParaRPr lang="en-GB"/>
          </a:p>
          <a:p>
            <a:pPr marL="514350" indent="-514350">
              <a:buAutoNum type="arabicPeriod"/>
            </a:pPr>
            <a:r>
              <a:rPr lang="en-GB">
                <a:ea typeface="Calibri" panose="020F0502020204030204"/>
                <a:cs typeface="Calibri"/>
              </a:rPr>
              <a:t>Data rate: ZigBee 250kbps but Z wave is limited to 40kbps</a:t>
            </a:r>
          </a:p>
          <a:p>
            <a:pPr marL="514350" indent="-514350">
              <a:buAutoNum type="arabicPeriod"/>
            </a:pPr>
            <a:r>
              <a:rPr lang="en-GB">
                <a:ea typeface="Calibri" panose="020F0502020204030204"/>
                <a:cs typeface="Calibri"/>
              </a:rPr>
              <a:t>Frequency: 2.4GHz and 900MHz, but z-wave 99Mhz</a:t>
            </a:r>
          </a:p>
          <a:p>
            <a:pPr marL="514350" indent="-514350">
              <a:buAutoNum type="arabicPeriod"/>
            </a:pPr>
            <a:r>
              <a:rPr lang="en-GB">
                <a:ea typeface="Calibri" panose="020F0502020204030204"/>
                <a:cs typeface="Calibri"/>
              </a:rPr>
              <a:t>Range : 10-75m , Z wave 30m</a:t>
            </a:r>
          </a:p>
          <a:p>
            <a:pPr marL="514350" indent="-514350">
              <a:buAutoNum type="arabicPeriod"/>
            </a:pPr>
            <a:r>
              <a:rPr lang="en-GB">
                <a:ea typeface="Calibri" panose="020F0502020204030204"/>
                <a:cs typeface="Calibri"/>
              </a:rPr>
              <a:t>Cost: ZigBee cheaper than Z-wave</a:t>
            </a:r>
          </a:p>
          <a:p>
            <a:pPr marL="514350" indent="-514350">
              <a:buAutoNum type="arabicPeriod"/>
            </a:pPr>
            <a:endParaRPr lang="en-GB">
              <a:ea typeface="Calibri" panose="020F0502020204030204"/>
              <a:cs typeface="Calibri"/>
            </a:endParaRPr>
          </a:p>
          <a:p>
            <a:pPr marL="514350" indent="-514350">
              <a:buAutoNum type="arabicPeriod"/>
            </a:pPr>
            <a:endParaRPr lang="en-GB">
              <a:ea typeface="Calibri" panose="020F0502020204030204"/>
              <a:cs typeface="Calibri"/>
            </a:endParaRPr>
          </a:p>
          <a:p>
            <a:pPr marL="0" indent="0">
              <a:buNone/>
            </a:pPr>
            <a:endParaRPr lang="en-GB">
              <a:ea typeface="Calibri" panose="020F0502020204030204"/>
              <a:cs typeface="Calibri"/>
            </a:endParaRPr>
          </a:p>
          <a:p>
            <a:pPr marL="457200" indent="-457200"/>
            <a:endParaRPr lang="en-GB">
              <a:ea typeface="Calibri" panose="020F0502020204030204"/>
              <a:cs typeface="Calibri"/>
            </a:endParaRPr>
          </a:p>
        </p:txBody>
      </p:sp>
      <p:pic>
        <p:nvPicPr>
          <p:cNvPr id="5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E8ADD587-F39B-BB01-BB83-B05DC1C3B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871" y="588238"/>
            <a:ext cx="2743200" cy="122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06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ADB9-B17D-66D6-A522-EFA8D143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700" y="310696"/>
            <a:ext cx="3312886" cy="1352776"/>
          </a:xfrm>
        </p:spPr>
        <p:txBody>
          <a:bodyPr/>
          <a:lstStyle/>
          <a:p>
            <a:r>
              <a:rPr lang="en-GB" b="1">
                <a:cs typeface="Calibri Light"/>
              </a:rPr>
              <a:t>Conclusion 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710A-7E29-55E3-3A31-67AC9AC22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latin typeface="Calibri"/>
                <a:cs typeface="Calibri"/>
              </a:rPr>
              <a:t>IEEE 802.15.4 Standard - </a:t>
            </a:r>
            <a:r>
              <a:rPr lang="de-DE" b="1" dirty="0">
                <a:latin typeface="Calibri"/>
                <a:cs typeface="Calibri"/>
              </a:rPr>
              <a:t>Architecture</a:t>
            </a:r>
            <a:endParaRPr lang="de-DE" b="1" dirty="0">
              <a:latin typeface="Calibri Light"/>
              <a:cs typeface="Calibri Light"/>
            </a:endParaRPr>
          </a:p>
          <a:p>
            <a:r>
              <a:rPr lang="de-DE" dirty="0">
                <a:latin typeface="Calibri"/>
                <a:cs typeface="Calibri Light"/>
              </a:rPr>
              <a:t>IEEE 802.15.4 -</a:t>
            </a:r>
            <a:r>
              <a:rPr lang="de-DE" b="1">
                <a:latin typeface="Calibri"/>
                <a:cs typeface="Calibri Light"/>
              </a:rPr>
              <a:t>Topologie</a:t>
            </a:r>
          </a:p>
          <a:p>
            <a:r>
              <a:rPr lang="en-GB" b="1" dirty="0">
                <a:cs typeface="Calibri" panose="020F0502020204030204"/>
              </a:rPr>
              <a:t>Zigbee data Packet transmission</a:t>
            </a:r>
          </a:p>
          <a:p>
            <a:r>
              <a:rPr lang="en-GB" b="1" dirty="0">
                <a:cs typeface="Calibri" panose="020F0502020204030204"/>
              </a:rPr>
              <a:t>Applications of Zigbee</a:t>
            </a:r>
          </a:p>
          <a:p>
            <a:r>
              <a:rPr lang="en-GB" dirty="0">
                <a:cs typeface="Calibri" panose="020F0502020204030204"/>
              </a:rPr>
              <a:t>Selecting the </a:t>
            </a:r>
            <a:r>
              <a:rPr lang="en-GB" b="1" dirty="0">
                <a:cs typeface="Calibri" panose="020F0502020204030204"/>
              </a:rPr>
              <a:t>communication protocol</a:t>
            </a:r>
            <a:r>
              <a:rPr lang="en-GB" dirty="0">
                <a:cs typeface="Calibri" panose="020F0502020204030204"/>
              </a:rPr>
              <a:t> will depend on the </a:t>
            </a:r>
            <a:r>
              <a:rPr lang="en-GB" b="1" dirty="0">
                <a:cs typeface="Calibri" panose="020F0502020204030204"/>
              </a:rPr>
              <a:t>requirements</a:t>
            </a:r>
            <a:r>
              <a:rPr lang="en-GB" dirty="0">
                <a:cs typeface="Calibri" panose="020F0502020204030204"/>
              </a:rPr>
              <a:t>.</a:t>
            </a:r>
          </a:p>
          <a:p>
            <a:pPr marL="514350" indent="-514350">
              <a:buAutoNum type="arabicPeriod"/>
            </a:pPr>
            <a:r>
              <a:rPr lang="en-GB" sz="2400" b="1" dirty="0">
                <a:cs typeface="Calibri" panose="020F0502020204030204"/>
              </a:rPr>
              <a:t>Bluetooth</a:t>
            </a:r>
          </a:p>
          <a:p>
            <a:pPr marL="514350" indent="-514350">
              <a:buAutoNum type="arabicPeriod"/>
            </a:pPr>
            <a:r>
              <a:rPr lang="en-GB" sz="2400" b="1" dirty="0">
                <a:cs typeface="Calibri" panose="020F0502020204030204"/>
              </a:rPr>
              <a:t>Z wave</a:t>
            </a:r>
          </a:p>
          <a:p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2753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A193AA-95C9-2860-A0AB-687C25C9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Motivation</a:t>
            </a:r>
            <a:endParaRPr lang="de-DE"/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4F89F-7BE1-2ADF-3B0D-34CABA357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Wireless </a:t>
            </a:r>
            <a:r>
              <a:rPr lang="de-DE" err="1">
                <a:cs typeface="Calibri"/>
              </a:rPr>
              <a:t>communication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widespread</a:t>
            </a:r>
            <a:r>
              <a:rPr lang="de-DE">
                <a:cs typeface="Calibri"/>
              </a:rPr>
              <a:t> and </a:t>
            </a:r>
            <a:r>
              <a:rPr lang="de-DE" err="1">
                <a:cs typeface="Calibri"/>
              </a:rPr>
              <a:t>widely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used</a:t>
            </a:r>
          </a:p>
          <a:p>
            <a:r>
              <a:rPr lang="de-DE">
                <a:cs typeface="Calibri"/>
              </a:rPr>
              <a:t>Wireless </a:t>
            </a:r>
            <a:r>
              <a:rPr lang="de-DE" err="1">
                <a:cs typeface="Calibri"/>
              </a:rPr>
              <a:t>sensor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networks</a:t>
            </a:r>
            <a:r>
              <a:rPr lang="de-DE">
                <a:cs typeface="Calibri"/>
              </a:rPr>
              <a:t> (WSN) in </a:t>
            </a:r>
            <a:r>
              <a:rPr lang="de-DE" err="1">
                <a:cs typeface="Calibri"/>
              </a:rPr>
              <a:t>many</a:t>
            </a:r>
            <a:r>
              <a:rPr lang="de-DE">
                <a:cs typeface="Calibri"/>
              </a:rPr>
              <a:t> modern </a:t>
            </a:r>
            <a:r>
              <a:rPr lang="de-DE" err="1">
                <a:cs typeface="Calibri"/>
              </a:rPr>
              <a:t>application</a:t>
            </a:r>
            <a:r>
              <a:rPr lang="de-DE">
                <a:cs typeface="Calibri"/>
              </a:rPr>
              <a:t> </a:t>
            </a:r>
            <a:r>
              <a:rPr lang="de-DE" err="1">
                <a:cs typeface="Calibri"/>
              </a:rPr>
              <a:t>areas</a:t>
            </a:r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The diverse </a:t>
            </a:r>
            <a:r>
              <a:rPr lang="de-DE" err="1">
                <a:cs typeface="Calibri"/>
              </a:rPr>
              <a:t>areas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of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application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call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for</a:t>
            </a:r>
            <a:r>
              <a:rPr lang="de-DE">
                <a:cs typeface="Calibri"/>
              </a:rPr>
              <a:t> different </a:t>
            </a:r>
            <a:r>
              <a:rPr lang="de-DE" err="1">
                <a:cs typeface="Calibri"/>
              </a:rPr>
              <a:t>standards</a:t>
            </a:r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Low-rate WPAN </a:t>
            </a:r>
            <a:r>
              <a:rPr lang="de-DE" err="1">
                <a:cs typeface="Calibri"/>
              </a:rPr>
              <a:t>for</a:t>
            </a:r>
            <a:r>
              <a:rPr lang="de-DE">
                <a:cs typeface="Calibri"/>
              </a:rPr>
              <a:t> </a:t>
            </a:r>
            <a:r>
              <a:rPr lang="de-DE" err="1">
                <a:cs typeface="Calibri"/>
              </a:rPr>
              <a:t>low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cost</a:t>
            </a:r>
            <a:r>
              <a:rPr lang="de-DE">
                <a:cs typeface="Calibri"/>
              </a:rPr>
              <a:t>, </a:t>
            </a:r>
            <a:r>
              <a:rPr lang="de-DE" err="1">
                <a:cs typeface="Calibri"/>
              </a:rPr>
              <a:t>adequate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battery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life</a:t>
            </a:r>
            <a:r>
              <a:rPr lang="de-DE">
                <a:cs typeface="Calibri"/>
              </a:rPr>
              <a:t>, and easy </a:t>
            </a:r>
            <a:r>
              <a:rPr lang="de-DE" err="1">
                <a:cs typeface="Calibri"/>
              </a:rPr>
              <a:t>installation</a:t>
            </a:r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ZigBee </a:t>
            </a:r>
            <a:r>
              <a:rPr lang="de-DE" err="1">
                <a:cs typeface="Calibri"/>
              </a:rPr>
              <a:t>communication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protocol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as</a:t>
            </a:r>
            <a:r>
              <a:rPr lang="de-DE">
                <a:cs typeface="Calibri"/>
              </a:rPr>
              <a:t> a </a:t>
            </a:r>
            <a:r>
              <a:rPr lang="de-DE" err="1">
                <a:cs typeface="Calibri"/>
              </a:rPr>
              <a:t>prevalent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low</a:t>
            </a:r>
            <a:r>
              <a:rPr lang="de-DE">
                <a:cs typeface="Calibri"/>
              </a:rPr>
              <a:t>-rate WPAN</a:t>
            </a:r>
          </a:p>
        </p:txBody>
      </p:sp>
    </p:spTree>
    <p:extLst>
      <p:ext uri="{BB962C8B-B14F-4D97-AF65-F5344CB8AC3E}">
        <p14:creationId xmlns:p14="http://schemas.microsoft.com/office/powerpoint/2010/main" val="78221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0F5E54-1FE6-A6CF-55D5-A2A52620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DE" sz="2800">
                <a:cs typeface="Calibri Light"/>
              </a:rPr>
              <a:t>IEEE 802.15.4 Standard - Architecture</a:t>
            </a:r>
            <a:endParaRPr lang="de-DE" sz="28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C89630-18DF-1C29-3058-FE768CCF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>
                <a:cs typeface="Calibri"/>
              </a:rPr>
              <a:t>Network specification used by ZigBee</a:t>
            </a:r>
          </a:p>
          <a:p>
            <a:r>
              <a:rPr lang="de-DE" sz="2000" err="1">
                <a:cs typeface="Calibri"/>
              </a:rPr>
              <a:t>One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physical</a:t>
            </a:r>
            <a:r>
              <a:rPr lang="de-DE" sz="2000">
                <a:cs typeface="Calibri"/>
              </a:rPr>
              <a:t> and </a:t>
            </a:r>
            <a:r>
              <a:rPr lang="de-DE" sz="2000" err="1">
                <a:cs typeface="Calibri"/>
              </a:rPr>
              <a:t>one</a:t>
            </a:r>
            <a:r>
              <a:rPr lang="de-DE" sz="2000">
                <a:cs typeface="Calibri"/>
              </a:rPr>
              <a:t> MAC </a:t>
            </a:r>
            <a:r>
              <a:rPr lang="de-DE" sz="2000" err="1">
                <a:cs typeface="Calibri"/>
              </a:rPr>
              <a:t>layer</a:t>
            </a:r>
          </a:p>
          <a:p>
            <a:r>
              <a:rPr lang="de-DE" sz="2000">
                <a:cs typeface="Calibri"/>
              </a:rPr>
              <a:t>Physical </a:t>
            </a:r>
            <a:r>
              <a:rPr lang="de-DE" sz="2000" err="1">
                <a:cs typeface="Calibri"/>
              </a:rPr>
              <a:t>layer</a:t>
            </a:r>
            <a:r>
              <a:rPr lang="de-DE" sz="2000">
                <a:cs typeface="Calibri"/>
              </a:rPr>
              <a:t> for radio frequency transceivers</a:t>
            </a:r>
          </a:p>
          <a:p>
            <a:r>
              <a:rPr lang="de-DE" sz="2000">
                <a:cs typeface="Calibri"/>
              </a:rPr>
              <a:t>MAC layer </a:t>
            </a:r>
            <a:r>
              <a:rPr lang="de-DE" sz="2000" err="1">
                <a:cs typeface="Calibri"/>
              </a:rPr>
              <a:t>for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transfer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access</a:t>
            </a:r>
          </a:p>
          <a:p>
            <a:endParaRPr lang="de-DE" sz="2000">
              <a:cs typeface="Calibri"/>
            </a:endParaRPr>
          </a:p>
        </p:txBody>
      </p:sp>
      <p:pic>
        <p:nvPicPr>
          <p:cNvPr id="4" name="Grafik 4" descr="Ein Bild, das Text, Screenshot, Schrift, Reihe enthält.&#10;&#10;Beschreibung automatisch generiert.">
            <a:extLst>
              <a:ext uri="{FF2B5EF4-FFF2-40B4-BE49-F238E27FC236}">
                <a16:creationId xmlns:a16="http://schemas.microsoft.com/office/drawing/2014/main" id="{5CD0AD58-C162-7B89-694A-397C7C21E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612" y="661916"/>
            <a:ext cx="5198830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7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AB2CE-3E8E-00CC-6639-DE232F39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IEEE 802.15.4 Standard – Network</a:t>
            </a:r>
            <a:endParaRPr lang="de-DE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C706C1C-DBE0-EBCE-4FB8-EE16F84A66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29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29A8DF-1DAC-D978-84A6-D94B935F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IEEE 802.15.4  - </a:t>
            </a:r>
            <a:r>
              <a:rPr lang="de-DE" dirty="0" err="1">
                <a:cs typeface="Calibri Light"/>
              </a:rPr>
              <a:t>Topology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FAAC94-16F2-6CFE-9B71-8CAFD11F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>
                <a:cs typeface="Calibri"/>
              </a:rPr>
              <a:t>4 possible </a:t>
            </a:r>
            <a:r>
              <a:rPr lang="de-DE" sz="2000" dirty="0" err="1">
                <a:cs typeface="Calibri"/>
              </a:rPr>
              <a:t>topologies</a:t>
            </a:r>
            <a:r>
              <a:rPr lang="de-DE" sz="2000" dirty="0">
                <a:cs typeface="Calibri"/>
              </a:rPr>
              <a:t> </a:t>
            </a:r>
            <a:r>
              <a:rPr lang="de-DE" sz="2000" dirty="0" err="1">
                <a:cs typeface="Calibri"/>
              </a:rPr>
              <a:t>using</a:t>
            </a:r>
            <a:r>
              <a:rPr lang="de-DE" sz="2000" dirty="0">
                <a:cs typeface="Calibri"/>
              </a:rPr>
              <a:t> </a:t>
            </a:r>
            <a:r>
              <a:rPr lang="de-DE" sz="2000" dirty="0" err="1">
                <a:cs typeface="Calibri"/>
              </a:rPr>
              <a:t>this</a:t>
            </a:r>
            <a:r>
              <a:rPr lang="de-DE" sz="2000" dirty="0">
                <a:cs typeface="Calibri"/>
              </a:rPr>
              <a:t> </a:t>
            </a:r>
            <a:r>
              <a:rPr lang="de-DE" sz="2000" dirty="0" err="1">
                <a:cs typeface="Calibri"/>
              </a:rPr>
              <a:t>standard</a:t>
            </a:r>
            <a:r>
              <a:rPr lang="de-DE" sz="2000" dirty="0">
                <a:cs typeface="Calibri"/>
              </a:rPr>
              <a:t>:</a:t>
            </a:r>
            <a:endParaRPr lang="en-US" sz="20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de-DE" sz="2000" dirty="0">
                <a:cs typeface="Calibri"/>
              </a:rPr>
              <a:t>Star </a:t>
            </a:r>
            <a:r>
              <a:rPr lang="de-DE" sz="2000" dirty="0" err="1">
                <a:cs typeface="Calibri"/>
              </a:rPr>
              <a:t>topology</a:t>
            </a:r>
            <a:endParaRPr lang="en-US" sz="2000" dirty="0" err="1">
              <a:cs typeface="Calibri"/>
            </a:endParaRPr>
          </a:p>
          <a:p>
            <a:pPr marL="514350" indent="-514350">
              <a:buAutoNum type="arabicPeriod"/>
            </a:pPr>
            <a:r>
              <a:rPr lang="de-DE" sz="2000" dirty="0">
                <a:cs typeface="Calibri"/>
              </a:rPr>
              <a:t>Peer-to-Peer </a:t>
            </a:r>
            <a:r>
              <a:rPr lang="de-DE" sz="2000" dirty="0" err="1">
                <a:cs typeface="Calibri"/>
              </a:rPr>
              <a:t>topology</a:t>
            </a:r>
            <a:endParaRPr lang="en-US" sz="2000" dirty="0" err="1">
              <a:cs typeface="Calibri"/>
            </a:endParaRPr>
          </a:p>
          <a:p>
            <a:pPr marL="514350" indent="-514350">
              <a:buAutoNum type="arabicPeriod"/>
            </a:pPr>
            <a:r>
              <a:rPr lang="de-DE" sz="2000" dirty="0" err="1">
                <a:cs typeface="Calibri"/>
              </a:rPr>
              <a:t>Tree</a:t>
            </a:r>
            <a:r>
              <a:rPr lang="de-DE" sz="2000" dirty="0">
                <a:cs typeface="Calibri"/>
              </a:rPr>
              <a:t> </a:t>
            </a:r>
            <a:r>
              <a:rPr lang="de-DE" sz="2000" dirty="0" err="1">
                <a:cs typeface="Calibri"/>
              </a:rPr>
              <a:t>topology</a:t>
            </a:r>
            <a:endParaRPr lang="de-DE" sz="20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de-DE" sz="2000" dirty="0">
                <a:cs typeface="Calibri"/>
              </a:rPr>
              <a:t>Mesh </a:t>
            </a:r>
            <a:r>
              <a:rPr lang="de-DE" sz="2000" dirty="0" err="1">
                <a:cs typeface="Calibri"/>
              </a:rPr>
              <a:t>topology</a:t>
            </a:r>
            <a:endParaRPr lang="de-DE" sz="2000" dirty="0" err="1"/>
          </a:p>
        </p:txBody>
      </p:sp>
      <p:pic>
        <p:nvPicPr>
          <p:cNvPr id="4" name="Grafik 4" descr="Ein Bild, das Reihe, Diagramm, Kreis enthält.&#10;&#10;Beschreibung automatisch generiert.">
            <a:extLst>
              <a:ext uri="{FF2B5EF4-FFF2-40B4-BE49-F238E27FC236}">
                <a16:creationId xmlns:a16="http://schemas.microsoft.com/office/drawing/2014/main" id="{B8D5D1FD-F2EF-C393-ECEC-AAB6A472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817860"/>
            <a:ext cx="4788505" cy="249002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7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EF3A84-E749-CB61-C363-9D0297AD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ZigBee </a:t>
            </a:r>
            <a:r>
              <a:rPr lang="de-DE" err="1">
                <a:cs typeface="Calibri Light"/>
              </a:rPr>
              <a:t>Specifications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BC1DB-4704-EA9C-7385-E9C99825F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 err="1">
                <a:cs typeface="Calibri"/>
              </a:rPr>
              <a:t>Expands</a:t>
            </a:r>
            <a:r>
              <a:rPr lang="de-DE" sz="2000">
                <a:cs typeface="Calibri"/>
              </a:rPr>
              <a:t> on </a:t>
            </a:r>
            <a:r>
              <a:rPr lang="de-DE" sz="2000" err="1">
                <a:cs typeface="Calibri"/>
              </a:rPr>
              <a:t>the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layers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of</a:t>
            </a:r>
            <a:r>
              <a:rPr lang="de-DE" sz="2000">
                <a:cs typeface="Calibri"/>
              </a:rPr>
              <a:t> IEEE 802.15.4 </a:t>
            </a:r>
            <a:r>
              <a:rPr lang="de-DE" sz="2000" err="1">
                <a:cs typeface="Calibri"/>
              </a:rPr>
              <a:t>standard</a:t>
            </a:r>
          </a:p>
          <a:p>
            <a:r>
              <a:rPr lang="de-DE" sz="2000">
                <a:cs typeface="Calibri"/>
              </a:rPr>
              <a:t>Network and </a:t>
            </a:r>
            <a:r>
              <a:rPr lang="de-DE" sz="2000" err="1">
                <a:cs typeface="Calibri"/>
              </a:rPr>
              <a:t>application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layer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added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ontop</a:t>
            </a:r>
            <a:endParaRPr lang="de-DE" sz="2000">
              <a:cs typeface="Calibri"/>
            </a:endParaRPr>
          </a:p>
          <a:p>
            <a:r>
              <a:rPr lang="de-DE" sz="2000" err="1">
                <a:cs typeface="Calibri"/>
              </a:rPr>
              <a:t>Each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layer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has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entity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for</a:t>
            </a:r>
            <a:r>
              <a:rPr lang="de-DE" sz="2000">
                <a:cs typeface="Calibri"/>
              </a:rPr>
              <a:t> </a:t>
            </a:r>
            <a:r>
              <a:rPr lang="de-DE" sz="2000" err="1">
                <a:cs typeface="Calibri"/>
              </a:rPr>
              <a:t>data</a:t>
            </a:r>
            <a:r>
              <a:rPr lang="de-DE" sz="2000">
                <a:cs typeface="Calibri"/>
              </a:rPr>
              <a:t> and </a:t>
            </a:r>
            <a:r>
              <a:rPr lang="de-DE" sz="2000" err="1">
                <a:cs typeface="Calibri"/>
              </a:rPr>
              <a:t>management</a:t>
            </a:r>
          </a:p>
        </p:txBody>
      </p:sp>
      <p:pic>
        <p:nvPicPr>
          <p:cNvPr id="4" name="Grafik 4" descr="Ein Bild, das Text, Screenshot, Schrift, Reihe enthält.&#10;&#10;Beschreibung automatisch generiert.">
            <a:extLst>
              <a:ext uri="{FF2B5EF4-FFF2-40B4-BE49-F238E27FC236}">
                <a16:creationId xmlns:a16="http://schemas.microsoft.com/office/drawing/2014/main" id="{9DD94DC8-C3C9-EA09-0F9C-2E015E83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994202"/>
            <a:ext cx="6155141" cy="489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1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774626-EE2A-F0C8-9875-74F3F839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ZigBee Specifications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818146-8092-AD9E-96F4-808578621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33425"/>
            <a:ext cx="5135592" cy="53911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2.4 GHz Worldwide 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with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16 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channels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and 250 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kbps</a:t>
            </a:r>
          </a:p>
          <a:p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915 MHz in USA 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with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10 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channels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and 40 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kbps</a:t>
            </a:r>
            <a:endParaRPr lang="de-DE" sz="20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868 MHz in Europe 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with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1 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channel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and 20 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kbps</a:t>
            </a:r>
            <a:endParaRPr lang="de-DE" sz="20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Uses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Star, Mesh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or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Tree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topology</a:t>
            </a:r>
          </a:p>
          <a:p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FFD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devices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for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routing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in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the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network – ZigBee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routers</a:t>
            </a:r>
          </a:p>
          <a:p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RFD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devices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for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communicating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with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parent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device</a:t>
            </a: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– ZigBee End-</a:t>
            </a:r>
            <a:r>
              <a:rPr lang="de-DE" sz="200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23023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0B86C49-5FEB-F600-1553-D881C4418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457" y="439400"/>
            <a:ext cx="5343525" cy="18002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2B24D6-4F84-DAF7-E573-4DD378B1A43D}"/>
              </a:ext>
            </a:extLst>
          </p:cNvPr>
          <p:cNvSpPr txBox="1"/>
          <p:nvPr/>
        </p:nvSpPr>
        <p:spPr>
          <a:xfrm>
            <a:off x="1036005" y="394047"/>
            <a:ext cx="437106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cs typeface="Calibri"/>
              </a:rPr>
              <a:t>Technical components of a Zigbee network</a:t>
            </a:r>
            <a:endParaRPr lang="en-US" sz="28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C9323-F263-D80B-A04F-3201E862036A}"/>
              </a:ext>
            </a:extLst>
          </p:cNvPr>
          <p:cNvSpPr txBox="1"/>
          <p:nvPr/>
        </p:nvSpPr>
        <p:spPr>
          <a:xfrm>
            <a:off x="300102" y="2570444"/>
            <a:ext cx="1148219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>
                <a:cs typeface="Calibri"/>
              </a:rPr>
              <a:t>Coordinator</a:t>
            </a:r>
            <a:r>
              <a:rPr lang="en-US">
                <a:cs typeface="Calibri"/>
              </a:rPr>
              <a:t>:  </a:t>
            </a: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  Functions</a:t>
            </a:r>
            <a:r>
              <a:rPr lang="en-US">
                <a:ea typeface="+mn-lt"/>
                <a:cs typeface="+mn-lt"/>
              </a:rPr>
              <a:t> as a </a:t>
            </a:r>
            <a:r>
              <a:rPr lang="en-US" b="1">
                <a:ea typeface="+mn-lt"/>
                <a:cs typeface="+mn-lt"/>
              </a:rPr>
              <a:t>trust center</a:t>
            </a:r>
            <a:r>
              <a:rPr lang="en-US">
                <a:ea typeface="+mn-lt"/>
                <a:cs typeface="+mn-lt"/>
              </a:rPr>
              <a:t> that provides security control of the network.</a:t>
            </a: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  Stores and distributes the </a:t>
            </a:r>
            <a:r>
              <a:rPr lang="en-US" b="1">
                <a:ea typeface="+mn-lt"/>
                <a:cs typeface="+mn-lt"/>
              </a:rPr>
              <a:t>network keys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  Configures devices, </a:t>
            </a:r>
            <a:r>
              <a:rPr lang="en-US" b="1">
                <a:ea typeface="+mn-lt"/>
                <a:cs typeface="+mn-lt"/>
              </a:rPr>
              <a:t>gives permission</a:t>
            </a:r>
            <a:r>
              <a:rPr lang="en-US">
                <a:ea typeface="+mn-lt"/>
                <a:cs typeface="+mn-lt"/>
              </a:rPr>
              <a:t> to other devices to </a:t>
            </a:r>
            <a:r>
              <a:rPr lang="en-US" b="1">
                <a:ea typeface="+mn-lt"/>
                <a:cs typeface="+mn-lt"/>
              </a:rPr>
              <a:t>join or leave the network</a:t>
            </a:r>
            <a:r>
              <a:rPr lang="en-US">
                <a:ea typeface="+mn-lt"/>
                <a:cs typeface="+mn-lt"/>
              </a:rPr>
              <a:t> and keeps track of the devices.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/>
              </a:rPr>
              <a:t>Router</a:t>
            </a:r>
            <a:r>
              <a:rPr lang="en-US">
                <a:cs typeface="Calibri"/>
              </a:rPr>
              <a:t>:</a:t>
            </a: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  Intermediate </a:t>
            </a:r>
            <a:r>
              <a:rPr lang="en-US" b="1">
                <a:ea typeface="+mn-lt"/>
                <a:cs typeface="+mn-lt"/>
              </a:rPr>
              <a:t>nodes</a:t>
            </a:r>
            <a:r>
              <a:rPr lang="en-US">
                <a:ea typeface="+mn-lt"/>
                <a:cs typeface="+mn-lt"/>
              </a:rPr>
              <a:t> between the coordinator and the end devices.</a:t>
            </a: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  Can </a:t>
            </a:r>
            <a:r>
              <a:rPr lang="en-US" b="1">
                <a:ea typeface="+mn-lt"/>
                <a:cs typeface="+mn-lt"/>
              </a:rPr>
              <a:t>route traffic</a:t>
            </a:r>
            <a:r>
              <a:rPr lang="en-US">
                <a:ea typeface="+mn-lt"/>
                <a:cs typeface="+mn-lt"/>
              </a:rPr>
              <a:t> between end devices and the coordinator, as well as </a:t>
            </a:r>
            <a:r>
              <a:rPr lang="en-US" b="1">
                <a:ea typeface="+mn-lt"/>
                <a:cs typeface="+mn-lt"/>
              </a:rPr>
              <a:t>transmit </a:t>
            </a:r>
            <a:r>
              <a:rPr lang="en-US">
                <a:ea typeface="+mn-lt"/>
                <a:cs typeface="+mn-lt"/>
              </a:rPr>
              <a:t>and </a:t>
            </a:r>
            <a:r>
              <a:rPr lang="en-US" b="1">
                <a:ea typeface="+mn-lt"/>
                <a:cs typeface="+mn-lt"/>
              </a:rPr>
              <a:t>receive data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  Can allow other routers and end devices to join the network.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/>
              </a:rPr>
              <a:t>End device</a:t>
            </a:r>
            <a:r>
              <a:rPr lang="en-US">
                <a:cs typeface="Calibri"/>
              </a:rPr>
              <a:t>:</a:t>
            </a: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It is often low-power or battery-powered device.</a:t>
            </a: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Examples are motion sensors, contact sensors, and </a:t>
            </a:r>
            <a:r>
              <a:rPr lang="en-US" b="1">
                <a:ea typeface="+mn-lt"/>
                <a:cs typeface="+mn-lt"/>
              </a:rPr>
              <a:t>smart light bulbs</a:t>
            </a:r>
            <a:r>
              <a:rPr lang="en-US">
                <a:ea typeface="+mn-lt"/>
                <a:cs typeface="+mn-lt"/>
              </a:rPr>
              <a:t>. </a:t>
            </a: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The end devices </a:t>
            </a:r>
            <a:r>
              <a:rPr lang="en-US" b="1">
                <a:ea typeface="+mn-lt"/>
                <a:cs typeface="+mn-lt"/>
              </a:rPr>
              <a:t>do not route any traffic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cannot allow other devices to join the network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58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913A0-3E05-DDEA-83B7-F8C5047ABAF6}"/>
              </a:ext>
            </a:extLst>
          </p:cNvPr>
          <p:cNvSpPr txBox="1"/>
          <p:nvPr/>
        </p:nvSpPr>
        <p:spPr>
          <a:xfrm>
            <a:off x="1223163" y="4359962"/>
            <a:ext cx="973270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Link key</a:t>
            </a:r>
            <a:r>
              <a:rPr lang="en-US">
                <a:ea typeface="+mn-lt"/>
                <a:cs typeface="+mn-lt"/>
              </a:rPr>
              <a:t>: Encrypting the initial transfer of the network key to a joining node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Pre-configured global link key</a:t>
            </a:r>
            <a:r>
              <a:rPr lang="en-US">
                <a:ea typeface="+mn-lt"/>
                <a:cs typeface="+mn-lt"/>
              </a:rPr>
              <a:t>:</a:t>
            </a:r>
            <a:endParaRPr lang="en-US">
              <a:ea typeface="Calibri"/>
              <a:cs typeface="Calibri"/>
            </a:endParaRPr>
          </a:p>
          <a:p>
            <a:pPr algn="l"/>
            <a:r>
              <a:rPr lang="en-US"/>
              <a:t>The Zigbee-defined key, 5A 69 67 42 65 65 41 6C </a:t>
            </a:r>
            <a:r>
              <a:rPr lang="en-US" err="1"/>
              <a:t>6C</a:t>
            </a:r>
            <a:r>
              <a:rPr lang="en-US"/>
              <a:t> 69 61 6E 63 65 30 39 (ZigbeeAlliance09)</a:t>
            </a: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Pre-configured unique link key: </a:t>
            </a:r>
            <a:r>
              <a:rPr lang="en-US">
                <a:ea typeface="+mn-lt"/>
                <a:cs typeface="+mn-lt"/>
              </a:rPr>
              <a:t>This link key is usually </a:t>
            </a:r>
            <a:r>
              <a:rPr lang="en-US" b="1">
                <a:ea typeface="+mn-lt"/>
                <a:cs typeface="+mn-lt"/>
              </a:rPr>
              <a:t>pre-configured</a:t>
            </a:r>
            <a:r>
              <a:rPr lang="en-US">
                <a:ea typeface="+mn-lt"/>
                <a:cs typeface="+mn-lt"/>
              </a:rPr>
              <a:t> or pre-programmed into the relevant nodes either in the </a:t>
            </a:r>
            <a:r>
              <a:rPr lang="en-US" b="1">
                <a:ea typeface="+mn-lt"/>
                <a:cs typeface="+mn-lt"/>
              </a:rPr>
              <a:t>factory or during commissioning</a:t>
            </a:r>
            <a:r>
              <a:rPr lang="en-US">
                <a:ea typeface="+mn-lt"/>
                <a:cs typeface="+mn-lt"/>
              </a:rPr>
              <a:t>. </a:t>
            </a:r>
          </a:p>
          <a:p>
            <a:r>
              <a:rPr lang="en-US">
                <a:ea typeface="+mn-lt"/>
                <a:cs typeface="+mn-lt"/>
              </a:rPr>
              <a:t>     Zigbee 3.0 - </a:t>
            </a:r>
            <a:r>
              <a:rPr lang="en-US" b="1">
                <a:ea typeface="+mn-lt"/>
                <a:cs typeface="+mn-lt"/>
              </a:rPr>
              <a:t>installation code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b="1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7DF1A6C0-1672-07E3-6067-636075AB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40" y="852436"/>
            <a:ext cx="9729987" cy="3446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4B49E0-D50C-94B2-F86D-724906CF3073}"/>
              </a:ext>
            </a:extLst>
          </p:cNvPr>
          <p:cNvSpPr txBox="1"/>
          <p:nvPr/>
        </p:nvSpPr>
        <p:spPr>
          <a:xfrm>
            <a:off x="1628640" y="254894"/>
            <a:ext cx="94820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ea typeface="Calibri"/>
                <a:cs typeface="Calibri"/>
              </a:rPr>
              <a:t>Device Configuration and establishing secured connection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93252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Breitbild</PresentationFormat>
  <Slides>17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office theme</vt:lpstr>
      <vt:lpstr>PowerPoint-Präsentation</vt:lpstr>
      <vt:lpstr>Motivation</vt:lpstr>
      <vt:lpstr>IEEE 802.15.4 Standard - Architecture</vt:lpstr>
      <vt:lpstr>IEEE 802.15.4 Standard – Network</vt:lpstr>
      <vt:lpstr>IEEE 802.15.4  - Topology</vt:lpstr>
      <vt:lpstr>ZigBee Specifications</vt:lpstr>
      <vt:lpstr>ZigBee Specifications</vt:lpstr>
      <vt:lpstr>PowerPoint-Präsentation</vt:lpstr>
      <vt:lpstr>PowerPoint-Präsentation</vt:lpstr>
      <vt:lpstr>Zigbee data packet and related security</vt:lpstr>
      <vt:lpstr>PowerPoint-Präsentation</vt:lpstr>
      <vt:lpstr>Advantages of ZigBee</vt:lpstr>
      <vt:lpstr>Disadvantages or Challenges to ZigBee</vt:lpstr>
      <vt:lpstr>Comparison with other protocols </vt:lpstr>
      <vt:lpstr>PowerPoint-Präsentation</vt:lpstr>
      <vt:lpstr>PowerPoint-Präsentation</vt:lpstr>
      <vt:lpstr>Conclusion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27</cp:revision>
  <dcterms:created xsi:type="dcterms:W3CDTF">2023-06-14T08:42:40Z</dcterms:created>
  <dcterms:modified xsi:type="dcterms:W3CDTF">2023-07-05T11:08:32Z</dcterms:modified>
</cp:coreProperties>
</file>