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58" r:id="rId3"/>
    <p:sldId id="264" r:id="rId4"/>
    <p:sldId id="260" r:id="rId5"/>
    <p:sldId id="270" r:id="rId6"/>
    <p:sldId id="261" r:id="rId7"/>
    <p:sldId id="277" r:id="rId8"/>
    <p:sldId id="313" r:id="rId9"/>
    <p:sldId id="283" r:id="rId10"/>
    <p:sldId id="314" r:id="rId11"/>
    <p:sldId id="287" r:id="rId12"/>
    <p:sldId id="315" r:id="rId13"/>
    <p:sldId id="292" r:id="rId14"/>
  </p:sldIdLst>
  <p:sldSz cx="9144000" cy="5143500" type="screen16x9"/>
  <p:notesSz cx="6858000" cy="9144000"/>
  <p:embeddedFontLst>
    <p:embeddedFont>
      <p:font typeface="Oswald" panose="020B0604020202020204" charset="-94"/>
      <p:regular r:id="rId16"/>
      <p:bold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05E20C-814C-49DD-8EAB-24F277FB14A7}">
  <a:tblStyle styleId="{9A05E20C-814C-49DD-8EAB-24F277FB14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45" d="100"/>
          <a:sy n="145" d="100"/>
        </p:scale>
        <p:origin x="6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29053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730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784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517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18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8c1997c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99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54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949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5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877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15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033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59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27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2"/>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4" name="Google Shape;464;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5" name="Google Shape;465;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6" r:id="rId5"/>
    <p:sldLayoutId id="2147483668"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Sinema Bileti Satış Programı</a:t>
            </a:r>
            <a:endParaRPr dirty="0"/>
          </a:p>
        </p:txBody>
      </p:sp>
      <p:sp>
        <p:nvSpPr>
          <p:cNvPr id="513" name="Google Shape;513;p27"/>
          <p:cNvSpPr txBox="1">
            <a:spLocks noGrp="1"/>
          </p:cNvSpPr>
          <p:nvPr>
            <p:ph type="subTitle" idx="1"/>
          </p:nvPr>
        </p:nvSpPr>
        <p:spPr>
          <a:xfrm>
            <a:off x="732051" y="2967485"/>
            <a:ext cx="235050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latin typeface="OCR A Std" panose="020F0609000104060307" pitchFamily="49" charset="0"/>
              </a:rPr>
              <a:t>made</a:t>
            </a:r>
            <a:r>
              <a:rPr lang="tr-TR" dirty="0">
                <a:latin typeface="OCR A Std" panose="020F0609000104060307" pitchFamily="49" charset="0"/>
              </a:rPr>
              <a:t> </a:t>
            </a:r>
            <a:r>
              <a:rPr lang="tr-TR" dirty="0" err="1">
                <a:latin typeface="OCR A Std" panose="020F0609000104060307" pitchFamily="49" charset="0"/>
              </a:rPr>
              <a:t>by</a:t>
            </a:r>
            <a:r>
              <a:rPr lang="tr-TR" dirty="0">
                <a:latin typeface="OCR A Std" panose="020F0609000104060307" pitchFamily="49" charset="0"/>
              </a:rPr>
              <a:t> Emir</a:t>
            </a:r>
            <a:endParaRPr dirty="0">
              <a:latin typeface="OCR A Std" panose="020F0609000104060307" pitchFamily="49" charset="0"/>
            </a:endParaRPr>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8" name="Google Shape;768;p32"/>
          <p:cNvSpPr txBox="1">
            <a:spLocks noGrp="1"/>
          </p:cNvSpPr>
          <p:nvPr>
            <p:ph type="title"/>
          </p:nvPr>
        </p:nvSpPr>
        <p:spPr>
          <a:xfrm>
            <a:off x="2557014" y="992805"/>
            <a:ext cx="1911792" cy="97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tr-TR" dirty="0"/>
              <a:t>Koltuk Seçim Ekranı</a:t>
            </a:r>
            <a:endParaRPr dirty="0"/>
          </a:p>
        </p:txBody>
      </p:sp>
      <p:sp>
        <p:nvSpPr>
          <p:cNvPr id="769" name="Google Shape;769;p32"/>
          <p:cNvSpPr txBox="1">
            <a:spLocks noGrp="1"/>
          </p:cNvSpPr>
          <p:nvPr>
            <p:ph type="body" idx="1"/>
          </p:nvPr>
        </p:nvSpPr>
        <p:spPr>
          <a:xfrm>
            <a:off x="528875" y="1849005"/>
            <a:ext cx="3939931" cy="18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Bu ekran diğer formlara göre daha detaylı gözüküyor. Genel olarak bütün önemli işlerimizi bu formda halledeceğiz diyebiliriz. Öncelikle 60 Adet </a:t>
            </a:r>
            <a:r>
              <a:rPr lang="tr-TR" dirty="0" err="1"/>
              <a:t>koltukdan</a:t>
            </a:r>
            <a:r>
              <a:rPr lang="tr-TR" dirty="0"/>
              <a:t> satın alacağımız boş koltukları seçiyoruz. Daha sonra satın alan kişinin Adını ve Soyadını girip bilet ekle butonuna tıklıyoruz. Silmek için ise yine aynı koltukları seçip İptal Et butonuna tıklıyoruz. Büfeden de en az 5 adet Yiyecek- </a:t>
            </a:r>
            <a:r>
              <a:rPr lang="tr-TR" dirty="0" err="1"/>
              <a:t>İçeçek</a:t>
            </a:r>
            <a:r>
              <a:rPr lang="tr-TR" dirty="0"/>
              <a:t> </a:t>
            </a:r>
            <a:r>
              <a:rPr lang="tr-TR" dirty="0" err="1"/>
              <a:t>aldıkdan</a:t>
            </a:r>
            <a:r>
              <a:rPr lang="tr-TR" dirty="0"/>
              <a:t> sonra gün sonu değerlendirmesine geçebiliriz.</a:t>
            </a:r>
            <a:endParaRPr dirty="0"/>
          </a:p>
        </p:txBody>
      </p:sp>
      <p:grpSp>
        <p:nvGrpSpPr>
          <p:cNvPr id="775" name="Google Shape;775;p32"/>
          <p:cNvGrpSpPr/>
          <p:nvPr/>
        </p:nvGrpSpPr>
        <p:grpSpPr>
          <a:xfrm flipH="1">
            <a:off x="8121500" y="4569046"/>
            <a:ext cx="1022509" cy="572747"/>
            <a:chOff x="-77" y="3784091"/>
            <a:chExt cx="2423582" cy="1357541"/>
          </a:xfrm>
        </p:grpSpPr>
        <p:sp>
          <p:nvSpPr>
            <p:cNvPr id="776" name="Google Shape;776;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2"/>
          <p:cNvGrpSpPr/>
          <p:nvPr/>
        </p:nvGrpSpPr>
        <p:grpSpPr>
          <a:xfrm rot="10800000" flipH="1">
            <a:off x="0" y="-4"/>
            <a:ext cx="1022509" cy="572747"/>
            <a:chOff x="-77" y="3784091"/>
            <a:chExt cx="2423582" cy="1357541"/>
          </a:xfrm>
        </p:grpSpPr>
        <p:sp>
          <p:nvSpPr>
            <p:cNvPr id="782" name="Google Shape;782;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0184;p77">
            <a:extLst>
              <a:ext uri="{FF2B5EF4-FFF2-40B4-BE49-F238E27FC236}">
                <a16:creationId xmlns="" xmlns:a16="http://schemas.microsoft.com/office/drawing/2014/main" id="{88C1ED01-0343-4751-979C-FA7C8CDCE517}"/>
              </a:ext>
            </a:extLst>
          </p:cNvPr>
          <p:cNvSpPr/>
          <p:nvPr/>
        </p:nvSpPr>
        <p:spPr>
          <a:xfrm rot="21128123">
            <a:off x="5496498" y="1623549"/>
            <a:ext cx="1375014" cy="1896399"/>
          </a:xfrm>
          <a:custGeom>
            <a:avLst/>
            <a:gdLst/>
            <a:ahLst/>
            <a:cxnLst/>
            <a:rect l="l" t="t" r="r" b="b"/>
            <a:pathLst>
              <a:path w="9138" h="12603" extrusionOk="0">
                <a:moveTo>
                  <a:pt x="5420" y="788"/>
                </a:moveTo>
                <a:cubicBezTo>
                  <a:pt x="7026" y="788"/>
                  <a:pt x="8287" y="2080"/>
                  <a:pt x="8287" y="3655"/>
                </a:cubicBezTo>
                <a:lnTo>
                  <a:pt x="8287" y="4978"/>
                </a:lnTo>
                <a:lnTo>
                  <a:pt x="5829" y="4978"/>
                </a:lnTo>
                <a:lnTo>
                  <a:pt x="5829" y="3718"/>
                </a:lnTo>
                <a:cubicBezTo>
                  <a:pt x="5829" y="3151"/>
                  <a:pt x="5451" y="2710"/>
                  <a:pt x="4979" y="2521"/>
                </a:cubicBezTo>
                <a:lnTo>
                  <a:pt x="4979" y="788"/>
                </a:lnTo>
                <a:close/>
                <a:moveTo>
                  <a:pt x="4159" y="882"/>
                </a:moveTo>
                <a:lnTo>
                  <a:pt x="4159" y="2615"/>
                </a:lnTo>
                <a:cubicBezTo>
                  <a:pt x="3687" y="2773"/>
                  <a:pt x="3340" y="3245"/>
                  <a:pt x="3340" y="3781"/>
                </a:cubicBezTo>
                <a:lnTo>
                  <a:pt x="3340" y="5041"/>
                </a:lnTo>
                <a:lnTo>
                  <a:pt x="851" y="5041"/>
                </a:lnTo>
                <a:lnTo>
                  <a:pt x="851" y="3749"/>
                </a:lnTo>
                <a:cubicBezTo>
                  <a:pt x="851" y="2143"/>
                  <a:pt x="2175" y="882"/>
                  <a:pt x="3781" y="882"/>
                </a:cubicBezTo>
                <a:close/>
                <a:moveTo>
                  <a:pt x="4569" y="3308"/>
                </a:moveTo>
                <a:cubicBezTo>
                  <a:pt x="4790" y="3308"/>
                  <a:pt x="4947" y="3497"/>
                  <a:pt x="4947" y="3749"/>
                </a:cubicBezTo>
                <a:lnTo>
                  <a:pt x="4947" y="5388"/>
                </a:lnTo>
                <a:cubicBezTo>
                  <a:pt x="4947" y="5620"/>
                  <a:pt x="4736" y="5830"/>
                  <a:pt x="4504" y="5830"/>
                </a:cubicBezTo>
                <a:cubicBezTo>
                  <a:pt x="4453" y="5830"/>
                  <a:pt x="4400" y="5820"/>
                  <a:pt x="4348" y="5797"/>
                </a:cubicBezTo>
                <a:cubicBezTo>
                  <a:pt x="4191" y="5703"/>
                  <a:pt x="4128" y="5608"/>
                  <a:pt x="4128" y="5388"/>
                </a:cubicBezTo>
                <a:lnTo>
                  <a:pt x="4128" y="3718"/>
                </a:lnTo>
                <a:cubicBezTo>
                  <a:pt x="4159" y="3466"/>
                  <a:pt x="4348" y="3308"/>
                  <a:pt x="4569" y="3308"/>
                </a:cubicBezTo>
                <a:close/>
                <a:moveTo>
                  <a:pt x="8287" y="5797"/>
                </a:moveTo>
                <a:lnTo>
                  <a:pt x="8287" y="8948"/>
                </a:lnTo>
                <a:cubicBezTo>
                  <a:pt x="8287" y="10554"/>
                  <a:pt x="6995" y="11815"/>
                  <a:pt x="5420" y="11815"/>
                </a:cubicBezTo>
                <a:lnTo>
                  <a:pt x="3781" y="11815"/>
                </a:lnTo>
                <a:cubicBezTo>
                  <a:pt x="2143" y="11815"/>
                  <a:pt x="883" y="10523"/>
                  <a:pt x="851" y="8948"/>
                </a:cubicBezTo>
                <a:lnTo>
                  <a:pt x="851" y="5797"/>
                </a:lnTo>
                <a:lnTo>
                  <a:pt x="3403" y="5797"/>
                </a:lnTo>
                <a:cubicBezTo>
                  <a:pt x="3498" y="6018"/>
                  <a:pt x="3655" y="6270"/>
                  <a:pt x="3876" y="6427"/>
                </a:cubicBezTo>
                <a:cubicBezTo>
                  <a:pt x="4098" y="6579"/>
                  <a:pt x="4340" y="6649"/>
                  <a:pt x="4575" y="6649"/>
                </a:cubicBezTo>
                <a:cubicBezTo>
                  <a:pt x="5073" y="6649"/>
                  <a:pt x="5542" y="6332"/>
                  <a:pt x="5735" y="5797"/>
                </a:cubicBezTo>
                <a:close/>
                <a:moveTo>
                  <a:pt x="3750" y="0"/>
                </a:moveTo>
                <a:cubicBezTo>
                  <a:pt x="1702" y="0"/>
                  <a:pt x="1" y="1670"/>
                  <a:pt x="1" y="3718"/>
                </a:cubicBezTo>
                <a:lnTo>
                  <a:pt x="1" y="8885"/>
                </a:lnTo>
                <a:cubicBezTo>
                  <a:pt x="1" y="10932"/>
                  <a:pt x="1639" y="12602"/>
                  <a:pt x="3750" y="12602"/>
                </a:cubicBezTo>
                <a:lnTo>
                  <a:pt x="5388" y="12602"/>
                </a:lnTo>
                <a:cubicBezTo>
                  <a:pt x="7436" y="12602"/>
                  <a:pt x="9137" y="10964"/>
                  <a:pt x="9074" y="8885"/>
                </a:cubicBezTo>
                <a:lnTo>
                  <a:pt x="9074" y="3686"/>
                </a:lnTo>
                <a:cubicBezTo>
                  <a:pt x="9137" y="1670"/>
                  <a:pt x="7467" y="0"/>
                  <a:pt x="5388" y="0"/>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35056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49"/>
        <p:cNvGrpSpPr/>
        <p:nvPr/>
      </p:nvGrpSpPr>
      <p:grpSpPr>
        <a:xfrm>
          <a:off x="0" y="0"/>
          <a:ext cx="0" cy="0"/>
          <a:chOff x="0" y="0"/>
          <a:chExt cx="0" cy="0"/>
        </a:xfrm>
      </p:grpSpPr>
      <p:sp>
        <p:nvSpPr>
          <p:cNvPr id="1450" name="Google Shape;1450;p5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05</a:t>
            </a:r>
            <a:endParaRPr>
              <a:solidFill>
                <a:schemeClr val="accent5"/>
              </a:solidFill>
            </a:endParaRPr>
          </a:p>
        </p:txBody>
      </p:sp>
      <p:sp>
        <p:nvSpPr>
          <p:cNvPr id="1451" name="Google Shape;1451;p5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solidFill>
                  <a:schemeClr val="accent5"/>
                </a:solidFill>
              </a:rPr>
              <a:t>Değerlendirme Ekranı</a:t>
            </a:r>
            <a:endParaRPr dirty="0">
              <a:solidFill>
                <a:schemeClr val="accent5"/>
              </a:solidFill>
            </a:endParaRPr>
          </a:p>
        </p:txBody>
      </p:sp>
      <p:grpSp>
        <p:nvGrpSpPr>
          <p:cNvPr id="1452" name="Google Shape;1452;p58"/>
          <p:cNvGrpSpPr/>
          <p:nvPr/>
        </p:nvGrpSpPr>
        <p:grpSpPr>
          <a:xfrm>
            <a:off x="6293268" y="1146387"/>
            <a:ext cx="2850726" cy="2850726"/>
            <a:chOff x="1435250" y="482750"/>
            <a:chExt cx="4729925" cy="4729925"/>
          </a:xfrm>
        </p:grpSpPr>
        <p:sp>
          <p:nvSpPr>
            <p:cNvPr id="1453" name="Google Shape;1453;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4745261" y="1080152"/>
            <a:ext cx="2148458"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Değerlendirme Ekranı </a:t>
            </a:r>
            <a:endParaRPr dirty="0"/>
          </a:p>
        </p:txBody>
      </p:sp>
      <p:sp>
        <p:nvSpPr>
          <p:cNvPr id="738" name="Google Shape;738;p31"/>
          <p:cNvSpPr txBox="1">
            <a:spLocks noGrp="1"/>
          </p:cNvSpPr>
          <p:nvPr>
            <p:ph type="body" idx="1"/>
          </p:nvPr>
        </p:nvSpPr>
        <p:spPr>
          <a:xfrm>
            <a:off x="4745261" y="2050652"/>
            <a:ext cx="4134370"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Bu ekrana geldiğimize göre işlerimiz bitmiş, ve biletimizi satın aldığımız anlamına geliyor. Bu ekranda bütün filmlerin, bütün salonların ve bütün seansların satılmış biletlerini, tarihlerini, koltuklarını ve ödenecek tutarı görebiliriz.</a:t>
            </a:r>
          </a:p>
        </p:txBody>
      </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9951;p76">
            <a:extLst>
              <a:ext uri="{FF2B5EF4-FFF2-40B4-BE49-F238E27FC236}">
                <a16:creationId xmlns="" xmlns:a16="http://schemas.microsoft.com/office/drawing/2014/main" id="{6D7BFB8B-F879-4C42-8C18-6CC777939DD1}"/>
              </a:ext>
            </a:extLst>
          </p:cNvPr>
          <p:cNvSpPr/>
          <p:nvPr/>
        </p:nvSpPr>
        <p:spPr>
          <a:xfrm>
            <a:off x="1417249" y="1686847"/>
            <a:ext cx="2064054" cy="2063623"/>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314251254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64"/>
        <p:cNvGrpSpPr/>
        <p:nvPr/>
      </p:nvGrpSpPr>
      <p:grpSpPr>
        <a:xfrm>
          <a:off x="0" y="0"/>
          <a:ext cx="0" cy="0"/>
          <a:chOff x="0" y="0"/>
          <a:chExt cx="0" cy="0"/>
        </a:xfrm>
      </p:grpSpPr>
      <p:sp>
        <p:nvSpPr>
          <p:cNvPr id="1565" name="Google Shape;1565;p63"/>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solidFill>
                  <a:schemeClr val="accent6"/>
                </a:solidFill>
              </a:rPr>
              <a:t>S</a:t>
            </a:r>
            <a:endParaRPr/>
          </a:p>
        </p:txBody>
      </p:sp>
      <p:sp>
        <p:nvSpPr>
          <p:cNvPr id="1568" name="Google Shape;1568;p63"/>
          <p:cNvSpPr/>
          <p:nvPr/>
        </p:nvSpPr>
        <p:spPr>
          <a:xfrm>
            <a:off x="3847726" y="1619602"/>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9" name="Google Shape;1569;p63"/>
          <p:cNvGrpSpPr/>
          <p:nvPr/>
        </p:nvGrpSpPr>
        <p:grpSpPr>
          <a:xfrm>
            <a:off x="4368267" y="1619540"/>
            <a:ext cx="407432" cy="407391"/>
            <a:chOff x="812101" y="2571761"/>
            <a:chExt cx="417066" cy="417024"/>
          </a:xfrm>
        </p:grpSpPr>
        <p:sp>
          <p:nvSpPr>
            <p:cNvPr id="1570" name="Google Shape;1570;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4" name="Google Shape;1574;p63"/>
          <p:cNvGrpSpPr/>
          <p:nvPr/>
        </p:nvGrpSpPr>
        <p:grpSpPr>
          <a:xfrm>
            <a:off x="4888861" y="1619540"/>
            <a:ext cx="407391" cy="407391"/>
            <a:chOff x="1323129" y="2571761"/>
            <a:chExt cx="417024" cy="417024"/>
          </a:xfrm>
        </p:grpSpPr>
        <p:sp>
          <p:nvSpPr>
            <p:cNvPr id="1575" name="Google Shape;1575;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9" name="Google Shape;1579;p63"/>
          <p:cNvSpPr/>
          <p:nvPr/>
        </p:nvSpPr>
        <p:spPr>
          <a:xfrm>
            <a:off x="11865675" y="1028350"/>
            <a:ext cx="40050" cy="1252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5;p27">
            <a:extLst>
              <a:ext uri="{FF2B5EF4-FFF2-40B4-BE49-F238E27FC236}">
                <a16:creationId xmlns="" xmlns:a16="http://schemas.microsoft.com/office/drawing/2014/main" id="{892A3FE3-77D6-4110-B49F-7438BB5801A8}"/>
              </a:ext>
            </a:extLst>
          </p:cNvPr>
          <p:cNvSpPr/>
          <p:nvPr/>
        </p:nvSpPr>
        <p:spPr>
          <a:xfrm>
            <a:off x="2433981" y="4036055"/>
            <a:ext cx="4822269" cy="110744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6;p27">
            <a:extLst>
              <a:ext uri="{FF2B5EF4-FFF2-40B4-BE49-F238E27FC236}">
                <a16:creationId xmlns="" xmlns:a16="http://schemas.microsoft.com/office/drawing/2014/main" id="{1B5AB38F-AC49-48AF-8828-9C34E34985A5}"/>
              </a:ext>
            </a:extLst>
          </p:cNvPr>
          <p:cNvSpPr/>
          <p:nvPr/>
        </p:nvSpPr>
        <p:spPr>
          <a:xfrm>
            <a:off x="2433981" y="4036055"/>
            <a:ext cx="4822269"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97;p27">
            <a:extLst>
              <a:ext uri="{FF2B5EF4-FFF2-40B4-BE49-F238E27FC236}">
                <a16:creationId xmlns="" xmlns:a16="http://schemas.microsoft.com/office/drawing/2014/main" id="{2325C21C-8F28-4E98-B8A1-C72655EDD55E}"/>
              </a:ext>
            </a:extLst>
          </p:cNvPr>
          <p:cNvSpPr/>
          <p:nvPr/>
        </p:nvSpPr>
        <p:spPr>
          <a:xfrm>
            <a:off x="2521549" y="4393249"/>
            <a:ext cx="4591008" cy="750252"/>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8;p27">
            <a:extLst>
              <a:ext uri="{FF2B5EF4-FFF2-40B4-BE49-F238E27FC236}">
                <a16:creationId xmlns="" xmlns:a16="http://schemas.microsoft.com/office/drawing/2014/main" id="{5C623312-82D1-4824-B0C9-D82467174402}"/>
              </a:ext>
            </a:extLst>
          </p:cNvPr>
          <p:cNvSpPr/>
          <p:nvPr/>
        </p:nvSpPr>
        <p:spPr>
          <a:xfrm>
            <a:off x="2724395" y="4482176"/>
            <a:ext cx="122686"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9;p27">
            <a:extLst>
              <a:ext uri="{FF2B5EF4-FFF2-40B4-BE49-F238E27FC236}">
                <a16:creationId xmlns="" xmlns:a16="http://schemas.microsoft.com/office/drawing/2014/main" id="{A564CAA7-BDA7-43E6-B2F2-85DDD5FFB0A2}"/>
              </a:ext>
            </a:extLst>
          </p:cNvPr>
          <p:cNvSpPr/>
          <p:nvPr/>
        </p:nvSpPr>
        <p:spPr>
          <a:xfrm>
            <a:off x="3031032" y="4482176"/>
            <a:ext cx="124917"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0;p27">
            <a:extLst>
              <a:ext uri="{FF2B5EF4-FFF2-40B4-BE49-F238E27FC236}">
                <a16:creationId xmlns="" xmlns:a16="http://schemas.microsoft.com/office/drawing/2014/main" id="{66AD1C12-F0C3-48C6-A817-55848AE58A66}"/>
              </a:ext>
            </a:extLst>
          </p:cNvPr>
          <p:cNvSpPr/>
          <p:nvPr/>
        </p:nvSpPr>
        <p:spPr>
          <a:xfrm>
            <a:off x="2888640" y="4482176"/>
            <a:ext cx="98594"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1;p27">
            <a:extLst>
              <a:ext uri="{FF2B5EF4-FFF2-40B4-BE49-F238E27FC236}">
                <a16:creationId xmlns="" xmlns:a16="http://schemas.microsoft.com/office/drawing/2014/main" id="{5D33C1F2-8102-4DA3-A994-FC4491AC0DCD}"/>
              </a:ext>
            </a:extLst>
          </p:cNvPr>
          <p:cNvSpPr/>
          <p:nvPr/>
        </p:nvSpPr>
        <p:spPr>
          <a:xfrm>
            <a:off x="3171908" y="4593065"/>
            <a:ext cx="70172"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2;p27">
            <a:extLst>
              <a:ext uri="{FF2B5EF4-FFF2-40B4-BE49-F238E27FC236}">
                <a16:creationId xmlns="" xmlns:a16="http://schemas.microsoft.com/office/drawing/2014/main" id="{74CC2377-C3F4-4D7B-B727-13E783526875}"/>
              </a:ext>
            </a:extLst>
          </p:cNvPr>
          <p:cNvSpPr/>
          <p:nvPr/>
        </p:nvSpPr>
        <p:spPr>
          <a:xfrm>
            <a:off x="3275625" y="4593065"/>
            <a:ext cx="70106"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3;p27">
            <a:extLst>
              <a:ext uri="{FF2B5EF4-FFF2-40B4-BE49-F238E27FC236}">
                <a16:creationId xmlns="" xmlns:a16="http://schemas.microsoft.com/office/drawing/2014/main" id="{5E8A4D0A-704F-446E-8372-7FD8F9FF70E7}"/>
              </a:ext>
            </a:extLst>
          </p:cNvPr>
          <p:cNvSpPr/>
          <p:nvPr/>
        </p:nvSpPr>
        <p:spPr>
          <a:xfrm>
            <a:off x="3381905" y="4593065"/>
            <a:ext cx="70106"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4;p27">
            <a:extLst>
              <a:ext uri="{FF2B5EF4-FFF2-40B4-BE49-F238E27FC236}">
                <a16:creationId xmlns="" xmlns:a16="http://schemas.microsoft.com/office/drawing/2014/main" id="{74355551-B4AB-4E9A-8207-F671FF0CDA93}"/>
              </a:ext>
            </a:extLst>
          </p:cNvPr>
          <p:cNvSpPr/>
          <p:nvPr/>
        </p:nvSpPr>
        <p:spPr>
          <a:xfrm>
            <a:off x="2752888" y="4726376"/>
            <a:ext cx="3737780"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7;p27">
            <a:extLst>
              <a:ext uri="{FF2B5EF4-FFF2-40B4-BE49-F238E27FC236}">
                <a16:creationId xmlns="" xmlns:a16="http://schemas.microsoft.com/office/drawing/2014/main" id="{D8CD04AC-C297-4347-8E8F-D4612DB527D7}"/>
              </a:ext>
            </a:extLst>
          </p:cNvPr>
          <p:cNvSpPr/>
          <p:nvPr/>
        </p:nvSpPr>
        <p:spPr>
          <a:xfrm>
            <a:off x="2752888" y="4862737"/>
            <a:ext cx="2338624"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8;p27">
            <a:extLst>
              <a:ext uri="{FF2B5EF4-FFF2-40B4-BE49-F238E27FC236}">
                <a16:creationId xmlns="" xmlns:a16="http://schemas.microsoft.com/office/drawing/2014/main" id="{86A0BBF4-980D-4979-A237-3E6FC715510E}"/>
              </a:ext>
            </a:extLst>
          </p:cNvPr>
          <p:cNvSpPr/>
          <p:nvPr/>
        </p:nvSpPr>
        <p:spPr>
          <a:xfrm>
            <a:off x="4000456" y="4862737"/>
            <a:ext cx="420502"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9;p27">
            <a:extLst>
              <a:ext uri="{FF2B5EF4-FFF2-40B4-BE49-F238E27FC236}">
                <a16:creationId xmlns="" xmlns:a16="http://schemas.microsoft.com/office/drawing/2014/main" id="{BF5BB900-1CAC-4A94-93CA-EAC11BB89D8F}"/>
              </a:ext>
            </a:extLst>
          </p:cNvPr>
          <p:cNvSpPr/>
          <p:nvPr/>
        </p:nvSpPr>
        <p:spPr>
          <a:xfrm>
            <a:off x="3666690" y="4941107"/>
            <a:ext cx="1138691"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4;p27">
            <a:extLst>
              <a:ext uri="{FF2B5EF4-FFF2-40B4-BE49-F238E27FC236}">
                <a16:creationId xmlns="" xmlns:a16="http://schemas.microsoft.com/office/drawing/2014/main" id="{BFBDD83E-4C96-4E28-A6CB-8181B2E2A250}"/>
              </a:ext>
            </a:extLst>
          </p:cNvPr>
          <p:cNvSpPr/>
          <p:nvPr/>
        </p:nvSpPr>
        <p:spPr>
          <a:xfrm>
            <a:off x="2914691" y="5036743"/>
            <a:ext cx="3545056"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5;p27">
            <a:extLst>
              <a:ext uri="{FF2B5EF4-FFF2-40B4-BE49-F238E27FC236}">
                <a16:creationId xmlns="" xmlns:a16="http://schemas.microsoft.com/office/drawing/2014/main" id="{D96346AB-DC9A-4525-9A2F-0104CB3E031B}"/>
              </a:ext>
            </a:extLst>
          </p:cNvPr>
          <p:cNvSpPr/>
          <p:nvPr/>
        </p:nvSpPr>
        <p:spPr>
          <a:xfrm>
            <a:off x="2752888" y="4941107"/>
            <a:ext cx="83300"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16;p27">
            <a:extLst>
              <a:ext uri="{FF2B5EF4-FFF2-40B4-BE49-F238E27FC236}">
                <a16:creationId xmlns="" xmlns:a16="http://schemas.microsoft.com/office/drawing/2014/main" id="{054A4695-FF13-4B68-8048-58B1285A9718}"/>
              </a:ext>
            </a:extLst>
          </p:cNvPr>
          <p:cNvSpPr/>
          <p:nvPr/>
        </p:nvSpPr>
        <p:spPr>
          <a:xfrm>
            <a:off x="2752888" y="5036743"/>
            <a:ext cx="83300"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9;p27">
            <a:extLst>
              <a:ext uri="{FF2B5EF4-FFF2-40B4-BE49-F238E27FC236}">
                <a16:creationId xmlns="" xmlns:a16="http://schemas.microsoft.com/office/drawing/2014/main" id="{076CF11E-7D25-444A-A0CA-99AE025C55F1}"/>
              </a:ext>
            </a:extLst>
          </p:cNvPr>
          <p:cNvSpPr/>
          <p:nvPr/>
        </p:nvSpPr>
        <p:spPr>
          <a:xfrm>
            <a:off x="4661885" y="5036743"/>
            <a:ext cx="4883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3"/>
          <p:cNvSpPr txBox="1"/>
          <p:nvPr/>
        </p:nvSpPr>
        <p:spPr>
          <a:xfrm>
            <a:off x="2860766" y="2481390"/>
            <a:ext cx="4005600" cy="274800"/>
          </a:xfrm>
          <a:prstGeom prst="rect">
            <a:avLst/>
          </a:prstGeom>
          <a:noFill/>
          <a:ln>
            <a:noFill/>
          </a:ln>
        </p:spPr>
        <p:txBody>
          <a:bodyPr spcFirstLastPara="1" wrap="square" lIns="91425" tIns="91425" rIns="91425" bIns="91425" anchor="ctr" anchorCtr="0">
            <a:noAutofit/>
          </a:bodyPr>
          <a:lstStyle/>
          <a:p>
            <a:pPr marL="0" lvl="0" indent="0" algn="ctr" rtl="0">
              <a:lnSpc>
                <a:spcPct val="114000"/>
              </a:lnSpc>
              <a:spcBef>
                <a:spcPts val="0"/>
              </a:spcBef>
              <a:spcAft>
                <a:spcPts val="300"/>
              </a:spcAft>
              <a:buClr>
                <a:srgbClr val="000000"/>
              </a:buClr>
              <a:buSzPts val="1100"/>
              <a:buFont typeface="Arial"/>
              <a:buNone/>
            </a:pPr>
            <a:r>
              <a:rPr lang="tr-TR" sz="2400" b="1" dirty="0">
                <a:solidFill>
                  <a:schemeClr val="accent1"/>
                </a:solidFill>
                <a:latin typeface="Oswald" panose="00000500000000000000" pitchFamily="2" charset="-94"/>
                <a:ea typeface="Roboto"/>
                <a:cs typeface="Roboto"/>
                <a:sym typeface="Roboto"/>
              </a:rPr>
              <a:t>Dinlediğiniz için teşekkür ederim</a:t>
            </a:r>
            <a:endParaRPr sz="2400" b="1" dirty="0">
              <a:solidFill>
                <a:schemeClr val="accent1"/>
              </a:solidFill>
              <a:latin typeface="Oswald" panose="00000500000000000000" pitchFamily="2" charset="-94"/>
              <a:ea typeface="Roboto"/>
              <a:cs typeface="Roboto"/>
              <a:sym typeface="Roboto"/>
            </a:endParaRPr>
          </a:p>
        </p:txBody>
      </p:sp>
      <p:sp>
        <p:nvSpPr>
          <p:cNvPr id="39" name="Google Shape;1567;p63">
            <a:extLst>
              <a:ext uri="{FF2B5EF4-FFF2-40B4-BE49-F238E27FC236}">
                <a16:creationId xmlns="" xmlns:a16="http://schemas.microsoft.com/office/drawing/2014/main" id="{D704EF78-95F6-45B7-86FE-4B3F70666260}"/>
              </a:ext>
            </a:extLst>
          </p:cNvPr>
          <p:cNvSpPr txBox="1"/>
          <p:nvPr/>
        </p:nvSpPr>
        <p:spPr>
          <a:xfrm>
            <a:off x="3121032" y="4083804"/>
            <a:ext cx="3368698" cy="231106"/>
          </a:xfrm>
          <a:prstGeom prst="rect">
            <a:avLst/>
          </a:prstGeom>
          <a:noFill/>
          <a:ln>
            <a:noFill/>
          </a:ln>
        </p:spPr>
        <p:txBody>
          <a:bodyPr spcFirstLastPara="1" wrap="square" lIns="91425" tIns="91425" rIns="91425" bIns="91425" anchor="ctr" anchorCtr="0">
            <a:noAutofit/>
          </a:bodyPr>
          <a:lstStyle/>
          <a:p>
            <a:pPr marL="0" lvl="0" indent="0" algn="ctr" rtl="0">
              <a:lnSpc>
                <a:spcPct val="114000"/>
              </a:lnSpc>
              <a:spcBef>
                <a:spcPts val="0"/>
              </a:spcBef>
              <a:spcAft>
                <a:spcPts val="300"/>
              </a:spcAft>
              <a:buClr>
                <a:srgbClr val="000000"/>
              </a:buClr>
              <a:buSzPts val="1100"/>
              <a:buFont typeface="Arial"/>
              <a:buNone/>
            </a:pPr>
            <a:r>
              <a:rPr lang="tr-TR" sz="1200" b="1" dirty="0" err="1">
                <a:solidFill>
                  <a:schemeClr val="bg1"/>
                </a:solidFill>
                <a:latin typeface="Roboto" panose="02000000000000000000" pitchFamily="2" charset="0"/>
                <a:ea typeface="Roboto" panose="02000000000000000000" pitchFamily="2" charset="0"/>
                <a:cs typeface="Roboto"/>
                <a:sym typeface="Roboto"/>
              </a:rPr>
              <a:t>Made</a:t>
            </a:r>
            <a:r>
              <a:rPr lang="tr-TR" sz="1200" b="1" dirty="0">
                <a:solidFill>
                  <a:schemeClr val="bg1"/>
                </a:solidFill>
                <a:latin typeface="Oswald" panose="00000500000000000000" pitchFamily="2" charset="-94"/>
                <a:ea typeface="Roboto"/>
                <a:cs typeface="Roboto"/>
                <a:sym typeface="Roboto"/>
              </a:rPr>
              <a:t> </a:t>
            </a:r>
            <a:r>
              <a:rPr lang="tr-TR" sz="1200" b="1" dirty="0" err="1">
                <a:solidFill>
                  <a:schemeClr val="bg1"/>
                </a:solidFill>
                <a:latin typeface="Oswald" panose="00000500000000000000" pitchFamily="2" charset="-94"/>
                <a:ea typeface="Roboto"/>
                <a:cs typeface="Roboto"/>
                <a:sym typeface="Roboto"/>
              </a:rPr>
              <a:t>by</a:t>
            </a:r>
            <a:r>
              <a:rPr lang="tr-TR" sz="1200" b="1" dirty="0">
                <a:solidFill>
                  <a:schemeClr val="bg1"/>
                </a:solidFill>
                <a:latin typeface="Oswald" panose="00000500000000000000" pitchFamily="2" charset="-94"/>
                <a:ea typeface="Roboto"/>
                <a:cs typeface="Roboto"/>
                <a:sym typeface="Roboto"/>
              </a:rPr>
              <a:t> Emir</a:t>
            </a:r>
            <a:endParaRPr sz="1200" b="1" dirty="0">
              <a:solidFill>
                <a:schemeClr val="bg1"/>
              </a:solidFill>
              <a:latin typeface="Oswald" panose="00000500000000000000" pitchFamily="2" charset="-94"/>
              <a:ea typeface="Roboto"/>
              <a:cs typeface="Roboto"/>
              <a:sym typeface="Roboto"/>
            </a:endParaRP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09" name="Google Shape;709;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Giriş Ekranı</a:t>
            </a:r>
            <a:endParaRPr dirty="0"/>
          </a:p>
        </p:txBody>
      </p:sp>
      <p:sp>
        <p:nvSpPr>
          <p:cNvPr id="710" name="Google Shape;710;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1" name="Google Shape;711;p29"/>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Kullanıcı adı Şifre yazarak kayıt olduğumuz form</a:t>
            </a:r>
            <a:endParaRPr dirty="0"/>
          </a:p>
        </p:txBody>
      </p:sp>
      <p:sp>
        <p:nvSpPr>
          <p:cNvPr id="712" name="Google Shape;712;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Seçim Ekranı</a:t>
            </a:r>
            <a:endParaRPr dirty="0"/>
          </a:p>
        </p:txBody>
      </p:sp>
      <p:sp>
        <p:nvSpPr>
          <p:cNvPr id="713" name="Google Shape;713;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4" name="Google Shape;714;p29"/>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Bilet almak istediğimiz filmin seçildiği form</a:t>
            </a:r>
            <a:endParaRPr dirty="0"/>
          </a:p>
        </p:txBody>
      </p:sp>
      <p:sp>
        <p:nvSpPr>
          <p:cNvPr id="715" name="Google Shape;715;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Film Ekleme Ekranı</a:t>
            </a:r>
            <a:endParaRPr dirty="0"/>
          </a:p>
        </p:txBody>
      </p:sp>
      <p:sp>
        <p:nvSpPr>
          <p:cNvPr id="716" name="Google Shape;716;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7" name="Google Shape;717;p29"/>
          <p:cNvSpPr txBox="1">
            <a:spLocks noGrp="1"/>
          </p:cNvSpPr>
          <p:nvPr>
            <p:ph type="subTitle" idx="9"/>
          </p:nvPr>
        </p:nvSpPr>
        <p:spPr>
          <a:xfrm>
            <a:off x="6032800" y="2127588"/>
            <a:ext cx="2465399"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err="1"/>
              <a:t>Adminlere</a:t>
            </a:r>
            <a:r>
              <a:rPr lang="tr-TR" dirty="0"/>
              <a:t> özel bu formda istediğimiz filmi ekleyebiliriz</a:t>
            </a:r>
            <a:endParaRPr dirty="0"/>
          </a:p>
        </p:txBody>
      </p:sp>
      <p:sp>
        <p:nvSpPr>
          <p:cNvPr id="718" name="Google Shape;718;p29"/>
          <p:cNvSpPr txBox="1">
            <a:spLocks noGrp="1"/>
          </p:cNvSpPr>
          <p:nvPr>
            <p:ph type="subTitle" idx="13"/>
          </p:nvPr>
        </p:nvSpPr>
        <p:spPr>
          <a:xfrm>
            <a:off x="2109769" y="3426031"/>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Koltuk Seçim Ekranı</a:t>
            </a:r>
            <a:endParaRPr dirty="0"/>
          </a:p>
        </p:txBody>
      </p:sp>
      <p:sp>
        <p:nvSpPr>
          <p:cNvPr id="719" name="Google Shape;719;p29"/>
          <p:cNvSpPr txBox="1">
            <a:spLocks noGrp="1"/>
          </p:cNvSpPr>
          <p:nvPr>
            <p:ph type="title" idx="14"/>
          </p:nvPr>
        </p:nvSpPr>
        <p:spPr>
          <a:xfrm>
            <a:off x="2719369" y="2973740"/>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20" name="Google Shape;720;p29"/>
          <p:cNvSpPr txBox="1">
            <a:spLocks noGrp="1"/>
          </p:cNvSpPr>
          <p:nvPr>
            <p:ph type="subTitle" idx="15"/>
          </p:nvPr>
        </p:nvSpPr>
        <p:spPr>
          <a:xfrm>
            <a:off x="1878200" y="3840386"/>
            <a:ext cx="2780338"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Bu formda satın almak istediğimiz koltukları seçebiliriz</a:t>
            </a:r>
            <a:endParaRPr dirty="0"/>
          </a:p>
        </p:txBody>
      </p:sp>
      <p:sp>
        <p:nvSpPr>
          <p:cNvPr id="721" name="Google Shape;721;p29"/>
          <p:cNvSpPr txBox="1">
            <a:spLocks noGrp="1"/>
          </p:cNvSpPr>
          <p:nvPr>
            <p:ph type="subTitle" idx="16"/>
          </p:nvPr>
        </p:nvSpPr>
        <p:spPr>
          <a:xfrm>
            <a:off x="4717033" y="3420132"/>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Değerlendirme Ekranı</a:t>
            </a:r>
            <a:endParaRPr dirty="0"/>
          </a:p>
        </p:txBody>
      </p:sp>
      <p:sp>
        <p:nvSpPr>
          <p:cNvPr id="722" name="Google Shape;722;p29"/>
          <p:cNvSpPr txBox="1">
            <a:spLocks noGrp="1"/>
          </p:cNvSpPr>
          <p:nvPr>
            <p:ph type="title" idx="17"/>
          </p:nvPr>
        </p:nvSpPr>
        <p:spPr>
          <a:xfrm>
            <a:off x="5326658" y="296784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23" name="Google Shape;723;p29"/>
          <p:cNvSpPr txBox="1">
            <a:spLocks noGrp="1"/>
          </p:cNvSpPr>
          <p:nvPr>
            <p:ph type="subTitle" idx="18"/>
          </p:nvPr>
        </p:nvSpPr>
        <p:spPr>
          <a:xfrm>
            <a:off x="4556096" y="3796232"/>
            <a:ext cx="2780337"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Gün sonunda satılan biletlerin ve fiyatın gösterildiği form</a:t>
            </a:r>
            <a:endParaRPr dirty="0"/>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26" name="Google Shape;826;p35"/>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smtClean="0"/>
              <a:t>Giriş Ekranı</a:t>
            </a:r>
            <a:endParaRPr dirty="0"/>
          </a:p>
        </p:txBody>
      </p:sp>
      <p:grpSp>
        <p:nvGrpSpPr>
          <p:cNvPr id="827" name="Google Shape;827;p35"/>
          <p:cNvGrpSpPr/>
          <p:nvPr/>
        </p:nvGrpSpPr>
        <p:grpSpPr>
          <a:xfrm>
            <a:off x="6275049" y="1382979"/>
            <a:ext cx="2377553" cy="2377553"/>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4745261" y="1080152"/>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Giriş </a:t>
            </a:r>
            <a:br>
              <a:rPr lang="tr-TR" dirty="0"/>
            </a:br>
            <a:r>
              <a:rPr lang="tr-TR" dirty="0"/>
              <a:t>Ekranı</a:t>
            </a:r>
            <a:endParaRPr dirty="0"/>
          </a:p>
        </p:txBody>
      </p:sp>
      <p:sp>
        <p:nvSpPr>
          <p:cNvPr id="738" name="Google Shape;738;p31"/>
          <p:cNvSpPr txBox="1">
            <a:spLocks noGrp="1"/>
          </p:cNvSpPr>
          <p:nvPr>
            <p:ph type="body" idx="1"/>
          </p:nvPr>
        </p:nvSpPr>
        <p:spPr>
          <a:xfrm>
            <a:off x="4745261" y="2050652"/>
            <a:ext cx="4134370"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Öncelikle bu formda kayıt olmadıysak kayıt ekranına geçmemiz gerek. Kayıt ekranında aynı şekilde Kullanıcı adımızı ve Şifremizi belirleyerek kayıt ekle butonuna basıyoruz. Butona bastıktan sonra saniyeler içerisinde bilgilerimiz </a:t>
            </a:r>
            <a:r>
              <a:rPr lang="tr-TR" dirty="0" err="1"/>
              <a:t>Veritabanına</a:t>
            </a:r>
            <a:r>
              <a:rPr lang="tr-TR" dirty="0"/>
              <a:t> aktarılıyor. Kayıt olduktan sonra Tekrar giriş ekranına dönüyor ve bilgilerimizi girip giriş yapıyoruz.</a:t>
            </a:r>
            <a:endParaRPr dirty="0"/>
          </a:p>
        </p:txBody>
      </p:sp>
      <p:grpSp>
        <p:nvGrpSpPr>
          <p:cNvPr id="739" name="Google Shape;739;p31"/>
          <p:cNvGrpSpPr/>
          <p:nvPr/>
        </p:nvGrpSpPr>
        <p:grpSpPr>
          <a:xfrm>
            <a:off x="1845914" y="1864668"/>
            <a:ext cx="1600177" cy="1414164"/>
            <a:chOff x="-3137650" y="2787000"/>
            <a:chExt cx="291450" cy="257575"/>
          </a:xfrm>
        </p:grpSpPr>
        <p:sp>
          <p:nvSpPr>
            <p:cNvPr id="740" name="Google Shape;740;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30" name="Google Shape;930;p41"/>
          <p:cNvSpPr txBox="1">
            <a:spLocks noGrp="1"/>
          </p:cNvSpPr>
          <p:nvPr>
            <p:ph type="title" idx="2"/>
          </p:nvPr>
        </p:nvSpPr>
        <p:spPr>
          <a:xfrm>
            <a:off x="3330163" y="2881345"/>
            <a:ext cx="1819444"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Seçim Ekranı</a:t>
            </a:r>
            <a:endParaRPr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63"/>
        <p:cNvGrpSpPr/>
        <p:nvPr/>
      </p:nvGrpSpPr>
      <p:grpSpPr>
        <a:xfrm>
          <a:off x="0" y="0"/>
          <a:ext cx="0" cy="0"/>
          <a:chOff x="0" y="0"/>
          <a:chExt cx="0" cy="0"/>
        </a:xfrm>
      </p:grpSpPr>
      <p:sp>
        <p:nvSpPr>
          <p:cNvPr id="764" name="Google Shape;764;p32"/>
          <p:cNvSpPr/>
          <p:nvPr/>
        </p:nvSpPr>
        <p:spPr>
          <a:xfrm rot="-2699901">
            <a:off x="5530790" y="1835046"/>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rot="-2699899">
            <a:off x="6310077" y="1842964"/>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rot="-2699901">
            <a:off x="6308141" y="2636923"/>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rot="-2699901">
            <a:off x="5492729" y="2627223"/>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txBox="1">
            <a:spLocks noGrp="1"/>
          </p:cNvSpPr>
          <p:nvPr>
            <p:ph type="title"/>
          </p:nvPr>
        </p:nvSpPr>
        <p:spPr>
          <a:xfrm>
            <a:off x="2608104" y="1260488"/>
            <a:ext cx="1782569" cy="97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tr-TR" dirty="0"/>
              <a:t>Seçim Ekranı</a:t>
            </a:r>
            <a:endParaRPr dirty="0"/>
          </a:p>
        </p:txBody>
      </p:sp>
      <p:sp>
        <p:nvSpPr>
          <p:cNvPr id="769" name="Google Shape;769;p32"/>
          <p:cNvSpPr txBox="1">
            <a:spLocks noGrp="1"/>
          </p:cNvSpPr>
          <p:nvPr>
            <p:ph type="body" idx="1"/>
          </p:nvPr>
        </p:nvSpPr>
        <p:spPr>
          <a:xfrm>
            <a:off x="396669" y="2154765"/>
            <a:ext cx="3939931" cy="18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Bu formda bilet satın almak istediğimiz filmin öncelikle adını, daha sonra salon numarasını ve ardından seansını seçtikten sonra Bilet Rezervasyonu Yap butonuna tıklıyoruz. Aynı şekilde bilgilerimiz </a:t>
            </a:r>
            <a:r>
              <a:rPr lang="tr-TR" dirty="0" err="1"/>
              <a:t>Veritabanında</a:t>
            </a:r>
            <a:r>
              <a:rPr lang="tr-TR" dirty="0"/>
              <a:t> Giriş Ekranından farklı olarak bu sefer </a:t>
            </a:r>
            <a:r>
              <a:rPr lang="tr-TR" dirty="0" err="1"/>
              <a:t>Veritabanına</a:t>
            </a:r>
            <a:r>
              <a:rPr lang="tr-TR" dirty="0"/>
              <a:t> eklenmiyor, </a:t>
            </a:r>
            <a:r>
              <a:rPr lang="tr-TR" dirty="0" err="1"/>
              <a:t>Veritabanında</a:t>
            </a:r>
            <a:r>
              <a:rPr lang="tr-TR" dirty="0"/>
              <a:t> sorgusu yapılıp sonraki forma geçiş yapıyoruz. </a:t>
            </a:r>
            <a:endParaRPr dirty="0"/>
          </a:p>
        </p:txBody>
      </p:sp>
      <p:sp>
        <p:nvSpPr>
          <p:cNvPr id="770" name="Google Shape;770;p32"/>
          <p:cNvSpPr/>
          <p:nvPr/>
        </p:nvSpPr>
        <p:spPr>
          <a:xfrm>
            <a:off x="5799748" y="1554923"/>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6271945" y="2111851"/>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5705067" y="2564794"/>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5220627" y="1994746"/>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32"/>
          <p:cNvGrpSpPr/>
          <p:nvPr/>
        </p:nvGrpSpPr>
        <p:grpSpPr>
          <a:xfrm flipH="1">
            <a:off x="8121500" y="4569046"/>
            <a:ext cx="1022509" cy="572747"/>
            <a:chOff x="-77" y="3784091"/>
            <a:chExt cx="2423582" cy="1357541"/>
          </a:xfrm>
        </p:grpSpPr>
        <p:sp>
          <p:nvSpPr>
            <p:cNvPr id="776" name="Google Shape;776;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2"/>
          <p:cNvGrpSpPr/>
          <p:nvPr/>
        </p:nvGrpSpPr>
        <p:grpSpPr>
          <a:xfrm rot="10800000" flipH="1">
            <a:off x="0" y="-4"/>
            <a:ext cx="1022509" cy="572747"/>
            <a:chOff x="-77" y="3784091"/>
            <a:chExt cx="2423582" cy="1357541"/>
          </a:xfrm>
        </p:grpSpPr>
        <p:sp>
          <p:nvSpPr>
            <p:cNvPr id="782" name="Google Shape;782;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03</a:t>
            </a:r>
            <a:endParaRPr>
              <a:solidFill>
                <a:schemeClr val="accent3"/>
              </a:solidFill>
            </a:endParaRPr>
          </a:p>
        </p:txBody>
      </p:sp>
      <p:sp>
        <p:nvSpPr>
          <p:cNvPr id="1183" name="Google Shape;1183;p4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tr-TR" dirty="0">
                <a:solidFill>
                  <a:schemeClr val="accent3"/>
                </a:solidFill>
              </a:rPr>
              <a:t>Film Ekleme Ekranı</a:t>
            </a:r>
            <a:endParaRPr dirty="0">
              <a:solidFill>
                <a:schemeClr val="accent3"/>
              </a:solidFill>
            </a:endParaRPr>
          </a:p>
        </p:txBody>
      </p:sp>
      <p:grpSp>
        <p:nvGrpSpPr>
          <p:cNvPr id="1184" name="Google Shape;1184;p48"/>
          <p:cNvGrpSpPr/>
          <p:nvPr/>
        </p:nvGrpSpPr>
        <p:grpSpPr>
          <a:xfrm>
            <a:off x="6275293" y="1383097"/>
            <a:ext cx="2377303" cy="2377303"/>
            <a:chOff x="5612559" y="834972"/>
            <a:chExt cx="3473558" cy="3473558"/>
          </a:xfrm>
        </p:grpSpPr>
        <p:sp>
          <p:nvSpPr>
            <p:cNvPr id="1185" name="Google Shape;1185;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4745261" y="1080152"/>
            <a:ext cx="19053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Film Ekleme Ekranı</a:t>
            </a:r>
            <a:endParaRPr dirty="0"/>
          </a:p>
        </p:txBody>
      </p:sp>
      <p:sp>
        <p:nvSpPr>
          <p:cNvPr id="738" name="Google Shape;738;p31"/>
          <p:cNvSpPr txBox="1">
            <a:spLocks noGrp="1"/>
          </p:cNvSpPr>
          <p:nvPr>
            <p:ph type="body" idx="1"/>
          </p:nvPr>
        </p:nvSpPr>
        <p:spPr>
          <a:xfrm>
            <a:off x="4745261" y="2050652"/>
            <a:ext cx="4134370" cy="18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Bu form sadece </a:t>
            </a:r>
            <a:r>
              <a:rPr lang="tr-TR" dirty="0" err="1"/>
              <a:t>Adminlerin</a:t>
            </a:r>
            <a:r>
              <a:rPr lang="tr-TR" dirty="0"/>
              <a:t> giriş yapabileceği özel bir formdur. Bu formda </a:t>
            </a:r>
            <a:r>
              <a:rPr lang="tr-TR" dirty="0" err="1"/>
              <a:t>admin</a:t>
            </a:r>
            <a:r>
              <a:rPr lang="tr-TR" dirty="0"/>
              <a:t> olan kişi öncelikle Film adını, Yönetmen adını daha sonrasında Filmin türünü girdikten sonra Film Ekle butonuna tıklıyor ve bilgileri girilen film yine saniyeler içerisinde </a:t>
            </a:r>
            <a:r>
              <a:rPr lang="tr-TR" dirty="0" err="1"/>
              <a:t>veritabanına</a:t>
            </a:r>
            <a:r>
              <a:rPr lang="tr-TR" dirty="0"/>
              <a:t> ekleniyor. Farklı olarak her bilgi farklı tabloda tutulmakta.</a:t>
            </a:r>
            <a:endParaRPr dirty="0"/>
          </a:p>
        </p:txBody>
      </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9872;p76">
            <a:extLst>
              <a:ext uri="{FF2B5EF4-FFF2-40B4-BE49-F238E27FC236}">
                <a16:creationId xmlns="" xmlns:a16="http://schemas.microsoft.com/office/drawing/2014/main" id="{289D020F-65A7-4A23-9752-8D399DF3E91E}"/>
              </a:ext>
            </a:extLst>
          </p:cNvPr>
          <p:cNvGrpSpPr/>
          <p:nvPr/>
        </p:nvGrpSpPr>
        <p:grpSpPr>
          <a:xfrm>
            <a:off x="1713382" y="1796928"/>
            <a:ext cx="1605617" cy="1549644"/>
            <a:chOff x="3857225" y="238125"/>
            <a:chExt cx="500575" cy="483125"/>
          </a:xfrm>
          <a:solidFill>
            <a:schemeClr val="accent1">
              <a:lumMod val="90000"/>
            </a:schemeClr>
          </a:solidFill>
        </p:grpSpPr>
        <p:sp>
          <p:nvSpPr>
            <p:cNvPr id="35" name="Google Shape;9873;p76">
              <a:extLst>
                <a:ext uri="{FF2B5EF4-FFF2-40B4-BE49-F238E27FC236}">
                  <a16:creationId xmlns="" xmlns:a16="http://schemas.microsoft.com/office/drawing/2014/main" id="{1A8FBC28-3388-45D2-BE66-7A52D315FD36}"/>
                </a:ext>
              </a:extLst>
            </p:cNvPr>
            <p:cNvSpPr/>
            <p:nvPr/>
          </p:nvSpPr>
          <p:spPr>
            <a:xfrm>
              <a:off x="3857225" y="238125"/>
              <a:ext cx="500575" cy="483125"/>
            </a:xfrm>
            <a:custGeom>
              <a:avLst/>
              <a:gdLst/>
              <a:ahLst/>
              <a:cxnLst/>
              <a:rect l="l" t="t" r="r" b="b"/>
              <a:pathLst>
                <a:path w="20023" h="19325" extrusionOk="0">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9874;p76">
              <a:extLst>
                <a:ext uri="{FF2B5EF4-FFF2-40B4-BE49-F238E27FC236}">
                  <a16:creationId xmlns="" xmlns:a16="http://schemas.microsoft.com/office/drawing/2014/main" id="{368BF4EC-B6FD-4826-A7C2-F8532A88C470}"/>
                </a:ext>
              </a:extLst>
            </p:cNvPr>
            <p:cNvSpPr/>
            <p:nvPr/>
          </p:nvSpPr>
          <p:spPr>
            <a:xfrm>
              <a:off x="4208775" y="588000"/>
              <a:ext cx="71125" cy="68350"/>
            </a:xfrm>
            <a:custGeom>
              <a:avLst/>
              <a:gdLst/>
              <a:ahLst/>
              <a:cxnLst/>
              <a:rect l="l" t="t" r="r" b="b"/>
              <a:pathLst>
                <a:path w="2845" h="2734" extrusionOk="0">
                  <a:moveTo>
                    <a:pt x="621" y="1"/>
                  </a:moveTo>
                  <a:cubicBezTo>
                    <a:pt x="476" y="1"/>
                    <a:pt x="331" y="56"/>
                    <a:pt x="221" y="166"/>
                  </a:cubicBezTo>
                  <a:cubicBezTo>
                    <a:pt x="0" y="387"/>
                    <a:pt x="0" y="746"/>
                    <a:pt x="221" y="966"/>
                  </a:cubicBezTo>
                  <a:lnTo>
                    <a:pt x="1821" y="2567"/>
                  </a:lnTo>
                  <a:cubicBezTo>
                    <a:pt x="1933" y="2677"/>
                    <a:pt x="2079" y="2733"/>
                    <a:pt x="2224" y="2733"/>
                  </a:cubicBezTo>
                  <a:cubicBezTo>
                    <a:pt x="2368" y="2733"/>
                    <a:pt x="2513" y="2678"/>
                    <a:pt x="2624" y="2567"/>
                  </a:cubicBezTo>
                  <a:cubicBezTo>
                    <a:pt x="2845" y="2346"/>
                    <a:pt x="2845" y="1987"/>
                    <a:pt x="2624" y="1767"/>
                  </a:cubicBezTo>
                  <a:lnTo>
                    <a:pt x="1021" y="166"/>
                  </a:lnTo>
                  <a:cubicBezTo>
                    <a:pt x="911" y="56"/>
                    <a:pt x="766" y="1"/>
                    <a:pt x="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9875;p76">
              <a:extLst>
                <a:ext uri="{FF2B5EF4-FFF2-40B4-BE49-F238E27FC236}">
                  <a16:creationId xmlns="" xmlns:a16="http://schemas.microsoft.com/office/drawing/2014/main" id="{CF2F0EF2-2460-4E27-A213-E3873B1367B6}"/>
                </a:ext>
              </a:extLst>
            </p:cNvPr>
            <p:cNvSpPr/>
            <p:nvPr/>
          </p:nvSpPr>
          <p:spPr>
            <a:xfrm>
              <a:off x="4228400" y="527925"/>
              <a:ext cx="91050" cy="48400"/>
            </a:xfrm>
            <a:custGeom>
              <a:avLst/>
              <a:gdLst/>
              <a:ahLst/>
              <a:cxnLst/>
              <a:rect l="l" t="t" r="r" b="b"/>
              <a:pathLst>
                <a:path w="3642" h="1936" extrusionOk="0">
                  <a:moveTo>
                    <a:pt x="636" y="0"/>
                  </a:moveTo>
                  <a:cubicBezTo>
                    <a:pt x="400" y="0"/>
                    <a:pt x="180" y="150"/>
                    <a:pt x="100" y="389"/>
                  </a:cubicBezTo>
                  <a:cubicBezTo>
                    <a:pt x="0" y="685"/>
                    <a:pt x="160" y="1005"/>
                    <a:pt x="459" y="1105"/>
                  </a:cubicBezTo>
                  <a:lnTo>
                    <a:pt x="2860" y="1905"/>
                  </a:lnTo>
                  <a:cubicBezTo>
                    <a:pt x="2917" y="1923"/>
                    <a:pt x="2977" y="1935"/>
                    <a:pt x="3038" y="1935"/>
                  </a:cubicBezTo>
                  <a:cubicBezTo>
                    <a:pt x="3316" y="1932"/>
                    <a:pt x="3554" y="1733"/>
                    <a:pt x="3596" y="1458"/>
                  </a:cubicBezTo>
                  <a:cubicBezTo>
                    <a:pt x="3642" y="1183"/>
                    <a:pt x="3482" y="918"/>
                    <a:pt x="3219" y="830"/>
                  </a:cubicBezTo>
                  <a:lnTo>
                    <a:pt x="816" y="30"/>
                  </a:lnTo>
                  <a:cubicBezTo>
                    <a:pt x="756" y="10"/>
                    <a:pt x="695" y="0"/>
                    <a:pt x="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9876;p76">
              <a:extLst>
                <a:ext uri="{FF2B5EF4-FFF2-40B4-BE49-F238E27FC236}">
                  <a16:creationId xmlns="" xmlns:a16="http://schemas.microsoft.com/office/drawing/2014/main" id="{76202860-68F2-4912-9E35-0D1E8C4DD28C}"/>
                </a:ext>
              </a:extLst>
            </p:cNvPr>
            <p:cNvSpPr/>
            <p:nvPr/>
          </p:nvSpPr>
          <p:spPr>
            <a:xfrm>
              <a:off x="4148300" y="608000"/>
              <a:ext cx="52050" cy="88600"/>
            </a:xfrm>
            <a:custGeom>
              <a:avLst/>
              <a:gdLst/>
              <a:ahLst/>
              <a:cxnLst/>
              <a:rect l="l" t="t" r="r" b="b"/>
              <a:pathLst>
                <a:path w="2082" h="3544" extrusionOk="0">
                  <a:moveTo>
                    <a:pt x="639" y="1"/>
                  </a:moveTo>
                  <a:cubicBezTo>
                    <a:pt x="580" y="1"/>
                    <a:pt x="519" y="10"/>
                    <a:pt x="460" y="31"/>
                  </a:cubicBezTo>
                  <a:cubicBezTo>
                    <a:pt x="161" y="127"/>
                    <a:pt x="1" y="450"/>
                    <a:pt x="100" y="746"/>
                  </a:cubicBezTo>
                  <a:lnTo>
                    <a:pt x="903" y="3150"/>
                  </a:lnTo>
                  <a:cubicBezTo>
                    <a:pt x="979" y="3390"/>
                    <a:pt x="1202" y="3544"/>
                    <a:pt x="1441" y="3544"/>
                  </a:cubicBezTo>
                  <a:cubicBezTo>
                    <a:pt x="1500" y="3544"/>
                    <a:pt x="1560" y="3535"/>
                    <a:pt x="1619" y="3515"/>
                  </a:cubicBezTo>
                  <a:cubicBezTo>
                    <a:pt x="1921" y="3415"/>
                    <a:pt x="2081" y="3089"/>
                    <a:pt x="1975" y="2790"/>
                  </a:cubicBezTo>
                  <a:lnTo>
                    <a:pt x="1175" y="390"/>
                  </a:lnTo>
                  <a:cubicBezTo>
                    <a:pt x="1096" y="151"/>
                    <a:pt x="875" y="1"/>
                    <a:pt x="6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9877;p76">
              <a:extLst>
                <a:ext uri="{FF2B5EF4-FFF2-40B4-BE49-F238E27FC236}">
                  <a16:creationId xmlns="" xmlns:a16="http://schemas.microsoft.com/office/drawing/2014/main" id="{06C0109D-8FBB-4553-908C-C24B20C3390D}"/>
                </a:ext>
              </a:extLst>
            </p:cNvPr>
            <p:cNvSpPr/>
            <p:nvPr/>
          </p:nvSpPr>
          <p:spPr>
            <a:xfrm>
              <a:off x="3928725" y="307900"/>
              <a:ext cx="71200" cy="68375"/>
            </a:xfrm>
            <a:custGeom>
              <a:avLst/>
              <a:gdLst/>
              <a:ahLst/>
              <a:cxnLst/>
              <a:rect l="l" t="t" r="r" b="b"/>
              <a:pathLst>
                <a:path w="2848" h="2735" extrusionOk="0">
                  <a:moveTo>
                    <a:pt x="620" y="1"/>
                  </a:moveTo>
                  <a:cubicBezTo>
                    <a:pt x="475" y="1"/>
                    <a:pt x="330" y="57"/>
                    <a:pt x="221" y="168"/>
                  </a:cubicBezTo>
                  <a:cubicBezTo>
                    <a:pt x="3" y="385"/>
                    <a:pt x="0" y="739"/>
                    <a:pt x="214" y="962"/>
                  </a:cubicBezTo>
                  <a:lnTo>
                    <a:pt x="1815" y="2562"/>
                  </a:lnTo>
                  <a:cubicBezTo>
                    <a:pt x="1926" y="2677"/>
                    <a:pt x="2074" y="2734"/>
                    <a:pt x="2222" y="2734"/>
                  </a:cubicBezTo>
                  <a:cubicBezTo>
                    <a:pt x="2367" y="2734"/>
                    <a:pt x="2512" y="2679"/>
                    <a:pt x="2624" y="2569"/>
                  </a:cubicBezTo>
                  <a:cubicBezTo>
                    <a:pt x="2847" y="2345"/>
                    <a:pt x="2844" y="1983"/>
                    <a:pt x="2615" y="1762"/>
                  </a:cubicBezTo>
                  <a:lnTo>
                    <a:pt x="1015" y="162"/>
                  </a:lnTo>
                  <a:cubicBezTo>
                    <a:pt x="904" y="54"/>
                    <a:pt x="762" y="1"/>
                    <a:pt x="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9878;p76">
              <a:extLst>
                <a:ext uri="{FF2B5EF4-FFF2-40B4-BE49-F238E27FC236}">
                  <a16:creationId xmlns="" xmlns:a16="http://schemas.microsoft.com/office/drawing/2014/main" id="{3D9CC0B0-2B39-43E9-8535-43F04FB9CFF7}"/>
                </a:ext>
              </a:extLst>
            </p:cNvPr>
            <p:cNvSpPr/>
            <p:nvPr/>
          </p:nvSpPr>
          <p:spPr>
            <a:xfrm>
              <a:off x="4008200" y="267675"/>
              <a:ext cx="51875" cy="88450"/>
            </a:xfrm>
            <a:custGeom>
              <a:avLst/>
              <a:gdLst/>
              <a:ahLst/>
              <a:cxnLst/>
              <a:rect l="l" t="t" r="r" b="b"/>
              <a:pathLst>
                <a:path w="2075" h="3538" extrusionOk="0">
                  <a:moveTo>
                    <a:pt x="636" y="1"/>
                  </a:moveTo>
                  <a:cubicBezTo>
                    <a:pt x="577" y="1"/>
                    <a:pt x="518" y="10"/>
                    <a:pt x="460" y="29"/>
                  </a:cubicBezTo>
                  <a:cubicBezTo>
                    <a:pt x="161" y="128"/>
                    <a:pt x="1" y="449"/>
                    <a:pt x="100" y="747"/>
                  </a:cubicBezTo>
                  <a:lnTo>
                    <a:pt x="900" y="3151"/>
                  </a:lnTo>
                  <a:cubicBezTo>
                    <a:pt x="979" y="3380"/>
                    <a:pt x="1193" y="3537"/>
                    <a:pt x="1438" y="3537"/>
                  </a:cubicBezTo>
                  <a:cubicBezTo>
                    <a:pt x="1498" y="3534"/>
                    <a:pt x="1559" y="3525"/>
                    <a:pt x="1619" y="3507"/>
                  </a:cubicBezTo>
                  <a:cubicBezTo>
                    <a:pt x="1915" y="3408"/>
                    <a:pt x="2075" y="3088"/>
                    <a:pt x="1975" y="2789"/>
                  </a:cubicBezTo>
                  <a:lnTo>
                    <a:pt x="1175" y="388"/>
                  </a:lnTo>
                  <a:cubicBezTo>
                    <a:pt x="1095" y="151"/>
                    <a:pt x="873" y="1"/>
                    <a:pt x="6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9879;p76">
              <a:extLst>
                <a:ext uri="{FF2B5EF4-FFF2-40B4-BE49-F238E27FC236}">
                  <a16:creationId xmlns="" xmlns:a16="http://schemas.microsoft.com/office/drawing/2014/main" id="{16F9AD8D-35FD-467E-A3FC-EC84E10B78ED}"/>
                </a:ext>
              </a:extLst>
            </p:cNvPr>
            <p:cNvSpPr/>
            <p:nvPr/>
          </p:nvSpPr>
          <p:spPr>
            <a:xfrm>
              <a:off x="3888100" y="387825"/>
              <a:ext cx="91675" cy="48300"/>
            </a:xfrm>
            <a:custGeom>
              <a:avLst/>
              <a:gdLst/>
              <a:ahLst/>
              <a:cxnLst/>
              <a:rect l="l" t="t" r="r" b="b"/>
              <a:pathLst>
                <a:path w="3667" h="1932" extrusionOk="0">
                  <a:moveTo>
                    <a:pt x="636" y="0"/>
                  </a:moveTo>
                  <a:cubicBezTo>
                    <a:pt x="400" y="0"/>
                    <a:pt x="180" y="150"/>
                    <a:pt x="100" y="386"/>
                  </a:cubicBezTo>
                  <a:cubicBezTo>
                    <a:pt x="1" y="685"/>
                    <a:pt x="161" y="1005"/>
                    <a:pt x="460" y="1105"/>
                  </a:cubicBezTo>
                  <a:lnTo>
                    <a:pt x="2860" y="1905"/>
                  </a:lnTo>
                  <a:cubicBezTo>
                    <a:pt x="2917" y="1923"/>
                    <a:pt x="2975" y="1932"/>
                    <a:pt x="3032" y="1932"/>
                  </a:cubicBezTo>
                  <a:cubicBezTo>
                    <a:pt x="3270" y="1932"/>
                    <a:pt x="3492" y="1781"/>
                    <a:pt x="3570" y="1543"/>
                  </a:cubicBezTo>
                  <a:cubicBezTo>
                    <a:pt x="3666" y="1250"/>
                    <a:pt x="3512" y="933"/>
                    <a:pt x="3219" y="830"/>
                  </a:cubicBezTo>
                  <a:lnTo>
                    <a:pt x="816" y="30"/>
                  </a:lnTo>
                  <a:cubicBezTo>
                    <a:pt x="756" y="10"/>
                    <a:pt x="696" y="0"/>
                    <a:pt x="6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73902370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28"/>
        <p:cNvGrpSpPr/>
        <p:nvPr/>
      </p:nvGrpSpPr>
      <p:grpSpPr>
        <a:xfrm>
          <a:off x="0" y="0"/>
          <a:ext cx="0" cy="0"/>
          <a:chOff x="0" y="0"/>
          <a:chExt cx="0" cy="0"/>
        </a:xfrm>
      </p:grpSpPr>
      <p:sp>
        <p:nvSpPr>
          <p:cNvPr id="1329" name="Google Shape;1329;p54"/>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04</a:t>
            </a:r>
            <a:endParaRPr>
              <a:solidFill>
                <a:schemeClr val="accent4"/>
              </a:solidFill>
            </a:endParaRPr>
          </a:p>
        </p:txBody>
      </p:sp>
      <p:sp>
        <p:nvSpPr>
          <p:cNvPr id="1330" name="Google Shape;1330;p54"/>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solidFill>
                  <a:schemeClr val="accent4"/>
                </a:solidFill>
              </a:rPr>
              <a:t>Koltuk Seçim Ekranı</a:t>
            </a:r>
            <a:endParaRPr dirty="0">
              <a:solidFill>
                <a:schemeClr val="accent4"/>
              </a:solidFill>
            </a:endParaRPr>
          </a:p>
        </p:txBody>
      </p:sp>
      <p:grpSp>
        <p:nvGrpSpPr>
          <p:cNvPr id="1331" name="Google Shape;1331;p54"/>
          <p:cNvGrpSpPr/>
          <p:nvPr/>
        </p:nvGrpSpPr>
        <p:grpSpPr>
          <a:xfrm>
            <a:off x="6275090" y="1382992"/>
            <a:ext cx="2377521" cy="2377521"/>
            <a:chOff x="6275090" y="1382992"/>
            <a:chExt cx="2377521" cy="2377521"/>
          </a:xfrm>
        </p:grpSpPr>
        <p:sp>
          <p:nvSpPr>
            <p:cNvPr id="1332" name="Google Shape;1332;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344</Words>
  <Application>Microsoft Office PowerPoint</Application>
  <PresentationFormat>Ekran Gösterisi (16:9)</PresentationFormat>
  <Paragraphs>41</Paragraphs>
  <Slides>13</Slides>
  <Notes>13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Oswald</vt:lpstr>
      <vt:lpstr>OCR A Std</vt:lpstr>
      <vt:lpstr>Roboto</vt:lpstr>
      <vt:lpstr>Arial</vt:lpstr>
      <vt:lpstr>Raleway</vt:lpstr>
      <vt:lpstr>Software Development Bussines Plan by Slidesgo</vt:lpstr>
      <vt:lpstr>Sinema Bileti Satış Programı</vt:lpstr>
      <vt:lpstr>TABLE OF CONTENTS</vt:lpstr>
      <vt:lpstr>01</vt:lpstr>
      <vt:lpstr>Giriş  Ekranı</vt:lpstr>
      <vt:lpstr>02</vt:lpstr>
      <vt:lpstr>Seçim Ekranı</vt:lpstr>
      <vt:lpstr>03</vt:lpstr>
      <vt:lpstr>Film Ekleme Ekranı</vt:lpstr>
      <vt:lpstr>04</vt:lpstr>
      <vt:lpstr>Koltuk Seçim Ekranı</vt:lpstr>
      <vt:lpstr>05</vt:lpstr>
      <vt:lpstr>Değerlendirme Ekranı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Sinema Bileti Satış Programı</dc:title>
  <cp:lastModifiedBy>ogretmen</cp:lastModifiedBy>
  <cp:revision>8</cp:revision>
  <dcterms:modified xsi:type="dcterms:W3CDTF">2022-04-21T10:03:53Z</dcterms:modified>
</cp:coreProperties>
</file>