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4" r:id="rId9"/>
    <p:sldId id="263" r:id="rId10"/>
    <p:sldId id="267" r:id="rId11"/>
    <p:sldId id="265" r:id="rId12"/>
    <p:sldId id="268" r:id="rId13"/>
    <p:sldId id="266"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8" d="100"/>
          <a:sy n="108" d="100"/>
        </p:scale>
        <p:origin x="3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tr-TR"/>
              <a:t>Asıl başlık stilini düzenlemek için tıklayın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6/8/2022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tr-TR"/>
              <a:t>Resim eklemek için simgeye tıklayın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dirty="0"/>
              <a:t>6/8/2022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dirty="0"/>
              <a:t>6/8/2022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dirty="0"/>
              <a:t>6/8/2022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dirty="0"/>
              <a:t>6/8/2022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48A87A34-81AB-432B-8DAE-1953F412C126}" type="datetimeFigureOut">
              <a:rPr lang="en-US" dirty="0"/>
              <a:t>6/8/2022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48A87A34-81AB-432B-8DAE-1953F412C126}" type="datetimeFigureOut">
              <a:rPr lang="en-US" dirty="0"/>
              <a:t>6/8/2022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8A87A34-81AB-432B-8DAE-1953F412C126}" type="datetimeFigureOut">
              <a:rPr lang="en-US" dirty="0"/>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41410" y="3073397"/>
            <a:ext cx="4878391" cy="271780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3073397"/>
            <a:ext cx="4875210" cy="271780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dirty="0"/>
              <a:t>6/8/2022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dirty="0"/>
              <a:t>6/8/2022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6/8/2022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Exclusive_or" TargetMode="External"/><Relationship Id="rId2" Type="http://schemas.openxmlformats.org/officeDocument/2006/relationships/hyperlink" Target="https://en.wikipedia.org/wiki/Logical_shift"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AEE3A99-544E-126B-B64F-6336C96F4570}"/>
              </a:ext>
            </a:extLst>
          </p:cNvPr>
          <p:cNvSpPr>
            <a:spLocks noGrp="1"/>
          </p:cNvSpPr>
          <p:nvPr>
            <p:ph type="ctrTitle"/>
          </p:nvPr>
        </p:nvSpPr>
        <p:spPr/>
        <p:txBody>
          <a:bodyPr/>
          <a:lstStyle/>
          <a:p>
            <a:r>
              <a:rPr lang="tr-TR" b="0" i="0" dirty="0">
                <a:solidFill>
                  <a:srgbClr val="DCDDDE"/>
                </a:solidFill>
                <a:effectLst/>
                <a:latin typeface="Whitney"/>
              </a:rPr>
              <a:t>LFSR </a:t>
            </a:r>
            <a:r>
              <a:rPr lang="tr-TR" b="0" i="0" dirty="0" err="1">
                <a:solidFill>
                  <a:srgbClr val="DCDDDE"/>
                </a:solidFill>
                <a:effectLst/>
                <a:latin typeface="Whitney"/>
              </a:rPr>
              <a:t>random</a:t>
            </a:r>
            <a:r>
              <a:rPr lang="tr-TR" b="0" i="0" dirty="0">
                <a:solidFill>
                  <a:srgbClr val="DCDDDE"/>
                </a:solidFill>
                <a:effectLst/>
                <a:latin typeface="Whitney"/>
              </a:rPr>
              <a:t> </a:t>
            </a:r>
            <a:r>
              <a:rPr lang="tr-TR" b="0" i="0" dirty="0" err="1">
                <a:solidFill>
                  <a:srgbClr val="DCDDDE"/>
                </a:solidFill>
                <a:effectLst/>
                <a:latin typeface="Whitney"/>
              </a:rPr>
              <a:t>number</a:t>
            </a:r>
            <a:r>
              <a:rPr lang="tr-TR" b="0" i="0" dirty="0">
                <a:solidFill>
                  <a:srgbClr val="DCDDDE"/>
                </a:solidFill>
                <a:effectLst/>
                <a:latin typeface="Whitney"/>
              </a:rPr>
              <a:t> </a:t>
            </a:r>
            <a:r>
              <a:rPr lang="tr-TR" b="0" i="0" dirty="0" err="1">
                <a:solidFill>
                  <a:srgbClr val="DCDDDE"/>
                </a:solidFill>
                <a:effectLst/>
                <a:latin typeface="Whitney"/>
              </a:rPr>
              <a:t>generation</a:t>
            </a:r>
            <a:r>
              <a:rPr lang="tr-TR" b="0" i="0" dirty="0">
                <a:solidFill>
                  <a:srgbClr val="DCDDDE"/>
                </a:solidFill>
                <a:effectLst/>
                <a:latin typeface="Whitney"/>
              </a:rPr>
              <a:t> </a:t>
            </a:r>
            <a:r>
              <a:rPr lang="tr-TR" b="0" i="0" dirty="0" err="1">
                <a:solidFill>
                  <a:srgbClr val="DCDDDE"/>
                </a:solidFill>
                <a:effectLst/>
                <a:latin typeface="Whitney"/>
              </a:rPr>
              <a:t>vhdl</a:t>
            </a:r>
            <a:endParaRPr lang="tr-TR" dirty="0"/>
          </a:p>
        </p:txBody>
      </p:sp>
      <p:sp>
        <p:nvSpPr>
          <p:cNvPr id="3" name="Alt Başlık 2">
            <a:extLst>
              <a:ext uri="{FF2B5EF4-FFF2-40B4-BE49-F238E27FC236}">
                <a16:creationId xmlns:a16="http://schemas.microsoft.com/office/drawing/2014/main" id="{5D20F4DC-4EBB-8BEB-C026-6E6A579408E1}"/>
              </a:ext>
            </a:extLst>
          </p:cNvPr>
          <p:cNvSpPr>
            <a:spLocks noGrp="1"/>
          </p:cNvSpPr>
          <p:nvPr>
            <p:ph type="subTitle" idx="1"/>
          </p:nvPr>
        </p:nvSpPr>
        <p:spPr/>
        <p:txBody>
          <a:bodyPr/>
          <a:lstStyle/>
          <a:p>
            <a:r>
              <a:rPr lang="tr-TR" dirty="0"/>
              <a:t>Emir Muhammet aydemir - 171419008</a:t>
            </a:r>
          </a:p>
          <a:p>
            <a:r>
              <a:rPr lang="tr-TR" dirty="0"/>
              <a:t>Kadir kartal - 171419009</a:t>
            </a:r>
          </a:p>
        </p:txBody>
      </p:sp>
    </p:spTree>
    <p:extLst>
      <p:ext uri="{BB962C8B-B14F-4D97-AF65-F5344CB8AC3E}">
        <p14:creationId xmlns:p14="http://schemas.microsoft.com/office/powerpoint/2010/main" val="868275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1">
            <a:extLst>
              <a:ext uri="{FF2B5EF4-FFF2-40B4-BE49-F238E27FC236}">
                <a16:creationId xmlns:a16="http://schemas.microsoft.com/office/drawing/2014/main" id="{B81C4DBC-C33F-C280-0C5E-023F3B66824D}"/>
              </a:ext>
            </a:extLst>
          </p:cNvPr>
          <p:cNvSpPr txBox="1">
            <a:spLocks/>
          </p:cNvSpPr>
          <p:nvPr/>
        </p:nvSpPr>
        <p:spPr>
          <a:xfrm>
            <a:off x="790753" y="201474"/>
            <a:ext cx="10610491" cy="154671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Bef>
                <a:spcPts val="0"/>
              </a:spcBef>
              <a:spcAft>
                <a:spcPts val="1500"/>
              </a:spcAft>
            </a:pPr>
            <a:r>
              <a:rPr lang="tr-TR" sz="2900" dirty="0">
                <a:latin typeface="Times New Roman" panose="02020603050405020304" pitchFamily="18" charset="0"/>
              </a:rPr>
              <a:t>Rastgele sayının üretilmesi</a:t>
            </a:r>
            <a:endParaRPr lang="tr-TR" sz="2900" dirty="0"/>
          </a:p>
        </p:txBody>
      </p:sp>
      <p:pic>
        <p:nvPicPr>
          <p:cNvPr id="11268" name="Picture 4">
            <a:extLst>
              <a:ext uri="{FF2B5EF4-FFF2-40B4-BE49-F238E27FC236}">
                <a16:creationId xmlns:a16="http://schemas.microsoft.com/office/drawing/2014/main" id="{DC0ED045-6207-C7CA-20B0-BAC5B443E16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944"/>
          <a:stretch/>
        </p:blipFill>
        <p:spPr bwMode="auto">
          <a:xfrm>
            <a:off x="3440619" y="1811547"/>
            <a:ext cx="5310761" cy="4433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1973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1">
            <a:extLst>
              <a:ext uri="{FF2B5EF4-FFF2-40B4-BE49-F238E27FC236}">
                <a16:creationId xmlns:a16="http://schemas.microsoft.com/office/drawing/2014/main" id="{B81C4DBC-C33F-C280-0C5E-023F3B66824D}"/>
              </a:ext>
            </a:extLst>
          </p:cNvPr>
          <p:cNvSpPr txBox="1">
            <a:spLocks/>
          </p:cNvSpPr>
          <p:nvPr/>
        </p:nvSpPr>
        <p:spPr>
          <a:xfrm>
            <a:off x="790753" y="201474"/>
            <a:ext cx="10610491" cy="154671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Bef>
                <a:spcPts val="0"/>
              </a:spcBef>
              <a:spcAft>
                <a:spcPts val="1500"/>
              </a:spcAft>
            </a:pPr>
            <a:r>
              <a:rPr lang="tr-TR" sz="2900" dirty="0">
                <a:latin typeface="Times New Roman" panose="02020603050405020304" pitchFamily="18" charset="0"/>
              </a:rPr>
              <a:t>Rastgele sayının üretilmesi</a:t>
            </a:r>
            <a:endParaRPr lang="tr-TR" sz="2900" dirty="0"/>
          </a:p>
        </p:txBody>
      </p:sp>
      <p:pic>
        <p:nvPicPr>
          <p:cNvPr id="9218" name="Picture 2">
            <a:extLst>
              <a:ext uri="{FF2B5EF4-FFF2-40B4-BE49-F238E27FC236}">
                <a16:creationId xmlns:a16="http://schemas.microsoft.com/office/drawing/2014/main" id="{99E7F537-2577-8688-5996-197148D8BD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1260" y="1748186"/>
            <a:ext cx="8609475" cy="3822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323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1">
            <a:extLst>
              <a:ext uri="{FF2B5EF4-FFF2-40B4-BE49-F238E27FC236}">
                <a16:creationId xmlns:a16="http://schemas.microsoft.com/office/drawing/2014/main" id="{B81C4DBC-C33F-C280-0C5E-023F3B66824D}"/>
              </a:ext>
            </a:extLst>
          </p:cNvPr>
          <p:cNvSpPr txBox="1">
            <a:spLocks/>
          </p:cNvSpPr>
          <p:nvPr/>
        </p:nvSpPr>
        <p:spPr>
          <a:xfrm>
            <a:off x="790753" y="201474"/>
            <a:ext cx="10610491" cy="154671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Bef>
                <a:spcPts val="0"/>
              </a:spcBef>
              <a:spcAft>
                <a:spcPts val="1500"/>
              </a:spcAft>
            </a:pPr>
            <a:r>
              <a:rPr lang="tr-TR" sz="2900" dirty="0">
                <a:latin typeface="Times New Roman" panose="02020603050405020304" pitchFamily="18" charset="0"/>
              </a:rPr>
              <a:t>Rastgele sayının </a:t>
            </a:r>
            <a:r>
              <a:rPr lang="tr-TR" sz="2900" dirty="0" err="1">
                <a:latin typeface="Times New Roman" panose="02020603050405020304" pitchFamily="18" charset="0"/>
              </a:rPr>
              <a:t>txt</a:t>
            </a:r>
            <a:r>
              <a:rPr lang="tr-TR" sz="2900" dirty="0">
                <a:latin typeface="Times New Roman" panose="02020603050405020304" pitchFamily="18" charset="0"/>
              </a:rPr>
              <a:t> dosyasına yazdırılması</a:t>
            </a:r>
            <a:endParaRPr lang="tr-TR" sz="2900" dirty="0"/>
          </a:p>
        </p:txBody>
      </p:sp>
      <p:pic>
        <p:nvPicPr>
          <p:cNvPr id="5" name="Resim 4">
            <a:extLst>
              <a:ext uri="{FF2B5EF4-FFF2-40B4-BE49-F238E27FC236}">
                <a16:creationId xmlns:a16="http://schemas.microsoft.com/office/drawing/2014/main" id="{34155696-0DAF-54FD-D487-43F2B9438B75}"/>
              </a:ext>
            </a:extLst>
          </p:cNvPr>
          <p:cNvPicPr>
            <a:picLocks noChangeAspect="1"/>
          </p:cNvPicPr>
          <p:nvPr/>
        </p:nvPicPr>
        <p:blipFill>
          <a:blip r:embed="rId2"/>
          <a:stretch>
            <a:fillRect/>
          </a:stretch>
        </p:blipFill>
        <p:spPr>
          <a:xfrm>
            <a:off x="3542517" y="1923691"/>
            <a:ext cx="5106961" cy="4494361"/>
          </a:xfrm>
          <a:prstGeom prst="rect">
            <a:avLst/>
          </a:prstGeom>
        </p:spPr>
      </p:pic>
    </p:spTree>
    <p:extLst>
      <p:ext uri="{BB962C8B-B14F-4D97-AF65-F5344CB8AC3E}">
        <p14:creationId xmlns:p14="http://schemas.microsoft.com/office/powerpoint/2010/main" val="1531463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1">
            <a:extLst>
              <a:ext uri="{FF2B5EF4-FFF2-40B4-BE49-F238E27FC236}">
                <a16:creationId xmlns:a16="http://schemas.microsoft.com/office/drawing/2014/main" id="{B81C4DBC-C33F-C280-0C5E-023F3B66824D}"/>
              </a:ext>
            </a:extLst>
          </p:cNvPr>
          <p:cNvSpPr txBox="1">
            <a:spLocks/>
          </p:cNvSpPr>
          <p:nvPr/>
        </p:nvSpPr>
        <p:spPr>
          <a:xfrm>
            <a:off x="790753" y="201474"/>
            <a:ext cx="10610491" cy="154671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Bef>
                <a:spcPts val="0"/>
              </a:spcBef>
              <a:spcAft>
                <a:spcPts val="1500"/>
              </a:spcAft>
            </a:pPr>
            <a:r>
              <a:rPr lang="tr-TR" sz="2900" dirty="0">
                <a:latin typeface="Times New Roman" panose="02020603050405020304" pitchFamily="18" charset="0"/>
              </a:rPr>
              <a:t>Rastgele sayının üretilmesi</a:t>
            </a:r>
            <a:endParaRPr lang="tr-TR" sz="2900" dirty="0"/>
          </a:p>
        </p:txBody>
      </p:sp>
      <p:pic>
        <p:nvPicPr>
          <p:cNvPr id="12290" name="Picture 2">
            <a:extLst>
              <a:ext uri="{FF2B5EF4-FFF2-40B4-BE49-F238E27FC236}">
                <a16:creationId xmlns:a16="http://schemas.microsoft.com/office/drawing/2014/main" id="{3B322104-66B5-0D7B-03B2-E03D6EAF6B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0368" y="1990995"/>
            <a:ext cx="8691259" cy="3883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33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1">
            <a:extLst>
              <a:ext uri="{FF2B5EF4-FFF2-40B4-BE49-F238E27FC236}">
                <a16:creationId xmlns:a16="http://schemas.microsoft.com/office/drawing/2014/main" id="{B81C4DBC-C33F-C280-0C5E-023F3B66824D}"/>
              </a:ext>
            </a:extLst>
          </p:cNvPr>
          <p:cNvSpPr txBox="1">
            <a:spLocks/>
          </p:cNvSpPr>
          <p:nvPr/>
        </p:nvSpPr>
        <p:spPr>
          <a:xfrm>
            <a:off x="2838313" y="2437223"/>
            <a:ext cx="10610491" cy="154671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Bef>
                <a:spcPts val="0"/>
              </a:spcBef>
              <a:spcAft>
                <a:spcPts val="1500"/>
              </a:spcAft>
            </a:pPr>
            <a:r>
              <a:rPr lang="tr-TR" sz="2900" dirty="0">
                <a:latin typeface="Times New Roman" panose="02020603050405020304" pitchFamily="18" charset="0"/>
              </a:rPr>
              <a:t>DİNLEDİĞİNİZ İÇİN TEŞEKKÜRLER…</a:t>
            </a:r>
            <a:endParaRPr lang="tr-TR" sz="2900" dirty="0"/>
          </a:p>
        </p:txBody>
      </p:sp>
    </p:spTree>
    <p:extLst>
      <p:ext uri="{BB962C8B-B14F-4D97-AF65-F5344CB8AC3E}">
        <p14:creationId xmlns:p14="http://schemas.microsoft.com/office/powerpoint/2010/main" val="2894967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1113BDF-31B7-9977-CB65-A29CCD69A8E2}"/>
              </a:ext>
            </a:extLst>
          </p:cNvPr>
          <p:cNvSpPr>
            <a:spLocks noGrp="1"/>
          </p:cNvSpPr>
          <p:nvPr>
            <p:ph type="title"/>
          </p:nvPr>
        </p:nvSpPr>
        <p:spPr>
          <a:xfrm>
            <a:off x="790753" y="1265500"/>
            <a:ext cx="10610491" cy="1546712"/>
          </a:xfrm>
        </p:spPr>
        <p:txBody>
          <a:bodyPr>
            <a:normAutofit fontScale="90000"/>
          </a:bodyPr>
          <a:lstStyle/>
          <a:p>
            <a:pPr rtl="0">
              <a:spcBef>
                <a:spcPts val="0"/>
              </a:spcBef>
              <a:spcAft>
                <a:spcPts val="1500"/>
              </a:spcAft>
            </a:pPr>
            <a:br>
              <a:rPr lang="tr-TR" sz="1800" b="0" i="0" u="none" strike="noStrike" dirty="0">
                <a:solidFill>
                  <a:srgbClr val="000000"/>
                </a:solidFill>
                <a:effectLst/>
                <a:latin typeface="Times New Roman" panose="02020603050405020304" pitchFamily="18" charset="0"/>
              </a:rPr>
            </a:br>
            <a:br>
              <a:rPr lang="tr-TR" sz="1800" b="0" i="0" u="none" strike="noStrike" dirty="0">
                <a:solidFill>
                  <a:srgbClr val="000000"/>
                </a:solidFill>
                <a:effectLst/>
                <a:latin typeface="Times New Roman" panose="02020603050405020304" pitchFamily="18" charset="0"/>
              </a:rPr>
            </a:br>
            <a:br>
              <a:rPr lang="tr-TR" sz="2000" b="0" i="0" u="none" strike="noStrike" dirty="0">
                <a:solidFill>
                  <a:srgbClr val="000000"/>
                </a:solidFill>
                <a:effectLst/>
                <a:latin typeface="Times New Roman" panose="02020603050405020304" pitchFamily="18" charset="0"/>
              </a:rPr>
            </a:br>
            <a:br>
              <a:rPr lang="tr-TR" sz="2000" b="0" i="0" u="none" strike="noStrike" dirty="0">
                <a:solidFill>
                  <a:srgbClr val="000000"/>
                </a:solidFill>
                <a:effectLst/>
                <a:latin typeface="Times New Roman" panose="02020603050405020304" pitchFamily="18" charset="0"/>
              </a:rPr>
            </a:br>
            <a:r>
              <a:rPr lang="tr-TR" sz="2000" cap="none" dirty="0">
                <a:latin typeface="Times New Roman" panose="02020603050405020304" pitchFamily="18" charset="0"/>
              </a:rPr>
              <a:t>D</a:t>
            </a:r>
            <a:r>
              <a:rPr lang="tr-TR" sz="2000" b="0" i="0" u="none" strike="noStrike" cap="none" dirty="0">
                <a:effectLst/>
                <a:latin typeface="Times New Roman" panose="02020603050405020304" pitchFamily="18" charset="0"/>
              </a:rPr>
              <a:t>oğrusal bir geri besleme kaydırma kaydı, tetiklendiğinde kayan bir bitler topluluğudur ve sonraki durum, önceki durumunun doğrusal bir işlevidir. kaydırma işlemi olarak sağa kaydırma ve </a:t>
            </a:r>
            <a:r>
              <a:rPr lang="tr-TR" sz="2000" i="0" strike="noStrike" cap="none" dirty="0">
                <a:effectLst/>
                <a:latin typeface="Times New Roman" panose="02020603050405020304" pitchFamily="18" charset="0"/>
                <a:hlinkClick r:id="rId2">
                  <a:extLst>
                    <a:ext uri="{A12FA001-AC4F-418D-AE19-62706E023703}">
                      <ahyp:hlinkClr xmlns:ahyp="http://schemas.microsoft.com/office/drawing/2018/hyperlinkcolor" val="tx"/>
                    </a:ext>
                  </a:extLst>
                </a:hlinkClick>
              </a:rPr>
              <a:t>kaydın</a:t>
            </a:r>
            <a:r>
              <a:rPr lang="tr-TR" sz="2000" b="0" i="0" u="none" strike="noStrike" cap="none" dirty="0">
                <a:effectLst/>
                <a:latin typeface="Times New Roman" panose="02020603050405020304" pitchFamily="18" charset="0"/>
              </a:rPr>
              <a:t> sonraki durumunu oluşturmak için doğrusal fonksiyon olarak </a:t>
            </a:r>
            <a:r>
              <a:rPr lang="tr-TR" sz="2000" i="0" u="none" strike="noStrike" cap="none" dirty="0" err="1">
                <a:effectLst/>
                <a:latin typeface="Times New Roman" panose="02020603050405020304" pitchFamily="18" charset="0"/>
                <a:hlinkClick r:id="rId3">
                  <a:extLst>
                    <a:ext uri="{A12FA001-AC4F-418D-AE19-62706E023703}">
                      <ahyp:hlinkClr xmlns:ahyp="http://schemas.microsoft.com/office/drawing/2018/hyperlinkcolor" val="tx"/>
                    </a:ext>
                  </a:extLst>
                </a:hlinkClick>
              </a:rPr>
              <a:t>xor</a:t>
            </a:r>
            <a:r>
              <a:rPr lang="tr-TR" sz="2000" cap="none" dirty="0">
                <a:latin typeface="Times New Roman" panose="02020603050405020304" pitchFamily="18" charset="0"/>
              </a:rPr>
              <a:t> </a:t>
            </a:r>
            <a:r>
              <a:rPr lang="tr-TR" sz="2000" b="0" i="0" u="none" strike="noStrike" cap="none" dirty="0">
                <a:effectLst/>
                <a:latin typeface="Times New Roman" panose="02020603050405020304" pitchFamily="18" charset="0"/>
              </a:rPr>
              <a:t>kullanıyoruz.</a:t>
            </a:r>
            <a:br>
              <a:rPr lang="tr-TR" b="0" dirty="0">
                <a:effectLst/>
              </a:rPr>
            </a:br>
            <a:br>
              <a:rPr lang="tr-TR" dirty="0"/>
            </a:br>
            <a:endParaRPr lang="tr-TR" dirty="0"/>
          </a:p>
        </p:txBody>
      </p:sp>
      <p:pic>
        <p:nvPicPr>
          <p:cNvPr id="1026" name="Picture 2" descr="8 bit LFSR">
            <a:extLst>
              <a:ext uri="{FF2B5EF4-FFF2-40B4-BE49-F238E27FC236}">
                <a16:creationId xmlns:a16="http://schemas.microsoft.com/office/drawing/2014/main" id="{81F2192E-5B9A-503D-3A8F-C1B4AED2B9EC}"/>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586005" y="2812212"/>
            <a:ext cx="7019985" cy="3673792"/>
          </a:xfrm>
          <a:prstGeom prst="rect">
            <a:avLst/>
          </a:prstGeom>
          <a:noFill/>
          <a:extLst>
            <a:ext uri="{909E8E84-426E-40DD-AFC4-6F175D3DCCD1}">
              <a14:hiddenFill xmlns:a14="http://schemas.microsoft.com/office/drawing/2010/main">
                <a:solidFill>
                  <a:srgbClr val="FFFFFF"/>
                </a:solidFill>
              </a14:hiddenFill>
            </a:ext>
          </a:extLst>
        </p:spPr>
      </p:pic>
      <p:sp>
        <p:nvSpPr>
          <p:cNvPr id="6" name="Başlık 1">
            <a:extLst>
              <a:ext uri="{FF2B5EF4-FFF2-40B4-BE49-F238E27FC236}">
                <a16:creationId xmlns:a16="http://schemas.microsoft.com/office/drawing/2014/main" id="{B81C4DBC-C33F-C280-0C5E-023F3B66824D}"/>
              </a:ext>
            </a:extLst>
          </p:cNvPr>
          <p:cNvSpPr txBox="1">
            <a:spLocks/>
          </p:cNvSpPr>
          <p:nvPr/>
        </p:nvSpPr>
        <p:spPr>
          <a:xfrm>
            <a:off x="790753" y="201474"/>
            <a:ext cx="10610491" cy="154671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Bef>
                <a:spcPts val="0"/>
              </a:spcBef>
              <a:spcAft>
                <a:spcPts val="1500"/>
              </a:spcAft>
            </a:pPr>
            <a:r>
              <a:rPr lang="tr-TR" sz="2900" dirty="0">
                <a:latin typeface="Times New Roman" panose="02020603050405020304" pitchFamily="18" charset="0"/>
              </a:rPr>
              <a:t>LFSR NEDİR</a:t>
            </a:r>
            <a:endParaRPr lang="tr-TR" sz="2900" dirty="0"/>
          </a:p>
        </p:txBody>
      </p:sp>
    </p:spTree>
    <p:extLst>
      <p:ext uri="{BB962C8B-B14F-4D97-AF65-F5344CB8AC3E}">
        <p14:creationId xmlns:p14="http://schemas.microsoft.com/office/powerpoint/2010/main" val="1649785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1113BDF-31B7-9977-CB65-A29CCD69A8E2}"/>
              </a:ext>
            </a:extLst>
          </p:cNvPr>
          <p:cNvSpPr>
            <a:spLocks noGrp="1"/>
          </p:cNvSpPr>
          <p:nvPr>
            <p:ph type="title"/>
          </p:nvPr>
        </p:nvSpPr>
        <p:spPr>
          <a:xfrm>
            <a:off x="790753" y="1265500"/>
            <a:ext cx="10610491" cy="1546712"/>
          </a:xfrm>
        </p:spPr>
        <p:txBody>
          <a:bodyPr>
            <a:normAutofit fontScale="90000"/>
          </a:bodyPr>
          <a:lstStyle/>
          <a:p>
            <a:pPr rtl="0">
              <a:spcBef>
                <a:spcPts val="0"/>
              </a:spcBef>
              <a:spcAft>
                <a:spcPts val="1500"/>
              </a:spcAft>
            </a:pPr>
            <a:br>
              <a:rPr lang="tr-TR" sz="1800" b="0" i="0" u="none" strike="noStrike" dirty="0">
                <a:solidFill>
                  <a:srgbClr val="000000"/>
                </a:solidFill>
                <a:effectLst/>
                <a:latin typeface="Times New Roman" panose="02020603050405020304" pitchFamily="18" charset="0"/>
              </a:rPr>
            </a:br>
            <a:br>
              <a:rPr lang="tr-TR" sz="1800" b="0" i="0" u="none" strike="noStrike" dirty="0">
                <a:solidFill>
                  <a:srgbClr val="000000"/>
                </a:solidFill>
                <a:effectLst/>
                <a:latin typeface="Times New Roman" panose="02020603050405020304" pitchFamily="18" charset="0"/>
              </a:rPr>
            </a:br>
            <a:br>
              <a:rPr lang="tr-TR" sz="1800" b="0" i="0" u="none" strike="noStrike" dirty="0">
                <a:solidFill>
                  <a:srgbClr val="000000"/>
                </a:solidFill>
                <a:effectLst/>
                <a:latin typeface="Times New Roman" panose="02020603050405020304" pitchFamily="18" charset="0"/>
              </a:rPr>
            </a:br>
            <a:br>
              <a:rPr lang="tr-TR" sz="1800" b="0" i="0" u="none" strike="noStrike" dirty="0">
                <a:solidFill>
                  <a:srgbClr val="000000"/>
                </a:solidFill>
                <a:effectLst/>
                <a:latin typeface="Times New Roman" panose="02020603050405020304" pitchFamily="18" charset="0"/>
              </a:rPr>
            </a:br>
            <a:br>
              <a:rPr lang="tr-TR" sz="1800" b="0" i="0" u="none" strike="noStrike" dirty="0">
                <a:solidFill>
                  <a:srgbClr val="000000"/>
                </a:solidFill>
                <a:effectLst/>
                <a:latin typeface="Times New Roman" panose="02020603050405020304" pitchFamily="18" charset="0"/>
              </a:rPr>
            </a:br>
            <a:br>
              <a:rPr lang="tr-TR" sz="1800" b="0" i="0" u="none" strike="noStrike" cap="none" dirty="0">
                <a:effectLst/>
                <a:latin typeface="Times New Roman" panose="02020603050405020304" pitchFamily="18" charset="0"/>
              </a:rPr>
            </a:br>
            <a:r>
              <a:rPr lang="tr-TR" sz="2000" cap="none" dirty="0">
                <a:latin typeface="Times New Roman" panose="02020603050405020304" pitchFamily="18" charset="0"/>
              </a:rPr>
              <a:t>S</a:t>
            </a:r>
            <a:r>
              <a:rPr lang="tr-TR" sz="2000" u="none" strike="noStrike" cap="none" dirty="0">
                <a:effectLst/>
                <a:latin typeface="Times New Roman" panose="02020603050405020304" pitchFamily="18" charset="0"/>
              </a:rPr>
              <a:t>ahte rasgele sayılar oluşturmak için kullandığımız </a:t>
            </a:r>
            <a:r>
              <a:rPr lang="tr-TR" sz="2000" u="none" strike="noStrike" cap="none" dirty="0" err="1">
                <a:effectLst/>
                <a:latin typeface="Times New Roman" panose="02020603050405020304" pitchFamily="18" charset="0"/>
              </a:rPr>
              <a:t>lfsr</a:t>
            </a:r>
            <a:r>
              <a:rPr lang="tr-TR" sz="2000" u="none" strike="noStrike" cap="none" dirty="0">
                <a:effectLst/>
                <a:latin typeface="Times New Roman" panose="02020603050405020304" pitchFamily="18" charset="0"/>
              </a:rPr>
              <a:t>, üçüncü yaklaşımla gider ve bir </a:t>
            </a:r>
            <a:r>
              <a:rPr lang="tr-TR" sz="2000" u="none" strike="noStrike" cap="none" dirty="0" err="1">
                <a:effectLst/>
                <a:latin typeface="Times New Roman" panose="02020603050405020304" pitchFamily="18" charset="0"/>
              </a:rPr>
              <a:t>boolean</a:t>
            </a:r>
            <a:r>
              <a:rPr lang="tr-TR" sz="2000" u="none" strike="noStrike" cap="none" dirty="0">
                <a:effectLst/>
                <a:latin typeface="Times New Roman" panose="02020603050405020304" pitchFamily="18" charset="0"/>
              </a:rPr>
              <a:t> </a:t>
            </a:r>
            <a:r>
              <a:rPr lang="tr-TR" sz="2000" u="none" strike="noStrike" cap="none" dirty="0" err="1">
                <a:effectLst/>
                <a:latin typeface="Times New Roman" panose="02020603050405020304" pitchFamily="18" charset="0"/>
              </a:rPr>
              <a:t>xor'u</a:t>
            </a:r>
            <a:r>
              <a:rPr lang="tr-TR" sz="2000" u="none" strike="noStrike" cap="none" dirty="0">
                <a:effectLst/>
                <a:latin typeface="Times New Roman" panose="02020603050405020304" pitchFamily="18" charset="0"/>
              </a:rPr>
              <a:t>, </a:t>
            </a:r>
            <a:r>
              <a:rPr lang="tr-TR" sz="2000" u="none" strike="noStrike" cap="none" dirty="0" err="1">
                <a:effectLst/>
                <a:latin typeface="Times New Roman" panose="02020603050405020304" pitchFamily="18" charset="0"/>
              </a:rPr>
              <a:t>taps</a:t>
            </a:r>
            <a:r>
              <a:rPr lang="tr-TR" sz="2000" u="none" strike="noStrike" cap="none" dirty="0">
                <a:effectLst/>
                <a:latin typeface="Times New Roman" panose="02020603050405020304" pitchFamily="18" charset="0"/>
              </a:rPr>
              <a:t> adı verilen bir dizi seçilmiş mandala uygular ve elde edilen biti en soldaki mandala koyarak bir doğrusal geri besleme oluşturur.</a:t>
            </a:r>
            <a:br>
              <a:rPr lang="tr-TR" sz="1100" b="0" dirty="0">
                <a:effectLst/>
              </a:rPr>
            </a:br>
            <a:br>
              <a:rPr lang="tr-TR" sz="1100" dirty="0"/>
            </a:br>
            <a:br>
              <a:rPr lang="tr-TR" b="0" dirty="0">
                <a:effectLst/>
              </a:rPr>
            </a:br>
            <a:br>
              <a:rPr lang="tr-TR" dirty="0"/>
            </a:br>
            <a:endParaRPr lang="tr-TR" dirty="0"/>
          </a:p>
        </p:txBody>
      </p:sp>
      <p:sp>
        <p:nvSpPr>
          <p:cNvPr id="6" name="Başlık 1">
            <a:extLst>
              <a:ext uri="{FF2B5EF4-FFF2-40B4-BE49-F238E27FC236}">
                <a16:creationId xmlns:a16="http://schemas.microsoft.com/office/drawing/2014/main" id="{B81C4DBC-C33F-C280-0C5E-023F3B66824D}"/>
              </a:ext>
            </a:extLst>
          </p:cNvPr>
          <p:cNvSpPr txBox="1">
            <a:spLocks/>
          </p:cNvSpPr>
          <p:nvPr/>
        </p:nvSpPr>
        <p:spPr>
          <a:xfrm>
            <a:off x="790753" y="201474"/>
            <a:ext cx="10610491" cy="154671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Bef>
                <a:spcPts val="0"/>
              </a:spcBef>
              <a:spcAft>
                <a:spcPts val="1500"/>
              </a:spcAft>
            </a:pPr>
            <a:r>
              <a:rPr lang="tr-TR" sz="2900" dirty="0">
                <a:latin typeface="Times New Roman" panose="02020603050405020304" pitchFamily="18" charset="0"/>
              </a:rPr>
              <a:t>FEEDBACK</a:t>
            </a:r>
            <a:endParaRPr lang="tr-TR" sz="2900" dirty="0"/>
          </a:p>
        </p:txBody>
      </p:sp>
      <p:pic>
        <p:nvPicPr>
          <p:cNvPr id="2050" name="Picture 2" descr="Geri besleme döngülü 8 bit LFSR">
            <a:extLst>
              <a:ext uri="{FF2B5EF4-FFF2-40B4-BE49-F238E27FC236}">
                <a16:creationId xmlns:a16="http://schemas.microsoft.com/office/drawing/2014/main" id="{736B40A1-AF7A-6BF9-7056-E45F4F796F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667" y="2700069"/>
            <a:ext cx="7350666" cy="3844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028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1113BDF-31B7-9977-CB65-A29CCD69A8E2}"/>
              </a:ext>
            </a:extLst>
          </p:cNvPr>
          <p:cNvSpPr>
            <a:spLocks noGrp="1"/>
          </p:cNvSpPr>
          <p:nvPr>
            <p:ph type="title"/>
          </p:nvPr>
        </p:nvSpPr>
        <p:spPr>
          <a:xfrm>
            <a:off x="790753" y="1265500"/>
            <a:ext cx="10610491" cy="1546712"/>
          </a:xfrm>
        </p:spPr>
        <p:txBody>
          <a:bodyPr>
            <a:normAutofit fontScale="90000"/>
          </a:bodyPr>
          <a:lstStyle/>
          <a:p>
            <a:pPr rtl="0">
              <a:spcBef>
                <a:spcPts val="0"/>
              </a:spcBef>
              <a:spcAft>
                <a:spcPts val="1500"/>
              </a:spcAft>
            </a:pPr>
            <a:br>
              <a:rPr lang="tr-TR" sz="1800" b="0" i="0" u="none" strike="noStrike" dirty="0">
                <a:solidFill>
                  <a:srgbClr val="000000"/>
                </a:solidFill>
                <a:effectLst/>
                <a:latin typeface="Times New Roman" panose="02020603050405020304" pitchFamily="18" charset="0"/>
              </a:rPr>
            </a:br>
            <a:br>
              <a:rPr lang="tr-TR" sz="1800" b="0" i="0" u="none" strike="noStrike" dirty="0">
                <a:solidFill>
                  <a:srgbClr val="000000"/>
                </a:solidFill>
                <a:effectLst/>
                <a:latin typeface="Times New Roman" panose="02020603050405020304" pitchFamily="18" charset="0"/>
              </a:rPr>
            </a:br>
            <a:br>
              <a:rPr lang="tr-TR" sz="1800" b="0" i="0" u="none" strike="noStrike" dirty="0">
                <a:solidFill>
                  <a:srgbClr val="000000"/>
                </a:solidFill>
                <a:effectLst/>
                <a:latin typeface="Times New Roman" panose="02020603050405020304" pitchFamily="18" charset="0"/>
              </a:rPr>
            </a:br>
            <a:br>
              <a:rPr lang="tr-TR" sz="1800" b="0" i="0" u="none" strike="noStrike" dirty="0">
                <a:solidFill>
                  <a:srgbClr val="000000"/>
                </a:solidFill>
                <a:effectLst/>
                <a:latin typeface="Times New Roman" panose="02020603050405020304" pitchFamily="18" charset="0"/>
              </a:rPr>
            </a:br>
            <a:br>
              <a:rPr lang="tr-TR" sz="1800" b="0" i="0" u="none" strike="noStrike" dirty="0">
                <a:solidFill>
                  <a:srgbClr val="000000"/>
                </a:solidFill>
                <a:effectLst/>
                <a:latin typeface="Times New Roman" panose="02020603050405020304" pitchFamily="18" charset="0"/>
              </a:rPr>
            </a:br>
            <a:br>
              <a:rPr lang="tr-TR" sz="1800" b="0" i="0" u="none" strike="noStrike" cap="none" dirty="0">
                <a:effectLst/>
                <a:latin typeface="Times New Roman" panose="02020603050405020304" pitchFamily="18" charset="0"/>
              </a:rPr>
            </a:br>
            <a:r>
              <a:rPr lang="tr-TR" sz="2000" b="0" i="0" u="none" strike="noStrike" cap="none" dirty="0">
                <a:effectLst/>
                <a:latin typeface="Times New Roman" panose="02020603050405020304" pitchFamily="18" charset="0"/>
              </a:rPr>
              <a:t>Devremizde </a:t>
            </a:r>
            <a:r>
              <a:rPr lang="tr-TR" sz="2000" b="0" i="0" u="none" strike="noStrike" cap="none" dirty="0" err="1">
                <a:effectLst/>
                <a:latin typeface="Times New Roman" panose="02020603050405020304" pitchFamily="18" charset="0"/>
              </a:rPr>
              <a:t>reset</a:t>
            </a:r>
            <a:r>
              <a:rPr lang="tr-TR" sz="2000" b="0" i="0" u="none" strike="noStrike" cap="none" dirty="0">
                <a:effectLst/>
                <a:latin typeface="Times New Roman" panose="02020603050405020304" pitchFamily="18" charset="0"/>
              </a:rPr>
              <a:t> değeri 0 ve </a:t>
            </a:r>
            <a:r>
              <a:rPr lang="tr-TR" sz="2000" b="0" i="0" u="none" strike="noStrike" cap="none" dirty="0" err="1">
                <a:effectLst/>
                <a:latin typeface="Times New Roman" panose="02020603050405020304" pitchFamily="18" charset="0"/>
              </a:rPr>
              <a:t>enable</a:t>
            </a:r>
            <a:r>
              <a:rPr lang="tr-TR" sz="2000" b="0" i="0" u="none" strike="noStrike" cap="none" dirty="0">
                <a:effectLst/>
                <a:latin typeface="Times New Roman" panose="02020603050405020304" pitchFamily="18" charset="0"/>
              </a:rPr>
              <a:t> değeri 1 olduğu sürece üretilen her yüksek kenar </a:t>
            </a:r>
            <a:r>
              <a:rPr lang="tr-TR" sz="2000" b="0" i="0" u="none" strike="noStrike" cap="none" dirty="0" err="1">
                <a:effectLst/>
                <a:latin typeface="Times New Roman" panose="02020603050405020304" pitchFamily="18" charset="0"/>
              </a:rPr>
              <a:t>clock</a:t>
            </a:r>
            <a:r>
              <a:rPr lang="tr-TR" sz="2000" b="0" i="0" u="none" strike="noStrike" cap="none" dirty="0">
                <a:effectLst/>
                <a:latin typeface="Times New Roman" panose="02020603050405020304" pitchFamily="18" charset="0"/>
              </a:rPr>
              <a:t> sinyalinde 11 bit üzerinde kaydırma yapılarak rastgele bir değer üretilecektir.</a:t>
            </a:r>
            <a:br>
              <a:rPr lang="tr-TR" sz="1100" b="0" dirty="0">
                <a:effectLst/>
              </a:rPr>
            </a:br>
            <a:br>
              <a:rPr lang="tr-TR" sz="1100" dirty="0"/>
            </a:br>
            <a:br>
              <a:rPr lang="tr-TR" b="0" dirty="0">
                <a:effectLst/>
              </a:rPr>
            </a:br>
            <a:br>
              <a:rPr lang="tr-TR" dirty="0"/>
            </a:br>
            <a:endParaRPr lang="tr-TR" dirty="0"/>
          </a:p>
        </p:txBody>
      </p:sp>
      <p:sp>
        <p:nvSpPr>
          <p:cNvPr id="6" name="Başlık 1">
            <a:extLst>
              <a:ext uri="{FF2B5EF4-FFF2-40B4-BE49-F238E27FC236}">
                <a16:creationId xmlns:a16="http://schemas.microsoft.com/office/drawing/2014/main" id="{B81C4DBC-C33F-C280-0C5E-023F3B66824D}"/>
              </a:ext>
            </a:extLst>
          </p:cNvPr>
          <p:cNvSpPr txBox="1">
            <a:spLocks/>
          </p:cNvSpPr>
          <p:nvPr/>
        </p:nvSpPr>
        <p:spPr>
          <a:xfrm>
            <a:off x="790753" y="201474"/>
            <a:ext cx="10610491" cy="154671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Bef>
                <a:spcPts val="0"/>
              </a:spcBef>
              <a:spcAft>
                <a:spcPts val="1500"/>
              </a:spcAft>
            </a:pPr>
            <a:r>
              <a:rPr lang="tr-TR" sz="2900" dirty="0">
                <a:latin typeface="Times New Roman" panose="02020603050405020304" pitchFamily="18" charset="0"/>
              </a:rPr>
              <a:t>Blok dizaynı</a:t>
            </a:r>
            <a:endParaRPr lang="tr-TR" sz="2900" dirty="0"/>
          </a:p>
        </p:txBody>
      </p:sp>
      <p:pic>
        <p:nvPicPr>
          <p:cNvPr id="13" name="Resim 12">
            <a:extLst>
              <a:ext uri="{FF2B5EF4-FFF2-40B4-BE49-F238E27FC236}">
                <a16:creationId xmlns:a16="http://schemas.microsoft.com/office/drawing/2014/main" id="{19BCFE2D-D6CB-B6CE-74B1-081769D1342E}"/>
              </a:ext>
            </a:extLst>
          </p:cNvPr>
          <p:cNvPicPr>
            <a:picLocks noChangeAspect="1"/>
          </p:cNvPicPr>
          <p:nvPr/>
        </p:nvPicPr>
        <p:blipFill rotWithShape="1">
          <a:blip r:embed="rId2"/>
          <a:srcRect l="8942" t="6049" r="11954" b="11159"/>
          <a:stretch/>
        </p:blipFill>
        <p:spPr>
          <a:xfrm>
            <a:off x="4142115" y="2812212"/>
            <a:ext cx="3907766" cy="2903755"/>
          </a:xfrm>
          <a:prstGeom prst="rect">
            <a:avLst/>
          </a:prstGeom>
        </p:spPr>
      </p:pic>
    </p:spTree>
    <p:extLst>
      <p:ext uri="{BB962C8B-B14F-4D97-AF65-F5344CB8AC3E}">
        <p14:creationId xmlns:p14="http://schemas.microsoft.com/office/powerpoint/2010/main" val="1651748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1113BDF-31B7-9977-CB65-A29CCD69A8E2}"/>
              </a:ext>
            </a:extLst>
          </p:cNvPr>
          <p:cNvSpPr>
            <a:spLocks noGrp="1"/>
          </p:cNvSpPr>
          <p:nvPr>
            <p:ph type="title"/>
          </p:nvPr>
        </p:nvSpPr>
        <p:spPr>
          <a:xfrm>
            <a:off x="790753" y="1544126"/>
            <a:ext cx="10829028" cy="3165896"/>
          </a:xfrm>
        </p:spPr>
        <p:txBody>
          <a:bodyPr>
            <a:normAutofit fontScale="90000"/>
          </a:bodyPr>
          <a:lstStyle/>
          <a:p>
            <a:pPr rtl="0">
              <a:spcBef>
                <a:spcPts val="0"/>
              </a:spcBef>
              <a:spcAft>
                <a:spcPts val="0"/>
              </a:spcAft>
            </a:pPr>
            <a:r>
              <a:rPr lang="tr-TR" sz="1800" cap="none" dirty="0" err="1">
                <a:latin typeface="Times New Roman" panose="02020603050405020304" pitchFamily="18" charset="0"/>
              </a:rPr>
              <a:t>L</a:t>
            </a:r>
            <a:r>
              <a:rPr lang="tr-TR" sz="1800" b="0" i="0" u="none" strike="noStrike" cap="none" dirty="0" err="1">
                <a:effectLst/>
                <a:latin typeface="Times New Roman" panose="02020603050405020304" pitchFamily="18" charset="0"/>
              </a:rPr>
              <a:t>fsr'ler</a:t>
            </a:r>
            <a:r>
              <a:rPr lang="tr-TR" sz="1800" b="0" i="0" u="none" strike="noStrike" cap="none" dirty="0">
                <a:effectLst/>
                <a:latin typeface="Times New Roman" panose="02020603050405020304" pitchFamily="18" charset="0"/>
              </a:rPr>
              <a:t> hem yazılım hem de donanım tarafında çok verimli olmasına rağmen, bunların kullanımıyla ilgili bazı endişeler var.</a:t>
            </a:r>
            <a:br>
              <a:rPr lang="tr-TR" sz="1800" b="0" i="0" u="none" strike="noStrike" cap="none" dirty="0">
                <a:effectLst/>
                <a:latin typeface="Times New Roman" panose="02020603050405020304" pitchFamily="18" charset="0"/>
              </a:rPr>
            </a:br>
            <a:br>
              <a:rPr lang="tr-TR" sz="1800" b="0" i="0" u="none" strike="noStrike" cap="none" dirty="0">
                <a:effectLst/>
                <a:latin typeface="Times New Roman" panose="02020603050405020304" pitchFamily="18" charset="0"/>
              </a:rPr>
            </a:br>
            <a:r>
              <a:rPr lang="tr-TR" sz="1800" cap="none" dirty="0" err="1">
                <a:latin typeface="Times New Roman" panose="02020603050405020304" pitchFamily="18" charset="0"/>
              </a:rPr>
              <a:t>L</a:t>
            </a:r>
            <a:r>
              <a:rPr lang="tr-TR" sz="1800" b="0" i="0" u="none" strike="noStrike" cap="none" dirty="0" err="1">
                <a:effectLst/>
                <a:latin typeface="Times New Roman" panose="02020603050405020304" pitchFamily="18" charset="0"/>
              </a:rPr>
              <a:t>fsr'deki</a:t>
            </a:r>
            <a:r>
              <a:rPr lang="tr-TR" sz="1800" b="0" i="0" u="none" strike="noStrike" cap="none" dirty="0">
                <a:effectLst/>
                <a:latin typeface="Times New Roman" panose="02020603050405020304" pitchFamily="18" charset="0"/>
              </a:rPr>
              <a:t> bit sayısı sınırlıdır (yapılandırıldığı gibi); kayıt, belirli bir bit seti ürettikten sonra aynı seti tekrarlayacaktır. Bu yüzden gelecekteki rasgele sayılar kümesini tahmin edebiliriz. </a:t>
            </a:r>
            <a:r>
              <a:rPr lang="tr-TR" sz="1800" b="0" i="0" u="none" strike="noStrike" cap="none" dirty="0" err="1">
                <a:effectLst/>
                <a:latin typeface="Times New Roman" panose="02020603050405020304" pitchFamily="18" charset="0"/>
              </a:rPr>
              <a:t>Lfsr'lerin</a:t>
            </a:r>
            <a:r>
              <a:rPr lang="tr-TR" sz="1800" b="0" i="0" u="none" strike="noStrike" cap="none" dirty="0">
                <a:effectLst/>
                <a:latin typeface="Times New Roman" panose="02020603050405020304" pitchFamily="18" charset="0"/>
              </a:rPr>
              <a:t> ne kadar savunmasız olabileceği göz önüne alındığında, </a:t>
            </a:r>
            <a:r>
              <a:rPr lang="tr-TR" sz="1800" b="0" i="0" u="none" strike="noStrike" cap="none" dirty="0" err="1">
                <a:effectLst/>
                <a:latin typeface="Times New Roman" panose="02020603050405020304" pitchFamily="18" charset="0"/>
              </a:rPr>
              <a:t>kriptografik</a:t>
            </a:r>
            <a:r>
              <a:rPr lang="tr-TR" sz="1800" b="0" i="0" u="none" strike="noStrike" cap="none" dirty="0">
                <a:effectLst/>
                <a:latin typeface="Times New Roman" panose="02020603050405020304" pitchFamily="18" charset="0"/>
              </a:rPr>
              <a:t> güce ihtiyaç duyan yerlerde kullanılmazlar.</a:t>
            </a:r>
            <a:br>
              <a:rPr lang="tr-TR" sz="800" b="0" dirty="0">
                <a:effectLst/>
              </a:rPr>
            </a:br>
            <a:br>
              <a:rPr lang="tr-TR" sz="800" dirty="0"/>
            </a:br>
            <a:br>
              <a:rPr lang="tr-TR" sz="1100" b="0" dirty="0">
                <a:effectLst/>
              </a:rPr>
            </a:br>
            <a:br>
              <a:rPr lang="tr-TR" sz="1100" dirty="0"/>
            </a:br>
            <a:br>
              <a:rPr lang="tr-TR" b="0" dirty="0">
                <a:effectLst/>
              </a:rPr>
            </a:br>
            <a:br>
              <a:rPr lang="tr-TR" dirty="0"/>
            </a:br>
            <a:endParaRPr lang="tr-TR" dirty="0"/>
          </a:p>
        </p:txBody>
      </p:sp>
      <p:sp>
        <p:nvSpPr>
          <p:cNvPr id="6" name="Başlık 1">
            <a:extLst>
              <a:ext uri="{FF2B5EF4-FFF2-40B4-BE49-F238E27FC236}">
                <a16:creationId xmlns:a16="http://schemas.microsoft.com/office/drawing/2014/main" id="{B81C4DBC-C33F-C280-0C5E-023F3B66824D}"/>
              </a:ext>
            </a:extLst>
          </p:cNvPr>
          <p:cNvSpPr txBox="1">
            <a:spLocks/>
          </p:cNvSpPr>
          <p:nvPr/>
        </p:nvSpPr>
        <p:spPr>
          <a:xfrm>
            <a:off x="790753" y="201474"/>
            <a:ext cx="10610491" cy="154671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Bef>
                <a:spcPts val="0"/>
              </a:spcBef>
              <a:spcAft>
                <a:spcPts val="1500"/>
              </a:spcAft>
            </a:pPr>
            <a:r>
              <a:rPr lang="tr-TR" sz="2900" dirty="0">
                <a:latin typeface="Times New Roman" panose="02020603050405020304" pitchFamily="18" charset="0"/>
              </a:rPr>
              <a:t>LFSR İLE İLGİLİ ENDİŞELER</a:t>
            </a:r>
            <a:endParaRPr lang="tr-TR" sz="2900" dirty="0"/>
          </a:p>
        </p:txBody>
      </p:sp>
      <p:pic>
        <p:nvPicPr>
          <p:cNvPr id="7" name="Resim 6">
            <a:extLst>
              <a:ext uri="{FF2B5EF4-FFF2-40B4-BE49-F238E27FC236}">
                <a16:creationId xmlns:a16="http://schemas.microsoft.com/office/drawing/2014/main" id="{B776D8EF-4630-1A11-DECA-168D49F11F9E}"/>
              </a:ext>
            </a:extLst>
          </p:cNvPr>
          <p:cNvPicPr>
            <a:picLocks noChangeAspect="1"/>
          </p:cNvPicPr>
          <p:nvPr/>
        </p:nvPicPr>
        <p:blipFill>
          <a:blip r:embed="rId2"/>
          <a:stretch>
            <a:fillRect/>
          </a:stretch>
        </p:blipFill>
        <p:spPr>
          <a:xfrm>
            <a:off x="3108519" y="3177982"/>
            <a:ext cx="5974962" cy="3402213"/>
          </a:xfrm>
          <a:prstGeom prst="rect">
            <a:avLst/>
          </a:prstGeom>
        </p:spPr>
      </p:pic>
    </p:spTree>
    <p:extLst>
      <p:ext uri="{BB962C8B-B14F-4D97-AF65-F5344CB8AC3E}">
        <p14:creationId xmlns:p14="http://schemas.microsoft.com/office/powerpoint/2010/main" val="3288063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1113BDF-31B7-9977-CB65-A29CCD69A8E2}"/>
              </a:ext>
            </a:extLst>
          </p:cNvPr>
          <p:cNvSpPr>
            <a:spLocks noGrp="1"/>
          </p:cNvSpPr>
          <p:nvPr>
            <p:ph type="title"/>
          </p:nvPr>
        </p:nvSpPr>
        <p:spPr>
          <a:xfrm>
            <a:off x="790753" y="1265500"/>
            <a:ext cx="10610491" cy="1546712"/>
          </a:xfrm>
        </p:spPr>
        <p:txBody>
          <a:bodyPr>
            <a:normAutofit fontScale="90000"/>
          </a:bodyPr>
          <a:lstStyle/>
          <a:p>
            <a:pPr rtl="0">
              <a:spcBef>
                <a:spcPts val="0"/>
              </a:spcBef>
              <a:spcAft>
                <a:spcPts val="1500"/>
              </a:spcAft>
            </a:pPr>
            <a:br>
              <a:rPr lang="tr-TR" sz="1800" b="0" i="0" u="none" strike="noStrike" dirty="0">
                <a:solidFill>
                  <a:srgbClr val="000000"/>
                </a:solidFill>
                <a:effectLst/>
                <a:latin typeface="Times New Roman" panose="02020603050405020304" pitchFamily="18" charset="0"/>
              </a:rPr>
            </a:br>
            <a:br>
              <a:rPr lang="tr-TR" sz="1800" b="0" i="0" u="none" strike="noStrike" dirty="0">
                <a:solidFill>
                  <a:srgbClr val="000000"/>
                </a:solidFill>
                <a:effectLst/>
                <a:latin typeface="Times New Roman" panose="02020603050405020304" pitchFamily="18" charset="0"/>
              </a:rPr>
            </a:br>
            <a:br>
              <a:rPr lang="tr-TR" sz="1800" b="0" i="0" u="none" strike="noStrike" dirty="0">
                <a:solidFill>
                  <a:srgbClr val="000000"/>
                </a:solidFill>
                <a:effectLst/>
                <a:latin typeface="Times New Roman" panose="02020603050405020304" pitchFamily="18" charset="0"/>
              </a:rPr>
            </a:br>
            <a:br>
              <a:rPr lang="tr-TR" sz="1800" b="0" i="0" u="none" strike="noStrike" dirty="0">
                <a:solidFill>
                  <a:srgbClr val="000000"/>
                </a:solidFill>
                <a:effectLst/>
                <a:latin typeface="Times New Roman" panose="02020603050405020304" pitchFamily="18" charset="0"/>
              </a:rPr>
            </a:br>
            <a:br>
              <a:rPr lang="tr-TR" sz="1800" b="0" i="0" u="none" strike="noStrike" dirty="0">
                <a:solidFill>
                  <a:srgbClr val="000000"/>
                </a:solidFill>
                <a:effectLst/>
                <a:latin typeface="Times New Roman" panose="02020603050405020304" pitchFamily="18" charset="0"/>
              </a:rPr>
            </a:br>
            <a:br>
              <a:rPr lang="tr-TR" sz="2000" b="0" i="0" u="none" strike="noStrike" cap="none" dirty="0">
                <a:effectLst/>
                <a:latin typeface="Times New Roman" panose="02020603050405020304" pitchFamily="18" charset="0"/>
              </a:rPr>
            </a:br>
            <a:r>
              <a:rPr lang="tr-TR" sz="2000" b="0" i="0" u="none" strike="noStrike" cap="none" dirty="0">
                <a:effectLst/>
                <a:latin typeface="Times New Roman" panose="02020603050405020304" pitchFamily="18" charset="0"/>
              </a:rPr>
              <a:t>Giriş portları olarak </a:t>
            </a:r>
            <a:r>
              <a:rPr lang="tr-TR" sz="2000" b="0" i="0" u="none" strike="noStrike" cap="none" dirty="0" err="1">
                <a:effectLst/>
                <a:latin typeface="Times New Roman" panose="02020603050405020304" pitchFamily="18" charset="0"/>
              </a:rPr>
              <a:t>reset</a:t>
            </a:r>
            <a:r>
              <a:rPr lang="tr-TR" sz="2000" b="0" i="0" u="none" strike="noStrike" cap="none" dirty="0">
                <a:effectLst/>
                <a:latin typeface="Times New Roman" panose="02020603050405020304" pitchFamily="18" charset="0"/>
              </a:rPr>
              <a:t>, </a:t>
            </a:r>
            <a:r>
              <a:rPr lang="tr-TR" sz="2000" b="0" i="0" u="none" strike="noStrike" cap="none" dirty="0" err="1">
                <a:effectLst/>
                <a:latin typeface="Times New Roman" panose="02020603050405020304" pitchFamily="18" charset="0"/>
              </a:rPr>
              <a:t>clock</a:t>
            </a:r>
            <a:r>
              <a:rPr lang="tr-TR" sz="2000" b="0" i="0" u="none" strike="noStrike" cap="none" dirty="0">
                <a:effectLst/>
                <a:latin typeface="Times New Roman" panose="02020603050405020304" pitchFamily="18" charset="0"/>
              </a:rPr>
              <a:t> ve </a:t>
            </a:r>
            <a:r>
              <a:rPr lang="tr-TR" sz="2000" b="0" i="0" u="none" strike="noStrike" cap="none" dirty="0" err="1">
                <a:effectLst/>
                <a:latin typeface="Times New Roman" panose="02020603050405020304" pitchFamily="18" charset="0"/>
              </a:rPr>
              <a:t>enable</a:t>
            </a:r>
            <a:r>
              <a:rPr lang="tr-TR" sz="2000" b="0" i="0" u="none" strike="noStrike" cap="none" dirty="0">
                <a:effectLst/>
                <a:latin typeface="Times New Roman" panose="02020603050405020304" pitchFamily="18" charset="0"/>
              </a:rPr>
              <a:t> tanımlanmıştır. Rastgele sayımızın üretileceği 11 bitlik </a:t>
            </a:r>
            <a:r>
              <a:rPr lang="tr-TR" sz="2000" b="0" i="0" u="none" strike="noStrike" cap="none" dirty="0" err="1">
                <a:effectLst/>
                <a:latin typeface="Times New Roman" panose="02020603050405020304" pitchFamily="18" charset="0"/>
              </a:rPr>
              <a:t>count</a:t>
            </a:r>
            <a:r>
              <a:rPr lang="tr-TR" sz="2000" b="0" i="0" u="none" strike="noStrike" cap="none" dirty="0">
                <a:effectLst/>
                <a:latin typeface="Times New Roman" panose="02020603050405020304" pitchFamily="18" charset="0"/>
              </a:rPr>
              <a:t> dizimiz ise çıkış portu olarak  tanımlanmıştır.</a:t>
            </a:r>
            <a:br>
              <a:rPr lang="tr-TR" sz="1100" b="0" dirty="0">
                <a:effectLst/>
              </a:rPr>
            </a:br>
            <a:br>
              <a:rPr lang="tr-TR" sz="1100" dirty="0"/>
            </a:br>
            <a:br>
              <a:rPr lang="tr-TR" b="0" dirty="0">
                <a:effectLst/>
              </a:rPr>
            </a:br>
            <a:br>
              <a:rPr lang="tr-TR" dirty="0"/>
            </a:br>
            <a:endParaRPr lang="tr-TR" dirty="0"/>
          </a:p>
        </p:txBody>
      </p:sp>
      <p:sp>
        <p:nvSpPr>
          <p:cNvPr id="6" name="Başlık 1">
            <a:extLst>
              <a:ext uri="{FF2B5EF4-FFF2-40B4-BE49-F238E27FC236}">
                <a16:creationId xmlns:a16="http://schemas.microsoft.com/office/drawing/2014/main" id="{B81C4DBC-C33F-C280-0C5E-023F3B66824D}"/>
              </a:ext>
            </a:extLst>
          </p:cNvPr>
          <p:cNvSpPr txBox="1">
            <a:spLocks/>
          </p:cNvSpPr>
          <p:nvPr/>
        </p:nvSpPr>
        <p:spPr>
          <a:xfrm>
            <a:off x="790753" y="201474"/>
            <a:ext cx="10610491" cy="154671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Bef>
                <a:spcPts val="0"/>
              </a:spcBef>
              <a:spcAft>
                <a:spcPts val="1500"/>
              </a:spcAft>
            </a:pPr>
            <a:r>
              <a:rPr lang="tr-TR" sz="2900" dirty="0">
                <a:latin typeface="Times New Roman" panose="02020603050405020304" pitchFamily="18" charset="0"/>
              </a:rPr>
              <a:t>Port tanımlamaları</a:t>
            </a:r>
            <a:endParaRPr lang="tr-TR" sz="2900" dirty="0"/>
          </a:p>
        </p:txBody>
      </p:sp>
      <p:pic>
        <p:nvPicPr>
          <p:cNvPr id="6146" name="Picture 2">
            <a:extLst>
              <a:ext uri="{FF2B5EF4-FFF2-40B4-BE49-F238E27FC236}">
                <a16:creationId xmlns:a16="http://schemas.microsoft.com/office/drawing/2014/main" id="{0898F43A-3C77-576E-562E-97D9AC8970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0849" y="3429000"/>
            <a:ext cx="6410301" cy="2458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368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1113BDF-31B7-9977-CB65-A29CCD69A8E2}"/>
              </a:ext>
            </a:extLst>
          </p:cNvPr>
          <p:cNvSpPr>
            <a:spLocks noGrp="1"/>
          </p:cNvSpPr>
          <p:nvPr>
            <p:ph type="title"/>
          </p:nvPr>
        </p:nvSpPr>
        <p:spPr>
          <a:xfrm>
            <a:off x="790753" y="1265500"/>
            <a:ext cx="10610491" cy="1546712"/>
          </a:xfrm>
        </p:spPr>
        <p:txBody>
          <a:bodyPr>
            <a:normAutofit fontScale="90000"/>
          </a:bodyPr>
          <a:lstStyle/>
          <a:p>
            <a:pPr rtl="0">
              <a:spcBef>
                <a:spcPts val="0"/>
              </a:spcBef>
              <a:spcAft>
                <a:spcPts val="1500"/>
              </a:spcAft>
            </a:pPr>
            <a:br>
              <a:rPr lang="tr-TR" sz="1800" b="0" i="0" u="none" strike="noStrike" dirty="0">
                <a:solidFill>
                  <a:srgbClr val="000000"/>
                </a:solidFill>
                <a:effectLst/>
                <a:latin typeface="Times New Roman" panose="02020603050405020304" pitchFamily="18" charset="0"/>
              </a:rPr>
            </a:br>
            <a:br>
              <a:rPr lang="tr-TR" sz="1800" b="0" i="0" u="none" strike="noStrike" dirty="0">
                <a:solidFill>
                  <a:srgbClr val="000000"/>
                </a:solidFill>
                <a:effectLst/>
                <a:latin typeface="Times New Roman" panose="02020603050405020304" pitchFamily="18" charset="0"/>
              </a:rPr>
            </a:br>
            <a:br>
              <a:rPr lang="tr-TR" sz="1800" b="0" i="0" u="none" strike="noStrike" dirty="0">
                <a:solidFill>
                  <a:srgbClr val="000000"/>
                </a:solidFill>
                <a:effectLst/>
                <a:latin typeface="Times New Roman" panose="02020603050405020304" pitchFamily="18" charset="0"/>
              </a:rPr>
            </a:br>
            <a:br>
              <a:rPr lang="tr-TR" sz="1800" b="0" i="0" u="none" strike="noStrike" dirty="0">
                <a:solidFill>
                  <a:srgbClr val="000000"/>
                </a:solidFill>
                <a:effectLst/>
                <a:latin typeface="Times New Roman" panose="02020603050405020304" pitchFamily="18" charset="0"/>
              </a:rPr>
            </a:br>
            <a:br>
              <a:rPr lang="tr-TR" sz="1800" b="0" i="0" u="none" strike="noStrike" dirty="0">
                <a:solidFill>
                  <a:srgbClr val="000000"/>
                </a:solidFill>
                <a:effectLst/>
                <a:latin typeface="Times New Roman" panose="02020603050405020304" pitchFamily="18" charset="0"/>
              </a:rPr>
            </a:br>
            <a:br>
              <a:rPr lang="tr-TR" sz="1800" b="0" i="0" u="none" strike="noStrike" cap="none" dirty="0">
                <a:effectLst/>
                <a:latin typeface="Times New Roman" panose="02020603050405020304" pitchFamily="18" charset="0"/>
              </a:rPr>
            </a:br>
            <a:r>
              <a:rPr lang="tr-TR" sz="1800" b="0" i="0" u="none" strike="noStrike" cap="none" dirty="0">
                <a:effectLst/>
                <a:latin typeface="Times New Roman" panose="02020603050405020304" pitchFamily="18" charset="0"/>
              </a:rPr>
              <a:t>Kaydırma işleminden sonra geri beslemeyi sağlayacak </a:t>
            </a:r>
            <a:r>
              <a:rPr lang="tr-TR" sz="1800" b="0" i="0" u="none" strike="noStrike" cap="none" dirty="0" err="1">
                <a:effectLst/>
                <a:latin typeface="Times New Roman" panose="02020603050405020304" pitchFamily="18" charset="0"/>
              </a:rPr>
              <a:t>feedback</a:t>
            </a:r>
            <a:r>
              <a:rPr lang="tr-TR" sz="1800" b="0" i="0" u="none" strike="noStrike" cap="none" dirty="0">
                <a:effectLst/>
                <a:latin typeface="Times New Roman" panose="02020603050405020304" pitchFamily="18" charset="0"/>
              </a:rPr>
              <a:t> ve 11 bit ile ifade edilen ve aynı zamanda rastgele sayımızı temsil eden sinyaller oluşturuluyor.</a:t>
            </a:r>
            <a:br>
              <a:rPr lang="tr-TR" sz="1100" b="0" dirty="0">
                <a:effectLst/>
              </a:rPr>
            </a:br>
            <a:br>
              <a:rPr lang="tr-TR" sz="1100" dirty="0"/>
            </a:br>
            <a:br>
              <a:rPr lang="tr-TR" b="0" dirty="0">
                <a:effectLst/>
              </a:rPr>
            </a:br>
            <a:br>
              <a:rPr lang="tr-TR" dirty="0"/>
            </a:br>
            <a:endParaRPr lang="tr-TR" dirty="0"/>
          </a:p>
        </p:txBody>
      </p:sp>
      <p:sp>
        <p:nvSpPr>
          <p:cNvPr id="6" name="Başlık 1">
            <a:extLst>
              <a:ext uri="{FF2B5EF4-FFF2-40B4-BE49-F238E27FC236}">
                <a16:creationId xmlns:a16="http://schemas.microsoft.com/office/drawing/2014/main" id="{B81C4DBC-C33F-C280-0C5E-023F3B66824D}"/>
              </a:ext>
            </a:extLst>
          </p:cNvPr>
          <p:cNvSpPr txBox="1">
            <a:spLocks/>
          </p:cNvSpPr>
          <p:nvPr/>
        </p:nvSpPr>
        <p:spPr>
          <a:xfrm>
            <a:off x="790753" y="201474"/>
            <a:ext cx="10610491" cy="154671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Bef>
                <a:spcPts val="0"/>
              </a:spcBef>
              <a:spcAft>
                <a:spcPts val="1500"/>
              </a:spcAft>
            </a:pPr>
            <a:r>
              <a:rPr lang="tr-TR" sz="2900" dirty="0" err="1">
                <a:latin typeface="Times New Roman" panose="02020603050405020304" pitchFamily="18" charset="0"/>
              </a:rPr>
              <a:t>Signal</a:t>
            </a:r>
            <a:r>
              <a:rPr lang="tr-TR" sz="2900" dirty="0">
                <a:latin typeface="Times New Roman" panose="02020603050405020304" pitchFamily="18" charset="0"/>
              </a:rPr>
              <a:t> </a:t>
            </a:r>
            <a:endParaRPr lang="tr-TR" sz="2900" dirty="0"/>
          </a:p>
        </p:txBody>
      </p:sp>
      <p:pic>
        <p:nvPicPr>
          <p:cNvPr id="5124" name="Picture 4">
            <a:extLst>
              <a:ext uri="{FF2B5EF4-FFF2-40B4-BE49-F238E27FC236}">
                <a16:creationId xmlns:a16="http://schemas.microsoft.com/office/drawing/2014/main" id="{4AB1B271-A43E-62BD-1590-53AF4F93A6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145" y="3669372"/>
            <a:ext cx="7181710" cy="1446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9350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1113BDF-31B7-9977-CB65-A29CCD69A8E2}"/>
              </a:ext>
            </a:extLst>
          </p:cNvPr>
          <p:cNvSpPr>
            <a:spLocks noGrp="1"/>
          </p:cNvSpPr>
          <p:nvPr>
            <p:ph type="title"/>
          </p:nvPr>
        </p:nvSpPr>
        <p:spPr>
          <a:xfrm>
            <a:off x="790753" y="1265500"/>
            <a:ext cx="10610491" cy="1546712"/>
          </a:xfrm>
        </p:spPr>
        <p:txBody>
          <a:bodyPr>
            <a:normAutofit fontScale="90000"/>
          </a:bodyPr>
          <a:lstStyle/>
          <a:p>
            <a:pPr rtl="0">
              <a:spcBef>
                <a:spcPts val="0"/>
              </a:spcBef>
              <a:spcAft>
                <a:spcPts val="1500"/>
              </a:spcAft>
            </a:pPr>
            <a:br>
              <a:rPr lang="tr-TR" sz="1800" b="0" i="0" u="none" strike="noStrike" dirty="0">
                <a:solidFill>
                  <a:srgbClr val="000000"/>
                </a:solidFill>
                <a:effectLst/>
                <a:latin typeface="Times New Roman" panose="02020603050405020304" pitchFamily="18" charset="0"/>
              </a:rPr>
            </a:br>
            <a:br>
              <a:rPr lang="tr-TR" sz="1800" b="0" i="0" u="none" strike="noStrike" dirty="0">
                <a:solidFill>
                  <a:srgbClr val="000000"/>
                </a:solidFill>
                <a:effectLst/>
                <a:latin typeface="Times New Roman" panose="02020603050405020304" pitchFamily="18" charset="0"/>
              </a:rPr>
            </a:br>
            <a:br>
              <a:rPr lang="tr-TR" sz="1800" b="0" i="0" u="none" strike="noStrike" dirty="0">
                <a:solidFill>
                  <a:srgbClr val="000000"/>
                </a:solidFill>
                <a:effectLst/>
                <a:latin typeface="Times New Roman" panose="02020603050405020304" pitchFamily="18" charset="0"/>
              </a:rPr>
            </a:br>
            <a:br>
              <a:rPr lang="tr-TR" sz="1800" b="0" i="0" u="none" strike="noStrike" dirty="0">
                <a:solidFill>
                  <a:srgbClr val="000000"/>
                </a:solidFill>
                <a:effectLst/>
                <a:latin typeface="Times New Roman" panose="02020603050405020304" pitchFamily="18" charset="0"/>
              </a:rPr>
            </a:br>
            <a:br>
              <a:rPr lang="tr-TR" sz="1800" b="0" i="0" u="none" strike="noStrike" dirty="0">
                <a:solidFill>
                  <a:srgbClr val="000000"/>
                </a:solidFill>
                <a:effectLst/>
                <a:latin typeface="Times New Roman" panose="02020603050405020304" pitchFamily="18" charset="0"/>
              </a:rPr>
            </a:br>
            <a:br>
              <a:rPr lang="tr-TR" sz="1800" b="0" i="0" u="none" strike="noStrike" cap="none" dirty="0">
                <a:effectLst/>
                <a:latin typeface="Times New Roman" panose="02020603050405020304" pitchFamily="18" charset="0"/>
              </a:rPr>
            </a:br>
            <a:r>
              <a:rPr lang="tr-TR" sz="1800" b="0" i="0" u="none" strike="noStrike" cap="none" dirty="0">
                <a:effectLst/>
                <a:latin typeface="Times New Roman" panose="02020603050405020304" pitchFamily="18" charset="0"/>
              </a:rPr>
              <a:t>Son bitimiz ile sondan ikinci bitimizi </a:t>
            </a:r>
            <a:r>
              <a:rPr lang="tr-TR" sz="1800" b="0" i="0" u="none" strike="noStrike" cap="none" dirty="0" err="1">
                <a:effectLst/>
                <a:latin typeface="Times New Roman" panose="02020603050405020304" pitchFamily="18" charset="0"/>
              </a:rPr>
              <a:t>xor</a:t>
            </a:r>
            <a:r>
              <a:rPr lang="tr-TR" sz="1800" b="0" i="0" u="none" strike="noStrike" cap="none" dirty="0">
                <a:effectLst/>
                <a:latin typeface="Times New Roman" panose="02020603050405020304" pitchFamily="18" charset="0"/>
              </a:rPr>
              <a:t> işlemine tabi tutup işlem sonucunun </a:t>
            </a:r>
            <a:r>
              <a:rPr lang="tr-TR" sz="1800" b="0" i="0" u="none" strike="noStrike" cap="none" dirty="0" err="1">
                <a:effectLst/>
                <a:latin typeface="Times New Roman" panose="02020603050405020304" pitchFamily="18" charset="0"/>
              </a:rPr>
              <a:t>değilini</a:t>
            </a:r>
            <a:r>
              <a:rPr lang="tr-TR" sz="1800" b="0" i="0" u="none" strike="noStrike" cap="none" dirty="0">
                <a:effectLst/>
                <a:latin typeface="Times New Roman" panose="02020603050405020304" pitchFamily="18" charset="0"/>
              </a:rPr>
              <a:t> alıyoruz. Bu işlem sonucunda elde edilen değeri her kaydırma işlemi sonucu ilk bitimize yerleştiriyoruz.</a:t>
            </a:r>
            <a:br>
              <a:rPr lang="tr-TR" sz="1100" b="0" dirty="0">
                <a:effectLst/>
              </a:rPr>
            </a:br>
            <a:br>
              <a:rPr lang="tr-TR" sz="1100" dirty="0"/>
            </a:br>
            <a:br>
              <a:rPr lang="tr-TR" b="0" dirty="0">
                <a:effectLst/>
              </a:rPr>
            </a:br>
            <a:br>
              <a:rPr lang="tr-TR" dirty="0"/>
            </a:br>
            <a:endParaRPr lang="tr-TR" dirty="0"/>
          </a:p>
        </p:txBody>
      </p:sp>
      <p:sp>
        <p:nvSpPr>
          <p:cNvPr id="6" name="Başlık 1">
            <a:extLst>
              <a:ext uri="{FF2B5EF4-FFF2-40B4-BE49-F238E27FC236}">
                <a16:creationId xmlns:a16="http://schemas.microsoft.com/office/drawing/2014/main" id="{B81C4DBC-C33F-C280-0C5E-023F3B66824D}"/>
              </a:ext>
            </a:extLst>
          </p:cNvPr>
          <p:cNvSpPr txBox="1">
            <a:spLocks/>
          </p:cNvSpPr>
          <p:nvPr/>
        </p:nvSpPr>
        <p:spPr>
          <a:xfrm>
            <a:off x="790753" y="201474"/>
            <a:ext cx="10610491" cy="154671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Bef>
                <a:spcPts val="0"/>
              </a:spcBef>
              <a:spcAft>
                <a:spcPts val="1500"/>
              </a:spcAft>
            </a:pPr>
            <a:r>
              <a:rPr lang="tr-TR" sz="2900" dirty="0">
                <a:latin typeface="Times New Roman" panose="02020603050405020304" pitchFamily="18" charset="0"/>
              </a:rPr>
              <a:t>FEEDBACK POLİNOMUNUN BELİRLENMESİ</a:t>
            </a:r>
            <a:endParaRPr lang="tr-TR" sz="2900" dirty="0"/>
          </a:p>
        </p:txBody>
      </p:sp>
      <p:pic>
        <p:nvPicPr>
          <p:cNvPr id="3074" name="Picture 2">
            <a:extLst>
              <a:ext uri="{FF2B5EF4-FFF2-40B4-BE49-F238E27FC236}">
                <a16:creationId xmlns:a16="http://schemas.microsoft.com/office/drawing/2014/main" id="{0B9182D9-7D64-765A-0D04-09667E138B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2108" y="3876238"/>
            <a:ext cx="6707784" cy="474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8928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1113BDF-31B7-9977-CB65-A29CCD69A8E2}"/>
              </a:ext>
            </a:extLst>
          </p:cNvPr>
          <p:cNvSpPr>
            <a:spLocks noGrp="1"/>
          </p:cNvSpPr>
          <p:nvPr>
            <p:ph type="title"/>
          </p:nvPr>
        </p:nvSpPr>
        <p:spPr>
          <a:xfrm>
            <a:off x="790754" y="1265500"/>
            <a:ext cx="10610491" cy="1546712"/>
          </a:xfrm>
        </p:spPr>
        <p:txBody>
          <a:bodyPr>
            <a:normAutofit/>
          </a:bodyPr>
          <a:lstStyle/>
          <a:p>
            <a:pPr rtl="0">
              <a:spcBef>
                <a:spcPts val="0"/>
              </a:spcBef>
              <a:spcAft>
                <a:spcPts val="1500"/>
              </a:spcAft>
            </a:pPr>
            <a:r>
              <a:rPr lang="tr-TR" sz="1800" cap="none" dirty="0">
                <a:latin typeface="Times New Roman" panose="02020603050405020304" pitchFamily="18" charset="0"/>
              </a:rPr>
              <a:t>Her üretilen yükselen kenar </a:t>
            </a:r>
            <a:r>
              <a:rPr lang="tr-TR" sz="1800" cap="none" dirty="0" err="1">
                <a:latin typeface="Times New Roman" panose="02020603050405020304" pitchFamily="18" charset="0"/>
              </a:rPr>
              <a:t>clock</a:t>
            </a:r>
            <a:r>
              <a:rPr lang="tr-TR" sz="1800" cap="none" dirty="0">
                <a:latin typeface="Times New Roman" panose="02020603050405020304" pitchFamily="18" charset="0"/>
              </a:rPr>
              <a:t> sinyalinde </a:t>
            </a:r>
            <a:r>
              <a:rPr lang="tr-TR" sz="1800" cap="none" dirty="0" err="1">
                <a:latin typeface="Times New Roman" panose="02020603050405020304" pitchFamily="18" charset="0"/>
              </a:rPr>
              <a:t>reset</a:t>
            </a:r>
            <a:r>
              <a:rPr lang="tr-TR" sz="1800" cap="none" dirty="0">
                <a:latin typeface="Times New Roman" panose="02020603050405020304" pitchFamily="18" charset="0"/>
              </a:rPr>
              <a:t> değeri 0 ve </a:t>
            </a:r>
            <a:r>
              <a:rPr lang="tr-TR" sz="1800" cap="none" dirty="0" err="1">
                <a:latin typeface="Times New Roman" panose="02020603050405020304" pitchFamily="18" charset="0"/>
              </a:rPr>
              <a:t>enable</a:t>
            </a:r>
            <a:r>
              <a:rPr lang="tr-TR" sz="1800" cap="none" dirty="0">
                <a:latin typeface="Times New Roman" panose="02020603050405020304" pitchFamily="18" charset="0"/>
              </a:rPr>
              <a:t> değeri 1 ise rastgele sayımızı üretiyoruz. Rastgele sayımızı üretirken elde ettiğimiz </a:t>
            </a:r>
            <a:r>
              <a:rPr lang="tr-TR" sz="1800" cap="none" dirty="0" err="1">
                <a:latin typeface="Times New Roman" panose="02020603050405020304" pitchFamily="18" charset="0"/>
              </a:rPr>
              <a:t>feedback</a:t>
            </a:r>
            <a:r>
              <a:rPr lang="tr-TR" sz="1800" cap="none" dirty="0">
                <a:latin typeface="Times New Roman" panose="02020603050405020304" pitchFamily="18" charset="0"/>
              </a:rPr>
              <a:t> değerini ilk bitimize yerleştirip kaydırma yapıyoruz.</a:t>
            </a:r>
            <a:endParaRPr lang="tr-TR" dirty="0"/>
          </a:p>
        </p:txBody>
      </p:sp>
      <p:sp>
        <p:nvSpPr>
          <p:cNvPr id="6" name="Başlık 1">
            <a:extLst>
              <a:ext uri="{FF2B5EF4-FFF2-40B4-BE49-F238E27FC236}">
                <a16:creationId xmlns:a16="http://schemas.microsoft.com/office/drawing/2014/main" id="{B81C4DBC-C33F-C280-0C5E-023F3B66824D}"/>
              </a:ext>
            </a:extLst>
          </p:cNvPr>
          <p:cNvSpPr txBox="1">
            <a:spLocks/>
          </p:cNvSpPr>
          <p:nvPr/>
        </p:nvSpPr>
        <p:spPr>
          <a:xfrm>
            <a:off x="790753" y="201474"/>
            <a:ext cx="10610491" cy="154671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spcBef>
                <a:spcPts val="0"/>
              </a:spcBef>
              <a:spcAft>
                <a:spcPts val="1500"/>
              </a:spcAft>
            </a:pPr>
            <a:r>
              <a:rPr lang="tr-TR" sz="2900" dirty="0">
                <a:latin typeface="Times New Roman" panose="02020603050405020304" pitchFamily="18" charset="0"/>
              </a:rPr>
              <a:t>Rastgele sayının üretilmesi</a:t>
            </a:r>
            <a:endParaRPr lang="tr-TR" sz="2900" dirty="0"/>
          </a:p>
        </p:txBody>
      </p:sp>
      <p:pic>
        <p:nvPicPr>
          <p:cNvPr id="4098" name="Picture 2">
            <a:extLst>
              <a:ext uri="{FF2B5EF4-FFF2-40B4-BE49-F238E27FC236}">
                <a16:creationId xmlns:a16="http://schemas.microsoft.com/office/drawing/2014/main" id="{FB64E229-1551-9563-369C-3BDC499668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2503" y="3010124"/>
            <a:ext cx="5686993" cy="2943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9779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vre">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TM04033919[[fn=Devre]]</Template>
  <TotalTime>53</TotalTime>
  <Words>387</Words>
  <Application>Microsoft Office PowerPoint</Application>
  <PresentationFormat>Geniş ekran</PresentationFormat>
  <Paragraphs>24</Paragraphs>
  <Slides>14</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14</vt:i4>
      </vt:variant>
    </vt:vector>
  </HeadingPairs>
  <TitlesOfParts>
    <vt:vector size="19" baseType="lpstr">
      <vt:lpstr>Arial</vt:lpstr>
      <vt:lpstr>Times New Roman</vt:lpstr>
      <vt:lpstr>Tw Cen MT</vt:lpstr>
      <vt:lpstr>Whitney</vt:lpstr>
      <vt:lpstr>Devre</vt:lpstr>
      <vt:lpstr>LFSR random number generation vhdl</vt:lpstr>
      <vt:lpstr>    Doğrusal bir geri besleme kaydırma kaydı, tetiklendiğinde kayan bir bitler topluluğudur ve sonraki durum, önceki durumunun doğrusal bir işlevidir. kaydırma işlemi olarak sağa kaydırma ve kaydın sonraki durumunu oluşturmak için doğrusal fonksiyon olarak xor kullanıyoruz.  </vt:lpstr>
      <vt:lpstr>      Sahte rasgele sayılar oluşturmak için kullandığımız lfsr, üçüncü yaklaşımla gider ve bir boolean xor'u, taps adı verilen bir dizi seçilmiş mandala uygular ve elde edilen biti en soldaki mandala koyarak bir doğrusal geri besleme oluşturur.    </vt:lpstr>
      <vt:lpstr>      Devremizde reset değeri 0 ve enable değeri 1 olduğu sürece üretilen her yüksek kenar clock sinyalinde 11 bit üzerinde kaydırma yapılarak rastgele bir değer üretilecektir.    </vt:lpstr>
      <vt:lpstr>Lfsr'ler hem yazılım hem de donanım tarafında çok verimli olmasına rağmen, bunların kullanımıyla ilgili bazı endişeler var.  Lfsr'deki bit sayısı sınırlıdır (yapılandırıldığı gibi); kayıt, belirli bir bit seti ürettikten sonra aynı seti tekrarlayacaktır. Bu yüzden gelecekteki rasgele sayılar kümesini tahmin edebiliriz. Lfsr'lerin ne kadar savunmasız olabileceği göz önüne alındığında, kriptografik güce ihtiyaç duyan yerlerde kullanılmazlar.      </vt:lpstr>
      <vt:lpstr>      Giriş portları olarak reset, clock ve enable tanımlanmıştır. Rastgele sayımızın üretileceği 11 bitlik count dizimiz ise çıkış portu olarak  tanımlanmıştır.    </vt:lpstr>
      <vt:lpstr>      Kaydırma işleminden sonra geri beslemeyi sağlayacak feedback ve 11 bit ile ifade edilen ve aynı zamanda rastgele sayımızı temsil eden sinyaller oluşturuluyor.    </vt:lpstr>
      <vt:lpstr>      Son bitimiz ile sondan ikinci bitimizi xor işlemine tabi tutup işlem sonucunun değilini alıyoruz. Bu işlem sonucunda elde edilen değeri her kaydırma işlemi sonucu ilk bitimize yerleştiriyoruz.    </vt:lpstr>
      <vt:lpstr>Her üretilen yükselen kenar clock sinyalinde reset değeri 0 ve enable değeri 1 ise rastgele sayımızı üretiyoruz. Rastgele sayımızı üretirken elde ettiğimiz feedback değerini ilk bitimize yerleştirip kaydırma yapıyoruz.</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LFSR random number generation vhdl</dc:title>
  <dc:creator>Emir Muhammet Aydemir</dc:creator>
  <cp:lastModifiedBy>Emir Muhammet Aydemir</cp:lastModifiedBy>
  <cp:revision>1</cp:revision>
  <dcterms:created xsi:type="dcterms:W3CDTF">2022-06-07T21:39:19Z</dcterms:created>
  <dcterms:modified xsi:type="dcterms:W3CDTF">2022-06-07T22:33:01Z</dcterms:modified>
</cp:coreProperties>
</file>