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8"/>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1156"/>
  </p:normalViewPr>
  <p:slideViewPr>
    <p:cSldViewPr snapToGrid="0">
      <p:cViewPr varScale="1">
        <p:scale>
          <a:sx n="102" d="100"/>
          <a:sy n="102" d="100"/>
        </p:scale>
        <p:origin x="21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7E4E8-4B88-7C4C-AFE1-A6EEFF7F4D70}" type="datetimeFigureOut">
              <a:rPr lang="tr-TR" smtClean="0"/>
              <a:t>16.11.2020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0863F-0A1A-7249-84AD-DB17708D09AC}" type="slidenum">
              <a:rPr lang="tr-TR" smtClean="0"/>
              <a:t>‹#›</a:t>
            </a:fld>
            <a:endParaRPr lang="tr-TR"/>
          </a:p>
        </p:txBody>
      </p:sp>
    </p:spTree>
    <p:extLst>
      <p:ext uri="{BB962C8B-B14F-4D97-AF65-F5344CB8AC3E}">
        <p14:creationId xmlns:p14="http://schemas.microsoft.com/office/powerpoint/2010/main" val="3970616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Grid</a:t>
            </a:r>
            <a:r>
              <a:rPr lang="tr-TR" dirty="0"/>
              <a:t>, bileşenleri bir matris şeklinde yerleştirmek için kullanılan bir yapıdır (</a:t>
            </a:r>
            <a:r>
              <a:rPr lang="tr-TR" dirty="0" err="1"/>
              <a:t>container</a:t>
            </a:r>
            <a:r>
              <a:rPr lang="tr-TR" dirty="0"/>
              <a:t>). İstenildiği kadar sütun ve satır oluşturulabilir ve bunların boyutları sabit veya oran olarak verilebilir.</a:t>
            </a:r>
          </a:p>
        </p:txBody>
      </p:sp>
      <p:sp>
        <p:nvSpPr>
          <p:cNvPr id="4" name="Slide Number Placeholder 3"/>
          <p:cNvSpPr>
            <a:spLocks noGrp="1"/>
          </p:cNvSpPr>
          <p:nvPr>
            <p:ph type="sldNum" sz="quarter" idx="5"/>
          </p:nvPr>
        </p:nvSpPr>
        <p:spPr/>
        <p:txBody>
          <a:bodyPr/>
          <a:lstStyle/>
          <a:p>
            <a:fld id="{ABC0863F-0A1A-7249-84AD-DB17708D09AC}" type="slidenum">
              <a:rPr lang="tr-TR" smtClean="0"/>
              <a:t>2</a:t>
            </a:fld>
            <a:endParaRPr lang="tr-TR"/>
          </a:p>
        </p:txBody>
      </p:sp>
    </p:spTree>
    <p:extLst>
      <p:ext uri="{BB962C8B-B14F-4D97-AF65-F5344CB8AC3E}">
        <p14:creationId xmlns:p14="http://schemas.microsoft.com/office/powerpoint/2010/main" val="848146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DatePicker</a:t>
            </a:r>
            <a:r>
              <a:rPr lang="tr-TR" dirty="0"/>
              <a:t> daha küçük bir alanda tarih seçmek için kullanılır. </a:t>
            </a:r>
            <a:r>
              <a:rPr lang="tr-TR" dirty="0" err="1"/>
              <a:t>Calendar’dan</a:t>
            </a:r>
            <a:r>
              <a:rPr lang="tr-TR" dirty="0"/>
              <a:t> farklı olarak tarih seçim penceresi kontrole tıklandığında çizdirilir. </a:t>
            </a:r>
          </a:p>
          <a:p>
            <a:r>
              <a:rPr lang="tr-TR" dirty="0"/>
              <a:t>Seçilen tarihe erişmek için </a:t>
            </a:r>
            <a:r>
              <a:rPr lang="tr-TR" dirty="0" err="1"/>
              <a:t>selectedDate</a:t>
            </a:r>
            <a:r>
              <a:rPr lang="tr-TR" dirty="0"/>
              <a:t> özelliği kullanılır.</a:t>
            </a:r>
          </a:p>
        </p:txBody>
      </p:sp>
      <p:sp>
        <p:nvSpPr>
          <p:cNvPr id="4" name="Slide Number Placeholder 3"/>
          <p:cNvSpPr>
            <a:spLocks noGrp="1"/>
          </p:cNvSpPr>
          <p:nvPr>
            <p:ph type="sldNum" sz="quarter" idx="5"/>
          </p:nvPr>
        </p:nvSpPr>
        <p:spPr/>
        <p:txBody>
          <a:bodyPr/>
          <a:lstStyle/>
          <a:p>
            <a:fld id="{ABC0863F-0A1A-7249-84AD-DB17708D09AC}" type="slidenum">
              <a:rPr lang="tr-TR" smtClean="0"/>
              <a:t>11</a:t>
            </a:fld>
            <a:endParaRPr lang="tr-TR"/>
          </a:p>
        </p:txBody>
      </p:sp>
    </p:spTree>
    <p:extLst>
      <p:ext uri="{BB962C8B-B14F-4D97-AF65-F5344CB8AC3E}">
        <p14:creationId xmlns:p14="http://schemas.microsoft.com/office/powerpoint/2010/main" val="206325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Birden fazla alanı olan listelerin gösterilmesinde </a:t>
            </a:r>
            <a:r>
              <a:rPr lang="tr-TR" dirty="0" err="1"/>
              <a:t>DataGrid</a:t>
            </a:r>
            <a:r>
              <a:rPr lang="tr-TR" dirty="0"/>
              <a:t> kullanılır. </a:t>
            </a:r>
            <a:r>
              <a:rPr lang="tr-TR" dirty="0" err="1"/>
              <a:t>Veritabanından</a:t>
            </a:r>
            <a:r>
              <a:rPr lang="tr-TR" dirty="0"/>
              <a:t> çekilen verilerin gösterilmesinde oldukça fazla kullanılmaktadır. Ayrıca sınıflar da </a:t>
            </a:r>
            <a:r>
              <a:rPr lang="tr-TR" dirty="0" err="1"/>
              <a:t>datagrid</a:t>
            </a:r>
            <a:r>
              <a:rPr lang="tr-TR" dirty="0"/>
              <a:t> içerisinde gösterilebilmektedirler. Bunun için </a:t>
            </a:r>
            <a:r>
              <a:rPr lang="tr-TR" dirty="0" err="1"/>
              <a:t>itemSource</a:t>
            </a:r>
            <a:r>
              <a:rPr lang="tr-TR" dirty="0"/>
              <a:t> özelliği kullanılabilmektedir.</a:t>
            </a:r>
          </a:p>
        </p:txBody>
      </p:sp>
      <p:sp>
        <p:nvSpPr>
          <p:cNvPr id="4" name="Slide Number Placeholder 3"/>
          <p:cNvSpPr>
            <a:spLocks noGrp="1"/>
          </p:cNvSpPr>
          <p:nvPr>
            <p:ph type="sldNum" sz="quarter" idx="5"/>
          </p:nvPr>
        </p:nvSpPr>
        <p:spPr/>
        <p:txBody>
          <a:bodyPr/>
          <a:lstStyle/>
          <a:p>
            <a:fld id="{ABC0863F-0A1A-7249-84AD-DB17708D09AC}" type="slidenum">
              <a:rPr lang="tr-TR" smtClean="0"/>
              <a:t>12</a:t>
            </a:fld>
            <a:endParaRPr lang="tr-TR"/>
          </a:p>
        </p:txBody>
      </p:sp>
    </p:spTree>
    <p:extLst>
      <p:ext uri="{BB962C8B-B14F-4D97-AF65-F5344CB8AC3E}">
        <p14:creationId xmlns:p14="http://schemas.microsoft.com/office/powerpoint/2010/main" val="2222270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Belirli bir işlemin bitme durumunu göstermek için sıkça kullanılır. Value ile değerine ulaşılırken bu değerin aralığı </a:t>
            </a:r>
            <a:r>
              <a:rPr lang="tr-TR" dirty="0" err="1"/>
              <a:t>maximum</a:t>
            </a:r>
            <a:r>
              <a:rPr lang="tr-TR" dirty="0"/>
              <a:t> ve minimum değerleri ile belirlenebilmektedir. </a:t>
            </a:r>
            <a:r>
              <a:rPr lang="tr-TR" dirty="0" err="1"/>
              <a:t>Orientation</a:t>
            </a:r>
            <a:r>
              <a:rPr lang="tr-TR" dirty="0"/>
              <a:t> özelliği ile dikey ya da yatay olması belirlenebilir. Ayrıca ilerlemenin gösterilmesinde adımlar </a:t>
            </a:r>
            <a:r>
              <a:rPr lang="tr-TR" dirty="0" err="1"/>
              <a:t>smallchange</a:t>
            </a:r>
            <a:r>
              <a:rPr lang="tr-TR" dirty="0"/>
              <a:t> ve </a:t>
            </a:r>
            <a:r>
              <a:rPr lang="tr-TR" dirty="0" err="1"/>
              <a:t>largechange</a:t>
            </a:r>
            <a:r>
              <a:rPr lang="tr-TR" dirty="0"/>
              <a:t> özellikleri ile belirlenir.</a:t>
            </a:r>
          </a:p>
        </p:txBody>
      </p:sp>
      <p:sp>
        <p:nvSpPr>
          <p:cNvPr id="4" name="Slide Number Placeholder 3"/>
          <p:cNvSpPr>
            <a:spLocks noGrp="1"/>
          </p:cNvSpPr>
          <p:nvPr>
            <p:ph type="sldNum" sz="quarter" idx="5"/>
          </p:nvPr>
        </p:nvSpPr>
        <p:spPr/>
        <p:txBody>
          <a:bodyPr/>
          <a:lstStyle/>
          <a:p>
            <a:fld id="{ABC0863F-0A1A-7249-84AD-DB17708D09AC}" type="slidenum">
              <a:rPr lang="tr-TR" smtClean="0"/>
              <a:t>13</a:t>
            </a:fld>
            <a:endParaRPr lang="tr-TR"/>
          </a:p>
        </p:txBody>
      </p:sp>
    </p:spTree>
    <p:extLst>
      <p:ext uri="{BB962C8B-B14F-4D97-AF65-F5344CB8AC3E}">
        <p14:creationId xmlns:p14="http://schemas.microsoft.com/office/powerpoint/2010/main" val="325536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Bir pencere içerisinde web sayfalarının gösterilmesi için kullanılır.</a:t>
            </a:r>
          </a:p>
        </p:txBody>
      </p:sp>
      <p:sp>
        <p:nvSpPr>
          <p:cNvPr id="4" name="Slide Number Placeholder 3"/>
          <p:cNvSpPr>
            <a:spLocks noGrp="1"/>
          </p:cNvSpPr>
          <p:nvPr>
            <p:ph type="sldNum" sz="quarter" idx="5"/>
          </p:nvPr>
        </p:nvSpPr>
        <p:spPr/>
        <p:txBody>
          <a:bodyPr/>
          <a:lstStyle/>
          <a:p>
            <a:fld id="{ABC0863F-0A1A-7249-84AD-DB17708D09AC}" type="slidenum">
              <a:rPr lang="tr-TR" smtClean="0"/>
              <a:t>14</a:t>
            </a:fld>
            <a:endParaRPr lang="tr-TR"/>
          </a:p>
        </p:txBody>
      </p:sp>
    </p:spTree>
    <p:extLst>
      <p:ext uri="{BB962C8B-B14F-4D97-AF65-F5344CB8AC3E}">
        <p14:creationId xmlns:p14="http://schemas.microsoft.com/office/powerpoint/2010/main" val="1688377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Treeview</a:t>
            </a:r>
            <a:r>
              <a:rPr lang="tr-TR" dirty="0"/>
              <a:t> hiyerarşik olarak eleman eklemek için kullanılır. Yazılmış sınıfların </a:t>
            </a:r>
            <a:r>
              <a:rPr lang="tr-TR" dirty="0" err="1"/>
              <a:t>treeview</a:t>
            </a:r>
            <a:r>
              <a:rPr lang="tr-TR" dirty="0"/>
              <a:t> içerisinde gösterilebilmesi için </a:t>
            </a:r>
            <a:r>
              <a:rPr lang="tr-TR" dirty="0" err="1"/>
              <a:t>xaml</a:t>
            </a:r>
            <a:r>
              <a:rPr lang="tr-TR" dirty="0"/>
              <a:t> kısmında özelleştirme yapmak gerekmektedir.</a:t>
            </a:r>
          </a:p>
          <a:p>
            <a:r>
              <a:rPr lang="tr-TR" dirty="0" err="1"/>
              <a:t>Treeview’a</a:t>
            </a:r>
            <a:r>
              <a:rPr lang="tr-TR" dirty="0"/>
              <a:t> eleman eklemek için alttan üste doğru ekleme işleminin gerçekleştirilmesi gerekmektedir.</a:t>
            </a:r>
          </a:p>
        </p:txBody>
      </p:sp>
      <p:sp>
        <p:nvSpPr>
          <p:cNvPr id="4" name="Slide Number Placeholder 3"/>
          <p:cNvSpPr>
            <a:spLocks noGrp="1"/>
          </p:cNvSpPr>
          <p:nvPr>
            <p:ph type="sldNum" sz="quarter" idx="5"/>
          </p:nvPr>
        </p:nvSpPr>
        <p:spPr/>
        <p:txBody>
          <a:bodyPr/>
          <a:lstStyle/>
          <a:p>
            <a:fld id="{ABC0863F-0A1A-7249-84AD-DB17708D09AC}" type="slidenum">
              <a:rPr lang="tr-TR" smtClean="0"/>
              <a:t>15</a:t>
            </a:fld>
            <a:endParaRPr lang="tr-TR"/>
          </a:p>
        </p:txBody>
      </p:sp>
    </p:spTree>
    <p:extLst>
      <p:ext uri="{BB962C8B-B14F-4D97-AF65-F5344CB8AC3E}">
        <p14:creationId xmlns:p14="http://schemas.microsoft.com/office/powerpoint/2010/main" val="292046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dirty="0"/>
              <a:t>* Karakteri kullanılarak tüm alanın belirli bir kısmı tanımlanabilir. Tüm * kullanan katsayıların toplamına göre bir oranla boyutlandırma işlemi yapılır. </a:t>
            </a:r>
          </a:p>
          <a:p>
            <a:pPr marL="171450" indent="-171450">
              <a:buFont typeface="Arial" panose="020B0604020202020204" pitchFamily="34" charset="0"/>
              <a:buChar char="•"/>
            </a:pPr>
            <a:r>
              <a:rPr lang="tr-TR" dirty="0"/>
              <a:t>Örnekteki gibi 1,2,1 ve 5*  tanımlandığında toplam 9’luk bir alan 1/9, 2/9, 1/9 ve 5/9 oranında bölünür ve boyutlandırma da buna göre gerçekleştirilir.</a:t>
            </a:r>
          </a:p>
          <a:p>
            <a:pPr marL="171450" indent="-171450">
              <a:buFont typeface="Arial" panose="020B0604020202020204" pitchFamily="34" charset="0"/>
              <a:buChar char="•"/>
            </a:pPr>
            <a:r>
              <a:rPr lang="tr-TR" dirty="0"/>
              <a:t>* </a:t>
            </a:r>
            <a:r>
              <a:rPr lang="tr-TR" dirty="0" err="1"/>
              <a:t>notasyonu</a:t>
            </a:r>
            <a:r>
              <a:rPr lang="tr-TR" dirty="0"/>
              <a:t> satır ve sütunlar için kullanılabilir.</a:t>
            </a:r>
          </a:p>
        </p:txBody>
      </p:sp>
      <p:sp>
        <p:nvSpPr>
          <p:cNvPr id="4" name="Slide Number Placeholder 3"/>
          <p:cNvSpPr>
            <a:spLocks noGrp="1"/>
          </p:cNvSpPr>
          <p:nvPr>
            <p:ph type="sldNum" sz="quarter" idx="5"/>
          </p:nvPr>
        </p:nvSpPr>
        <p:spPr/>
        <p:txBody>
          <a:bodyPr/>
          <a:lstStyle/>
          <a:p>
            <a:fld id="{ABC0863F-0A1A-7249-84AD-DB17708D09AC}" type="slidenum">
              <a:rPr lang="tr-TR" smtClean="0"/>
              <a:t>3</a:t>
            </a:fld>
            <a:endParaRPr lang="tr-TR"/>
          </a:p>
        </p:txBody>
      </p:sp>
    </p:spTree>
    <p:extLst>
      <p:ext uri="{BB962C8B-B14F-4D97-AF65-F5344CB8AC3E}">
        <p14:creationId xmlns:p14="http://schemas.microsoft.com/office/powerpoint/2010/main" val="175215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Eklenmek istenen elementler </a:t>
            </a:r>
            <a:r>
              <a:rPr lang="tr-TR" dirty="0" err="1"/>
              <a:t>column</a:t>
            </a:r>
            <a:r>
              <a:rPr lang="tr-TR" dirty="0"/>
              <a:t> ve </a:t>
            </a:r>
            <a:r>
              <a:rPr lang="tr-TR" dirty="0" err="1"/>
              <a:t>row</a:t>
            </a:r>
            <a:r>
              <a:rPr lang="tr-TR" dirty="0"/>
              <a:t> özelliği girilerek </a:t>
            </a:r>
            <a:r>
              <a:rPr lang="tr-TR" dirty="0" err="1"/>
              <a:t>grid’in</a:t>
            </a:r>
            <a:r>
              <a:rPr lang="tr-TR" dirty="0"/>
              <a:t> istenen satır ve sütununa eklenebilir.</a:t>
            </a:r>
          </a:p>
        </p:txBody>
      </p:sp>
      <p:sp>
        <p:nvSpPr>
          <p:cNvPr id="4" name="Slide Number Placeholder 3"/>
          <p:cNvSpPr>
            <a:spLocks noGrp="1"/>
          </p:cNvSpPr>
          <p:nvPr>
            <p:ph type="sldNum" sz="quarter" idx="5"/>
          </p:nvPr>
        </p:nvSpPr>
        <p:spPr/>
        <p:txBody>
          <a:bodyPr/>
          <a:lstStyle/>
          <a:p>
            <a:fld id="{ABC0863F-0A1A-7249-84AD-DB17708D09AC}" type="slidenum">
              <a:rPr lang="tr-TR" smtClean="0"/>
              <a:t>4</a:t>
            </a:fld>
            <a:endParaRPr lang="tr-TR"/>
          </a:p>
        </p:txBody>
      </p:sp>
    </p:spTree>
    <p:extLst>
      <p:ext uri="{BB962C8B-B14F-4D97-AF65-F5344CB8AC3E}">
        <p14:creationId xmlns:p14="http://schemas.microsoft.com/office/powerpoint/2010/main" val="259793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Eğer bir satır ve sütun (ya da hücre) değerinde birden fazla bileşen varsa bu bileşenler üst üste çizdirilirler. Bunu önlemek için hizalama değerleri, boyut değerleri gibi değerler değiştirilebilir fakat formun yeniden boyutlandırılması sırasında bunun ayarlanması zor olacaktır.</a:t>
            </a:r>
          </a:p>
        </p:txBody>
      </p:sp>
      <p:sp>
        <p:nvSpPr>
          <p:cNvPr id="4" name="Slide Number Placeholder 3"/>
          <p:cNvSpPr>
            <a:spLocks noGrp="1"/>
          </p:cNvSpPr>
          <p:nvPr>
            <p:ph type="sldNum" sz="quarter" idx="5"/>
          </p:nvPr>
        </p:nvSpPr>
        <p:spPr/>
        <p:txBody>
          <a:bodyPr/>
          <a:lstStyle/>
          <a:p>
            <a:fld id="{ABC0863F-0A1A-7249-84AD-DB17708D09AC}" type="slidenum">
              <a:rPr lang="tr-TR" smtClean="0"/>
              <a:t>5</a:t>
            </a:fld>
            <a:endParaRPr lang="tr-TR"/>
          </a:p>
        </p:txBody>
      </p:sp>
    </p:spTree>
    <p:extLst>
      <p:ext uri="{BB962C8B-B14F-4D97-AF65-F5344CB8AC3E}">
        <p14:creationId xmlns:p14="http://schemas.microsoft.com/office/powerpoint/2010/main" val="4251010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Birden fazla bileşenin bir bölgede olabilmesi amacıyla belirli paneller kullanılabilmektedir. </a:t>
            </a:r>
            <a:r>
              <a:rPr lang="tr-TR" dirty="0" err="1"/>
              <a:t>Stackpanel</a:t>
            </a:r>
            <a:r>
              <a:rPr lang="tr-TR" dirty="0"/>
              <a:t> kendisine eklenen kontrolleri verilen yöne (dikey veya yatay) göre sırayla ekleme işlemi gerçekleştirir.</a:t>
            </a:r>
          </a:p>
        </p:txBody>
      </p:sp>
      <p:sp>
        <p:nvSpPr>
          <p:cNvPr id="4" name="Slide Number Placeholder 3"/>
          <p:cNvSpPr>
            <a:spLocks noGrp="1"/>
          </p:cNvSpPr>
          <p:nvPr>
            <p:ph type="sldNum" sz="quarter" idx="5"/>
          </p:nvPr>
        </p:nvSpPr>
        <p:spPr/>
        <p:txBody>
          <a:bodyPr/>
          <a:lstStyle/>
          <a:p>
            <a:fld id="{ABC0863F-0A1A-7249-84AD-DB17708D09AC}" type="slidenum">
              <a:rPr lang="tr-TR" smtClean="0"/>
              <a:t>6</a:t>
            </a:fld>
            <a:endParaRPr lang="tr-TR"/>
          </a:p>
        </p:txBody>
      </p:sp>
    </p:spTree>
    <p:extLst>
      <p:ext uri="{BB962C8B-B14F-4D97-AF65-F5344CB8AC3E}">
        <p14:creationId xmlns:p14="http://schemas.microsoft.com/office/powerpoint/2010/main" val="3456939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TabControl</a:t>
            </a:r>
            <a:r>
              <a:rPr lang="tr-TR" dirty="0"/>
              <a:t> bir pencerede işlevsel olarak birden fazla işlem yapacak sayfa olması istendiğinde kullanılır. </a:t>
            </a:r>
            <a:r>
              <a:rPr lang="tr-TR" dirty="0" err="1"/>
              <a:t>Wpf’in</a:t>
            </a:r>
            <a:r>
              <a:rPr lang="tr-TR" dirty="0"/>
              <a:t> bir özelliği olarak </a:t>
            </a:r>
            <a:r>
              <a:rPr lang="tr-TR" dirty="0" err="1"/>
              <a:t>tab</a:t>
            </a:r>
            <a:r>
              <a:rPr lang="tr-TR" dirty="0"/>
              <a:t> kontrollerinin olduğu kısma başka bileşenler de eklenebilmektedir.</a:t>
            </a:r>
          </a:p>
          <a:p>
            <a:r>
              <a:rPr lang="tr-TR" dirty="0" err="1"/>
              <a:t>TabControl’de</a:t>
            </a:r>
            <a:r>
              <a:rPr lang="tr-TR" dirty="0"/>
              <a:t> bulunan </a:t>
            </a:r>
            <a:r>
              <a:rPr lang="tr-TR" dirty="0" err="1"/>
              <a:t>tab’lara</a:t>
            </a:r>
            <a:r>
              <a:rPr lang="tr-TR" dirty="0"/>
              <a:t> </a:t>
            </a:r>
            <a:r>
              <a:rPr lang="tr-TR" dirty="0" err="1"/>
              <a:t>TabItem</a:t>
            </a:r>
            <a:r>
              <a:rPr lang="tr-TR" dirty="0"/>
              <a:t> özelliği ile erişilebilir. Seçili </a:t>
            </a:r>
            <a:r>
              <a:rPr lang="tr-TR" dirty="0" err="1"/>
              <a:t>tab’ın</a:t>
            </a:r>
            <a:r>
              <a:rPr lang="tr-TR" dirty="0"/>
              <a:t> indeksini almak için </a:t>
            </a:r>
            <a:r>
              <a:rPr lang="tr-TR" dirty="0" err="1"/>
              <a:t>selectedIndex</a:t>
            </a:r>
            <a:r>
              <a:rPr lang="tr-TR" dirty="0"/>
              <a:t> özelliği bulunmaktadır.</a:t>
            </a:r>
          </a:p>
        </p:txBody>
      </p:sp>
      <p:sp>
        <p:nvSpPr>
          <p:cNvPr id="4" name="Slide Number Placeholder 3"/>
          <p:cNvSpPr>
            <a:spLocks noGrp="1"/>
          </p:cNvSpPr>
          <p:nvPr>
            <p:ph type="sldNum" sz="quarter" idx="5"/>
          </p:nvPr>
        </p:nvSpPr>
        <p:spPr/>
        <p:txBody>
          <a:bodyPr/>
          <a:lstStyle/>
          <a:p>
            <a:fld id="{ABC0863F-0A1A-7249-84AD-DB17708D09AC}" type="slidenum">
              <a:rPr lang="tr-TR" smtClean="0"/>
              <a:t>7</a:t>
            </a:fld>
            <a:endParaRPr lang="tr-TR"/>
          </a:p>
        </p:txBody>
      </p:sp>
    </p:spTree>
    <p:extLst>
      <p:ext uri="{BB962C8B-B14F-4D97-AF65-F5344CB8AC3E}">
        <p14:creationId xmlns:p14="http://schemas.microsoft.com/office/powerpoint/2010/main" val="2580882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Form üzerine herhangi bir resmin eklenmesi amacıyla Image bileşeni kullanılabilmektedir. Yolu </a:t>
            </a:r>
            <a:r>
              <a:rPr lang="tr-TR" dirty="0" err="1"/>
              <a:t>source</a:t>
            </a:r>
            <a:r>
              <a:rPr lang="tr-TR" dirty="0"/>
              <a:t> özelliğine verilen resmin çizdirilmesi işlemi gerçekleştirilir. Resmin tam boyutta gösterilmesi, resim kutusunun doldurulması veya resmin oranının bozulmaması için farklı </a:t>
            </a:r>
            <a:r>
              <a:rPr lang="tr-TR" dirty="0" err="1"/>
              <a:t>stretch</a:t>
            </a:r>
            <a:r>
              <a:rPr lang="tr-TR" dirty="0"/>
              <a:t> özellikleri seçilebilmektedir.</a:t>
            </a:r>
          </a:p>
        </p:txBody>
      </p:sp>
      <p:sp>
        <p:nvSpPr>
          <p:cNvPr id="4" name="Slide Number Placeholder 3"/>
          <p:cNvSpPr>
            <a:spLocks noGrp="1"/>
          </p:cNvSpPr>
          <p:nvPr>
            <p:ph type="sldNum" sz="quarter" idx="5"/>
          </p:nvPr>
        </p:nvSpPr>
        <p:spPr/>
        <p:txBody>
          <a:bodyPr/>
          <a:lstStyle/>
          <a:p>
            <a:fld id="{ABC0863F-0A1A-7249-84AD-DB17708D09AC}" type="slidenum">
              <a:rPr lang="tr-TR" smtClean="0"/>
              <a:t>8</a:t>
            </a:fld>
            <a:endParaRPr lang="tr-TR"/>
          </a:p>
        </p:txBody>
      </p:sp>
    </p:spTree>
    <p:extLst>
      <p:ext uri="{BB962C8B-B14F-4D97-AF65-F5344CB8AC3E}">
        <p14:creationId xmlns:p14="http://schemas.microsoft.com/office/powerpoint/2010/main" val="369917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Kullanıcıdan belirli işlemlere karşılık cevap almak için kullanılır. Özelliklerine göre tuşları, simgesi ve </a:t>
            </a:r>
            <a:r>
              <a:rPr lang="tr-TR"/>
              <a:t>başlığı belirlenebilir.</a:t>
            </a:r>
          </a:p>
        </p:txBody>
      </p:sp>
      <p:sp>
        <p:nvSpPr>
          <p:cNvPr id="4" name="Slide Number Placeholder 3"/>
          <p:cNvSpPr>
            <a:spLocks noGrp="1"/>
          </p:cNvSpPr>
          <p:nvPr>
            <p:ph type="sldNum" sz="quarter" idx="5"/>
          </p:nvPr>
        </p:nvSpPr>
        <p:spPr/>
        <p:txBody>
          <a:bodyPr/>
          <a:lstStyle/>
          <a:p>
            <a:fld id="{ABC0863F-0A1A-7249-84AD-DB17708D09AC}" type="slidenum">
              <a:rPr lang="tr-TR" smtClean="0"/>
              <a:t>9</a:t>
            </a:fld>
            <a:endParaRPr lang="tr-TR"/>
          </a:p>
        </p:txBody>
      </p:sp>
    </p:spTree>
    <p:extLst>
      <p:ext uri="{BB962C8B-B14F-4D97-AF65-F5344CB8AC3E}">
        <p14:creationId xmlns:p14="http://schemas.microsoft.com/office/powerpoint/2010/main" val="389365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Takvim bileşeni bir tarih seçmek için kullanılır.</a:t>
            </a:r>
          </a:p>
        </p:txBody>
      </p:sp>
      <p:sp>
        <p:nvSpPr>
          <p:cNvPr id="4" name="Slide Number Placeholder 3"/>
          <p:cNvSpPr>
            <a:spLocks noGrp="1"/>
          </p:cNvSpPr>
          <p:nvPr>
            <p:ph type="sldNum" sz="quarter" idx="5"/>
          </p:nvPr>
        </p:nvSpPr>
        <p:spPr/>
        <p:txBody>
          <a:bodyPr/>
          <a:lstStyle/>
          <a:p>
            <a:fld id="{ABC0863F-0A1A-7249-84AD-DB17708D09AC}" type="slidenum">
              <a:rPr lang="tr-TR" smtClean="0"/>
              <a:t>10</a:t>
            </a:fld>
            <a:endParaRPr lang="tr-TR"/>
          </a:p>
        </p:txBody>
      </p:sp>
    </p:spTree>
    <p:extLst>
      <p:ext uri="{BB962C8B-B14F-4D97-AF65-F5344CB8AC3E}">
        <p14:creationId xmlns:p14="http://schemas.microsoft.com/office/powerpoint/2010/main" val="175698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9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62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59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60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0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66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52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52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93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06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11/16/20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7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11/16/20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85971521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7A1D058-3653-4497-9885-91DE6B95F8B8}"/>
              </a:ext>
            </a:extLst>
          </p:cNvPr>
          <p:cNvPicPr>
            <a:picLocks noChangeAspect="1"/>
          </p:cNvPicPr>
          <p:nvPr/>
        </p:nvPicPr>
        <p:blipFill rotWithShape="1">
          <a:blip r:embed="rId2"/>
          <a:srcRect t="9961" r="-1" b="15019"/>
          <a:stretch/>
        </p:blipFill>
        <p:spPr>
          <a:xfrm>
            <a:off x="20" y="10"/>
            <a:ext cx="12188932" cy="6857990"/>
          </a:xfrm>
          <a:prstGeom prst="rect">
            <a:avLst/>
          </a:prstGeom>
        </p:spPr>
      </p:pic>
      <p:sp>
        <p:nvSpPr>
          <p:cNvPr id="11" name="Rectangle 10">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B2C542-FD08-44E5-8B67-65F6248C4392}"/>
              </a:ext>
            </a:extLst>
          </p:cNvPr>
          <p:cNvSpPr>
            <a:spLocks noGrp="1"/>
          </p:cNvSpPr>
          <p:nvPr>
            <p:ph type="ctrTitle"/>
          </p:nvPr>
        </p:nvSpPr>
        <p:spPr>
          <a:xfrm>
            <a:off x="1524000" y="4416721"/>
            <a:ext cx="9144000" cy="1152663"/>
          </a:xfrm>
        </p:spPr>
        <p:txBody>
          <a:bodyPr>
            <a:normAutofit/>
          </a:bodyPr>
          <a:lstStyle/>
          <a:p>
            <a:pPr algn="ctr"/>
            <a:r>
              <a:rPr lang="en-US" sz="4400" dirty="0" err="1">
                <a:solidFill>
                  <a:schemeClr val="bg1"/>
                </a:solidFill>
              </a:rPr>
              <a:t>Görsel</a:t>
            </a:r>
            <a:r>
              <a:rPr lang="en-US" sz="4400" dirty="0">
                <a:solidFill>
                  <a:schemeClr val="bg1"/>
                </a:solidFill>
              </a:rPr>
              <a:t> </a:t>
            </a:r>
            <a:r>
              <a:rPr lang="en-US" sz="4400" dirty="0" err="1">
                <a:solidFill>
                  <a:schemeClr val="bg1"/>
                </a:solidFill>
              </a:rPr>
              <a:t>Programlama</a:t>
            </a:r>
            <a:endParaRPr lang="en-US" sz="4400" dirty="0">
              <a:solidFill>
                <a:schemeClr val="bg1"/>
              </a:solidFill>
            </a:endParaRPr>
          </a:p>
        </p:txBody>
      </p:sp>
      <p:sp>
        <p:nvSpPr>
          <p:cNvPr id="3" name="Alt Başlık 2">
            <a:extLst>
              <a:ext uri="{FF2B5EF4-FFF2-40B4-BE49-F238E27FC236}">
                <a16:creationId xmlns:a16="http://schemas.microsoft.com/office/drawing/2014/main" id="{E04A8900-2647-4493-99B7-DC00477570FE}"/>
              </a:ext>
            </a:extLst>
          </p:cNvPr>
          <p:cNvSpPr>
            <a:spLocks noGrp="1"/>
          </p:cNvSpPr>
          <p:nvPr>
            <p:ph type="subTitle" idx="1"/>
          </p:nvPr>
        </p:nvSpPr>
        <p:spPr>
          <a:xfrm>
            <a:off x="1524000" y="5636465"/>
            <a:ext cx="9144000" cy="646785"/>
          </a:xfrm>
        </p:spPr>
        <p:txBody>
          <a:bodyPr>
            <a:normAutofit/>
          </a:bodyPr>
          <a:lstStyle/>
          <a:p>
            <a:pPr algn="ctr"/>
            <a:r>
              <a:rPr lang="en-US" dirty="0" err="1">
                <a:solidFill>
                  <a:schemeClr val="bg1"/>
                </a:solidFill>
              </a:rPr>
              <a:t>Gelişmiş</a:t>
            </a:r>
            <a:r>
              <a:rPr lang="en-US" dirty="0">
                <a:solidFill>
                  <a:schemeClr val="bg1"/>
                </a:solidFill>
              </a:rPr>
              <a:t> </a:t>
            </a:r>
            <a:r>
              <a:rPr lang="en-US" dirty="0" err="1">
                <a:solidFill>
                  <a:schemeClr val="bg1"/>
                </a:solidFill>
              </a:rPr>
              <a:t>Bileşenler</a:t>
            </a:r>
            <a:endParaRPr lang="en-US" dirty="0">
              <a:solidFill>
                <a:schemeClr val="bg1"/>
              </a:solidFill>
            </a:endParaRPr>
          </a:p>
        </p:txBody>
      </p:sp>
    </p:spTree>
    <p:extLst>
      <p:ext uri="{BB962C8B-B14F-4D97-AF65-F5344CB8AC3E}">
        <p14:creationId xmlns:p14="http://schemas.microsoft.com/office/powerpoint/2010/main" val="70839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a:t>Calendar</a:t>
            </a:r>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err="1"/>
              <a:t>IsTodayHighlighted</a:t>
            </a:r>
            <a:endParaRPr lang="en-US" dirty="0"/>
          </a:p>
          <a:p>
            <a:r>
              <a:rPr lang="en-US" dirty="0" err="1"/>
              <a:t>SelectedDate</a:t>
            </a:r>
            <a:endParaRPr lang="en-US" dirty="0"/>
          </a:p>
          <a:p>
            <a:r>
              <a:rPr lang="en-US" dirty="0" err="1"/>
              <a:t>SelectedDates</a:t>
            </a:r>
            <a:endParaRPr lang="en-US" dirty="0"/>
          </a:p>
          <a:p>
            <a:pPr lvl="1"/>
            <a:r>
              <a:rPr lang="en-US" dirty="0" err="1"/>
              <a:t>SelectionMode</a:t>
            </a:r>
            <a:endParaRPr lang="en-US" dirty="0"/>
          </a:p>
          <a:p>
            <a:r>
              <a:rPr lang="en-US" dirty="0" err="1"/>
              <a:t>SetValue</a:t>
            </a:r>
            <a:endParaRPr lang="en-US" dirty="0"/>
          </a:p>
          <a:p>
            <a:r>
              <a:rPr lang="en-US" dirty="0" err="1"/>
              <a:t>GetValue</a:t>
            </a:r>
            <a:endParaRPr lang="en-US" dirty="0"/>
          </a:p>
        </p:txBody>
      </p:sp>
      <p:pic>
        <p:nvPicPr>
          <p:cNvPr id="5" name="Resim 4">
            <a:extLst>
              <a:ext uri="{FF2B5EF4-FFF2-40B4-BE49-F238E27FC236}">
                <a16:creationId xmlns:a16="http://schemas.microsoft.com/office/drawing/2014/main" id="{1D2B486D-1FAD-4042-B129-044D41585EAD}"/>
              </a:ext>
            </a:extLst>
          </p:cNvPr>
          <p:cNvPicPr>
            <a:picLocks noChangeAspect="1"/>
          </p:cNvPicPr>
          <p:nvPr/>
        </p:nvPicPr>
        <p:blipFill>
          <a:blip r:embed="rId3"/>
          <a:stretch>
            <a:fillRect/>
          </a:stretch>
        </p:blipFill>
        <p:spPr>
          <a:xfrm>
            <a:off x="9206985" y="4002768"/>
            <a:ext cx="2985015" cy="2855232"/>
          </a:xfrm>
          <a:prstGeom prst="rect">
            <a:avLst/>
          </a:prstGeom>
        </p:spPr>
      </p:pic>
    </p:spTree>
    <p:extLst>
      <p:ext uri="{BB962C8B-B14F-4D97-AF65-F5344CB8AC3E}">
        <p14:creationId xmlns:p14="http://schemas.microsoft.com/office/powerpoint/2010/main" val="216827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err="1"/>
              <a:t>DatePicker</a:t>
            </a:r>
            <a:endParaRPr lang="en-US" dirty="0"/>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err="1"/>
              <a:t>DisplayDate</a:t>
            </a:r>
            <a:endParaRPr lang="en-US" dirty="0"/>
          </a:p>
          <a:p>
            <a:r>
              <a:rPr lang="en-US" dirty="0" err="1"/>
              <a:t>DisplayDateStart</a:t>
            </a:r>
            <a:endParaRPr lang="en-US" dirty="0"/>
          </a:p>
          <a:p>
            <a:r>
              <a:rPr lang="en-US" dirty="0" err="1"/>
              <a:t>DisplayDateEnd</a:t>
            </a:r>
            <a:endParaRPr lang="en-US" dirty="0"/>
          </a:p>
          <a:p>
            <a:r>
              <a:rPr lang="en-US" dirty="0" err="1"/>
              <a:t>FirstDayOfWeek</a:t>
            </a:r>
            <a:endParaRPr lang="en-US" dirty="0"/>
          </a:p>
          <a:p>
            <a:r>
              <a:rPr lang="en-US" dirty="0" err="1"/>
              <a:t>IsTodayHighlighted</a:t>
            </a:r>
            <a:r>
              <a:rPr lang="en-US" dirty="0"/>
              <a:t>	</a:t>
            </a:r>
          </a:p>
          <a:p>
            <a:r>
              <a:rPr lang="en-US" b="1" dirty="0" err="1"/>
              <a:t>SelectedDate</a:t>
            </a:r>
            <a:endParaRPr lang="en-US" b="1" dirty="0"/>
          </a:p>
        </p:txBody>
      </p:sp>
      <p:pic>
        <p:nvPicPr>
          <p:cNvPr id="5" name="Resim 4">
            <a:extLst>
              <a:ext uri="{FF2B5EF4-FFF2-40B4-BE49-F238E27FC236}">
                <a16:creationId xmlns:a16="http://schemas.microsoft.com/office/drawing/2014/main" id="{DD7A3C9F-5BDF-4F35-ACA1-57D7B46828E8}"/>
              </a:ext>
            </a:extLst>
          </p:cNvPr>
          <p:cNvPicPr>
            <a:picLocks noChangeAspect="1"/>
          </p:cNvPicPr>
          <p:nvPr/>
        </p:nvPicPr>
        <p:blipFill rotWithShape="1">
          <a:blip r:embed="rId3"/>
          <a:srcRect l="754" t="8803" r="74816" b="46990"/>
          <a:stretch/>
        </p:blipFill>
        <p:spPr>
          <a:xfrm>
            <a:off x="9303657" y="4001294"/>
            <a:ext cx="2772230" cy="2827360"/>
          </a:xfrm>
          <a:prstGeom prst="rect">
            <a:avLst/>
          </a:prstGeom>
        </p:spPr>
      </p:pic>
    </p:spTree>
    <p:extLst>
      <p:ext uri="{BB962C8B-B14F-4D97-AF65-F5344CB8AC3E}">
        <p14:creationId xmlns:p14="http://schemas.microsoft.com/office/powerpoint/2010/main" val="72008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a:t>DataGrid</a:t>
            </a:r>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err="1"/>
              <a:t>ItemSource</a:t>
            </a:r>
            <a:endParaRPr lang="en-US" dirty="0"/>
          </a:p>
          <a:p>
            <a:r>
              <a:rPr lang="en-US" dirty="0"/>
              <a:t>Items</a:t>
            </a:r>
          </a:p>
          <a:p>
            <a:r>
              <a:rPr lang="en-US" dirty="0" err="1"/>
              <a:t>SelectedIndex</a:t>
            </a:r>
            <a:endParaRPr lang="en-US" dirty="0"/>
          </a:p>
          <a:p>
            <a:r>
              <a:rPr lang="en-US" dirty="0"/>
              <a:t>Columns</a:t>
            </a:r>
          </a:p>
          <a:p>
            <a:pPr lvl="1"/>
            <a:r>
              <a:rPr lang="en-US" dirty="0" err="1"/>
              <a:t>ColumnWidth</a:t>
            </a:r>
            <a:endParaRPr lang="en-US" dirty="0"/>
          </a:p>
          <a:p>
            <a:r>
              <a:rPr lang="en-US" dirty="0"/>
              <a:t>Rows</a:t>
            </a:r>
          </a:p>
          <a:p>
            <a:pPr lvl="1"/>
            <a:r>
              <a:rPr lang="en-US" dirty="0" err="1"/>
              <a:t>RowHeight</a:t>
            </a:r>
            <a:endParaRPr lang="en-US" dirty="0"/>
          </a:p>
        </p:txBody>
      </p:sp>
      <p:pic>
        <p:nvPicPr>
          <p:cNvPr id="5" name="Resim 4">
            <a:extLst>
              <a:ext uri="{FF2B5EF4-FFF2-40B4-BE49-F238E27FC236}">
                <a16:creationId xmlns:a16="http://schemas.microsoft.com/office/drawing/2014/main" id="{88C5C35F-7108-4FEF-AAA2-26BE2614384E}"/>
              </a:ext>
            </a:extLst>
          </p:cNvPr>
          <p:cNvPicPr>
            <a:picLocks noChangeAspect="1"/>
          </p:cNvPicPr>
          <p:nvPr/>
        </p:nvPicPr>
        <p:blipFill>
          <a:blip r:embed="rId3"/>
          <a:stretch>
            <a:fillRect/>
          </a:stretch>
        </p:blipFill>
        <p:spPr>
          <a:xfrm>
            <a:off x="9710057" y="3707267"/>
            <a:ext cx="2291443" cy="3150734"/>
          </a:xfrm>
          <a:prstGeom prst="rect">
            <a:avLst/>
          </a:prstGeom>
        </p:spPr>
      </p:pic>
      <p:pic>
        <p:nvPicPr>
          <p:cNvPr id="7" name="Resim 6">
            <a:extLst>
              <a:ext uri="{FF2B5EF4-FFF2-40B4-BE49-F238E27FC236}">
                <a16:creationId xmlns:a16="http://schemas.microsoft.com/office/drawing/2014/main" id="{36F747D6-8F3F-4FF8-9F24-C3C18ADF853F}"/>
              </a:ext>
            </a:extLst>
          </p:cNvPr>
          <p:cNvPicPr>
            <a:picLocks noChangeAspect="1"/>
          </p:cNvPicPr>
          <p:nvPr/>
        </p:nvPicPr>
        <p:blipFill>
          <a:blip r:embed="rId4"/>
          <a:stretch>
            <a:fillRect/>
          </a:stretch>
        </p:blipFill>
        <p:spPr>
          <a:xfrm>
            <a:off x="5264570" y="3793672"/>
            <a:ext cx="4275387" cy="3020786"/>
          </a:xfrm>
          <a:prstGeom prst="rect">
            <a:avLst/>
          </a:prstGeom>
        </p:spPr>
      </p:pic>
    </p:spTree>
    <p:extLst>
      <p:ext uri="{BB962C8B-B14F-4D97-AF65-F5344CB8AC3E}">
        <p14:creationId xmlns:p14="http://schemas.microsoft.com/office/powerpoint/2010/main" val="64603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err="1"/>
              <a:t>ProgressBar</a:t>
            </a:r>
            <a:endParaRPr lang="en-US" dirty="0"/>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a:t>Value</a:t>
            </a:r>
          </a:p>
          <a:p>
            <a:r>
              <a:rPr lang="en-US" dirty="0"/>
              <a:t>Minimum</a:t>
            </a:r>
          </a:p>
          <a:p>
            <a:r>
              <a:rPr lang="en-US" dirty="0"/>
              <a:t>Maximum</a:t>
            </a:r>
          </a:p>
          <a:p>
            <a:r>
              <a:rPr lang="en-US" dirty="0"/>
              <a:t>Orientation</a:t>
            </a:r>
          </a:p>
          <a:p>
            <a:r>
              <a:rPr lang="en-US" dirty="0" err="1"/>
              <a:t>SmallChange</a:t>
            </a:r>
            <a:endParaRPr lang="en-US" dirty="0"/>
          </a:p>
          <a:p>
            <a:r>
              <a:rPr lang="en-US" dirty="0" err="1"/>
              <a:t>LargeChange</a:t>
            </a:r>
            <a:endParaRPr lang="en-US" dirty="0"/>
          </a:p>
        </p:txBody>
      </p:sp>
      <p:pic>
        <p:nvPicPr>
          <p:cNvPr id="7" name="Resim 6">
            <a:extLst>
              <a:ext uri="{FF2B5EF4-FFF2-40B4-BE49-F238E27FC236}">
                <a16:creationId xmlns:a16="http://schemas.microsoft.com/office/drawing/2014/main" id="{24651BAE-9F1A-418E-9C67-BFE6684F50A9}"/>
              </a:ext>
            </a:extLst>
          </p:cNvPr>
          <p:cNvPicPr>
            <a:picLocks noChangeAspect="1"/>
          </p:cNvPicPr>
          <p:nvPr/>
        </p:nvPicPr>
        <p:blipFill>
          <a:blip r:embed="rId3"/>
          <a:stretch>
            <a:fillRect/>
          </a:stretch>
        </p:blipFill>
        <p:spPr>
          <a:xfrm>
            <a:off x="9942286" y="4093835"/>
            <a:ext cx="2104571" cy="2619022"/>
          </a:xfrm>
          <a:prstGeom prst="rect">
            <a:avLst/>
          </a:prstGeom>
        </p:spPr>
      </p:pic>
    </p:spTree>
    <p:extLst>
      <p:ext uri="{BB962C8B-B14F-4D97-AF65-F5344CB8AC3E}">
        <p14:creationId xmlns:p14="http://schemas.microsoft.com/office/powerpoint/2010/main" val="3825417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err="1"/>
              <a:t>WebBrowser</a:t>
            </a:r>
            <a:endParaRPr lang="en-US" dirty="0"/>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a:t>Navigate()</a:t>
            </a:r>
          </a:p>
          <a:p>
            <a:r>
              <a:rPr lang="en-US" dirty="0"/>
              <a:t>Source</a:t>
            </a:r>
          </a:p>
          <a:p>
            <a:r>
              <a:rPr lang="en-US" dirty="0"/>
              <a:t>Document</a:t>
            </a:r>
          </a:p>
          <a:p>
            <a:r>
              <a:rPr lang="en-US" dirty="0" err="1"/>
              <a:t>CanGoBack</a:t>
            </a:r>
            <a:endParaRPr lang="en-US" dirty="0"/>
          </a:p>
          <a:p>
            <a:r>
              <a:rPr lang="en-US" dirty="0" err="1"/>
              <a:t>CanGoForward</a:t>
            </a:r>
            <a:endParaRPr lang="en-US" dirty="0"/>
          </a:p>
        </p:txBody>
      </p:sp>
      <p:pic>
        <p:nvPicPr>
          <p:cNvPr id="7" name="Resim 6">
            <a:extLst>
              <a:ext uri="{FF2B5EF4-FFF2-40B4-BE49-F238E27FC236}">
                <a16:creationId xmlns:a16="http://schemas.microsoft.com/office/drawing/2014/main" id="{14D35FD5-F6B6-40C9-9718-9E727A235DF7}"/>
              </a:ext>
            </a:extLst>
          </p:cNvPr>
          <p:cNvPicPr>
            <a:picLocks noChangeAspect="1"/>
          </p:cNvPicPr>
          <p:nvPr/>
        </p:nvPicPr>
        <p:blipFill>
          <a:blip r:embed="rId3"/>
          <a:stretch>
            <a:fillRect/>
          </a:stretch>
        </p:blipFill>
        <p:spPr>
          <a:xfrm>
            <a:off x="5802312" y="2543175"/>
            <a:ext cx="6276975" cy="4210050"/>
          </a:xfrm>
          <a:prstGeom prst="rect">
            <a:avLst/>
          </a:prstGeom>
        </p:spPr>
      </p:pic>
    </p:spTree>
    <p:extLst>
      <p:ext uri="{BB962C8B-B14F-4D97-AF65-F5344CB8AC3E}">
        <p14:creationId xmlns:p14="http://schemas.microsoft.com/office/powerpoint/2010/main" val="3880273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B1C3C9-2D57-4BC0-ABFC-53A85AAACA19}"/>
              </a:ext>
            </a:extLst>
          </p:cNvPr>
          <p:cNvSpPr>
            <a:spLocks noGrp="1"/>
          </p:cNvSpPr>
          <p:nvPr>
            <p:ph type="title"/>
          </p:nvPr>
        </p:nvSpPr>
        <p:spPr/>
        <p:txBody>
          <a:bodyPr/>
          <a:lstStyle/>
          <a:p>
            <a:r>
              <a:rPr lang="en-US" dirty="0" err="1"/>
              <a:t>TreeView</a:t>
            </a:r>
            <a:endParaRPr lang="en-US" dirty="0"/>
          </a:p>
        </p:txBody>
      </p:sp>
      <p:pic>
        <p:nvPicPr>
          <p:cNvPr id="5" name="Resim 4">
            <a:extLst>
              <a:ext uri="{FF2B5EF4-FFF2-40B4-BE49-F238E27FC236}">
                <a16:creationId xmlns:a16="http://schemas.microsoft.com/office/drawing/2014/main" id="{3D8714E3-515E-4890-8FF1-D688B09219F5}"/>
              </a:ext>
            </a:extLst>
          </p:cNvPr>
          <p:cNvPicPr>
            <a:picLocks noChangeAspect="1"/>
          </p:cNvPicPr>
          <p:nvPr/>
        </p:nvPicPr>
        <p:blipFill>
          <a:blip r:embed="rId3"/>
          <a:stretch>
            <a:fillRect/>
          </a:stretch>
        </p:blipFill>
        <p:spPr>
          <a:xfrm>
            <a:off x="750945" y="4246706"/>
            <a:ext cx="2705100" cy="1885950"/>
          </a:xfrm>
          <a:prstGeom prst="rect">
            <a:avLst/>
          </a:prstGeom>
        </p:spPr>
      </p:pic>
      <p:pic>
        <p:nvPicPr>
          <p:cNvPr id="7" name="Resim 6">
            <a:extLst>
              <a:ext uri="{FF2B5EF4-FFF2-40B4-BE49-F238E27FC236}">
                <a16:creationId xmlns:a16="http://schemas.microsoft.com/office/drawing/2014/main" id="{9FC3C6EA-AD7E-4996-99AC-119C98BA8D7C}"/>
              </a:ext>
            </a:extLst>
          </p:cNvPr>
          <p:cNvPicPr>
            <a:picLocks noChangeAspect="1"/>
          </p:cNvPicPr>
          <p:nvPr/>
        </p:nvPicPr>
        <p:blipFill>
          <a:blip r:embed="rId4"/>
          <a:stretch>
            <a:fillRect/>
          </a:stretch>
        </p:blipFill>
        <p:spPr>
          <a:xfrm>
            <a:off x="3635732" y="4451493"/>
            <a:ext cx="4019550" cy="1476375"/>
          </a:xfrm>
          <a:prstGeom prst="rect">
            <a:avLst/>
          </a:prstGeom>
        </p:spPr>
      </p:pic>
      <p:pic>
        <p:nvPicPr>
          <p:cNvPr id="9" name="Resim 8">
            <a:extLst>
              <a:ext uri="{FF2B5EF4-FFF2-40B4-BE49-F238E27FC236}">
                <a16:creationId xmlns:a16="http://schemas.microsoft.com/office/drawing/2014/main" id="{7479C908-717F-4D2A-AAB0-C3C36F711B65}"/>
              </a:ext>
            </a:extLst>
          </p:cNvPr>
          <p:cNvPicPr>
            <a:picLocks noChangeAspect="1"/>
          </p:cNvPicPr>
          <p:nvPr/>
        </p:nvPicPr>
        <p:blipFill>
          <a:blip r:embed="rId5"/>
          <a:stretch>
            <a:fillRect/>
          </a:stretch>
        </p:blipFill>
        <p:spPr>
          <a:xfrm>
            <a:off x="7834969" y="4413392"/>
            <a:ext cx="3267075" cy="1552575"/>
          </a:xfrm>
          <a:prstGeom prst="rect">
            <a:avLst/>
          </a:prstGeom>
        </p:spPr>
      </p:pic>
      <p:pic>
        <p:nvPicPr>
          <p:cNvPr id="11" name="Resim 10">
            <a:extLst>
              <a:ext uri="{FF2B5EF4-FFF2-40B4-BE49-F238E27FC236}">
                <a16:creationId xmlns:a16="http://schemas.microsoft.com/office/drawing/2014/main" id="{6578EF60-12D1-4FAD-9F7D-CF700F0F1B4F}"/>
              </a:ext>
            </a:extLst>
          </p:cNvPr>
          <p:cNvPicPr>
            <a:picLocks noChangeAspect="1"/>
          </p:cNvPicPr>
          <p:nvPr/>
        </p:nvPicPr>
        <p:blipFill>
          <a:blip r:embed="rId6"/>
          <a:stretch>
            <a:fillRect/>
          </a:stretch>
        </p:blipFill>
        <p:spPr>
          <a:xfrm>
            <a:off x="8465064" y="1640759"/>
            <a:ext cx="1737342" cy="1725360"/>
          </a:xfrm>
          <a:prstGeom prst="rect">
            <a:avLst/>
          </a:prstGeom>
        </p:spPr>
      </p:pic>
      <p:pic>
        <p:nvPicPr>
          <p:cNvPr id="13" name="Resim 12">
            <a:extLst>
              <a:ext uri="{FF2B5EF4-FFF2-40B4-BE49-F238E27FC236}">
                <a16:creationId xmlns:a16="http://schemas.microsoft.com/office/drawing/2014/main" id="{34B318D9-0976-44CB-88F2-6C8C62DF3022}"/>
              </a:ext>
            </a:extLst>
          </p:cNvPr>
          <p:cNvPicPr>
            <a:picLocks noChangeAspect="1"/>
          </p:cNvPicPr>
          <p:nvPr/>
        </p:nvPicPr>
        <p:blipFill>
          <a:blip r:embed="rId7"/>
          <a:stretch>
            <a:fillRect/>
          </a:stretch>
        </p:blipFill>
        <p:spPr>
          <a:xfrm>
            <a:off x="750945" y="1360439"/>
            <a:ext cx="6562725" cy="2286000"/>
          </a:xfrm>
          <a:prstGeom prst="rect">
            <a:avLst/>
          </a:prstGeom>
        </p:spPr>
      </p:pic>
    </p:spTree>
    <p:extLst>
      <p:ext uri="{BB962C8B-B14F-4D97-AF65-F5344CB8AC3E}">
        <p14:creationId xmlns:p14="http://schemas.microsoft.com/office/powerpoint/2010/main" val="786570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err="1"/>
              <a:t>Diğer</a:t>
            </a:r>
            <a:r>
              <a:rPr lang="en-US" dirty="0"/>
              <a:t> </a:t>
            </a:r>
            <a:r>
              <a:rPr lang="en-US" dirty="0" err="1"/>
              <a:t>Bileşenler</a:t>
            </a:r>
            <a:endParaRPr lang="en-US" dirty="0"/>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err="1"/>
              <a:t>MediaElement</a:t>
            </a:r>
            <a:endParaRPr lang="en-US" dirty="0"/>
          </a:p>
          <a:p>
            <a:r>
              <a:rPr lang="en-US" dirty="0" err="1"/>
              <a:t>PasswordBox</a:t>
            </a:r>
            <a:endParaRPr lang="en-US" dirty="0"/>
          </a:p>
          <a:p>
            <a:r>
              <a:rPr lang="en-US" dirty="0" err="1"/>
              <a:t>RichTextBox</a:t>
            </a:r>
            <a:endParaRPr lang="en-US" dirty="0"/>
          </a:p>
          <a:p>
            <a:r>
              <a:rPr lang="en-US" dirty="0" err="1"/>
              <a:t>TextBlock</a:t>
            </a:r>
            <a:endParaRPr lang="en-US" dirty="0"/>
          </a:p>
          <a:p>
            <a:r>
              <a:rPr lang="en-US" dirty="0"/>
              <a:t>Slider</a:t>
            </a:r>
          </a:p>
        </p:txBody>
      </p:sp>
    </p:spTree>
    <p:extLst>
      <p:ext uri="{BB962C8B-B14F-4D97-AF65-F5344CB8AC3E}">
        <p14:creationId xmlns:p14="http://schemas.microsoft.com/office/powerpoint/2010/main" val="100556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a:t>Grid</a:t>
            </a:r>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err="1"/>
              <a:t>RowDefinitions</a:t>
            </a:r>
            <a:endParaRPr lang="en-US" dirty="0"/>
          </a:p>
          <a:p>
            <a:pPr lvl="1"/>
            <a:r>
              <a:rPr lang="en-US" dirty="0"/>
              <a:t>Height</a:t>
            </a:r>
          </a:p>
          <a:p>
            <a:r>
              <a:rPr lang="en-US" dirty="0" err="1"/>
              <a:t>ColumnDefinitions</a:t>
            </a:r>
            <a:endParaRPr lang="en-US" dirty="0"/>
          </a:p>
          <a:p>
            <a:pPr lvl="1"/>
            <a:r>
              <a:rPr lang="en-US" dirty="0"/>
              <a:t>Width</a:t>
            </a:r>
          </a:p>
          <a:p>
            <a:endParaRPr lang="en-US" dirty="0"/>
          </a:p>
        </p:txBody>
      </p:sp>
      <p:pic>
        <p:nvPicPr>
          <p:cNvPr id="5" name="Resim 4">
            <a:extLst>
              <a:ext uri="{FF2B5EF4-FFF2-40B4-BE49-F238E27FC236}">
                <a16:creationId xmlns:a16="http://schemas.microsoft.com/office/drawing/2014/main" id="{1B5ABBC2-19CC-45BE-85F6-9947F5F23B13}"/>
              </a:ext>
            </a:extLst>
          </p:cNvPr>
          <p:cNvPicPr>
            <a:picLocks noChangeAspect="1"/>
          </p:cNvPicPr>
          <p:nvPr/>
        </p:nvPicPr>
        <p:blipFill>
          <a:blip r:embed="rId3"/>
          <a:stretch>
            <a:fillRect/>
          </a:stretch>
        </p:blipFill>
        <p:spPr>
          <a:xfrm>
            <a:off x="2376714" y="3719879"/>
            <a:ext cx="3621768" cy="2876865"/>
          </a:xfrm>
          <a:prstGeom prst="rect">
            <a:avLst/>
          </a:prstGeom>
        </p:spPr>
      </p:pic>
      <p:pic>
        <p:nvPicPr>
          <p:cNvPr id="7" name="Resim 6">
            <a:extLst>
              <a:ext uri="{FF2B5EF4-FFF2-40B4-BE49-F238E27FC236}">
                <a16:creationId xmlns:a16="http://schemas.microsoft.com/office/drawing/2014/main" id="{67292F29-FF1C-4AC5-B395-388E825A1A47}"/>
              </a:ext>
            </a:extLst>
          </p:cNvPr>
          <p:cNvPicPr>
            <a:picLocks noChangeAspect="1"/>
          </p:cNvPicPr>
          <p:nvPr/>
        </p:nvPicPr>
        <p:blipFill>
          <a:blip r:embed="rId4"/>
          <a:stretch>
            <a:fillRect/>
          </a:stretch>
        </p:blipFill>
        <p:spPr>
          <a:xfrm>
            <a:off x="6547303" y="3719880"/>
            <a:ext cx="3319458" cy="2876864"/>
          </a:xfrm>
          <a:prstGeom prst="rect">
            <a:avLst/>
          </a:prstGeom>
        </p:spPr>
      </p:pic>
    </p:spTree>
    <p:extLst>
      <p:ext uri="{BB962C8B-B14F-4D97-AF65-F5344CB8AC3E}">
        <p14:creationId xmlns:p14="http://schemas.microsoft.com/office/powerpoint/2010/main" val="171807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a:t>Grid</a:t>
            </a:r>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a:t>*</a:t>
            </a:r>
          </a:p>
          <a:p>
            <a:pPr lvl="1"/>
            <a:r>
              <a:rPr lang="en-US" dirty="0"/>
              <a:t>1* 2* 3*…</a:t>
            </a:r>
          </a:p>
        </p:txBody>
      </p:sp>
      <p:pic>
        <p:nvPicPr>
          <p:cNvPr id="5" name="Resim 4">
            <a:extLst>
              <a:ext uri="{FF2B5EF4-FFF2-40B4-BE49-F238E27FC236}">
                <a16:creationId xmlns:a16="http://schemas.microsoft.com/office/drawing/2014/main" id="{0006ECCC-FB74-4E84-8671-DCDF8900CEBB}"/>
              </a:ext>
            </a:extLst>
          </p:cNvPr>
          <p:cNvPicPr>
            <a:picLocks noChangeAspect="1"/>
          </p:cNvPicPr>
          <p:nvPr/>
        </p:nvPicPr>
        <p:blipFill>
          <a:blip r:embed="rId3"/>
          <a:stretch>
            <a:fillRect/>
          </a:stretch>
        </p:blipFill>
        <p:spPr>
          <a:xfrm>
            <a:off x="838200" y="3846286"/>
            <a:ext cx="3646089" cy="2873827"/>
          </a:xfrm>
          <a:prstGeom prst="rect">
            <a:avLst/>
          </a:prstGeom>
        </p:spPr>
      </p:pic>
      <p:pic>
        <p:nvPicPr>
          <p:cNvPr id="9" name="Resim 8">
            <a:extLst>
              <a:ext uri="{FF2B5EF4-FFF2-40B4-BE49-F238E27FC236}">
                <a16:creationId xmlns:a16="http://schemas.microsoft.com/office/drawing/2014/main" id="{0815F0CA-89C2-4252-AB20-76A3BE07788C}"/>
              </a:ext>
            </a:extLst>
          </p:cNvPr>
          <p:cNvPicPr>
            <a:picLocks noChangeAspect="1"/>
          </p:cNvPicPr>
          <p:nvPr/>
        </p:nvPicPr>
        <p:blipFill>
          <a:blip r:embed="rId4"/>
          <a:stretch>
            <a:fillRect/>
          </a:stretch>
        </p:blipFill>
        <p:spPr>
          <a:xfrm>
            <a:off x="4617280" y="2368775"/>
            <a:ext cx="7463285" cy="4351338"/>
          </a:xfrm>
          <a:prstGeom prst="rect">
            <a:avLst/>
          </a:prstGeom>
        </p:spPr>
      </p:pic>
    </p:spTree>
    <p:extLst>
      <p:ext uri="{BB962C8B-B14F-4D97-AF65-F5344CB8AC3E}">
        <p14:creationId xmlns:p14="http://schemas.microsoft.com/office/powerpoint/2010/main" val="373324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a:t>Grid</a:t>
            </a:r>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err="1"/>
              <a:t>Yerleşim</a:t>
            </a:r>
            <a:r>
              <a:rPr lang="en-US" dirty="0"/>
              <a:t> </a:t>
            </a:r>
          </a:p>
          <a:p>
            <a:pPr lvl="1"/>
            <a:r>
              <a:rPr lang="en-US" dirty="0" err="1"/>
              <a:t>Grid.Row</a:t>
            </a:r>
            <a:endParaRPr lang="en-US" dirty="0"/>
          </a:p>
          <a:p>
            <a:pPr lvl="1"/>
            <a:r>
              <a:rPr lang="en-US" dirty="0" err="1"/>
              <a:t>Grid.Column</a:t>
            </a:r>
            <a:endParaRPr lang="en-US" dirty="0"/>
          </a:p>
        </p:txBody>
      </p:sp>
      <p:pic>
        <p:nvPicPr>
          <p:cNvPr id="5" name="Resim 4">
            <a:extLst>
              <a:ext uri="{FF2B5EF4-FFF2-40B4-BE49-F238E27FC236}">
                <a16:creationId xmlns:a16="http://schemas.microsoft.com/office/drawing/2014/main" id="{296C185C-F836-4898-8117-F521F516E899}"/>
              </a:ext>
            </a:extLst>
          </p:cNvPr>
          <p:cNvPicPr>
            <a:picLocks noChangeAspect="1"/>
          </p:cNvPicPr>
          <p:nvPr/>
        </p:nvPicPr>
        <p:blipFill>
          <a:blip r:embed="rId3"/>
          <a:stretch>
            <a:fillRect/>
          </a:stretch>
        </p:blipFill>
        <p:spPr>
          <a:xfrm>
            <a:off x="838200" y="3283743"/>
            <a:ext cx="11023468" cy="1435101"/>
          </a:xfrm>
          <a:prstGeom prst="rect">
            <a:avLst/>
          </a:prstGeom>
        </p:spPr>
      </p:pic>
      <p:pic>
        <p:nvPicPr>
          <p:cNvPr id="7" name="Resim 6">
            <a:extLst>
              <a:ext uri="{FF2B5EF4-FFF2-40B4-BE49-F238E27FC236}">
                <a16:creationId xmlns:a16="http://schemas.microsoft.com/office/drawing/2014/main" id="{9648D301-30E1-44D5-B169-3C36C997866D}"/>
              </a:ext>
            </a:extLst>
          </p:cNvPr>
          <p:cNvPicPr>
            <a:picLocks noChangeAspect="1"/>
          </p:cNvPicPr>
          <p:nvPr/>
        </p:nvPicPr>
        <p:blipFill>
          <a:blip r:embed="rId4"/>
          <a:stretch>
            <a:fillRect/>
          </a:stretch>
        </p:blipFill>
        <p:spPr>
          <a:xfrm>
            <a:off x="838200" y="5057774"/>
            <a:ext cx="11028653" cy="1435101"/>
          </a:xfrm>
          <a:prstGeom prst="rect">
            <a:avLst/>
          </a:prstGeom>
        </p:spPr>
      </p:pic>
    </p:spTree>
    <p:extLst>
      <p:ext uri="{BB962C8B-B14F-4D97-AF65-F5344CB8AC3E}">
        <p14:creationId xmlns:p14="http://schemas.microsoft.com/office/powerpoint/2010/main" val="412810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a:t>Grid</a:t>
            </a:r>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err="1"/>
              <a:t>Aynı</a:t>
            </a:r>
            <a:r>
              <a:rPr lang="en-US" dirty="0"/>
              <a:t> </a:t>
            </a:r>
            <a:r>
              <a:rPr lang="en-US" dirty="0" err="1"/>
              <a:t>hücreye</a:t>
            </a:r>
            <a:r>
              <a:rPr lang="en-US" dirty="0"/>
              <a:t> </a:t>
            </a:r>
            <a:r>
              <a:rPr lang="en-US" dirty="0" err="1"/>
              <a:t>koyulan</a:t>
            </a:r>
            <a:r>
              <a:rPr lang="en-US" dirty="0"/>
              <a:t> </a:t>
            </a:r>
            <a:r>
              <a:rPr lang="en-US" dirty="0" err="1"/>
              <a:t>bileşenler</a:t>
            </a:r>
            <a:endParaRPr lang="en-US" dirty="0"/>
          </a:p>
        </p:txBody>
      </p:sp>
      <p:pic>
        <p:nvPicPr>
          <p:cNvPr id="5" name="Resim 4">
            <a:extLst>
              <a:ext uri="{FF2B5EF4-FFF2-40B4-BE49-F238E27FC236}">
                <a16:creationId xmlns:a16="http://schemas.microsoft.com/office/drawing/2014/main" id="{67D92A56-B880-480F-B8E3-BAD13C59B600}"/>
              </a:ext>
            </a:extLst>
          </p:cNvPr>
          <p:cNvPicPr>
            <a:picLocks noChangeAspect="1"/>
          </p:cNvPicPr>
          <p:nvPr/>
        </p:nvPicPr>
        <p:blipFill>
          <a:blip r:embed="rId3"/>
          <a:stretch>
            <a:fillRect/>
          </a:stretch>
        </p:blipFill>
        <p:spPr>
          <a:xfrm>
            <a:off x="838200" y="2561090"/>
            <a:ext cx="11063514" cy="545483"/>
          </a:xfrm>
          <a:prstGeom prst="rect">
            <a:avLst/>
          </a:prstGeom>
        </p:spPr>
      </p:pic>
      <p:pic>
        <p:nvPicPr>
          <p:cNvPr id="7" name="Resim 6">
            <a:extLst>
              <a:ext uri="{FF2B5EF4-FFF2-40B4-BE49-F238E27FC236}">
                <a16:creationId xmlns:a16="http://schemas.microsoft.com/office/drawing/2014/main" id="{B5285382-F4E0-4127-AB41-5CF4F817496B}"/>
              </a:ext>
            </a:extLst>
          </p:cNvPr>
          <p:cNvPicPr>
            <a:picLocks noChangeAspect="1"/>
          </p:cNvPicPr>
          <p:nvPr/>
        </p:nvPicPr>
        <p:blipFill>
          <a:blip r:embed="rId4"/>
          <a:stretch>
            <a:fillRect/>
          </a:stretch>
        </p:blipFill>
        <p:spPr>
          <a:xfrm>
            <a:off x="4030321" y="4248438"/>
            <a:ext cx="4131357" cy="1384109"/>
          </a:xfrm>
          <a:prstGeom prst="rect">
            <a:avLst/>
          </a:prstGeom>
        </p:spPr>
      </p:pic>
    </p:spTree>
    <p:extLst>
      <p:ext uri="{BB962C8B-B14F-4D97-AF65-F5344CB8AC3E}">
        <p14:creationId xmlns:p14="http://schemas.microsoft.com/office/powerpoint/2010/main" val="374914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err="1"/>
              <a:t>StackPanel</a:t>
            </a:r>
            <a:endParaRPr lang="en-US" dirty="0"/>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err="1"/>
              <a:t>Bileşenleri</a:t>
            </a:r>
            <a:r>
              <a:rPr lang="en-US" dirty="0"/>
              <a:t> </a:t>
            </a:r>
            <a:r>
              <a:rPr lang="en-US" dirty="0" err="1"/>
              <a:t>ardarda</a:t>
            </a:r>
            <a:r>
              <a:rPr lang="en-US" dirty="0"/>
              <a:t> </a:t>
            </a:r>
            <a:r>
              <a:rPr lang="en-US" dirty="0" err="1"/>
              <a:t>eklemek</a:t>
            </a:r>
            <a:r>
              <a:rPr lang="en-US" dirty="0"/>
              <a:t> </a:t>
            </a:r>
            <a:r>
              <a:rPr lang="en-US" dirty="0" err="1"/>
              <a:t>için</a:t>
            </a:r>
            <a:endParaRPr lang="en-US" dirty="0"/>
          </a:p>
          <a:p>
            <a:r>
              <a:rPr lang="en-US" dirty="0"/>
              <a:t>Orientation</a:t>
            </a:r>
          </a:p>
          <a:p>
            <a:pPr lvl="1"/>
            <a:r>
              <a:rPr lang="en-US" dirty="0" err="1"/>
              <a:t>Varsayılan</a:t>
            </a:r>
            <a:r>
              <a:rPr lang="en-US" dirty="0"/>
              <a:t> (vertical)</a:t>
            </a:r>
          </a:p>
          <a:p>
            <a:pPr lvl="1"/>
            <a:r>
              <a:rPr lang="en-US" dirty="0"/>
              <a:t>Horizontal</a:t>
            </a:r>
          </a:p>
        </p:txBody>
      </p:sp>
      <p:pic>
        <p:nvPicPr>
          <p:cNvPr id="5" name="Resim 4">
            <a:extLst>
              <a:ext uri="{FF2B5EF4-FFF2-40B4-BE49-F238E27FC236}">
                <a16:creationId xmlns:a16="http://schemas.microsoft.com/office/drawing/2014/main" id="{5E3BD007-0A55-4536-BD06-87507FFC48F3}"/>
              </a:ext>
            </a:extLst>
          </p:cNvPr>
          <p:cNvPicPr>
            <a:picLocks noChangeAspect="1"/>
          </p:cNvPicPr>
          <p:nvPr/>
        </p:nvPicPr>
        <p:blipFill>
          <a:blip r:embed="rId3"/>
          <a:stretch>
            <a:fillRect/>
          </a:stretch>
        </p:blipFill>
        <p:spPr>
          <a:xfrm>
            <a:off x="838200" y="3806910"/>
            <a:ext cx="5664201" cy="790782"/>
          </a:xfrm>
          <a:prstGeom prst="rect">
            <a:avLst/>
          </a:prstGeom>
        </p:spPr>
      </p:pic>
      <p:pic>
        <p:nvPicPr>
          <p:cNvPr id="7" name="Resim 6">
            <a:extLst>
              <a:ext uri="{FF2B5EF4-FFF2-40B4-BE49-F238E27FC236}">
                <a16:creationId xmlns:a16="http://schemas.microsoft.com/office/drawing/2014/main" id="{AF53CCA0-E784-4CCE-8CB7-66A08174FBF9}"/>
              </a:ext>
            </a:extLst>
          </p:cNvPr>
          <p:cNvPicPr>
            <a:picLocks noChangeAspect="1"/>
          </p:cNvPicPr>
          <p:nvPr/>
        </p:nvPicPr>
        <p:blipFill>
          <a:blip r:embed="rId4"/>
          <a:stretch>
            <a:fillRect/>
          </a:stretch>
        </p:blipFill>
        <p:spPr>
          <a:xfrm>
            <a:off x="2038462" y="4859904"/>
            <a:ext cx="3692072" cy="1384527"/>
          </a:xfrm>
          <a:prstGeom prst="rect">
            <a:avLst/>
          </a:prstGeom>
        </p:spPr>
      </p:pic>
      <p:pic>
        <p:nvPicPr>
          <p:cNvPr id="9" name="Resim 8">
            <a:extLst>
              <a:ext uri="{FF2B5EF4-FFF2-40B4-BE49-F238E27FC236}">
                <a16:creationId xmlns:a16="http://schemas.microsoft.com/office/drawing/2014/main" id="{90FC646A-AEF0-4B46-A1C4-B8A836367BF6}"/>
              </a:ext>
            </a:extLst>
          </p:cNvPr>
          <p:cNvPicPr>
            <a:picLocks noChangeAspect="1"/>
          </p:cNvPicPr>
          <p:nvPr/>
        </p:nvPicPr>
        <p:blipFill>
          <a:blip r:embed="rId5"/>
          <a:stretch>
            <a:fillRect/>
          </a:stretch>
        </p:blipFill>
        <p:spPr>
          <a:xfrm>
            <a:off x="6527800" y="3892833"/>
            <a:ext cx="5664200" cy="618936"/>
          </a:xfrm>
          <a:prstGeom prst="rect">
            <a:avLst/>
          </a:prstGeom>
        </p:spPr>
      </p:pic>
      <p:pic>
        <p:nvPicPr>
          <p:cNvPr id="11" name="Resim 10">
            <a:extLst>
              <a:ext uri="{FF2B5EF4-FFF2-40B4-BE49-F238E27FC236}">
                <a16:creationId xmlns:a16="http://schemas.microsoft.com/office/drawing/2014/main" id="{A1891900-B541-44DC-8D34-8B8F52CB0853}"/>
              </a:ext>
            </a:extLst>
          </p:cNvPr>
          <p:cNvPicPr>
            <a:picLocks noChangeAspect="1"/>
          </p:cNvPicPr>
          <p:nvPr/>
        </p:nvPicPr>
        <p:blipFill>
          <a:blip r:embed="rId6"/>
          <a:stretch>
            <a:fillRect/>
          </a:stretch>
        </p:blipFill>
        <p:spPr>
          <a:xfrm>
            <a:off x="7825740" y="4808196"/>
            <a:ext cx="3068320" cy="1436235"/>
          </a:xfrm>
          <a:prstGeom prst="rect">
            <a:avLst/>
          </a:prstGeom>
        </p:spPr>
      </p:pic>
    </p:spTree>
    <p:extLst>
      <p:ext uri="{BB962C8B-B14F-4D97-AF65-F5344CB8AC3E}">
        <p14:creationId xmlns:p14="http://schemas.microsoft.com/office/powerpoint/2010/main" val="260149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err="1"/>
              <a:t>TabControl</a:t>
            </a:r>
            <a:endParaRPr lang="en-US" dirty="0"/>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a:t>Items</a:t>
            </a:r>
          </a:p>
          <a:p>
            <a:pPr lvl="1"/>
            <a:r>
              <a:rPr lang="en-US" dirty="0" err="1"/>
              <a:t>TabItem</a:t>
            </a:r>
            <a:endParaRPr lang="en-US" dirty="0"/>
          </a:p>
          <a:p>
            <a:pPr lvl="1"/>
            <a:r>
              <a:rPr lang="en-US" dirty="0" err="1"/>
              <a:t>Diğer</a:t>
            </a:r>
            <a:endParaRPr lang="en-US" dirty="0"/>
          </a:p>
          <a:p>
            <a:r>
              <a:rPr lang="en-US" dirty="0" err="1"/>
              <a:t>ItemSource</a:t>
            </a:r>
            <a:endParaRPr lang="en-US" dirty="0"/>
          </a:p>
          <a:p>
            <a:r>
              <a:rPr lang="en-US" dirty="0" err="1"/>
              <a:t>SelectedIndex</a:t>
            </a:r>
            <a:endParaRPr lang="en-US" dirty="0"/>
          </a:p>
        </p:txBody>
      </p:sp>
      <p:pic>
        <p:nvPicPr>
          <p:cNvPr id="5" name="Resim 4">
            <a:extLst>
              <a:ext uri="{FF2B5EF4-FFF2-40B4-BE49-F238E27FC236}">
                <a16:creationId xmlns:a16="http://schemas.microsoft.com/office/drawing/2014/main" id="{2DE06F11-F496-4E02-B69D-1FCD12E93D9D}"/>
              </a:ext>
            </a:extLst>
          </p:cNvPr>
          <p:cNvPicPr>
            <a:picLocks noChangeAspect="1"/>
          </p:cNvPicPr>
          <p:nvPr/>
        </p:nvPicPr>
        <p:blipFill rotWithShape="1">
          <a:blip r:embed="rId3"/>
          <a:srcRect l="18928" t="65132" r="74524" b="6932"/>
          <a:stretch/>
        </p:blipFill>
        <p:spPr>
          <a:xfrm>
            <a:off x="8911771" y="3328815"/>
            <a:ext cx="2859316" cy="3431178"/>
          </a:xfrm>
          <a:prstGeom prst="rect">
            <a:avLst/>
          </a:prstGeom>
        </p:spPr>
      </p:pic>
      <p:pic>
        <p:nvPicPr>
          <p:cNvPr id="7" name="Resim 6">
            <a:extLst>
              <a:ext uri="{FF2B5EF4-FFF2-40B4-BE49-F238E27FC236}">
                <a16:creationId xmlns:a16="http://schemas.microsoft.com/office/drawing/2014/main" id="{3AEC7DAD-7FB0-4064-8B1C-78F16E411E99}"/>
              </a:ext>
            </a:extLst>
          </p:cNvPr>
          <p:cNvPicPr>
            <a:picLocks noChangeAspect="1"/>
          </p:cNvPicPr>
          <p:nvPr/>
        </p:nvPicPr>
        <p:blipFill>
          <a:blip r:embed="rId4"/>
          <a:stretch>
            <a:fillRect/>
          </a:stretch>
        </p:blipFill>
        <p:spPr>
          <a:xfrm>
            <a:off x="1578428" y="4990510"/>
            <a:ext cx="2543628" cy="1607432"/>
          </a:xfrm>
          <a:prstGeom prst="rect">
            <a:avLst/>
          </a:prstGeom>
        </p:spPr>
      </p:pic>
      <p:pic>
        <p:nvPicPr>
          <p:cNvPr id="9" name="Resim 8">
            <a:extLst>
              <a:ext uri="{FF2B5EF4-FFF2-40B4-BE49-F238E27FC236}">
                <a16:creationId xmlns:a16="http://schemas.microsoft.com/office/drawing/2014/main" id="{1E765DBB-6083-4E02-8C3B-7DB1FA7B42F0}"/>
              </a:ext>
            </a:extLst>
          </p:cNvPr>
          <p:cNvPicPr>
            <a:picLocks noChangeAspect="1"/>
          </p:cNvPicPr>
          <p:nvPr/>
        </p:nvPicPr>
        <p:blipFill>
          <a:blip r:embed="rId5"/>
          <a:stretch>
            <a:fillRect/>
          </a:stretch>
        </p:blipFill>
        <p:spPr>
          <a:xfrm>
            <a:off x="4311337" y="4847962"/>
            <a:ext cx="4411153" cy="1892527"/>
          </a:xfrm>
          <a:prstGeom prst="rect">
            <a:avLst/>
          </a:prstGeom>
        </p:spPr>
      </p:pic>
    </p:spTree>
    <p:extLst>
      <p:ext uri="{BB962C8B-B14F-4D97-AF65-F5344CB8AC3E}">
        <p14:creationId xmlns:p14="http://schemas.microsoft.com/office/powerpoint/2010/main" val="393810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0A5E0-FE54-4C6B-92A2-6E4BB89AD081}"/>
              </a:ext>
            </a:extLst>
          </p:cNvPr>
          <p:cNvSpPr>
            <a:spLocks noGrp="1"/>
          </p:cNvSpPr>
          <p:nvPr>
            <p:ph type="title"/>
          </p:nvPr>
        </p:nvSpPr>
        <p:spPr/>
        <p:txBody>
          <a:bodyPr/>
          <a:lstStyle/>
          <a:p>
            <a:r>
              <a:rPr lang="en-US" dirty="0"/>
              <a:t>Image</a:t>
            </a:r>
          </a:p>
        </p:txBody>
      </p:sp>
      <p:sp>
        <p:nvSpPr>
          <p:cNvPr id="3" name="İçerik Yer Tutucusu 2">
            <a:extLst>
              <a:ext uri="{FF2B5EF4-FFF2-40B4-BE49-F238E27FC236}">
                <a16:creationId xmlns:a16="http://schemas.microsoft.com/office/drawing/2014/main" id="{26A86B13-80F0-4992-90C5-05E1F037736B}"/>
              </a:ext>
            </a:extLst>
          </p:cNvPr>
          <p:cNvSpPr>
            <a:spLocks noGrp="1"/>
          </p:cNvSpPr>
          <p:nvPr>
            <p:ph idx="1"/>
          </p:nvPr>
        </p:nvSpPr>
        <p:spPr/>
        <p:txBody>
          <a:bodyPr/>
          <a:lstStyle/>
          <a:p>
            <a:r>
              <a:rPr lang="en-US" dirty="0"/>
              <a:t>Source</a:t>
            </a:r>
          </a:p>
          <a:p>
            <a:r>
              <a:rPr lang="en-US" dirty="0"/>
              <a:t>Height</a:t>
            </a:r>
          </a:p>
          <a:p>
            <a:r>
              <a:rPr lang="en-US" dirty="0"/>
              <a:t>Width</a:t>
            </a:r>
          </a:p>
          <a:p>
            <a:r>
              <a:rPr lang="en-US" dirty="0"/>
              <a:t>Stretch</a:t>
            </a:r>
          </a:p>
          <a:p>
            <a:pPr lvl="1"/>
            <a:r>
              <a:rPr lang="en-US" dirty="0"/>
              <a:t>None</a:t>
            </a:r>
          </a:p>
          <a:p>
            <a:pPr lvl="1"/>
            <a:r>
              <a:rPr lang="en-US" dirty="0"/>
              <a:t>Fill</a:t>
            </a:r>
          </a:p>
          <a:p>
            <a:pPr lvl="1"/>
            <a:r>
              <a:rPr lang="en-US" dirty="0"/>
              <a:t>Uniform</a:t>
            </a:r>
          </a:p>
          <a:p>
            <a:pPr lvl="1"/>
            <a:r>
              <a:rPr lang="en-US" dirty="0" err="1"/>
              <a:t>UniformToFill</a:t>
            </a:r>
            <a:endParaRPr lang="en-US" dirty="0"/>
          </a:p>
        </p:txBody>
      </p:sp>
      <p:pic>
        <p:nvPicPr>
          <p:cNvPr id="5" name="Resim 4">
            <a:extLst>
              <a:ext uri="{FF2B5EF4-FFF2-40B4-BE49-F238E27FC236}">
                <a16:creationId xmlns:a16="http://schemas.microsoft.com/office/drawing/2014/main" id="{3EBCCC96-0BD2-45AC-A4A8-516659192F57}"/>
              </a:ext>
            </a:extLst>
          </p:cNvPr>
          <p:cNvPicPr>
            <a:picLocks noChangeAspect="1"/>
          </p:cNvPicPr>
          <p:nvPr/>
        </p:nvPicPr>
        <p:blipFill>
          <a:blip r:embed="rId3"/>
          <a:stretch>
            <a:fillRect/>
          </a:stretch>
        </p:blipFill>
        <p:spPr>
          <a:xfrm>
            <a:off x="5257800" y="5052786"/>
            <a:ext cx="1676400" cy="1600200"/>
          </a:xfrm>
          <a:prstGeom prst="rect">
            <a:avLst/>
          </a:prstGeom>
        </p:spPr>
      </p:pic>
      <p:pic>
        <p:nvPicPr>
          <p:cNvPr id="7" name="Resim 6">
            <a:extLst>
              <a:ext uri="{FF2B5EF4-FFF2-40B4-BE49-F238E27FC236}">
                <a16:creationId xmlns:a16="http://schemas.microsoft.com/office/drawing/2014/main" id="{B6680804-A5E6-4534-9A29-66763F55E9A0}"/>
              </a:ext>
            </a:extLst>
          </p:cNvPr>
          <p:cNvPicPr>
            <a:picLocks noChangeAspect="1"/>
          </p:cNvPicPr>
          <p:nvPr/>
        </p:nvPicPr>
        <p:blipFill>
          <a:blip r:embed="rId4"/>
          <a:stretch>
            <a:fillRect/>
          </a:stretch>
        </p:blipFill>
        <p:spPr>
          <a:xfrm>
            <a:off x="6934200" y="5062311"/>
            <a:ext cx="1590675" cy="1590675"/>
          </a:xfrm>
          <a:prstGeom prst="rect">
            <a:avLst/>
          </a:prstGeom>
        </p:spPr>
      </p:pic>
      <p:pic>
        <p:nvPicPr>
          <p:cNvPr id="9" name="Resim 8">
            <a:extLst>
              <a:ext uri="{FF2B5EF4-FFF2-40B4-BE49-F238E27FC236}">
                <a16:creationId xmlns:a16="http://schemas.microsoft.com/office/drawing/2014/main" id="{43C8BD8E-6D7E-4365-B4A7-120A556693F3}"/>
              </a:ext>
            </a:extLst>
          </p:cNvPr>
          <p:cNvPicPr>
            <a:picLocks noChangeAspect="1"/>
          </p:cNvPicPr>
          <p:nvPr/>
        </p:nvPicPr>
        <p:blipFill>
          <a:blip r:embed="rId5"/>
          <a:stretch>
            <a:fillRect/>
          </a:stretch>
        </p:blipFill>
        <p:spPr>
          <a:xfrm>
            <a:off x="8610600" y="5052786"/>
            <a:ext cx="1543050" cy="1600200"/>
          </a:xfrm>
          <a:prstGeom prst="rect">
            <a:avLst/>
          </a:prstGeom>
        </p:spPr>
      </p:pic>
      <p:pic>
        <p:nvPicPr>
          <p:cNvPr id="11" name="Resim 10">
            <a:extLst>
              <a:ext uri="{FF2B5EF4-FFF2-40B4-BE49-F238E27FC236}">
                <a16:creationId xmlns:a16="http://schemas.microsoft.com/office/drawing/2014/main" id="{44ABCAAD-9706-42EA-83EB-343DD6758EED}"/>
              </a:ext>
            </a:extLst>
          </p:cNvPr>
          <p:cNvPicPr>
            <a:picLocks noChangeAspect="1"/>
          </p:cNvPicPr>
          <p:nvPr/>
        </p:nvPicPr>
        <p:blipFill>
          <a:blip r:embed="rId6"/>
          <a:stretch>
            <a:fillRect/>
          </a:stretch>
        </p:blipFill>
        <p:spPr>
          <a:xfrm>
            <a:off x="10288361" y="5067073"/>
            <a:ext cx="1581150" cy="1571625"/>
          </a:xfrm>
          <a:prstGeom prst="rect">
            <a:avLst/>
          </a:prstGeom>
        </p:spPr>
      </p:pic>
      <p:sp>
        <p:nvSpPr>
          <p:cNvPr id="12" name="Metin kutusu 11">
            <a:extLst>
              <a:ext uri="{FF2B5EF4-FFF2-40B4-BE49-F238E27FC236}">
                <a16:creationId xmlns:a16="http://schemas.microsoft.com/office/drawing/2014/main" id="{407729C4-CFDA-4A15-B2B0-76686B1C60FC}"/>
              </a:ext>
            </a:extLst>
          </p:cNvPr>
          <p:cNvSpPr txBox="1"/>
          <p:nvPr/>
        </p:nvSpPr>
        <p:spPr>
          <a:xfrm>
            <a:off x="5507182" y="4655283"/>
            <a:ext cx="6684817" cy="369332"/>
          </a:xfrm>
          <a:prstGeom prst="rect">
            <a:avLst/>
          </a:prstGeom>
          <a:noFill/>
        </p:spPr>
        <p:txBody>
          <a:bodyPr wrap="square" rtlCol="0">
            <a:spAutoFit/>
          </a:bodyPr>
          <a:lstStyle/>
          <a:p>
            <a:r>
              <a:rPr lang="en-US" dirty="0"/>
              <a:t>None	               Fill  	         Uniform        </a:t>
            </a:r>
            <a:r>
              <a:rPr lang="en-US" dirty="0" err="1"/>
              <a:t>UniformToFill</a:t>
            </a:r>
            <a:endParaRPr lang="en-US" dirty="0"/>
          </a:p>
        </p:txBody>
      </p:sp>
    </p:spTree>
    <p:extLst>
      <p:ext uri="{BB962C8B-B14F-4D97-AF65-F5344CB8AC3E}">
        <p14:creationId xmlns:p14="http://schemas.microsoft.com/office/powerpoint/2010/main" val="164620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B60B24-8423-42A7-90AB-3AF7241B7EFA}"/>
              </a:ext>
            </a:extLst>
          </p:cNvPr>
          <p:cNvSpPr>
            <a:spLocks noGrp="1"/>
          </p:cNvSpPr>
          <p:nvPr>
            <p:ph type="title"/>
          </p:nvPr>
        </p:nvSpPr>
        <p:spPr/>
        <p:txBody>
          <a:bodyPr/>
          <a:lstStyle/>
          <a:p>
            <a:r>
              <a:rPr lang="en-US" dirty="0" err="1"/>
              <a:t>MessageBox</a:t>
            </a:r>
            <a:endParaRPr lang="en-US" dirty="0"/>
          </a:p>
        </p:txBody>
      </p:sp>
      <p:sp>
        <p:nvSpPr>
          <p:cNvPr id="3" name="İçerik Yer Tutucusu 2">
            <a:extLst>
              <a:ext uri="{FF2B5EF4-FFF2-40B4-BE49-F238E27FC236}">
                <a16:creationId xmlns:a16="http://schemas.microsoft.com/office/drawing/2014/main" id="{76317AEB-971A-4FE9-BB28-52DB1CD29387}"/>
              </a:ext>
            </a:extLst>
          </p:cNvPr>
          <p:cNvSpPr>
            <a:spLocks noGrp="1"/>
          </p:cNvSpPr>
          <p:nvPr>
            <p:ph idx="1"/>
          </p:nvPr>
        </p:nvSpPr>
        <p:spPr/>
        <p:txBody>
          <a:bodyPr>
            <a:normAutofit fontScale="77500" lnSpcReduction="20000"/>
          </a:bodyPr>
          <a:lstStyle/>
          <a:p>
            <a:r>
              <a:rPr lang="en-US" dirty="0"/>
              <a:t>Show</a:t>
            </a:r>
          </a:p>
          <a:p>
            <a:r>
              <a:rPr lang="en-US" dirty="0"/>
              <a:t>Text</a:t>
            </a:r>
          </a:p>
          <a:p>
            <a:r>
              <a:rPr lang="en-US" dirty="0"/>
              <a:t>Caption</a:t>
            </a:r>
          </a:p>
          <a:p>
            <a:r>
              <a:rPr lang="en-US" dirty="0" err="1"/>
              <a:t>MessageBoxButtons</a:t>
            </a:r>
            <a:endParaRPr lang="en-US" dirty="0"/>
          </a:p>
          <a:p>
            <a:pPr lvl="1"/>
            <a:r>
              <a:rPr lang="en-US" dirty="0"/>
              <a:t>OK</a:t>
            </a:r>
          </a:p>
          <a:p>
            <a:pPr lvl="1"/>
            <a:r>
              <a:rPr lang="en-US" dirty="0" err="1"/>
              <a:t>YesNo</a:t>
            </a:r>
            <a:endParaRPr lang="en-US" dirty="0"/>
          </a:p>
          <a:p>
            <a:pPr lvl="1"/>
            <a:r>
              <a:rPr lang="en-US" dirty="0" err="1"/>
              <a:t>OkCancel</a:t>
            </a:r>
            <a:endParaRPr lang="en-US" dirty="0"/>
          </a:p>
          <a:p>
            <a:pPr lvl="1"/>
            <a:r>
              <a:rPr lang="en-US" dirty="0" err="1"/>
              <a:t>YesNoCancel</a:t>
            </a:r>
            <a:endParaRPr lang="en-US" dirty="0"/>
          </a:p>
          <a:p>
            <a:r>
              <a:rPr lang="en-US" dirty="0" err="1"/>
              <a:t>MessageBoxImage</a:t>
            </a:r>
            <a:endParaRPr lang="en-US" dirty="0"/>
          </a:p>
          <a:p>
            <a:pPr lvl="1"/>
            <a:r>
              <a:rPr lang="en-US" dirty="0"/>
              <a:t>Error</a:t>
            </a:r>
          </a:p>
          <a:p>
            <a:pPr lvl="1"/>
            <a:r>
              <a:rPr lang="en-US" dirty="0"/>
              <a:t>Information</a:t>
            </a:r>
          </a:p>
          <a:p>
            <a:pPr lvl="1"/>
            <a:r>
              <a:rPr lang="en-US" dirty="0"/>
              <a:t>Question</a:t>
            </a:r>
          </a:p>
          <a:p>
            <a:pPr lvl="1"/>
            <a:r>
              <a:rPr lang="en-US" dirty="0"/>
              <a:t>Warning</a:t>
            </a:r>
          </a:p>
          <a:p>
            <a:r>
              <a:rPr lang="en-US" dirty="0" err="1"/>
              <a:t>MessageBoxResult</a:t>
            </a:r>
            <a:endParaRPr lang="en-US" dirty="0"/>
          </a:p>
          <a:p>
            <a:endParaRPr lang="en-US" dirty="0"/>
          </a:p>
        </p:txBody>
      </p:sp>
      <p:pic>
        <p:nvPicPr>
          <p:cNvPr id="5" name="Resim 4">
            <a:extLst>
              <a:ext uri="{FF2B5EF4-FFF2-40B4-BE49-F238E27FC236}">
                <a16:creationId xmlns:a16="http://schemas.microsoft.com/office/drawing/2014/main" id="{F6D6BECF-7604-4715-AB77-BE24860A7395}"/>
              </a:ext>
            </a:extLst>
          </p:cNvPr>
          <p:cNvPicPr>
            <a:picLocks noChangeAspect="1"/>
          </p:cNvPicPr>
          <p:nvPr/>
        </p:nvPicPr>
        <p:blipFill>
          <a:blip r:embed="rId3"/>
          <a:stretch>
            <a:fillRect/>
          </a:stretch>
        </p:blipFill>
        <p:spPr>
          <a:xfrm>
            <a:off x="9244669" y="4542178"/>
            <a:ext cx="2637944" cy="2050345"/>
          </a:xfrm>
          <a:prstGeom prst="rect">
            <a:avLst/>
          </a:prstGeom>
        </p:spPr>
      </p:pic>
    </p:spTree>
    <p:extLst>
      <p:ext uri="{BB962C8B-B14F-4D97-AF65-F5344CB8AC3E}">
        <p14:creationId xmlns:p14="http://schemas.microsoft.com/office/powerpoint/2010/main" val="4029380877"/>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561</Words>
  <Application>Microsoft Macintosh PowerPoint</Application>
  <PresentationFormat>Widescreen</PresentationFormat>
  <Paragraphs>127</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Univers</vt:lpstr>
      <vt:lpstr>GradientVTI</vt:lpstr>
      <vt:lpstr>Görsel Programlama</vt:lpstr>
      <vt:lpstr>Grid</vt:lpstr>
      <vt:lpstr>Grid</vt:lpstr>
      <vt:lpstr>Grid</vt:lpstr>
      <vt:lpstr>Grid</vt:lpstr>
      <vt:lpstr>StackPanel</vt:lpstr>
      <vt:lpstr>TabControl</vt:lpstr>
      <vt:lpstr>Image</vt:lpstr>
      <vt:lpstr>MessageBox</vt:lpstr>
      <vt:lpstr>Calendar</vt:lpstr>
      <vt:lpstr>DatePicker</vt:lpstr>
      <vt:lpstr>DataGrid</vt:lpstr>
      <vt:lpstr>ProgressBar</vt:lpstr>
      <vt:lpstr>WebBrowser</vt:lpstr>
      <vt:lpstr>TreeView</vt:lpstr>
      <vt:lpstr>Diğer Bileşenler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Görsel Programlama</dc:title>
  <dc:creator>Emir Öztürk</dc:creator>
  <cp:lastModifiedBy>Emir ÖZTÜRK</cp:lastModifiedBy>
  <cp:revision>27</cp:revision>
  <dcterms:created xsi:type="dcterms:W3CDTF">2020-07-15T09:19:54Z</dcterms:created>
  <dcterms:modified xsi:type="dcterms:W3CDTF">2020-11-16T08:35:27Z</dcterms:modified>
</cp:coreProperties>
</file>