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87551"/>
  </p:normalViewPr>
  <p:slideViewPr>
    <p:cSldViewPr snapToGrid="0">
      <p:cViewPr varScale="1">
        <p:scale>
          <a:sx n="111" d="100"/>
          <a:sy n="111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88269-F7D4-B340-B203-76CECE777BDA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1C99-F2B7-6447-B4FA-40EFF6F4AD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2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Wpf üzerinde kullanıcıların da bileşen oluşturması mümkündür. Mevcut bileşenlerin kullanılması ile yeni bir bileşen oluşturulabilir. </a:t>
            </a:r>
          </a:p>
          <a:p>
            <a:r>
              <a:rPr lang="en-TR" dirty="0"/>
              <a:t>Görsel açıdan, oluşturulan uygulamada karmaşıklığın azaltılması, yazılan kodun bölümlere ayrılmış olması ve yeniden kullanılabilirlik adına kullanıcı tanımlı kontrollerin kullanılması avantaj sağlamaktadır.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651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Yönlendirilmiş olaylarda olaylar en alttan üste doğru ilerler.  En alt bileşende tetiklenen olay üst bileşenlerde de tetiklenmeye devam eder.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87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Eğer belirli bir kısımda olayların tetiklenmesi durdurulmak isteniyorsa </a:t>
            </a:r>
            <a:r>
              <a:rPr lang="tr-TR" dirty="0" err="1"/>
              <a:t>handled</a:t>
            </a:r>
            <a:r>
              <a:rPr lang="tr-TR" dirty="0"/>
              <a:t> özelliğinin set edilmesi gerekmektedir.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Arayüzde</a:t>
            </a:r>
            <a:r>
              <a:rPr lang="tr-TR" dirty="0"/>
              <a:t> üstte olayları yakalamak için </a:t>
            </a:r>
            <a:r>
              <a:rPr lang="tr-TR" dirty="0" err="1"/>
              <a:t>ButtonBase.Click</a:t>
            </a:r>
            <a:r>
              <a:rPr lang="tr-TR" dirty="0"/>
              <a:t> kısımları eklenmiştir.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559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ButtonBase.Click</a:t>
            </a:r>
            <a:r>
              <a:rPr lang="tr-TR" dirty="0"/>
              <a:t> ile yakalanan olayların kodları. Burada </a:t>
            </a:r>
            <a:r>
              <a:rPr lang="tr-TR" dirty="0" err="1"/>
              <a:t>source’un</a:t>
            </a:r>
            <a:r>
              <a:rPr lang="tr-TR" dirty="0"/>
              <a:t> kopyalanmasını </a:t>
            </a:r>
            <a:r>
              <a:rPr lang="tr-TR"/>
              <a:t>gerektiren durum, dinamik olarak </a:t>
            </a:r>
            <a:r>
              <a:rPr lang="tr-TR" dirty="0"/>
              <a:t>bileşen ağaçlarından taşıma </a:t>
            </a:r>
            <a:r>
              <a:rPr lang="tr-TR"/>
              <a:t>işleminin gerçekleştirilememesidir.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1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Uygulama ve slaytlarda kullanılacak örnek uygulama.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46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Verilen pencerenin xaml kodu ve bileşen hiyerarşisi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71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UserControl oluşturmak için izlenmesi gereken adımlar.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62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Sağ altta verilen pencerede kullanılan UserControl’ün oluşturulması ve xaml kodu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59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Standart bileşenlerde olduğu gibi kullanıcı tanımlı kontroller de dinamik olarak eklenebilirler.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29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Kullanıcı tanımlı bileşenlerin üzerinde tetiklenen olayların üst bileşenlere (</a:t>
            </a:r>
            <a:r>
              <a:rPr lang="tr-TR" dirty="0" err="1"/>
              <a:t>container’lara</a:t>
            </a:r>
            <a:r>
              <a:rPr lang="tr-TR" dirty="0"/>
              <a:t>) iletilmesi gerekebilmektedir. Örneğin slaytta oluşturulan </a:t>
            </a:r>
            <a:r>
              <a:rPr lang="tr-TR" dirty="0" err="1"/>
              <a:t>UserControl</a:t>
            </a:r>
            <a:r>
              <a:rPr lang="tr-TR" dirty="0"/>
              <a:t> için sağ ve sol tuşlarına tıklandığında </a:t>
            </a:r>
            <a:r>
              <a:rPr lang="tr-TR" dirty="0" err="1"/>
              <a:t>mainwindow</a:t>
            </a:r>
            <a:r>
              <a:rPr lang="tr-TR" dirty="0"/>
              <a:t> üzerindeki listelerde değişiklik yapılması gerektiğinden bu tuşların olaylarının ana pencereye taşınması gerekmektedir. Bunun için yönlendirilmiş olaylar kullanılabilmektedir.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184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Bileşenler bir ağaç olarak hiyerarşik yerleştirilirler. Olaylar ise 3 farklı şekilde tanımlanabilirler.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76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Yönlendirilmiş olayların örneği için verilen </a:t>
            </a:r>
            <a:r>
              <a:rPr lang="tr-TR" dirty="0" err="1"/>
              <a:t>xaml</a:t>
            </a:r>
            <a:r>
              <a:rPr lang="tr-TR" dirty="0"/>
              <a:t> kodu.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1C99-F2B7-6447-B4FA-40EFF6F4AD6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34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2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0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2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6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7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1D058-3653-4497-9885-91DE6B95F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1" r="-1" b="150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B2C542-FD08-44E5-8B67-65F6248C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Görsel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Programlama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04A8900-2647-4493-99B7-DC0047757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Kullanıcı tanımlı kontroller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9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C7C7-DEFD-9447-82A2-00A47E3A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Yönlendirilmiş olaylar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DE1A4-5678-D245-B59D-B639DEF58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72" y="4289502"/>
            <a:ext cx="36322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44A43-8273-9B47-8871-3BB62A6B9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249"/>
            <a:ext cx="7521163" cy="32604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1CA9E4-1814-5544-9ED4-A456E7046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72" y="1874954"/>
            <a:ext cx="3606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4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EBAB-61E1-FE48-9AF7-97819EFC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Yönlendirilmiş olaylar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CC60-9C0D-0842-AD8A-887876F32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992"/>
            <a:ext cx="5588000" cy="341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C3FFF-7B5D-9641-A86D-1B5AA805D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96" y="4184496"/>
            <a:ext cx="35941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22F8FE-408C-8248-8CA8-5221F2B2A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96" y="1547542"/>
            <a:ext cx="3606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4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EBAB-61E1-FE48-9AF7-97819EFC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Yönlendirilmiş olaylar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22F8FE-408C-8248-8CA8-5221F2B2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96" y="1547542"/>
            <a:ext cx="3606800" cy="226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7F35F-B907-DA4D-9C04-0A39BE703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4907"/>
            <a:ext cx="5461000" cy="359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DB38F-87B6-5943-B428-D3F898FBF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96" y="4169161"/>
            <a:ext cx="3723114" cy="24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9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7EA-B6F1-554F-B374-4E106707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  <a:r>
              <a:rPr lang="tr-TR" dirty="0" err="1"/>
              <a:t>arayüzün</a:t>
            </a:r>
            <a:r>
              <a:rPr lang="tr-TR" dirty="0"/>
              <a:t> güncellenmesi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272B8F-B45D-7148-8F19-5402FF15E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72" y="1302624"/>
            <a:ext cx="5321920" cy="2688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22A21-3C24-5741-A400-0F31B26BF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81" y="4017788"/>
            <a:ext cx="7032548" cy="2795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C32E9-BC37-3248-A434-C9BF25ACD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1302624"/>
            <a:ext cx="3695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0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CA84-A828-F044-9512-1CB9DC74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  <a:r>
              <a:rPr lang="tr-TR" dirty="0" err="1"/>
              <a:t>arayüzün</a:t>
            </a:r>
            <a:r>
              <a:rPr lang="tr-TR" dirty="0"/>
              <a:t> kodu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0145C-19DE-9840-A7C1-9ED3236A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3" y="2125256"/>
            <a:ext cx="5943600" cy="3060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DB77F-8285-9E4F-8224-2F1F7A61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25" y="2931706"/>
            <a:ext cx="46101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160404-2283-9A49-B0CB-96527600A5EB}"/>
              </a:ext>
            </a:extLst>
          </p:cNvPr>
          <p:cNvSpPr txBox="1"/>
          <p:nvPr/>
        </p:nvSpPr>
        <p:spPr>
          <a:xfrm>
            <a:off x="7974283" y="2464420"/>
            <a:ext cx="311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ListeElemanı’na</a:t>
            </a:r>
            <a:r>
              <a:rPr lang="tr-TR" dirty="0"/>
              <a:t> yapılan ekleme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88C2B-C15D-9A4E-86D5-E78BDD36880A}"/>
              </a:ext>
            </a:extLst>
          </p:cNvPr>
          <p:cNvSpPr txBox="1"/>
          <p:nvPr/>
        </p:nvSpPr>
        <p:spPr>
          <a:xfrm>
            <a:off x="2725544" y="1690688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Arayüze</a:t>
            </a:r>
            <a:r>
              <a:rPr lang="tr-TR" dirty="0"/>
              <a:t> yapılan ekleme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318405-F213-8140-A350-B600DBA1B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14" y="4686987"/>
            <a:ext cx="3603585" cy="21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9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5B4A-F5E6-2C49-8113-FBB1F5BC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kontroller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601E-8887-8046-AD74-DF679AFF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User </a:t>
            </a:r>
            <a:r>
              <a:rPr lang="tr-TR" dirty="0" err="1"/>
              <a:t>controls</a:t>
            </a:r>
            <a:endParaRPr lang="tr-TR" dirty="0"/>
          </a:p>
          <a:p>
            <a:r>
              <a:rPr lang="tr-TR" dirty="0"/>
              <a:t>Birden fazla kontrolün kümelenmesi</a:t>
            </a:r>
          </a:p>
          <a:p>
            <a:r>
              <a:rPr lang="tr-TR" dirty="0"/>
              <a:t>Kod mantığının gruplandırılması / bölünmesi</a:t>
            </a:r>
          </a:p>
          <a:p>
            <a:r>
              <a:rPr lang="tr-TR" dirty="0"/>
              <a:t>Yeniden kullanılabilirlik</a:t>
            </a:r>
          </a:p>
        </p:txBody>
      </p:sp>
    </p:spTree>
    <p:extLst>
      <p:ext uri="{BB962C8B-B14F-4D97-AF65-F5344CB8AC3E}">
        <p14:creationId xmlns:p14="http://schemas.microsoft.com/office/powerpoint/2010/main" val="419918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9D11-4D5E-1B4E-BBD8-720FACBB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  <a:r>
              <a:rPr lang="tr-TR" dirty="0" err="1"/>
              <a:t>arayüz</a:t>
            </a:r>
            <a:r>
              <a:rPr lang="tr-TR" dirty="0"/>
              <a:t> temeli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5FEE7-1FC9-7A45-86A2-4E47BF6B1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2097359"/>
            <a:ext cx="6197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B950-0AD9-774B-A308-6E8A45FF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  <a:r>
              <a:rPr lang="tr-TR" dirty="0" err="1"/>
              <a:t>arayüz</a:t>
            </a:r>
            <a:r>
              <a:rPr lang="tr-TR" dirty="0"/>
              <a:t> </a:t>
            </a:r>
            <a:r>
              <a:rPr lang="tr-TR" dirty="0" err="1"/>
              <a:t>xaml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96A38-215E-8641-8A26-E49674D2A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1723"/>
            <a:ext cx="7264400" cy="36703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B6FB6-065C-DC49-977D-A2F74D40A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876" y="1331723"/>
            <a:ext cx="36957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36D52-6749-6148-83FF-F6F5A4E7C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14" y="4686987"/>
            <a:ext cx="3603585" cy="21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9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425D-1A1F-1240-8AFE-75E17508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kontrol oluşturma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6688D-DA91-F54A-82C3-133ED8D05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3030"/>
            <a:ext cx="4525225" cy="5010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CBED0-BBCF-3D48-95A8-37B481C5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96" y="1690688"/>
            <a:ext cx="6421063" cy="446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2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D78E-5239-7B42-9908-15BA6BE8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kontrolün tasarımı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DA7E6-83CC-E64D-9E11-E44E75C7E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4435"/>
            <a:ext cx="6921271" cy="3483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8407D-16E7-BA41-8A35-02A0813A1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98" y="3230054"/>
            <a:ext cx="4283616" cy="1252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A1CEC-C9D2-D245-9E43-1BECF0CF1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14" y="4686987"/>
            <a:ext cx="3603585" cy="21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05D8-0D57-8E40-A3B3-144BE168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kontrolün kullanılması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516AB-BC8A-5D4D-BA67-6B30FD65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934736"/>
            <a:ext cx="7886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5B33-B4D7-7849-A5CF-F0226888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kontrol olayları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3C1EE-3DD6-E449-910C-5E258ABB6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82" y="1421155"/>
            <a:ext cx="5254009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C320C-D5FC-FC48-B66E-5630EF40E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73" y="1421155"/>
            <a:ext cx="3377341" cy="3029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A7584-D7B8-B849-BB7F-4C1A93919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14" y="4686987"/>
            <a:ext cx="3603585" cy="21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9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5B33-B4D7-7849-A5CF-F0226888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Yönlendirilmiş olaylar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57C4-5302-8C49-BF3C-E6A9A6EB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Görsel Ağaç (Visual </a:t>
            </a:r>
            <a:r>
              <a:rPr lang="tr-TR" dirty="0" err="1"/>
              <a:t>Tree</a:t>
            </a:r>
            <a:r>
              <a:rPr lang="tr-TR" dirty="0"/>
              <a:t>)</a:t>
            </a:r>
          </a:p>
          <a:p>
            <a:r>
              <a:rPr lang="tr-TR" dirty="0"/>
              <a:t>Direct </a:t>
            </a:r>
            <a:r>
              <a:rPr lang="tr-TR" dirty="0" err="1"/>
              <a:t>Events</a:t>
            </a:r>
            <a:endParaRPr lang="tr-TR" dirty="0"/>
          </a:p>
          <a:p>
            <a:pPr lvl="1"/>
            <a:r>
              <a:rPr lang="tr-TR" dirty="0" err="1"/>
              <a:t>WinForms</a:t>
            </a:r>
            <a:r>
              <a:rPr lang="tr-TR" dirty="0"/>
              <a:t> olaylarına benzer</a:t>
            </a:r>
          </a:p>
          <a:p>
            <a:r>
              <a:rPr lang="tr-TR" dirty="0" err="1"/>
              <a:t>Bubbling</a:t>
            </a:r>
            <a:r>
              <a:rPr lang="tr-TR" dirty="0"/>
              <a:t> </a:t>
            </a:r>
            <a:r>
              <a:rPr lang="tr-TR" dirty="0" err="1"/>
              <a:t>Events</a:t>
            </a:r>
            <a:endParaRPr lang="tr-TR" dirty="0"/>
          </a:p>
          <a:p>
            <a:pPr lvl="1"/>
            <a:r>
              <a:rPr lang="tr-TR" dirty="0"/>
              <a:t>Olayın tetiklendiği yerden itibaren metot bulana kadar yukarı ilerleme</a:t>
            </a:r>
          </a:p>
          <a:p>
            <a:pPr lvl="1"/>
            <a:r>
              <a:rPr lang="tr-TR" dirty="0"/>
              <a:t>En üst düğüm </a:t>
            </a:r>
            <a:r>
              <a:rPr lang="tr-TR" dirty="0" err="1"/>
              <a:t>window</a:t>
            </a:r>
            <a:endParaRPr lang="tr-TR" dirty="0"/>
          </a:p>
          <a:p>
            <a:r>
              <a:rPr lang="tr-TR" dirty="0" err="1"/>
              <a:t>Tunneled</a:t>
            </a:r>
            <a:r>
              <a:rPr lang="tr-TR" dirty="0"/>
              <a:t> </a:t>
            </a:r>
            <a:r>
              <a:rPr lang="tr-TR" dirty="0" err="1"/>
              <a:t>Event</a:t>
            </a:r>
            <a:endParaRPr lang="tr-TR" dirty="0"/>
          </a:p>
          <a:p>
            <a:pPr lvl="1"/>
            <a:r>
              <a:rPr lang="tr-TR" dirty="0"/>
              <a:t>En üst düğümden olayın tetiklendiği yere kadar ilerleme</a:t>
            </a:r>
          </a:p>
          <a:p>
            <a:pPr lvl="1"/>
            <a:r>
              <a:rPr lang="tr-TR" dirty="0"/>
              <a:t>En alt düğüm bileşen</a:t>
            </a:r>
          </a:p>
        </p:txBody>
      </p:sp>
    </p:spTree>
    <p:extLst>
      <p:ext uri="{BB962C8B-B14F-4D97-AF65-F5344CB8AC3E}">
        <p14:creationId xmlns:p14="http://schemas.microsoft.com/office/powerpoint/2010/main" val="34742797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334</Words>
  <Application>Microsoft Macintosh PowerPoint</Application>
  <PresentationFormat>Widescreen</PresentationFormat>
  <Paragraphs>57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GradientVTI</vt:lpstr>
      <vt:lpstr>Görsel Programlama</vt:lpstr>
      <vt:lpstr>Kullanıcı tanımlı kontroller</vt:lpstr>
      <vt:lpstr>Örnek arayüz temeli</vt:lpstr>
      <vt:lpstr>Örnek arayüz xaml</vt:lpstr>
      <vt:lpstr>Kullanıcı tanımlı kontrol oluşturma</vt:lpstr>
      <vt:lpstr>Kullanıcı tanımlı kontrolün tasarımı</vt:lpstr>
      <vt:lpstr>Kullanıcı tanımlı kontrolün kullanılması</vt:lpstr>
      <vt:lpstr>Kullanıcı tanımlı kontrol olayları</vt:lpstr>
      <vt:lpstr>Yönlendirilmiş olaylar</vt:lpstr>
      <vt:lpstr>Yönlendirilmiş olaylar</vt:lpstr>
      <vt:lpstr>Yönlendirilmiş olaylar</vt:lpstr>
      <vt:lpstr>Yönlendirilmiş olaylar</vt:lpstr>
      <vt:lpstr>Örnek arayüzün güncellenmesi</vt:lpstr>
      <vt:lpstr>Örnek arayüzün kodu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Programlama</dc:title>
  <dc:creator>Emir Öztürk</dc:creator>
  <cp:lastModifiedBy>Emir ÖZTÜRK</cp:lastModifiedBy>
  <cp:revision>150</cp:revision>
  <dcterms:created xsi:type="dcterms:W3CDTF">2020-07-15T09:19:54Z</dcterms:created>
  <dcterms:modified xsi:type="dcterms:W3CDTF">2021-01-11T08:17:41Z</dcterms:modified>
</cp:coreProperties>
</file>