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4"/>
  </p:notesMasterIdLst>
  <p:sldIdLst>
    <p:sldId id="256" r:id="rId2"/>
    <p:sldId id="257" r:id="rId3"/>
    <p:sldId id="258" r:id="rId4"/>
    <p:sldId id="260" r:id="rId5"/>
    <p:sldId id="259" r:id="rId6"/>
    <p:sldId id="264" r:id="rId7"/>
    <p:sldId id="263" r:id="rId8"/>
    <p:sldId id="262" r:id="rId9"/>
    <p:sldId id="261" r:id="rId10"/>
    <p:sldId id="268" r:id="rId11"/>
    <p:sldId id="265" r:id="rId12"/>
    <p:sldId id="266" r:id="rId13"/>
    <p:sldId id="267" r:id="rId14"/>
    <p:sldId id="269" r:id="rId15"/>
    <p:sldId id="270" r:id="rId16"/>
    <p:sldId id="271" r:id="rId17"/>
    <p:sldId id="273" r:id="rId18"/>
    <p:sldId id="272"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56" autoAdjust="0"/>
    <p:restoredTop sz="96622" autoAdjust="0"/>
  </p:normalViewPr>
  <p:slideViewPr>
    <p:cSldViewPr snapToGrid="0">
      <p:cViewPr varScale="1">
        <p:scale>
          <a:sx n="117" d="100"/>
          <a:sy n="117" d="100"/>
        </p:scale>
        <p:origin x="110" y="182"/>
      </p:cViewPr>
      <p:guideLst/>
    </p:cSldViewPr>
  </p:slideViewPr>
  <p:notesTextViewPr>
    <p:cViewPr>
      <p:scale>
        <a:sx n="1" d="1"/>
        <a:sy n="1" d="1"/>
      </p:scale>
      <p:origin x="0" y="0"/>
    </p:cViewPr>
  </p:notesTextViewPr>
  <p:notesViewPr>
    <p:cSldViewPr snapToGrid="0">
      <p:cViewPr varScale="1">
        <p:scale>
          <a:sx n="118" d="100"/>
          <a:sy n="118" d="100"/>
        </p:scale>
        <p:origin x="420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8269-F7D4-B340-B203-76CECE777BDA}" type="datetimeFigureOut">
              <a:rPr lang="tr-TR" smtClean="0"/>
              <a:t>9.12.2021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D1C99-F2B7-6447-B4FA-40EFF6F4AD6B}" type="slidenum">
              <a:rPr lang="tr-TR" smtClean="0"/>
              <a:t>‹#›</a:t>
            </a:fld>
            <a:endParaRPr lang="tr-TR"/>
          </a:p>
        </p:txBody>
      </p:sp>
    </p:spTree>
    <p:extLst>
      <p:ext uri="{BB962C8B-B14F-4D97-AF65-F5344CB8AC3E}">
        <p14:creationId xmlns:p14="http://schemas.microsoft.com/office/powerpoint/2010/main" val="28692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Verileri saklamak için dosyalar veya </a:t>
            </a:r>
            <a:r>
              <a:rPr lang="tr-TR" dirty="0" err="1"/>
              <a:t>veritabanları</a:t>
            </a:r>
            <a:r>
              <a:rPr lang="tr-TR" dirty="0"/>
              <a:t> kullanılabilmektedir. </a:t>
            </a:r>
          </a:p>
          <a:p>
            <a:r>
              <a:rPr lang="tr-TR" dirty="0"/>
              <a:t>Karmaşık yapıdaki verileri dosyada saklamak için gerekli </a:t>
            </a:r>
            <a:r>
              <a:rPr lang="tr-TR" dirty="0" err="1"/>
              <a:t>implementasyonlar</a:t>
            </a:r>
            <a:r>
              <a:rPr lang="tr-TR" dirty="0"/>
              <a:t>, verileri </a:t>
            </a:r>
            <a:r>
              <a:rPr lang="tr-TR" dirty="0" err="1"/>
              <a:t>veritabanında</a:t>
            </a:r>
            <a:r>
              <a:rPr lang="tr-TR" dirty="0"/>
              <a:t> saklamaya göre daha zordur. </a:t>
            </a:r>
          </a:p>
          <a:p>
            <a:r>
              <a:rPr lang="tr-TR" dirty="0" err="1"/>
              <a:t>Veritabanları</a:t>
            </a:r>
            <a:r>
              <a:rPr lang="tr-TR" dirty="0"/>
              <a:t> ayrıca dosyanın bütünlüğü, güvenliği, yapısı gibi olanakları sağlar.  </a:t>
            </a:r>
          </a:p>
          <a:p>
            <a:r>
              <a:rPr lang="tr-TR" dirty="0" err="1"/>
              <a:t>Veritabanları</a:t>
            </a:r>
            <a:r>
              <a:rPr lang="tr-TR" dirty="0"/>
              <a:t> bir çok alt kategoride bulunmaktadır fakat en popüler olanları ilişkisel </a:t>
            </a:r>
            <a:r>
              <a:rPr lang="tr-TR" dirty="0" err="1"/>
              <a:t>veritabanları</a:t>
            </a:r>
            <a:r>
              <a:rPr lang="tr-TR" dirty="0"/>
              <a:t> ve büyük veri </a:t>
            </a:r>
            <a:r>
              <a:rPr lang="tr-TR" dirty="0" err="1"/>
              <a:t>veritabanlarıdır</a:t>
            </a:r>
            <a:r>
              <a:rPr lang="tr-TR" dirty="0"/>
              <a:t>.</a:t>
            </a:r>
          </a:p>
        </p:txBody>
      </p:sp>
      <p:sp>
        <p:nvSpPr>
          <p:cNvPr id="4" name="Slide Number Placeholder 3"/>
          <p:cNvSpPr>
            <a:spLocks noGrp="1"/>
          </p:cNvSpPr>
          <p:nvPr>
            <p:ph type="sldNum" sz="quarter" idx="5"/>
          </p:nvPr>
        </p:nvSpPr>
        <p:spPr/>
        <p:txBody>
          <a:bodyPr/>
          <a:lstStyle/>
          <a:p>
            <a:fld id="{6B5D1C99-F2B7-6447-B4FA-40EFF6F4AD6B}" type="slidenum">
              <a:rPr lang="tr-TR" smtClean="0"/>
              <a:t>2</a:t>
            </a:fld>
            <a:endParaRPr lang="tr-TR"/>
          </a:p>
        </p:txBody>
      </p:sp>
    </p:spTree>
    <p:extLst>
      <p:ext uri="{BB962C8B-B14F-4D97-AF65-F5344CB8AC3E}">
        <p14:creationId xmlns:p14="http://schemas.microsoft.com/office/powerpoint/2010/main" val="4199090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Trusted</a:t>
            </a:r>
            <a:r>
              <a:rPr lang="tr-TR" dirty="0"/>
              <a:t> </a:t>
            </a:r>
            <a:r>
              <a:rPr lang="tr-TR" dirty="0" err="1"/>
              <a:t>connection</a:t>
            </a:r>
            <a:r>
              <a:rPr lang="tr-TR" dirty="0"/>
              <a:t> verildiğinde </a:t>
            </a:r>
            <a:r>
              <a:rPr lang="tr-TR" dirty="0" err="1"/>
              <a:t>kullanıcıadı</a:t>
            </a:r>
            <a:r>
              <a:rPr lang="tr-TR" dirty="0"/>
              <a:t> ve şifre girilmesi gerekmemektedir. </a:t>
            </a:r>
            <a:r>
              <a:rPr lang="tr-TR" dirty="0" err="1"/>
              <a:t>Local’de</a:t>
            </a:r>
            <a:r>
              <a:rPr lang="tr-TR" dirty="0"/>
              <a:t> test için yapılan </a:t>
            </a:r>
            <a:r>
              <a:rPr lang="tr-TR" dirty="0" err="1"/>
              <a:t>veritabanları</a:t>
            </a:r>
            <a:r>
              <a:rPr lang="tr-TR" dirty="0"/>
              <a:t> dışarısında kullanılmamalıdır.</a:t>
            </a:r>
          </a:p>
          <a:p>
            <a:r>
              <a:rPr lang="tr-TR" dirty="0" err="1"/>
              <a:t>Insert</a:t>
            </a:r>
            <a:r>
              <a:rPr lang="tr-TR" dirty="0"/>
              <a:t> </a:t>
            </a:r>
            <a:r>
              <a:rPr lang="tr-TR" dirty="0" err="1"/>
              <a:t>delete</a:t>
            </a:r>
            <a:r>
              <a:rPr lang="tr-TR" dirty="0"/>
              <a:t> </a:t>
            </a:r>
            <a:r>
              <a:rPr lang="tr-TR" dirty="0" err="1"/>
              <a:t>update</a:t>
            </a:r>
            <a:r>
              <a:rPr lang="tr-TR" dirty="0"/>
              <a:t> için </a:t>
            </a:r>
            <a:r>
              <a:rPr lang="tr-TR" dirty="0" err="1"/>
              <a:t>command</a:t>
            </a:r>
            <a:r>
              <a:rPr lang="tr-TR" dirty="0"/>
              <a:t> yeterlidir çünkü karşı tarafta komutun çalıştırılmasından sonra </a:t>
            </a:r>
            <a:r>
              <a:rPr lang="tr-TR" dirty="0" err="1"/>
              <a:t>veritabanından</a:t>
            </a:r>
            <a:r>
              <a:rPr lang="tr-TR" dirty="0"/>
              <a:t> başarı durumu sonucu dışında bir sonuç alınmamaktadır.</a:t>
            </a:r>
          </a:p>
          <a:p>
            <a:r>
              <a:rPr lang="tr-TR" dirty="0"/>
              <a:t>Tüm sorguların çalıştırılabilmesi için mutlaka bağlantının açılması gerekmektedir.</a:t>
            </a:r>
          </a:p>
          <a:p>
            <a:r>
              <a:rPr lang="tr-TR" dirty="0" err="1"/>
              <a:t>Command’lerden</a:t>
            </a:r>
            <a:r>
              <a:rPr lang="tr-TR" dirty="0"/>
              <a:t> bir cevap döner ve bu cevabı kullanmak seçimliktir.</a:t>
            </a:r>
          </a:p>
          <a:p>
            <a:r>
              <a:rPr lang="tr-TR" dirty="0" err="1"/>
              <a:t>Sql</a:t>
            </a:r>
            <a:r>
              <a:rPr lang="tr-TR" dirty="0"/>
              <a:t> sorguları büyük küçük harf duyarlı değildir.</a:t>
            </a:r>
          </a:p>
        </p:txBody>
      </p:sp>
      <p:sp>
        <p:nvSpPr>
          <p:cNvPr id="4" name="Slide Number Placeholder 3"/>
          <p:cNvSpPr>
            <a:spLocks noGrp="1"/>
          </p:cNvSpPr>
          <p:nvPr>
            <p:ph type="sldNum" sz="quarter" idx="5"/>
          </p:nvPr>
        </p:nvSpPr>
        <p:spPr/>
        <p:txBody>
          <a:bodyPr/>
          <a:lstStyle/>
          <a:p>
            <a:fld id="{6B5D1C99-F2B7-6447-B4FA-40EFF6F4AD6B}" type="slidenum">
              <a:rPr lang="tr-TR" smtClean="0"/>
              <a:t>11</a:t>
            </a:fld>
            <a:endParaRPr lang="tr-TR"/>
          </a:p>
        </p:txBody>
      </p:sp>
    </p:spTree>
    <p:extLst>
      <p:ext uri="{BB962C8B-B14F-4D97-AF65-F5344CB8AC3E}">
        <p14:creationId xmlns:p14="http://schemas.microsoft.com/office/powerpoint/2010/main" val="3816232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Get</a:t>
            </a:r>
            <a:r>
              <a:rPr lang="tr-TR" dirty="0"/>
              <a:t> metodu ile herhangi bir alan okunabilir. Verilen indis sütun sırasını gösterir. Elde edilen veriyi seçilen indisin türüne çevirmek gerekir. </a:t>
            </a:r>
            <a:r>
              <a:rPr lang="tr-TR" dirty="0" err="1"/>
              <a:t>String</a:t>
            </a:r>
            <a:r>
              <a:rPr lang="tr-TR" dirty="0"/>
              <a:t> bir alanı getint32 ile almak hata verir. </a:t>
            </a:r>
          </a:p>
          <a:p>
            <a:r>
              <a:rPr lang="tr-TR" dirty="0" err="1"/>
              <a:t>Sonuc</a:t>
            </a:r>
            <a:r>
              <a:rPr lang="tr-TR" dirty="0"/>
              <a:t> döngünün her adımında değişir. Bu sebeple bunu kalıcı bir alana atamak ya da bir listeye atmak gerekebilir.</a:t>
            </a:r>
          </a:p>
          <a:p>
            <a:r>
              <a:rPr lang="tr-TR" dirty="0" err="1"/>
              <a:t>ExecuteScalar</a:t>
            </a:r>
            <a:r>
              <a:rPr lang="tr-TR" dirty="0"/>
              <a:t> ilk hücreyi döndürür. Hücreye göre dönüşüm yapmak gerekir. Burada name </a:t>
            </a:r>
            <a:r>
              <a:rPr lang="tr-TR" dirty="0" err="1"/>
              <a:t>string</a:t>
            </a:r>
            <a:r>
              <a:rPr lang="tr-TR" dirty="0"/>
              <a:t> olduğu için </a:t>
            </a:r>
            <a:r>
              <a:rPr lang="tr-TR" dirty="0" err="1"/>
              <a:t>ToString</a:t>
            </a:r>
            <a:r>
              <a:rPr lang="tr-TR" dirty="0"/>
              <a:t>() kullanılabilir.</a:t>
            </a:r>
          </a:p>
        </p:txBody>
      </p:sp>
      <p:sp>
        <p:nvSpPr>
          <p:cNvPr id="4" name="Slide Number Placeholder 3"/>
          <p:cNvSpPr>
            <a:spLocks noGrp="1"/>
          </p:cNvSpPr>
          <p:nvPr>
            <p:ph type="sldNum" sz="quarter" idx="5"/>
          </p:nvPr>
        </p:nvSpPr>
        <p:spPr/>
        <p:txBody>
          <a:bodyPr/>
          <a:lstStyle/>
          <a:p>
            <a:fld id="{6B5D1C99-F2B7-6447-B4FA-40EFF6F4AD6B}" type="slidenum">
              <a:rPr lang="tr-TR" smtClean="0"/>
              <a:t>12</a:t>
            </a:fld>
            <a:endParaRPr lang="tr-TR"/>
          </a:p>
        </p:txBody>
      </p:sp>
    </p:spTree>
    <p:extLst>
      <p:ext uri="{BB962C8B-B14F-4D97-AF65-F5344CB8AC3E}">
        <p14:creationId xmlns:p14="http://schemas.microsoft.com/office/powerpoint/2010/main" val="3002927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Dataatapter</a:t>
            </a:r>
            <a:r>
              <a:rPr lang="tr-TR" dirty="0"/>
              <a:t> </a:t>
            </a:r>
            <a:r>
              <a:rPr lang="tr-TR" dirty="0" err="1"/>
              <a:t>command</a:t>
            </a:r>
            <a:r>
              <a:rPr lang="tr-TR" dirty="0"/>
              <a:t> alabilir ya da kendisi </a:t>
            </a:r>
            <a:r>
              <a:rPr lang="tr-TR" dirty="0" err="1"/>
              <a:t>command</a:t>
            </a:r>
            <a:r>
              <a:rPr lang="tr-TR" dirty="0"/>
              <a:t> gibi </a:t>
            </a:r>
            <a:r>
              <a:rPr lang="tr-TR" dirty="0" err="1"/>
              <a:t>sql</a:t>
            </a:r>
            <a:r>
              <a:rPr lang="tr-TR" dirty="0"/>
              <a:t> sorgusu alan bir yapıcı kullanabilir. </a:t>
            </a:r>
          </a:p>
          <a:p>
            <a:r>
              <a:rPr lang="tr-TR" dirty="0" err="1"/>
              <a:t>Dataadapter</a:t>
            </a:r>
            <a:r>
              <a:rPr lang="tr-TR" dirty="0"/>
              <a:t> </a:t>
            </a:r>
            <a:r>
              <a:rPr lang="tr-TR" dirty="0" err="1"/>
              <a:t>veritabanından</a:t>
            </a:r>
            <a:r>
              <a:rPr lang="tr-TR" dirty="0"/>
              <a:t> elde ettiği sonuçları bir </a:t>
            </a:r>
            <a:r>
              <a:rPr lang="tr-TR" dirty="0" err="1"/>
              <a:t>dataset’e</a:t>
            </a:r>
            <a:r>
              <a:rPr lang="tr-TR" dirty="0"/>
              <a:t> doldurmalıdır. Bu </a:t>
            </a:r>
            <a:r>
              <a:rPr lang="tr-TR" dirty="0" err="1"/>
              <a:t>dataset</a:t>
            </a:r>
            <a:r>
              <a:rPr lang="tr-TR" dirty="0"/>
              <a:t> aynı zamanda birden fazla tablo içerebilir (çok boyutlu). </a:t>
            </a:r>
          </a:p>
          <a:p>
            <a:r>
              <a:rPr lang="tr-TR" dirty="0"/>
              <a:t>Bu sebeple </a:t>
            </a:r>
            <a:r>
              <a:rPr lang="tr-TR" dirty="0" err="1"/>
              <a:t>tables</a:t>
            </a:r>
            <a:r>
              <a:rPr lang="tr-TR" dirty="0"/>
              <a:t> özelliğinin indisi ile sonuçlara erişilebilir. </a:t>
            </a:r>
            <a:r>
              <a:rPr lang="tr-TR" dirty="0" err="1"/>
              <a:t>Datagrid</a:t>
            </a:r>
            <a:r>
              <a:rPr lang="tr-TR" dirty="0"/>
              <a:t> gibi bir </a:t>
            </a:r>
            <a:r>
              <a:rPr lang="tr-TR" dirty="0" err="1"/>
              <a:t>component’in</a:t>
            </a:r>
            <a:r>
              <a:rPr lang="tr-TR" dirty="0"/>
              <a:t> </a:t>
            </a:r>
            <a:r>
              <a:rPr lang="tr-TR" dirty="0" err="1"/>
              <a:t>datasource’u</a:t>
            </a:r>
            <a:r>
              <a:rPr lang="tr-TR" dirty="0"/>
              <a:t> ile bu sonuç bağlanabilir.</a:t>
            </a:r>
          </a:p>
        </p:txBody>
      </p:sp>
      <p:sp>
        <p:nvSpPr>
          <p:cNvPr id="4" name="Slide Number Placeholder 3"/>
          <p:cNvSpPr>
            <a:spLocks noGrp="1"/>
          </p:cNvSpPr>
          <p:nvPr>
            <p:ph type="sldNum" sz="quarter" idx="5"/>
          </p:nvPr>
        </p:nvSpPr>
        <p:spPr/>
        <p:txBody>
          <a:bodyPr/>
          <a:lstStyle/>
          <a:p>
            <a:fld id="{6B5D1C99-F2B7-6447-B4FA-40EFF6F4AD6B}" type="slidenum">
              <a:rPr lang="tr-TR" smtClean="0"/>
              <a:t>13</a:t>
            </a:fld>
            <a:endParaRPr lang="tr-TR"/>
          </a:p>
        </p:txBody>
      </p:sp>
    </p:spTree>
    <p:extLst>
      <p:ext uri="{BB962C8B-B14F-4D97-AF65-F5344CB8AC3E}">
        <p14:creationId xmlns:p14="http://schemas.microsoft.com/office/powerpoint/2010/main" val="918723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Entity</a:t>
            </a:r>
            <a:r>
              <a:rPr lang="tr-TR" dirty="0"/>
              <a:t> </a:t>
            </a:r>
            <a:r>
              <a:rPr lang="tr-TR" dirty="0" err="1"/>
              <a:t>Framework’ü</a:t>
            </a:r>
            <a:r>
              <a:rPr lang="tr-TR" dirty="0"/>
              <a:t> .net </a:t>
            </a:r>
            <a:r>
              <a:rPr lang="tr-TR" dirty="0" err="1"/>
              <a:t>core</a:t>
            </a:r>
            <a:r>
              <a:rPr lang="tr-TR" dirty="0"/>
              <a:t> ile beraber kullanabilmek adına kurulması gereken 2 paket bulunmaktadır.</a:t>
            </a:r>
          </a:p>
          <a:p>
            <a:r>
              <a:rPr lang="tr-TR" dirty="0"/>
              <a:t>Bunlar Tools ve </a:t>
            </a:r>
            <a:r>
              <a:rPr lang="tr-TR" dirty="0" err="1"/>
              <a:t>SqlServer</a:t>
            </a:r>
            <a:r>
              <a:rPr lang="tr-TR" dirty="0"/>
              <a:t> paketleridir.</a:t>
            </a:r>
          </a:p>
        </p:txBody>
      </p:sp>
      <p:sp>
        <p:nvSpPr>
          <p:cNvPr id="4" name="Slide Number Placeholder 3"/>
          <p:cNvSpPr>
            <a:spLocks noGrp="1"/>
          </p:cNvSpPr>
          <p:nvPr>
            <p:ph type="sldNum" sz="quarter" idx="5"/>
          </p:nvPr>
        </p:nvSpPr>
        <p:spPr/>
        <p:txBody>
          <a:bodyPr/>
          <a:lstStyle/>
          <a:p>
            <a:fld id="{6B5D1C99-F2B7-6447-B4FA-40EFF6F4AD6B}" type="slidenum">
              <a:rPr lang="tr-TR" smtClean="0"/>
              <a:t>14</a:t>
            </a:fld>
            <a:endParaRPr lang="tr-TR"/>
          </a:p>
        </p:txBody>
      </p:sp>
    </p:spTree>
    <p:extLst>
      <p:ext uri="{BB962C8B-B14F-4D97-AF65-F5344CB8AC3E}">
        <p14:creationId xmlns:p14="http://schemas.microsoft.com/office/powerpoint/2010/main" val="3940864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Veritabanına</a:t>
            </a:r>
            <a:r>
              <a:rPr lang="tr-TR" dirty="0"/>
              <a:t> uygun modeli oluşturmak için gerekli işlem</a:t>
            </a:r>
          </a:p>
          <a:p>
            <a:r>
              <a:rPr lang="tr-TR" dirty="0" err="1"/>
              <a:t>Scaffold-DbContext</a:t>
            </a:r>
            <a:r>
              <a:rPr lang="tr-TR" dirty="0"/>
              <a:t>: </a:t>
            </a:r>
            <a:r>
              <a:rPr lang="tr-TR" dirty="0" err="1"/>
              <a:t>Çalıştıırlan</a:t>
            </a:r>
            <a:r>
              <a:rPr lang="tr-TR" dirty="0"/>
              <a:t> komuttur. </a:t>
            </a:r>
            <a:r>
              <a:rPr lang="tr-TR" dirty="0" err="1"/>
              <a:t>Veritabanında</a:t>
            </a:r>
            <a:r>
              <a:rPr lang="tr-TR" dirty="0"/>
              <a:t> bulunan tablolar için iskeleti oluşturma işlemini gerçekleştirir.</a:t>
            </a:r>
          </a:p>
          <a:p>
            <a:r>
              <a:rPr lang="tr-TR" dirty="0"/>
              <a:t>Server=. Bağlanılacak </a:t>
            </a:r>
            <a:r>
              <a:rPr lang="tr-TR" dirty="0" err="1"/>
              <a:t>server’ı</a:t>
            </a:r>
            <a:r>
              <a:rPr lang="tr-TR" dirty="0"/>
              <a:t> gösterir. Nokta karakteri burada </a:t>
            </a:r>
            <a:r>
              <a:rPr lang="tr-TR" dirty="0" err="1"/>
              <a:t>localhost’u</a:t>
            </a:r>
            <a:r>
              <a:rPr lang="tr-TR" dirty="0"/>
              <a:t> ifade eder. İstenirse yerine </a:t>
            </a:r>
            <a:r>
              <a:rPr lang="tr-TR" dirty="0" err="1"/>
              <a:t>localhost</a:t>
            </a:r>
            <a:r>
              <a:rPr lang="tr-TR" dirty="0"/>
              <a:t> ya da 127.0.0.1 yazılabilir.</a:t>
            </a:r>
          </a:p>
          <a:p>
            <a:r>
              <a:rPr lang="tr-TR" dirty="0" err="1"/>
              <a:t>Trusted_Connection</a:t>
            </a:r>
            <a:r>
              <a:rPr lang="tr-TR" dirty="0"/>
              <a:t> yalnızca geliştirilme aşamasında kullanılmalıdır. Diğer durumda kullanıcı adı ve şifre girilmesi gerekmektedir.</a:t>
            </a:r>
          </a:p>
          <a:p>
            <a:r>
              <a:rPr lang="tr-TR" sz="1200" dirty="0" err="1">
                <a:latin typeface="Consolas" panose="020B0609020204030204" pitchFamily="49" charset="0"/>
              </a:rPr>
              <a:t>Microsoft.EntityFrameworkCore.SqlServer</a:t>
            </a:r>
            <a:r>
              <a:rPr lang="tr-TR" sz="1200" dirty="0">
                <a:latin typeface="Consolas" panose="020B0609020204030204" pitchFamily="49" charset="0"/>
              </a:rPr>
              <a:t> modelin oluşturulmasında kullanılan pakettir. </a:t>
            </a:r>
            <a:r>
              <a:rPr lang="tr-TR" sz="1200" dirty="0" err="1">
                <a:latin typeface="Consolas" panose="020B0609020204030204" pitchFamily="49" charset="0"/>
              </a:rPr>
              <a:t>MsSql</a:t>
            </a:r>
            <a:r>
              <a:rPr lang="tr-TR" sz="1200" dirty="0">
                <a:latin typeface="Consolas" panose="020B0609020204030204" pitchFamily="49" charset="0"/>
              </a:rPr>
              <a:t> server kullanıldığı için </a:t>
            </a:r>
            <a:r>
              <a:rPr lang="tr-TR" sz="1200" dirty="0" err="1">
                <a:latin typeface="Consolas" panose="020B0609020204030204" pitchFamily="49" charset="0"/>
              </a:rPr>
              <a:t>NuGet</a:t>
            </a:r>
            <a:r>
              <a:rPr lang="tr-TR" sz="1200" dirty="0">
                <a:latin typeface="Consolas" panose="020B0609020204030204" pitchFamily="49" charset="0"/>
              </a:rPr>
              <a:t> üzerinden indirilen </a:t>
            </a:r>
            <a:r>
              <a:rPr lang="tr-TR" sz="1200" dirty="0" err="1">
                <a:latin typeface="Consolas" panose="020B0609020204030204" pitchFamily="49" charset="0"/>
              </a:rPr>
              <a:t>SqlServer</a:t>
            </a:r>
            <a:r>
              <a:rPr lang="tr-TR" sz="1200" dirty="0">
                <a:latin typeface="Consolas" panose="020B0609020204030204" pitchFamily="49" charset="0"/>
              </a:rPr>
              <a:t> paketi kullanılmaktadır.</a:t>
            </a:r>
          </a:p>
          <a:p>
            <a:r>
              <a:rPr lang="tr-TR" sz="1200" dirty="0">
                <a:latin typeface="Consolas" panose="020B0609020204030204" pitchFamily="49" charset="0"/>
              </a:rPr>
              <a:t>-</a:t>
            </a:r>
            <a:r>
              <a:rPr lang="tr-TR" sz="1200" dirty="0" err="1">
                <a:latin typeface="Consolas" panose="020B0609020204030204" pitchFamily="49" charset="0"/>
              </a:rPr>
              <a:t>OutputDir</a:t>
            </a:r>
            <a:r>
              <a:rPr lang="tr-TR" sz="1200" dirty="0">
                <a:latin typeface="Consolas" panose="020B0609020204030204" pitchFamily="49" charset="0"/>
              </a:rPr>
              <a:t> projemizin içerisinde sınıfların oluşturulacağı klasörün ismidir.</a:t>
            </a:r>
          </a:p>
        </p:txBody>
      </p:sp>
      <p:sp>
        <p:nvSpPr>
          <p:cNvPr id="4" name="Slide Number Placeholder 3"/>
          <p:cNvSpPr>
            <a:spLocks noGrp="1"/>
          </p:cNvSpPr>
          <p:nvPr>
            <p:ph type="sldNum" sz="quarter" idx="5"/>
          </p:nvPr>
        </p:nvSpPr>
        <p:spPr/>
        <p:txBody>
          <a:bodyPr/>
          <a:lstStyle/>
          <a:p>
            <a:fld id="{6B5D1C99-F2B7-6447-B4FA-40EFF6F4AD6B}" type="slidenum">
              <a:rPr lang="tr-TR" smtClean="0"/>
              <a:t>15</a:t>
            </a:fld>
            <a:endParaRPr lang="tr-TR"/>
          </a:p>
        </p:txBody>
      </p:sp>
    </p:spTree>
    <p:extLst>
      <p:ext uri="{BB962C8B-B14F-4D97-AF65-F5344CB8AC3E}">
        <p14:creationId xmlns:p14="http://schemas.microsoft.com/office/powerpoint/2010/main" val="856654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Entity</a:t>
            </a:r>
            <a:r>
              <a:rPr lang="tr-TR" dirty="0"/>
              <a:t> </a:t>
            </a:r>
            <a:r>
              <a:rPr lang="tr-TR" dirty="0" err="1"/>
              <a:t>framework’te</a:t>
            </a:r>
            <a:r>
              <a:rPr lang="tr-TR" dirty="0"/>
              <a:t> </a:t>
            </a:r>
            <a:r>
              <a:rPr lang="tr-TR" dirty="0" err="1"/>
              <a:t>veritabanı</a:t>
            </a:r>
            <a:r>
              <a:rPr lang="tr-TR" dirty="0"/>
              <a:t> tablosuna karşılık gelen nesnelerin alanları doldurularak ekleme işlemi listeye ekleme gibi gerçekleştirilebilir.</a:t>
            </a:r>
          </a:p>
          <a:p>
            <a:r>
              <a:rPr lang="tr-TR" dirty="0"/>
              <a:t>Farklı olarak bu işlemlerin </a:t>
            </a:r>
            <a:r>
              <a:rPr lang="tr-TR" dirty="0" err="1"/>
              <a:t>veritabanına</a:t>
            </a:r>
            <a:r>
              <a:rPr lang="tr-TR" dirty="0"/>
              <a:t> kesin kaydı için «</a:t>
            </a:r>
            <a:r>
              <a:rPr lang="tr-TR" dirty="0" err="1"/>
              <a:t>commit</a:t>
            </a:r>
            <a:r>
              <a:rPr lang="tr-TR" dirty="0"/>
              <a:t>» işlemi gerçekleştirilmeli yani </a:t>
            </a:r>
            <a:r>
              <a:rPr lang="tr-TR" dirty="0" err="1"/>
              <a:t>SaveChanges</a:t>
            </a:r>
            <a:r>
              <a:rPr lang="tr-TR" dirty="0"/>
              <a:t>() metodu çağırılmalıdır.</a:t>
            </a:r>
          </a:p>
        </p:txBody>
      </p:sp>
      <p:sp>
        <p:nvSpPr>
          <p:cNvPr id="4" name="Slide Number Placeholder 3"/>
          <p:cNvSpPr>
            <a:spLocks noGrp="1"/>
          </p:cNvSpPr>
          <p:nvPr>
            <p:ph type="sldNum" sz="quarter" idx="5"/>
          </p:nvPr>
        </p:nvSpPr>
        <p:spPr/>
        <p:txBody>
          <a:bodyPr/>
          <a:lstStyle/>
          <a:p>
            <a:fld id="{6B5D1C99-F2B7-6447-B4FA-40EFF6F4AD6B}" type="slidenum">
              <a:rPr lang="tr-TR" smtClean="0"/>
              <a:t>16</a:t>
            </a:fld>
            <a:endParaRPr lang="tr-TR"/>
          </a:p>
        </p:txBody>
      </p:sp>
    </p:spTree>
    <p:extLst>
      <p:ext uri="{BB962C8B-B14F-4D97-AF65-F5344CB8AC3E}">
        <p14:creationId xmlns:p14="http://schemas.microsoft.com/office/powerpoint/2010/main" val="1647055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Güncelleme için yeni sınıf açmak zorunlu değildir. Yalnızca güncellenecek kaydın mutlaka </a:t>
            </a:r>
            <a:r>
              <a:rPr lang="tr-TR" dirty="0" err="1"/>
              <a:t>veritabanından</a:t>
            </a:r>
            <a:r>
              <a:rPr lang="tr-TR" dirty="0"/>
              <a:t> çekilmesi gerekmektedir. Aynı </a:t>
            </a:r>
            <a:r>
              <a:rPr lang="tr-TR" dirty="0" err="1"/>
              <a:t>id</a:t>
            </a:r>
            <a:r>
              <a:rPr lang="tr-TR" dirty="0"/>
              <a:t> ve içerik ile oluşturulan başka bir kayıt </a:t>
            </a:r>
            <a:r>
              <a:rPr lang="tr-TR" dirty="0" err="1"/>
              <a:t>veritabanındaki</a:t>
            </a:r>
            <a:r>
              <a:rPr lang="tr-TR" dirty="0"/>
              <a:t> kayda karşılık gelmez. </a:t>
            </a:r>
            <a:r>
              <a:rPr lang="tr-TR" dirty="0" err="1"/>
              <a:t>Veritabanından</a:t>
            </a:r>
            <a:r>
              <a:rPr lang="tr-TR" dirty="0"/>
              <a:t> kayıt referansı (nesne örneği) alındıktan sonra bu nesnenin alanları değiştirilip </a:t>
            </a:r>
            <a:r>
              <a:rPr lang="tr-TR" dirty="0" err="1"/>
              <a:t>SaveChanges</a:t>
            </a:r>
            <a:r>
              <a:rPr lang="tr-TR" dirty="0"/>
              <a:t>() uygulandığında güncelleme işlemi gerçekleştirilmiş olacaktır.</a:t>
            </a:r>
          </a:p>
        </p:txBody>
      </p:sp>
      <p:sp>
        <p:nvSpPr>
          <p:cNvPr id="4" name="Slide Number Placeholder 3"/>
          <p:cNvSpPr>
            <a:spLocks noGrp="1"/>
          </p:cNvSpPr>
          <p:nvPr>
            <p:ph type="sldNum" sz="quarter" idx="5"/>
          </p:nvPr>
        </p:nvSpPr>
        <p:spPr/>
        <p:txBody>
          <a:bodyPr/>
          <a:lstStyle/>
          <a:p>
            <a:fld id="{6B5D1C99-F2B7-6447-B4FA-40EFF6F4AD6B}" type="slidenum">
              <a:rPr lang="tr-TR" smtClean="0"/>
              <a:t>17</a:t>
            </a:fld>
            <a:endParaRPr lang="tr-TR"/>
          </a:p>
        </p:txBody>
      </p:sp>
    </p:spTree>
    <p:extLst>
      <p:ext uri="{BB962C8B-B14F-4D97-AF65-F5344CB8AC3E}">
        <p14:creationId xmlns:p14="http://schemas.microsoft.com/office/powerpoint/2010/main" val="145030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Silme işleminde silinecek kaydın listeden gelen kayıt olması gerekir. Kaydın özelliklerine birebir sahip bir kayıt silinmek istenirse silinmeyecektir (</a:t>
            </a:r>
            <a:r>
              <a:rPr lang="tr-TR" dirty="0" err="1"/>
              <a:t>Bkz</a:t>
            </a:r>
            <a:r>
              <a:rPr lang="tr-TR" dirty="0"/>
              <a:t> obje referansı).</a:t>
            </a:r>
          </a:p>
        </p:txBody>
      </p:sp>
      <p:sp>
        <p:nvSpPr>
          <p:cNvPr id="4" name="Slide Number Placeholder 3"/>
          <p:cNvSpPr>
            <a:spLocks noGrp="1"/>
          </p:cNvSpPr>
          <p:nvPr>
            <p:ph type="sldNum" sz="quarter" idx="5"/>
          </p:nvPr>
        </p:nvSpPr>
        <p:spPr/>
        <p:txBody>
          <a:bodyPr/>
          <a:lstStyle/>
          <a:p>
            <a:fld id="{6B5D1C99-F2B7-6447-B4FA-40EFF6F4AD6B}" type="slidenum">
              <a:rPr lang="tr-TR" smtClean="0"/>
              <a:t>18</a:t>
            </a:fld>
            <a:endParaRPr lang="tr-TR"/>
          </a:p>
        </p:txBody>
      </p:sp>
    </p:spTree>
    <p:extLst>
      <p:ext uri="{BB962C8B-B14F-4D97-AF65-F5344CB8AC3E}">
        <p14:creationId xmlns:p14="http://schemas.microsoft.com/office/powerpoint/2010/main" val="3142567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Veritabanından</a:t>
            </a:r>
            <a:r>
              <a:rPr lang="tr-TR" dirty="0"/>
              <a:t> tek bir kayıt aranabileceği gibi, sonuçlar bir liste olarak da döndürülebilir ve başka bileşenlerde </a:t>
            </a:r>
            <a:r>
              <a:rPr lang="tr-TR" dirty="0" err="1"/>
              <a:t>itemssource</a:t>
            </a:r>
            <a:r>
              <a:rPr lang="tr-TR" dirty="0"/>
              <a:t> olarak kullanılabilir.</a:t>
            </a:r>
          </a:p>
        </p:txBody>
      </p:sp>
      <p:sp>
        <p:nvSpPr>
          <p:cNvPr id="4" name="Slide Number Placeholder 3"/>
          <p:cNvSpPr>
            <a:spLocks noGrp="1"/>
          </p:cNvSpPr>
          <p:nvPr>
            <p:ph type="sldNum" sz="quarter" idx="5"/>
          </p:nvPr>
        </p:nvSpPr>
        <p:spPr/>
        <p:txBody>
          <a:bodyPr/>
          <a:lstStyle/>
          <a:p>
            <a:fld id="{6B5D1C99-F2B7-6447-B4FA-40EFF6F4AD6B}" type="slidenum">
              <a:rPr lang="tr-TR" smtClean="0"/>
              <a:t>19</a:t>
            </a:fld>
            <a:endParaRPr lang="tr-TR"/>
          </a:p>
        </p:txBody>
      </p:sp>
    </p:spTree>
    <p:extLst>
      <p:ext uri="{BB962C8B-B14F-4D97-AF65-F5344CB8AC3E}">
        <p14:creationId xmlns:p14="http://schemas.microsoft.com/office/powerpoint/2010/main" val="11593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İlk satırda istenen veriyi elde etmek için kullanılan </a:t>
            </a:r>
            <a:r>
              <a:rPr lang="tr-TR" dirty="0" err="1"/>
              <a:t>sql</a:t>
            </a:r>
            <a:r>
              <a:rPr lang="tr-TR" dirty="0"/>
              <a:t> sorgusu.</a:t>
            </a:r>
          </a:p>
        </p:txBody>
      </p:sp>
      <p:sp>
        <p:nvSpPr>
          <p:cNvPr id="4" name="Slide Number Placeholder 3"/>
          <p:cNvSpPr>
            <a:spLocks noGrp="1"/>
          </p:cNvSpPr>
          <p:nvPr>
            <p:ph type="sldNum" sz="quarter" idx="5"/>
          </p:nvPr>
        </p:nvSpPr>
        <p:spPr/>
        <p:txBody>
          <a:bodyPr/>
          <a:lstStyle/>
          <a:p>
            <a:fld id="{6B5D1C99-F2B7-6447-B4FA-40EFF6F4AD6B}" type="slidenum">
              <a:rPr lang="tr-TR" smtClean="0"/>
              <a:t>20</a:t>
            </a:fld>
            <a:endParaRPr lang="tr-TR"/>
          </a:p>
        </p:txBody>
      </p:sp>
    </p:spTree>
    <p:extLst>
      <p:ext uri="{BB962C8B-B14F-4D97-AF65-F5344CB8AC3E}">
        <p14:creationId xmlns:p14="http://schemas.microsoft.com/office/powerpoint/2010/main" val="249467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İlişkisel veritabanları yapısaldır. Hangi verilerin hangi alanlarda saklanacağı tablolar (şemalar) içerisinde belirlenir ve tüm kayıtların bu şemalara uygunluk göstermesi amaçlanır.</a:t>
            </a:r>
          </a:p>
          <a:p>
            <a:r>
              <a:rPr lang="en-TR" dirty="0"/>
              <a:t>Tabloların kendi aralarındaki ilişki genellikle tanımlayıcı (id) alanlar arasında yapılır. 1-1, 1-n ve n-m ilişkiler mevcuttur. İlişkisel veritabanlarının şematik gösteriminde E-R diyagramları kullanılmaktadır.</a:t>
            </a:r>
          </a:p>
          <a:p>
            <a:r>
              <a:rPr lang="en-TR" dirty="0"/>
              <a:t>İlişkisel veritabanlarına örnek olarak MsSQL server, MySQL, PostgreSQL, Access, Sqlite, Oracle vb. </a:t>
            </a:r>
            <a:r>
              <a:rPr lang="en-US" dirty="0"/>
              <a:t>V</a:t>
            </a:r>
            <a:r>
              <a:rPr lang="en-TR" dirty="0"/>
              <a:t>eritabanları gösterilebilir.</a:t>
            </a:r>
          </a:p>
        </p:txBody>
      </p:sp>
      <p:sp>
        <p:nvSpPr>
          <p:cNvPr id="4" name="Slide Number Placeholder 3"/>
          <p:cNvSpPr>
            <a:spLocks noGrp="1"/>
          </p:cNvSpPr>
          <p:nvPr>
            <p:ph type="sldNum" sz="quarter" idx="5"/>
          </p:nvPr>
        </p:nvSpPr>
        <p:spPr/>
        <p:txBody>
          <a:bodyPr/>
          <a:lstStyle/>
          <a:p>
            <a:fld id="{6B5D1C99-F2B7-6447-B4FA-40EFF6F4AD6B}" type="slidenum">
              <a:rPr lang="tr-TR" smtClean="0"/>
              <a:t>3</a:t>
            </a:fld>
            <a:endParaRPr lang="tr-TR"/>
          </a:p>
        </p:txBody>
      </p:sp>
    </p:spTree>
    <p:extLst>
      <p:ext uri="{BB962C8B-B14F-4D97-AF65-F5344CB8AC3E}">
        <p14:creationId xmlns:p14="http://schemas.microsoft.com/office/powerpoint/2010/main" val="3098420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Bir önceki slayttaki </a:t>
            </a:r>
            <a:r>
              <a:rPr lang="tr-TR" dirty="0" err="1"/>
              <a:t>sql</a:t>
            </a:r>
            <a:r>
              <a:rPr lang="tr-TR" dirty="0"/>
              <a:t> sorgusunun LINQ ile yazılması</a:t>
            </a:r>
          </a:p>
          <a:p>
            <a:r>
              <a:rPr lang="tr-TR" dirty="0"/>
              <a:t>İstenirse metot argümanları isimleri ile sırasız da verilebilir.</a:t>
            </a:r>
          </a:p>
          <a:p>
            <a:r>
              <a:rPr lang="tr-TR" dirty="0"/>
              <a:t>Birden fazla tablo olması durumunda </a:t>
            </a:r>
            <a:r>
              <a:rPr lang="tr-TR" dirty="0" err="1"/>
              <a:t>linq</a:t>
            </a:r>
            <a:r>
              <a:rPr lang="tr-TR" dirty="0"/>
              <a:t> sorgusu </a:t>
            </a:r>
            <a:r>
              <a:rPr lang="tr-TR" dirty="0" err="1"/>
              <a:t>lambda</a:t>
            </a:r>
            <a:r>
              <a:rPr lang="tr-TR" dirty="0"/>
              <a:t> ifadelerinden daha okunur bir şekilde yazılabilmektedir.</a:t>
            </a:r>
          </a:p>
          <a:p>
            <a:endParaRPr lang="tr-TR" dirty="0"/>
          </a:p>
        </p:txBody>
      </p:sp>
      <p:sp>
        <p:nvSpPr>
          <p:cNvPr id="4" name="Slide Number Placeholder 3"/>
          <p:cNvSpPr>
            <a:spLocks noGrp="1"/>
          </p:cNvSpPr>
          <p:nvPr>
            <p:ph type="sldNum" sz="quarter" idx="5"/>
          </p:nvPr>
        </p:nvSpPr>
        <p:spPr/>
        <p:txBody>
          <a:bodyPr/>
          <a:lstStyle/>
          <a:p>
            <a:fld id="{6B5D1C99-F2B7-6447-B4FA-40EFF6F4AD6B}" type="slidenum">
              <a:rPr lang="tr-TR" smtClean="0"/>
              <a:t>21</a:t>
            </a:fld>
            <a:endParaRPr lang="tr-TR"/>
          </a:p>
        </p:txBody>
      </p:sp>
    </p:spTree>
    <p:extLst>
      <p:ext uri="{BB962C8B-B14F-4D97-AF65-F5344CB8AC3E}">
        <p14:creationId xmlns:p14="http://schemas.microsoft.com/office/powerpoint/2010/main" val="109739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Bir önceki slaytta LINQ ile yapılan sorgunun </a:t>
            </a:r>
            <a:r>
              <a:rPr lang="tr-TR" dirty="0" err="1"/>
              <a:t>lambda</a:t>
            </a:r>
            <a:r>
              <a:rPr lang="tr-TR" dirty="0"/>
              <a:t> </a:t>
            </a:r>
            <a:r>
              <a:rPr lang="tr-TR"/>
              <a:t>ifadelerine dönüştürülmüş hali. </a:t>
            </a:r>
            <a:endParaRPr lang="tr-TR" dirty="0"/>
          </a:p>
        </p:txBody>
      </p:sp>
      <p:sp>
        <p:nvSpPr>
          <p:cNvPr id="4" name="Slide Number Placeholder 3"/>
          <p:cNvSpPr>
            <a:spLocks noGrp="1"/>
          </p:cNvSpPr>
          <p:nvPr>
            <p:ph type="sldNum" sz="quarter" idx="5"/>
          </p:nvPr>
        </p:nvSpPr>
        <p:spPr/>
        <p:txBody>
          <a:bodyPr/>
          <a:lstStyle/>
          <a:p>
            <a:fld id="{6B5D1C99-F2B7-6447-B4FA-40EFF6F4AD6B}" type="slidenum">
              <a:rPr lang="tr-TR" smtClean="0"/>
              <a:t>22</a:t>
            </a:fld>
            <a:endParaRPr lang="tr-TR"/>
          </a:p>
        </p:txBody>
      </p:sp>
    </p:spTree>
    <p:extLst>
      <p:ext uri="{BB962C8B-B14F-4D97-AF65-F5344CB8AC3E}">
        <p14:creationId xmlns:p14="http://schemas.microsoft.com/office/powerpoint/2010/main" val="41087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Büyük veri veritabanlarında ilişkisel veritabanlarının aksine bir şema bulunma zorunluluğu yoktur. Her kayıt kendi içerisinde istenilen alanlara sahip olabilmektedir.</a:t>
            </a:r>
          </a:p>
          <a:p>
            <a:r>
              <a:rPr lang="en-TR" dirty="0"/>
              <a:t>Büyük veri veritabanlarında kayıtların ilişkilendirilmesi yerine veri tekrarı tercih edilmektedir. Birden fazla alt kategoride bulunabilmektedirler. En bilinenleri anahtar değer (key-value), belge (document), sütun (column) ve graf (graph) veritabanlarıdır. Her bir veritabanının kullanım alanı ayrıdır. İlişkisel veritabanlarının kayıtlarının saklanmasına benzer olarak belge veritabanları belgeleri saklamaktadır ve bu belgeler genellikle yapısal (içeriğindeki verinin türü belirtilmiş) olmaktadır. Bu belgeler xml, json, bson gibi formatlarda saklanmaktadır. Gerekli veritabanına bağlanmak için o veritabanının sürücüsü (driver) bulunup paket yöneticisinden eklenmelidir.</a:t>
            </a:r>
          </a:p>
        </p:txBody>
      </p:sp>
      <p:sp>
        <p:nvSpPr>
          <p:cNvPr id="4" name="Slide Number Placeholder 3"/>
          <p:cNvSpPr>
            <a:spLocks noGrp="1"/>
          </p:cNvSpPr>
          <p:nvPr>
            <p:ph type="sldNum" sz="quarter" idx="5"/>
          </p:nvPr>
        </p:nvSpPr>
        <p:spPr/>
        <p:txBody>
          <a:bodyPr/>
          <a:lstStyle/>
          <a:p>
            <a:fld id="{6B5D1C99-F2B7-6447-B4FA-40EFF6F4AD6B}" type="slidenum">
              <a:rPr lang="tr-TR" smtClean="0"/>
              <a:t>4</a:t>
            </a:fld>
            <a:endParaRPr lang="tr-TR"/>
          </a:p>
        </p:txBody>
      </p:sp>
    </p:spTree>
    <p:extLst>
      <p:ext uri="{BB962C8B-B14F-4D97-AF65-F5344CB8AC3E}">
        <p14:creationId xmlns:p14="http://schemas.microsoft.com/office/powerpoint/2010/main" val="100195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Veritabanında</a:t>
            </a:r>
            <a:r>
              <a:rPr lang="tr-TR" dirty="0"/>
              <a:t> CRUD adı verilen işlemler gerçekleştirilebilmektedir.</a:t>
            </a:r>
          </a:p>
          <a:p>
            <a:r>
              <a:rPr lang="tr-TR" dirty="0"/>
              <a:t>Bir (ya da daha fazla) kaydın oluşturulması </a:t>
            </a:r>
            <a:r>
              <a:rPr lang="tr-TR" dirty="0" err="1"/>
              <a:t>create</a:t>
            </a:r>
            <a:r>
              <a:rPr lang="tr-TR" dirty="0"/>
              <a:t>,</a:t>
            </a:r>
          </a:p>
          <a:p>
            <a:r>
              <a:rPr lang="tr-TR" dirty="0"/>
              <a:t>Bir (ya da daha fazla) kaydın </a:t>
            </a:r>
            <a:r>
              <a:rPr lang="tr-TR" dirty="0" err="1"/>
              <a:t>veritabanından</a:t>
            </a:r>
            <a:r>
              <a:rPr lang="tr-TR" dirty="0"/>
              <a:t> alınıp getirilmesi </a:t>
            </a:r>
            <a:r>
              <a:rPr lang="tr-TR" dirty="0" err="1"/>
              <a:t>read</a:t>
            </a:r>
            <a:r>
              <a:rPr lang="tr-TR" dirty="0"/>
              <a:t>,</a:t>
            </a:r>
          </a:p>
          <a:p>
            <a:r>
              <a:rPr lang="tr-TR" dirty="0"/>
              <a:t>Mevcut kayıtların güncellenmesi </a:t>
            </a:r>
            <a:r>
              <a:rPr lang="tr-TR" dirty="0" err="1"/>
              <a:t>update</a:t>
            </a:r>
            <a:r>
              <a:rPr lang="tr-TR" dirty="0"/>
              <a:t> ve silinmesi </a:t>
            </a:r>
            <a:r>
              <a:rPr lang="tr-TR" dirty="0" err="1"/>
              <a:t>delete</a:t>
            </a:r>
            <a:r>
              <a:rPr lang="tr-TR" dirty="0"/>
              <a:t> olarak adlandırılır.</a:t>
            </a:r>
          </a:p>
          <a:p>
            <a:endParaRPr lang="tr-TR" dirty="0"/>
          </a:p>
        </p:txBody>
      </p:sp>
      <p:sp>
        <p:nvSpPr>
          <p:cNvPr id="4" name="Slide Number Placeholder 3"/>
          <p:cNvSpPr>
            <a:spLocks noGrp="1"/>
          </p:cNvSpPr>
          <p:nvPr>
            <p:ph type="sldNum" sz="quarter" idx="5"/>
          </p:nvPr>
        </p:nvSpPr>
        <p:spPr/>
        <p:txBody>
          <a:bodyPr/>
          <a:lstStyle/>
          <a:p>
            <a:fld id="{6B5D1C99-F2B7-6447-B4FA-40EFF6F4AD6B}" type="slidenum">
              <a:rPr lang="tr-TR" smtClean="0"/>
              <a:t>5</a:t>
            </a:fld>
            <a:endParaRPr lang="tr-TR"/>
          </a:p>
        </p:txBody>
      </p:sp>
    </p:spTree>
    <p:extLst>
      <p:ext uri="{BB962C8B-B14F-4D97-AF65-F5344CB8AC3E}">
        <p14:creationId xmlns:p14="http://schemas.microsoft.com/office/powerpoint/2010/main" val="139835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Veritabanlarına .Net üzerinden bağlanmak için belirli yöntemler kullanılabilmektedir.</a:t>
            </a:r>
          </a:p>
          <a:p>
            <a:r>
              <a:rPr lang="en-TR" dirty="0"/>
              <a:t>MsSql server için hem SqlConnection sınıfı hem de Entity Framework bulunurken, diğer veritabanlarına bağlantı için driver’ların elde edilmesi gerekmektedir.</a:t>
            </a:r>
          </a:p>
        </p:txBody>
      </p:sp>
      <p:sp>
        <p:nvSpPr>
          <p:cNvPr id="4" name="Slide Number Placeholder 3"/>
          <p:cNvSpPr>
            <a:spLocks noGrp="1"/>
          </p:cNvSpPr>
          <p:nvPr>
            <p:ph type="sldNum" sz="quarter" idx="5"/>
          </p:nvPr>
        </p:nvSpPr>
        <p:spPr/>
        <p:txBody>
          <a:bodyPr/>
          <a:lstStyle/>
          <a:p>
            <a:fld id="{6B5D1C99-F2B7-6447-B4FA-40EFF6F4AD6B}" type="slidenum">
              <a:rPr lang="tr-TR" smtClean="0"/>
              <a:t>6</a:t>
            </a:fld>
            <a:endParaRPr lang="tr-TR"/>
          </a:p>
        </p:txBody>
      </p:sp>
    </p:spTree>
    <p:extLst>
      <p:ext uri="{BB962C8B-B14F-4D97-AF65-F5344CB8AC3E}">
        <p14:creationId xmlns:p14="http://schemas.microsoft.com/office/powerpoint/2010/main" val="118663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Code</a:t>
            </a:r>
            <a:r>
              <a:rPr lang="tr-TR" dirty="0"/>
              <a:t> </a:t>
            </a:r>
            <a:r>
              <a:rPr lang="tr-TR" dirty="0" err="1"/>
              <a:t>first</a:t>
            </a:r>
            <a:r>
              <a:rPr lang="tr-TR" dirty="0"/>
              <a:t> yaklaşımında </a:t>
            </a:r>
            <a:r>
              <a:rPr lang="tr-TR" dirty="0" err="1"/>
              <a:t>veritabanının</a:t>
            </a:r>
            <a:r>
              <a:rPr lang="tr-TR" dirty="0"/>
              <a:t> bir modeli kod olarak oluşturulur ve bu modele göre </a:t>
            </a:r>
            <a:r>
              <a:rPr lang="tr-TR" dirty="0" err="1"/>
              <a:t>veritabanı</a:t>
            </a:r>
            <a:r>
              <a:rPr lang="tr-TR" dirty="0"/>
              <a:t> tabloları çeşitli araçlar kullanılarak oluşturulur.</a:t>
            </a:r>
          </a:p>
          <a:p>
            <a:r>
              <a:rPr lang="tr-TR" dirty="0"/>
              <a:t>DB </a:t>
            </a:r>
            <a:r>
              <a:rPr lang="tr-TR" dirty="0" err="1"/>
              <a:t>first</a:t>
            </a:r>
            <a:r>
              <a:rPr lang="tr-TR" dirty="0"/>
              <a:t> yaklaşımında ise öncelikle </a:t>
            </a:r>
            <a:r>
              <a:rPr lang="tr-TR" dirty="0" err="1"/>
              <a:t>veritabanı</a:t>
            </a:r>
            <a:r>
              <a:rPr lang="tr-TR" dirty="0"/>
              <a:t> tasarlanır. Model ve kodlar bu tasarıma göre geliştirilir.</a:t>
            </a:r>
          </a:p>
        </p:txBody>
      </p:sp>
      <p:sp>
        <p:nvSpPr>
          <p:cNvPr id="4" name="Slide Number Placeholder 3"/>
          <p:cNvSpPr>
            <a:spLocks noGrp="1"/>
          </p:cNvSpPr>
          <p:nvPr>
            <p:ph type="sldNum" sz="quarter" idx="5"/>
          </p:nvPr>
        </p:nvSpPr>
        <p:spPr/>
        <p:txBody>
          <a:bodyPr/>
          <a:lstStyle/>
          <a:p>
            <a:fld id="{6B5D1C99-F2B7-6447-B4FA-40EFF6F4AD6B}" type="slidenum">
              <a:rPr lang="tr-TR" smtClean="0"/>
              <a:t>7</a:t>
            </a:fld>
            <a:endParaRPr lang="tr-TR"/>
          </a:p>
        </p:txBody>
      </p:sp>
    </p:spTree>
    <p:extLst>
      <p:ext uri="{BB962C8B-B14F-4D97-AF65-F5344CB8AC3E}">
        <p14:creationId xmlns:p14="http://schemas.microsoft.com/office/powerpoint/2010/main" val="273908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MSSql</a:t>
            </a:r>
            <a:r>
              <a:rPr lang="tr-TR" dirty="0"/>
              <a:t> </a:t>
            </a:r>
            <a:r>
              <a:rPr lang="tr-TR" dirty="0" err="1"/>
              <a:t>server’da</a:t>
            </a:r>
            <a:r>
              <a:rPr lang="tr-TR" dirty="0"/>
              <a:t> tablo oluşturma ve ilişkilendirme için </a:t>
            </a:r>
            <a:r>
              <a:rPr lang="tr-TR" dirty="0" err="1"/>
              <a:t>sql</a:t>
            </a:r>
            <a:r>
              <a:rPr lang="tr-TR" dirty="0"/>
              <a:t> server </a:t>
            </a:r>
            <a:r>
              <a:rPr lang="tr-TR" dirty="0" err="1"/>
              <a:t>management</a:t>
            </a:r>
            <a:r>
              <a:rPr lang="tr-TR" dirty="0"/>
              <a:t> </a:t>
            </a:r>
            <a:r>
              <a:rPr lang="tr-TR" dirty="0" err="1"/>
              <a:t>studio</a:t>
            </a:r>
            <a:r>
              <a:rPr lang="tr-TR" dirty="0"/>
              <a:t> kullanılabilmektedir. </a:t>
            </a:r>
            <a:r>
              <a:rPr lang="tr-TR" dirty="0" err="1"/>
              <a:t>Smss</a:t>
            </a:r>
            <a:r>
              <a:rPr lang="tr-TR" dirty="0"/>
              <a:t> </a:t>
            </a:r>
            <a:r>
              <a:rPr lang="tr-TR" dirty="0" err="1"/>
              <a:t>sql</a:t>
            </a:r>
            <a:r>
              <a:rPr lang="tr-TR" dirty="0"/>
              <a:t> için görsel bir </a:t>
            </a:r>
            <a:r>
              <a:rPr lang="tr-TR" dirty="0" err="1"/>
              <a:t>arayüz</a:t>
            </a:r>
            <a:r>
              <a:rPr lang="tr-TR" dirty="0"/>
              <a:t> sağlamaktadır.</a:t>
            </a:r>
          </a:p>
        </p:txBody>
      </p:sp>
      <p:sp>
        <p:nvSpPr>
          <p:cNvPr id="4" name="Slide Number Placeholder 3"/>
          <p:cNvSpPr>
            <a:spLocks noGrp="1"/>
          </p:cNvSpPr>
          <p:nvPr>
            <p:ph type="sldNum" sz="quarter" idx="5"/>
          </p:nvPr>
        </p:nvSpPr>
        <p:spPr/>
        <p:txBody>
          <a:bodyPr/>
          <a:lstStyle/>
          <a:p>
            <a:fld id="{6B5D1C99-F2B7-6447-B4FA-40EFF6F4AD6B}" type="slidenum">
              <a:rPr lang="tr-TR" smtClean="0"/>
              <a:t>8</a:t>
            </a:fld>
            <a:endParaRPr lang="tr-TR"/>
          </a:p>
        </p:txBody>
      </p:sp>
    </p:spTree>
    <p:extLst>
      <p:ext uri="{BB962C8B-B14F-4D97-AF65-F5344CB8AC3E}">
        <p14:creationId xmlns:p14="http://schemas.microsoft.com/office/powerpoint/2010/main" val="32325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.Net üzerinde </a:t>
            </a:r>
            <a:r>
              <a:rPr lang="tr-TR" dirty="0" err="1"/>
              <a:t>veritabanı</a:t>
            </a:r>
            <a:r>
              <a:rPr lang="tr-TR" dirty="0"/>
              <a:t> bağlantısı </a:t>
            </a:r>
            <a:r>
              <a:rPr lang="tr-TR" dirty="0" err="1"/>
              <a:t>SqlConnection</a:t>
            </a:r>
            <a:r>
              <a:rPr lang="tr-TR" dirty="0"/>
              <a:t> sınıfı üzerinde gerçekleştirilir. </a:t>
            </a:r>
          </a:p>
          <a:p>
            <a:r>
              <a:rPr lang="tr-TR" dirty="0" err="1"/>
              <a:t>SqlConnection</a:t>
            </a:r>
            <a:r>
              <a:rPr lang="tr-TR" dirty="0"/>
              <a:t> verilen bir bağlantı </a:t>
            </a:r>
            <a:r>
              <a:rPr lang="tr-TR" dirty="0" err="1"/>
              <a:t>string’ine</a:t>
            </a:r>
            <a:r>
              <a:rPr lang="tr-TR" dirty="0"/>
              <a:t> göre </a:t>
            </a:r>
            <a:r>
              <a:rPr lang="tr-TR" dirty="0" err="1"/>
              <a:t>veritabanı</a:t>
            </a:r>
            <a:r>
              <a:rPr lang="tr-TR" dirty="0"/>
              <a:t> ile bir bağlantı kurar. Komutlar ve okuyucular ise bu bağlantıyı parametre alarak mevcut sorgularını </a:t>
            </a:r>
            <a:r>
              <a:rPr lang="tr-TR" dirty="0" err="1"/>
              <a:t>veritabanı</a:t>
            </a:r>
            <a:r>
              <a:rPr lang="tr-TR" dirty="0"/>
              <a:t> üzerinde gerçekleştirir ve </a:t>
            </a:r>
            <a:r>
              <a:rPr lang="tr-TR" dirty="0" err="1"/>
              <a:t>veritabanı</a:t>
            </a:r>
            <a:r>
              <a:rPr lang="tr-TR" dirty="0"/>
              <a:t> ile haberleşirler.</a:t>
            </a:r>
          </a:p>
        </p:txBody>
      </p:sp>
      <p:sp>
        <p:nvSpPr>
          <p:cNvPr id="4" name="Slide Number Placeholder 3"/>
          <p:cNvSpPr>
            <a:spLocks noGrp="1"/>
          </p:cNvSpPr>
          <p:nvPr>
            <p:ph type="sldNum" sz="quarter" idx="5"/>
          </p:nvPr>
        </p:nvSpPr>
        <p:spPr/>
        <p:txBody>
          <a:bodyPr/>
          <a:lstStyle/>
          <a:p>
            <a:fld id="{6B5D1C99-F2B7-6447-B4FA-40EFF6F4AD6B}" type="slidenum">
              <a:rPr lang="tr-TR" smtClean="0"/>
              <a:t>9</a:t>
            </a:fld>
            <a:endParaRPr lang="tr-TR"/>
          </a:p>
        </p:txBody>
      </p:sp>
    </p:spTree>
    <p:extLst>
      <p:ext uri="{BB962C8B-B14F-4D97-AF65-F5344CB8AC3E}">
        <p14:creationId xmlns:p14="http://schemas.microsoft.com/office/powerpoint/2010/main" val="1954719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Sorguların detaylı yazımı</a:t>
            </a:r>
          </a:p>
        </p:txBody>
      </p:sp>
      <p:sp>
        <p:nvSpPr>
          <p:cNvPr id="4" name="Slide Number Placeholder 3"/>
          <p:cNvSpPr>
            <a:spLocks noGrp="1"/>
          </p:cNvSpPr>
          <p:nvPr>
            <p:ph type="sldNum" sz="quarter" idx="5"/>
          </p:nvPr>
        </p:nvSpPr>
        <p:spPr/>
        <p:txBody>
          <a:bodyPr/>
          <a:lstStyle/>
          <a:p>
            <a:fld id="{6B5D1C99-F2B7-6447-B4FA-40EFF6F4AD6B}" type="slidenum">
              <a:rPr lang="tr-TR" smtClean="0"/>
              <a:t>10</a:t>
            </a:fld>
            <a:endParaRPr lang="tr-TR"/>
          </a:p>
        </p:txBody>
      </p:sp>
    </p:spTree>
    <p:extLst>
      <p:ext uri="{BB962C8B-B14F-4D97-AF65-F5344CB8AC3E}">
        <p14:creationId xmlns:p14="http://schemas.microsoft.com/office/powerpoint/2010/main" val="160601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9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62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59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60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0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66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52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52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93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06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12/9/2021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7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12/9/2021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85971521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7A1D058-3653-4497-9885-91DE6B95F8B8}"/>
              </a:ext>
            </a:extLst>
          </p:cNvPr>
          <p:cNvPicPr>
            <a:picLocks noChangeAspect="1"/>
          </p:cNvPicPr>
          <p:nvPr/>
        </p:nvPicPr>
        <p:blipFill rotWithShape="1">
          <a:blip r:embed="rId2"/>
          <a:srcRect t="9961" r="-1" b="15019"/>
          <a:stretch/>
        </p:blipFill>
        <p:spPr>
          <a:xfrm>
            <a:off x="20" y="10"/>
            <a:ext cx="12188932" cy="6857990"/>
          </a:xfrm>
          <a:prstGeom prst="rect">
            <a:avLst/>
          </a:prstGeom>
        </p:spPr>
      </p:pic>
      <p:sp>
        <p:nvSpPr>
          <p:cNvPr id="11" name="Rectangle 10">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B2C542-FD08-44E5-8B67-65F6248C4392}"/>
              </a:ext>
            </a:extLst>
          </p:cNvPr>
          <p:cNvSpPr>
            <a:spLocks noGrp="1"/>
          </p:cNvSpPr>
          <p:nvPr>
            <p:ph type="ctrTitle"/>
          </p:nvPr>
        </p:nvSpPr>
        <p:spPr>
          <a:xfrm>
            <a:off x="1524000" y="4416721"/>
            <a:ext cx="9144000" cy="1152663"/>
          </a:xfrm>
        </p:spPr>
        <p:txBody>
          <a:bodyPr>
            <a:normAutofit/>
          </a:bodyPr>
          <a:lstStyle/>
          <a:p>
            <a:pPr algn="ctr"/>
            <a:r>
              <a:rPr lang="en-US" sz="4400" dirty="0" err="1">
                <a:solidFill>
                  <a:schemeClr val="bg1"/>
                </a:solidFill>
              </a:rPr>
              <a:t>Görsel</a:t>
            </a:r>
            <a:r>
              <a:rPr lang="en-US" sz="4400" dirty="0">
                <a:solidFill>
                  <a:schemeClr val="bg1"/>
                </a:solidFill>
              </a:rPr>
              <a:t> </a:t>
            </a:r>
            <a:r>
              <a:rPr lang="en-US" sz="4400" dirty="0" err="1">
                <a:solidFill>
                  <a:schemeClr val="bg1"/>
                </a:solidFill>
              </a:rPr>
              <a:t>Programlama</a:t>
            </a:r>
            <a:endParaRPr lang="en-US" sz="4400" dirty="0">
              <a:solidFill>
                <a:schemeClr val="bg1"/>
              </a:solidFill>
            </a:endParaRPr>
          </a:p>
        </p:txBody>
      </p:sp>
      <p:sp>
        <p:nvSpPr>
          <p:cNvPr id="3" name="Alt Başlık 2">
            <a:extLst>
              <a:ext uri="{FF2B5EF4-FFF2-40B4-BE49-F238E27FC236}">
                <a16:creationId xmlns:a16="http://schemas.microsoft.com/office/drawing/2014/main" id="{E04A8900-2647-4493-99B7-DC00477570FE}"/>
              </a:ext>
            </a:extLst>
          </p:cNvPr>
          <p:cNvSpPr>
            <a:spLocks noGrp="1"/>
          </p:cNvSpPr>
          <p:nvPr>
            <p:ph type="subTitle" idx="1"/>
          </p:nvPr>
        </p:nvSpPr>
        <p:spPr>
          <a:xfrm>
            <a:off x="1524000" y="5636465"/>
            <a:ext cx="9144000" cy="646785"/>
          </a:xfrm>
        </p:spPr>
        <p:txBody>
          <a:bodyPr>
            <a:normAutofit/>
          </a:bodyPr>
          <a:lstStyle/>
          <a:p>
            <a:pPr algn="ctr"/>
            <a:r>
              <a:rPr lang="tr-TR" dirty="0">
                <a:solidFill>
                  <a:schemeClr val="bg1"/>
                </a:solidFill>
              </a:rPr>
              <a:t>Veritabanı bağlantısı ve Entity Framework</a:t>
            </a:r>
            <a:endParaRPr lang="en-US" dirty="0">
              <a:solidFill>
                <a:schemeClr val="bg1"/>
              </a:solidFill>
            </a:endParaRPr>
          </a:p>
        </p:txBody>
      </p:sp>
    </p:spTree>
    <p:extLst>
      <p:ext uri="{BB962C8B-B14F-4D97-AF65-F5344CB8AC3E}">
        <p14:creationId xmlns:p14="http://schemas.microsoft.com/office/powerpoint/2010/main" val="70839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9D1A-4357-CE43-80E2-024677BED5E0}"/>
              </a:ext>
            </a:extLst>
          </p:cNvPr>
          <p:cNvSpPr>
            <a:spLocks noGrp="1"/>
          </p:cNvSpPr>
          <p:nvPr>
            <p:ph type="title"/>
          </p:nvPr>
        </p:nvSpPr>
        <p:spPr/>
        <p:txBody>
          <a:bodyPr/>
          <a:lstStyle/>
          <a:p>
            <a:r>
              <a:rPr lang="tr-TR" dirty="0"/>
              <a:t>CRUD</a:t>
            </a:r>
          </a:p>
        </p:txBody>
      </p:sp>
      <p:sp>
        <p:nvSpPr>
          <p:cNvPr id="3" name="Content Placeholder 2">
            <a:extLst>
              <a:ext uri="{FF2B5EF4-FFF2-40B4-BE49-F238E27FC236}">
                <a16:creationId xmlns:a16="http://schemas.microsoft.com/office/drawing/2014/main" id="{30B2BA98-FF10-F14F-A915-AB91011F9504}"/>
              </a:ext>
            </a:extLst>
          </p:cNvPr>
          <p:cNvSpPr>
            <a:spLocks noGrp="1"/>
          </p:cNvSpPr>
          <p:nvPr>
            <p:ph idx="1"/>
          </p:nvPr>
        </p:nvSpPr>
        <p:spPr/>
        <p:txBody>
          <a:bodyPr/>
          <a:lstStyle/>
          <a:p>
            <a:r>
              <a:rPr lang="tr-TR" dirty="0"/>
              <a:t>INSERT</a:t>
            </a:r>
          </a:p>
          <a:p>
            <a:r>
              <a:rPr lang="tr-TR" dirty="0"/>
              <a:t>DELETE</a:t>
            </a:r>
          </a:p>
          <a:p>
            <a:r>
              <a:rPr lang="tr-TR" dirty="0"/>
              <a:t>UPDATE</a:t>
            </a:r>
          </a:p>
          <a:p>
            <a:r>
              <a:rPr lang="tr-TR" dirty="0"/>
              <a:t>SELECT</a:t>
            </a:r>
          </a:p>
        </p:txBody>
      </p:sp>
      <p:pic>
        <p:nvPicPr>
          <p:cNvPr id="4" name="Picture 3">
            <a:extLst>
              <a:ext uri="{FF2B5EF4-FFF2-40B4-BE49-F238E27FC236}">
                <a16:creationId xmlns:a16="http://schemas.microsoft.com/office/drawing/2014/main" id="{6E9D945B-65E5-0F41-8D77-32236071C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0235" y="4434699"/>
            <a:ext cx="3280422" cy="2423301"/>
          </a:xfrm>
          <a:prstGeom prst="rect">
            <a:avLst/>
          </a:prstGeom>
        </p:spPr>
      </p:pic>
    </p:spTree>
    <p:extLst>
      <p:ext uri="{BB962C8B-B14F-4D97-AF65-F5344CB8AC3E}">
        <p14:creationId xmlns:p14="http://schemas.microsoft.com/office/powerpoint/2010/main" val="248370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3C69-DF24-8345-AB1A-FBD225F9F0B9}"/>
              </a:ext>
            </a:extLst>
          </p:cNvPr>
          <p:cNvSpPr>
            <a:spLocks noGrp="1"/>
          </p:cNvSpPr>
          <p:nvPr>
            <p:ph type="title"/>
          </p:nvPr>
        </p:nvSpPr>
        <p:spPr/>
        <p:txBody>
          <a:bodyPr/>
          <a:lstStyle/>
          <a:p>
            <a:r>
              <a:rPr lang="tr-TR" dirty="0" err="1"/>
              <a:t>Veritabanı</a:t>
            </a:r>
            <a:r>
              <a:rPr lang="tr-TR" dirty="0"/>
              <a:t> işlemleri</a:t>
            </a:r>
          </a:p>
        </p:txBody>
      </p:sp>
      <p:pic>
        <p:nvPicPr>
          <p:cNvPr id="5" name="Picture 4">
            <a:extLst>
              <a:ext uri="{FF2B5EF4-FFF2-40B4-BE49-F238E27FC236}">
                <a16:creationId xmlns:a16="http://schemas.microsoft.com/office/drawing/2014/main" id="{1041E1EB-809E-B744-91C7-AA686ED41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29897"/>
            <a:ext cx="8234082" cy="514630"/>
          </a:xfrm>
          <a:prstGeom prst="rect">
            <a:avLst/>
          </a:prstGeom>
        </p:spPr>
      </p:pic>
      <p:pic>
        <p:nvPicPr>
          <p:cNvPr id="6" name="Picture 5">
            <a:extLst>
              <a:ext uri="{FF2B5EF4-FFF2-40B4-BE49-F238E27FC236}">
                <a16:creationId xmlns:a16="http://schemas.microsoft.com/office/drawing/2014/main" id="{747E5BF1-610D-5747-A71A-54B53C103D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3271" y="4990979"/>
            <a:ext cx="2527386" cy="1867021"/>
          </a:xfrm>
          <a:prstGeom prst="rect">
            <a:avLst/>
          </a:prstGeom>
        </p:spPr>
      </p:pic>
      <p:pic>
        <p:nvPicPr>
          <p:cNvPr id="8" name="Picture 7">
            <a:extLst>
              <a:ext uri="{FF2B5EF4-FFF2-40B4-BE49-F238E27FC236}">
                <a16:creationId xmlns:a16="http://schemas.microsoft.com/office/drawing/2014/main" id="{68F1E974-E659-D94D-923C-8E2F62C854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275795"/>
            <a:ext cx="8234082" cy="822217"/>
          </a:xfrm>
          <a:prstGeom prst="rect">
            <a:avLst/>
          </a:prstGeom>
        </p:spPr>
      </p:pic>
      <p:pic>
        <p:nvPicPr>
          <p:cNvPr id="10" name="Picture 9">
            <a:extLst>
              <a:ext uri="{FF2B5EF4-FFF2-40B4-BE49-F238E27FC236}">
                <a16:creationId xmlns:a16="http://schemas.microsoft.com/office/drawing/2014/main" id="{5DFD8563-B585-AC44-9E16-28FD1A8E05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3229280"/>
            <a:ext cx="8234082" cy="890731"/>
          </a:xfrm>
          <a:prstGeom prst="rect">
            <a:avLst/>
          </a:prstGeom>
        </p:spPr>
      </p:pic>
      <p:pic>
        <p:nvPicPr>
          <p:cNvPr id="12" name="Picture 11">
            <a:extLst>
              <a:ext uri="{FF2B5EF4-FFF2-40B4-BE49-F238E27FC236}">
                <a16:creationId xmlns:a16="http://schemas.microsoft.com/office/drawing/2014/main" id="{CBB6762B-41A6-D84A-8926-AE511280D5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4251279"/>
            <a:ext cx="8234082" cy="789426"/>
          </a:xfrm>
          <a:prstGeom prst="rect">
            <a:avLst/>
          </a:prstGeom>
        </p:spPr>
      </p:pic>
      <p:sp>
        <p:nvSpPr>
          <p:cNvPr id="13" name="TextBox 12">
            <a:extLst>
              <a:ext uri="{FF2B5EF4-FFF2-40B4-BE49-F238E27FC236}">
                <a16:creationId xmlns:a16="http://schemas.microsoft.com/office/drawing/2014/main" id="{1C043191-2579-7549-B1AC-C8A62C6E2E07}"/>
              </a:ext>
            </a:extLst>
          </p:cNvPr>
          <p:cNvSpPr txBox="1"/>
          <p:nvPr/>
        </p:nvSpPr>
        <p:spPr>
          <a:xfrm>
            <a:off x="9275173" y="2502237"/>
            <a:ext cx="308098" cy="369332"/>
          </a:xfrm>
          <a:prstGeom prst="rect">
            <a:avLst/>
          </a:prstGeom>
          <a:noFill/>
        </p:spPr>
        <p:txBody>
          <a:bodyPr wrap="none" rtlCol="0">
            <a:spAutoFit/>
          </a:bodyPr>
          <a:lstStyle/>
          <a:p>
            <a:r>
              <a:rPr lang="tr-TR" dirty="0"/>
              <a:t>C</a:t>
            </a:r>
          </a:p>
        </p:txBody>
      </p:sp>
      <p:sp>
        <p:nvSpPr>
          <p:cNvPr id="14" name="TextBox 13">
            <a:extLst>
              <a:ext uri="{FF2B5EF4-FFF2-40B4-BE49-F238E27FC236}">
                <a16:creationId xmlns:a16="http://schemas.microsoft.com/office/drawing/2014/main" id="{C171D836-A061-9145-ABD3-5DBE66991E09}"/>
              </a:ext>
            </a:extLst>
          </p:cNvPr>
          <p:cNvSpPr txBox="1"/>
          <p:nvPr/>
        </p:nvSpPr>
        <p:spPr>
          <a:xfrm>
            <a:off x="9275173" y="3489979"/>
            <a:ext cx="332142" cy="369332"/>
          </a:xfrm>
          <a:prstGeom prst="rect">
            <a:avLst/>
          </a:prstGeom>
          <a:noFill/>
        </p:spPr>
        <p:txBody>
          <a:bodyPr wrap="none" rtlCol="0">
            <a:spAutoFit/>
          </a:bodyPr>
          <a:lstStyle/>
          <a:p>
            <a:r>
              <a:rPr lang="tr-TR" dirty="0"/>
              <a:t>U</a:t>
            </a:r>
          </a:p>
        </p:txBody>
      </p:sp>
      <p:sp>
        <p:nvSpPr>
          <p:cNvPr id="15" name="TextBox 14">
            <a:extLst>
              <a:ext uri="{FF2B5EF4-FFF2-40B4-BE49-F238E27FC236}">
                <a16:creationId xmlns:a16="http://schemas.microsoft.com/office/drawing/2014/main" id="{53C92299-6FC7-3D43-B127-60FF6175AACF}"/>
              </a:ext>
            </a:extLst>
          </p:cNvPr>
          <p:cNvSpPr txBox="1"/>
          <p:nvPr/>
        </p:nvSpPr>
        <p:spPr>
          <a:xfrm>
            <a:off x="9279981" y="4461326"/>
            <a:ext cx="327334" cy="369332"/>
          </a:xfrm>
          <a:prstGeom prst="rect">
            <a:avLst/>
          </a:prstGeom>
          <a:noFill/>
        </p:spPr>
        <p:txBody>
          <a:bodyPr wrap="none" rtlCol="0">
            <a:spAutoFit/>
          </a:bodyPr>
          <a:lstStyle/>
          <a:p>
            <a:r>
              <a:rPr lang="tr-TR" dirty="0"/>
              <a:t>D</a:t>
            </a:r>
          </a:p>
        </p:txBody>
      </p:sp>
    </p:spTree>
    <p:extLst>
      <p:ext uri="{BB962C8B-B14F-4D97-AF65-F5344CB8AC3E}">
        <p14:creationId xmlns:p14="http://schemas.microsoft.com/office/powerpoint/2010/main" val="186573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2375-4712-F34E-87C9-B0CEB5BE0006}"/>
              </a:ext>
            </a:extLst>
          </p:cNvPr>
          <p:cNvSpPr>
            <a:spLocks noGrp="1"/>
          </p:cNvSpPr>
          <p:nvPr>
            <p:ph type="title"/>
          </p:nvPr>
        </p:nvSpPr>
        <p:spPr/>
        <p:txBody>
          <a:bodyPr/>
          <a:lstStyle/>
          <a:p>
            <a:r>
              <a:rPr lang="tr-TR" dirty="0" err="1"/>
              <a:t>Veritabanı</a:t>
            </a:r>
            <a:r>
              <a:rPr lang="tr-TR" dirty="0"/>
              <a:t> İşlemleri</a:t>
            </a:r>
          </a:p>
        </p:txBody>
      </p:sp>
      <p:pic>
        <p:nvPicPr>
          <p:cNvPr id="4" name="Picture 3">
            <a:extLst>
              <a:ext uri="{FF2B5EF4-FFF2-40B4-BE49-F238E27FC236}">
                <a16:creationId xmlns:a16="http://schemas.microsoft.com/office/drawing/2014/main" id="{E5B3209F-DD78-E24D-AB93-B9D2F34BD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353" y="4600259"/>
            <a:ext cx="3056304" cy="2257741"/>
          </a:xfrm>
          <a:prstGeom prst="rect">
            <a:avLst/>
          </a:prstGeom>
        </p:spPr>
      </p:pic>
      <p:sp>
        <p:nvSpPr>
          <p:cNvPr id="7" name="TextBox 6">
            <a:extLst>
              <a:ext uri="{FF2B5EF4-FFF2-40B4-BE49-F238E27FC236}">
                <a16:creationId xmlns:a16="http://schemas.microsoft.com/office/drawing/2014/main" id="{2FFF702F-26CE-A945-99F6-682D1F73C717}"/>
              </a:ext>
            </a:extLst>
          </p:cNvPr>
          <p:cNvSpPr txBox="1"/>
          <p:nvPr/>
        </p:nvSpPr>
        <p:spPr>
          <a:xfrm>
            <a:off x="7646894" y="1506444"/>
            <a:ext cx="731290" cy="1477328"/>
          </a:xfrm>
          <a:prstGeom prst="rect">
            <a:avLst/>
          </a:prstGeom>
          <a:noFill/>
        </p:spPr>
        <p:txBody>
          <a:bodyPr wrap="none" rtlCol="0">
            <a:spAutoFit/>
          </a:bodyPr>
          <a:lstStyle/>
          <a:p>
            <a:r>
              <a:rPr lang="tr-TR" dirty="0" err="1"/>
              <a:t>String</a:t>
            </a:r>
            <a:endParaRPr lang="tr-TR" dirty="0"/>
          </a:p>
          <a:p>
            <a:r>
              <a:rPr lang="tr-TR" dirty="0"/>
              <a:t>Int32</a:t>
            </a:r>
          </a:p>
          <a:p>
            <a:r>
              <a:rPr lang="tr-TR" dirty="0" err="1"/>
              <a:t>Byte</a:t>
            </a:r>
            <a:endParaRPr lang="tr-TR" dirty="0"/>
          </a:p>
          <a:p>
            <a:r>
              <a:rPr lang="tr-TR" dirty="0" err="1"/>
              <a:t>Char</a:t>
            </a:r>
            <a:endParaRPr lang="tr-TR" dirty="0"/>
          </a:p>
          <a:p>
            <a:r>
              <a:rPr lang="tr-TR" dirty="0"/>
              <a:t>…</a:t>
            </a:r>
          </a:p>
        </p:txBody>
      </p:sp>
      <p:pic>
        <p:nvPicPr>
          <p:cNvPr id="9" name="Picture 8">
            <a:extLst>
              <a:ext uri="{FF2B5EF4-FFF2-40B4-BE49-F238E27FC236}">
                <a16:creationId xmlns:a16="http://schemas.microsoft.com/office/drawing/2014/main" id="{C44B13AA-EEE4-0646-AC8B-B32301DF5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747" y="1381508"/>
            <a:ext cx="6705600" cy="1727200"/>
          </a:xfrm>
          <a:prstGeom prst="rect">
            <a:avLst/>
          </a:prstGeom>
        </p:spPr>
      </p:pic>
      <p:sp>
        <p:nvSpPr>
          <p:cNvPr id="10" name="TextBox 9">
            <a:extLst>
              <a:ext uri="{FF2B5EF4-FFF2-40B4-BE49-F238E27FC236}">
                <a16:creationId xmlns:a16="http://schemas.microsoft.com/office/drawing/2014/main" id="{1B35D480-4676-4C46-925F-3B004C8E830E}"/>
              </a:ext>
            </a:extLst>
          </p:cNvPr>
          <p:cNvSpPr txBox="1"/>
          <p:nvPr/>
        </p:nvSpPr>
        <p:spPr>
          <a:xfrm>
            <a:off x="838199" y="3142522"/>
            <a:ext cx="6757147" cy="369332"/>
          </a:xfrm>
          <a:prstGeom prst="rect">
            <a:avLst/>
          </a:prstGeom>
          <a:noFill/>
        </p:spPr>
        <p:txBody>
          <a:bodyPr wrap="square" rtlCol="0">
            <a:spAutoFit/>
          </a:bodyPr>
          <a:lstStyle/>
          <a:p>
            <a:r>
              <a:rPr lang="tr-TR" dirty="0"/>
              <a:t>indis (</a:t>
            </a:r>
            <a:r>
              <a:rPr lang="tr-TR" dirty="0" err="1"/>
              <a:t>Customer</a:t>
            </a:r>
            <a:r>
              <a:rPr lang="tr-TR" dirty="0"/>
              <a:t>): 0 – </a:t>
            </a:r>
            <a:r>
              <a:rPr lang="tr-TR" dirty="0" err="1"/>
              <a:t>CustomerId</a:t>
            </a:r>
            <a:r>
              <a:rPr lang="tr-TR" dirty="0"/>
              <a:t> , 1 – Name </a:t>
            </a:r>
          </a:p>
        </p:txBody>
      </p:sp>
      <p:pic>
        <p:nvPicPr>
          <p:cNvPr id="12" name="Picture 11">
            <a:extLst>
              <a:ext uri="{FF2B5EF4-FFF2-40B4-BE49-F238E27FC236}">
                <a16:creationId xmlns:a16="http://schemas.microsoft.com/office/drawing/2014/main" id="{8CD3D6E4-5C42-D346-80ED-9E929D7BB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747" y="3626364"/>
            <a:ext cx="8801100" cy="876300"/>
          </a:xfrm>
          <a:prstGeom prst="rect">
            <a:avLst/>
          </a:prstGeom>
        </p:spPr>
      </p:pic>
    </p:spTree>
    <p:extLst>
      <p:ext uri="{BB962C8B-B14F-4D97-AF65-F5344CB8AC3E}">
        <p14:creationId xmlns:p14="http://schemas.microsoft.com/office/powerpoint/2010/main" val="395803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125A-34DB-FA4D-B9BF-EAEEBDD86341}"/>
              </a:ext>
            </a:extLst>
          </p:cNvPr>
          <p:cNvSpPr>
            <a:spLocks noGrp="1"/>
          </p:cNvSpPr>
          <p:nvPr>
            <p:ph type="title"/>
          </p:nvPr>
        </p:nvSpPr>
        <p:spPr/>
        <p:txBody>
          <a:bodyPr/>
          <a:lstStyle/>
          <a:p>
            <a:r>
              <a:rPr lang="tr-TR" dirty="0" err="1"/>
              <a:t>Veritabanı</a:t>
            </a:r>
            <a:r>
              <a:rPr lang="tr-TR" dirty="0"/>
              <a:t> İşlemleri</a:t>
            </a:r>
          </a:p>
        </p:txBody>
      </p:sp>
      <p:pic>
        <p:nvPicPr>
          <p:cNvPr id="5" name="Picture 4">
            <a:extLst>
              <a:ext uri="{FF2B5EF4-FFF2-40B4-BE49-F238E27FC236}">
                <a16:creationId xmlns:a16="http://schemas.microsoft.com/office/drawing/2014/main" id="{ED594108-3FD8-D445-BF7A-9AD1A753C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929" y="1432859"/>
            <a:ext cx="8280400" cy="1930400"/>
          </a:xfrm>
          <a:prstGeom prst="rect">
            <a:avLst/>
          </a:prstGeom>
        </p:spPr>
      </p:pic>
      <p:pic>
        <p:nvPicPr>
          <p:cNvPr id="7" name="Picture 6">
            <a:extLst>
              <a:ext uri="{FF2B5EF4-FFF2-40B4-BE49-F238E27FC236}">
                <a16:creationId xmlns:a16="http://schemas.microsoft.com/office/drawing/2014/main" id="{8A1CEDF3-F7EA-4A46-882C-E2642C44B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929" y="3491193"/>
            <a:ext cx="6642100" cy="1879600"/>
          </a:xfrm>
          <a:prstGeom prst="rect">
            <a:avLst/>
          </a:prstGeom>
        </p:spPr>
      </p:pic>
      <p:pic>
        <p:nvPicPr>
          <p:cNvPr id="8" name="Picture 7">
            <a:extLst>
              <a:ext uri="{FF2B5EF4-FFF2-40B4-BE49-F238E27FC236}">
                <a16:creationId xmlns:a16="http://schemas.microsoft.com/office/drawing/2014/main" id="{6F566AEA-BAC3-C44E-AEF9-9DFF4ADD75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4353" y="4600259"/>
            <a:ext cx="3056304" cy="2257741"/>
          </a:xfrm>
          <a:prstGeom prst="rect">
            <a:avLst/>
          </a:prstGeom>
        </p:spPr>
      </p:pic>
    </p:spTree>
    <p:extLst>
      <p:ext uri="{BB962C8B-B14F-4D97-AF65-F5344CB8AC3E}">
        <p14:creationId xmlns:p14="http://schemas.microsoft.com/office/powerpoint/2010/main" val="422189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7213-7D80-304B-A7C7-07CFD78B8CFC}"/>
              </a:ext>
            </a:extLst>
          </p:cNvPr>
          <p:cNvSpPr>
            <a:spLocks noGrp="1"/>
          </p:cNvSpPr>
          <p:nvPr>
            <p:ph type="title"/>
          </p:nvPr>
        </p:nvSpPr>
        <p:spPr/>
        <p:txBody>
          <a:bodyPr/>
          <a:lstStyle/>
          <a:p>
            <a:r>
              <a:rPr lang="tr-TR" dirty="0" err="1"/>
              <a:t>Entity</a:t>
            </a:r>
            <a:r>
              <a:rPr lang="tr-TR" dirty="0"/>
              <a:t> Framework</a:t>
            </a:r>
          </a:p>
        </p:txBody>
      </p:sp>
      <p:pic>
        <p:nvPicPr>
          <p:cNvPr id="7" name="Picture 6">
            <a:extLst>
              <a:ext uri="{FF2B5EF4-FFF2-40B4-BE49-F238E27FC236}">
                <a16:creationId xmlns:a16="http://schemas.microsoft.com/office/drawing/2014/main" id="{0CC6C245-A741-7A4B-BEC9-48894CF87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92144"/>
            <a:ext cx="4917141" cy="2967789"/>
          </a:xfrm>
          <a:prstGeom prst="rect">
            <a:avLst/>
          </a:prstGeom>
        </p:spPr>
      </p:pic>
      <p:pic>
        <p:nvPicPr>
          <p:cNvPr id="12" name="Content Placeholder 4">
            <a:extLst>
              <a:ext uri="{FF2B5EF4-FFF2-40B4-BE49-F238E27FC236}">
                <a16:creationId xmlns:a16="http://schemas.microsoft.com/office/drawing/2014/main" id="{E2745DC8-293C-7843-B69A-338C8EECE16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90054" y="3738282"/>
            <a:ext cx="8698852" cy="3021779"/>
          </a:xfrm>
        </p:spPr>
      </p:pic>
    </p:spTree>
    <p:extLst>
      <p:ext uri="{BB962C8B-B14F-4D97-AF65-F5344CB8AC3E}">
        <p14:creationId xmlns:p14="http://schemas.microsoft.com/office/powerpoint/2010/main" val="158072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0838-78C6-6F48-977B-D5528250C859}"/>
              </a:ext>
            </a:extLst>
          </p:cNvPr>
          <p:cNvSpPr>
            <a:spLocks noGrp="1"/>
          </p:cNvSpPr>
          <p:nvPr>
            <p:ph type="title"/>
          </p:nvPr>
        </p:nvSpPr>
        <p:spPr/>
        <p:txBody>
          <a:bodyPr/>
          <a:lstStyle/>
          <a:p>
            <a:r>
              <a:rPr lang="tr-TR" dirty="0" err="1"/>
              <a:t>Entity</a:t>
            </a:r>
            <a:r>
              <a:rPr lang="tr-TR" dirty="0"/>
              <a:t> Framework</a:t>
            </a:r>
          </a:p>
        </p:txBody>
      </p:sp>
      <p:sp>
        <p:nvSpPr>
          <p:cNvPr id="7" name="Rectangle 6">
            <a:extLst>
              <a:ext uri="{FF2B5EF4-FFF2-40B4-BE49-F238E27FC236}">
                <a16:creationId xmlns:a16="http://schemas.microsoft.com/office/drawing/2014/main" id="{6379CF2F-FA36-7F46-A03E-6E0842DDF137}"/>
              </a:ext>
            </a:extLst>
          </p:cNvPr>
          <p:cNvSpPr/>
          <p:nvPr/>
        </p:nvSpPr>
        <p:spPr>
          <a:xfrm>
            <a:off x="838200" y="1559883"/>
            <a:ext cx="10806954" cy="261610"/>
          </a:xfrm>
          <a:prstGeom prst="rect">
            <a:avLst/>
          </a:prstGeom>
        </p:spPr>
        <p:txBody>
          <a:bodyPr wrap="square">
            <a:spAutoFit/>
          </a:bodyPr>
          <a:lstStyle/>
          <a:p>
            <a:r>
              <a:rPr lang="tr-TR" sz="1100" dirty="0">
                <a:latin typeface="Consolas" panose="020B0609020204030204" pitchFamily="49" charset="0"/>
              </a:rPr>
              <a:t>PM&gt; </a:t>
            </a:r>
            <a:r>
              <a:rPr lang="tr-TR" sz="1100" dirty="0" err="1">
                <a:latin typeface="Consolas" panose="020B0609020204030204" pitchFamily="49" charset="0"/>
              </a:rPr>
              <a:t>Scaffold-DbContext</a:t>
            </a:r>
            <a:r>
              <a:rPr lang="tr-TR" sz="1100" dirty="0">
                <a:latin typeface="Consolas" panose="020B0609020204030204" pitchFamily="49" charset="0"/>
              </a:rPr>
              <a:t> "Server=.;Database=</a:t>
            </a:r>
            <a:r>
              <a:rPr lang="tr-TR" sz="1100" dirty="0" err="1">
                <a:latin typeface="Consolas" panose="020B0609020204030204" pitchFamily="49" charset="0"/>
              </a:rPr>
              <a:t>Company;Trusted_Connection</a:t>
            </a:r>
            <a:r>
              <a:rPr lang="tr-TR" sz="1100" dirty="0">
                <a:latin typeface="Consolas" panose="020B0609020204030204" pitchFamily="49" charset="0"/>
              </a:rPr>
              <a:t>=True;" </a:t>
            </a:r>
            <a:r>
              <a:rPr lang="tr-TR" sz="1100" dirty="0" err="1">
                <a:latin typeface="Consolas" panose="020B0609020204030204" pitchFamily="49" charset="0"/>
              </a:rPr>
              <a:t>Microsoft.EntityFrameworkCore.SqlServer</a:t>
            </a:r>
            <a:r>
              <a:rPr lang="tr-TR" sz="1100" dirty="0">
                <a:latin typeface="Consolas" panose="020B0609020204030204" pitchFamily="49" charset="0"/>
              </a:rPr>
              <a:t> -</a:t>
            </a:r>
            <a:r>
              <a:rPr lang="tr-TR" sz="1100" dirty="0" err="1">
                <a:latin typeface="Consolas" panose="020B0609020204030204" pitchFamily="49" charset="0"/>
              </a:rPr>
              <a:t>OutputDir</a:t>
            </a:r>
            <a:r>
              <a:rPr lang="tr-TR" sz="1100" dirty="0">
                <a:latin typeface="Consolas" panose="020B0609020204030204" pitchFamily="49" charset="0"/>
              </a:rPr>
              <a:t> </a:t>
            </a:r>
            <a:r>
              <a:rPr lang="tr-TR" sz="1100" dirty="0" err="1">
                <a:latin typeface="Consolas" panose="020B0609020204030204" pitchFamily="49" charset="0"/>
              </a:rPr>
              <a:t>Models</a:t>
            </a:r>
            <a:endParaRPr lang="tr-TR" sz="1100" dirty="0">
              <a:effectLst/>
              <a:latin typeface="Consolas" panose="020B0609020204030204" pitchFamily="49" charset="0"/>
            </a:endParaRPr>
          </a:p>
        </p:txBody>
      </p:sp>
      <p:pic>
        <p:nvPicPr>
          <p:cNvPr id="9" name="Picture 8">
            <a:extLst>
              <a:ext uri="{FF2B5EF4-FFF2-40B4-BE49-F238E27FC236}">
                <a16:creationId xmlns:a16="http://schemas.microsoft.com/office/drawing/2014/main" id="{D8DC4CD7-FB68-3D4A-B689-4287F185A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694" y="4372651"/>
            <a:ext cx="2705100" cy="1371600"/>
          </a:xfrm>
          <a:prstGeom prst="rect">
            <a:avLst/>
          </a:prstGeom>
        </p:spPr>
      </p:pic>
      <p:pic>
        <p:nvPicPr>
          <p:cNvPr id="13" name="Picture 12">
            <a:extLst>
              <a:ext uri="{FF2B5EF4-FFF2-40B4-BE49-F238E27FC236}">
                <a16:creationId xmlns:a16="http://schemas.microsoft.com/office/drawing/2014/main" id="{ED8A8978-486E-2942-A487-EF60AE01F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2392" y="3747247"/>
            <a:ext cx="3787215" cy="2622408"/>
          </a:xfrm>
          <a:prstGeom prst="rect">
            <a:avLst/>
          </a:prstGeom>
        </p:spPr>
      </p:pic>
      <p:pic>
        <p:nvPicPr>
          <p:cNvPr id="15" name="Picture 14">
            <a:extLst>
              <a:ext uri="{FF2B5EF4-FFF2-40B4-BE49-F238E27FC236}">
                <a16:creationId xmlns:a16="http://schemas.microsoft.com/office/drawing/2014/main" id="{12104082-86F3-2941-9FBD-576B5D3006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0204" y="3747248"/>
            <a:ext cx="2574015" cy="1372210"/>
          </a:xfrm>
          <a:prstGeom prst="rect">
            <a:avLst/>
          </a:prstGeom>
        </p:spPr>
      </p:pic>
      <p:pic>
        <p:nvPicPr>
          <p:cNvPr id="17" name="Picture 16">
            <a:extLst>
              <a:ext uri="{FF2B5EF4-FFF2-40B4-BE49-F238E27FC236}">
                <a16:creationId xmlns:a16="http://schemas.microsoft.com/office/drawing/2014/main" id="{8CE27A80-7B39-D747-999F-B474539420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0204" y="5347351"/>
            <a:ext cx="2574014" cy="1022304"/>
          </a:xfrm>
          <a:prstGeom prst="rect">
            <a:avLst/>
          </a:prstGeom>
        </p:spPr>
      </p:pic>
      <p:sp>
        <p:nvSpPr>
          <p:cNvPr id="3" name="Rectangle 2">
            <a:extLst>
              <a:ext uri="{FF2B5EF4-FFF2-40B4-BE49-F238E27FC236}">
                <a16:creationId xmlns:a16="http://schemas.microsoft.com/office/drawing/2014/main" id="{449507B3-D34D-594B-85B4-763FA0737ECE}"/>
              </a:ext>
            </a:extLst>
          </p:cNvPr>
          <p:cNvSpPr/>
          <p:nvPr/>
        </p:nvSpPr>
        <p:spPr>
          <a:xfrm>
            <a:off x="1227551" y="1559883"/>
            <a:ext cx="1415441" cy="2616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10" name="Rectangle 9">
            <a:extLst>
              <a:ext uri="{FF2B5EF4-FFF2-40B4-BE49-F238E27FC236}">
                <a16:creationId xmlns:a16="http://schemas.microsoft.com/office/drawing/2014/main" id="{B7381846-A7FD-DA40-A28A-507C296C0774}"/>
              </a:ext>
            </a:extLst>
          </p:cNvPr>
          <p:cNvSpPr/>
          <p:nvPr/>
        </p:nvSpPr>
        <p:spPr>
          <a:xfrm>
            <a:off x="2689244" y="1559883"/>
            <a:ext cx="3949551" cy="2616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11" name="Rectangle 10">
            <a:extLst>
              <a:ext uri="{FF2B5EF4-FFF2-40B4-BE49-F238E27FC236}">
                <a16:creationId xmlns:a16="http://schemas.microsoft.com/office/drawing/2014/main" id="{9B313C10-777F-7443-9528-B8354D360925}"/>
              </a:ext>
            </a:extLst>
          </p:cNvPr>
          <p:cNvSpPr/>
          <p:nvPr/>
        </p:nvSpPr>
        <p:spPr>
          <a:xfrm>
            <a:off x="6685047" y="1559883"/>
            <a:ext cx="3010098" cy="2616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12" name="Rectangle 11">
            <a:extLst>
              <a:ext uri="{FF2B5EF4-FFF2-40B4-BE49-F238E27FC236}">
                <a16:creationId xmlns:a16="http://schemas.microsoft.com/office/drawing/2014/main" id="{CB629652-3880-0B45-BD13-35031893DE1C}"/>
              </a:ext>
            </a:extLst>
          </p:cNvPr>
          <p:cNvSpPr/>
          <p:nvPr/>
        </p:nvSpPr>
        <p:spPr>
          <a:xfrm>
            <a:off x="9742826" y="1559883"/>
            <a:ext cx="1415441" cy="2616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cxnSp>
        <p:nvCxnSpPr>
          <p:cNvPr id="5" name="Straight Arrow Connector 4">
            <a:extLst>
              <a:ext uri="{FF2B5EF4-FFF2-40B4-BE49-F238E27FC236}">
                <a16:creationId xmlns:a16="http://schemas.microsoft.com/office/drawing/2014/main" id="{7317B458-3A78-4441-AAF6-AE791F74914E}"/>
              </a:ext>
            </a:extLst>
          </p:cNvPr>
          <p:cNvCxnSpPr>
            <a:stCxn id="3" idx="2"/>
          </p:cNvCxnSpPr>
          <p:nvPr/>
        </p:nvCxnSpPr>
        <p:spPr>
          <a:xfrm flipH="1">
            <a:off x="1935271" y="1821493"/>
            <a:ext cx="1" cy="483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138D4F-2FC7-3E44-9EE1-2F4B7A1FF5CB}"/>
              </a:ext>
            </a:extLst>
          </p:cNvPr>
          <p:cNvCxnSpPr>
            <a:cxnSpLocks/>
            <a:stCxn id="10" idx="2"/>
          </p:cNvCxnSpPr>
          <p:nvPr/>
        </p:nvCxnSpPr>
        <p:spPr>
          <a:xfrm>
            <a:off x="4664020" y="1821493"/>
            <a:ext cx="0" cy="483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21390B-05E9-B147-9AA6-9ECCC1BD545A}"/>
              </a:ext>
            </a:extLst>
          </p:cNvPr>
          <p:cNvCxnSpPr/>
          <p:nvPr/>
        </p:nvCxnSpPr>
        <p:spPr>
          <a:xfrm flipH="1">
            <a:off x="8190096" y="1821493"/>
            <a:ext cx="1" cy="483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E69CE926-3003-D540-A9FD-ABF3B4A4F1F9}"/>
              </a:ext>
            </a:extLst>
          </p:cNvPr>
          <p:cNvCxnSpPr>
            <a:stCxn id="12" idx="2"/>
            <a:endCxn id="9" idx="0"/>
          </p:cNvCxnSpPr>
          <p:nvPr/>
        </p:nvCxnSpPr>
        <p:spPr>
          <a:xfrm rot="5400000">
            <a:off x="5294317" y="-783579"/>
            <a:ext cx="2551158" cy="7761303"/>
          </a:xfrm>
          <a:prstGeom prst="bentConnector3">
            <a:avLst>
              <a:gd name="adj1" fmla="val 63748"/>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97957A-64D6-E94C-9A88-1741784DD6A2}"/>
              </a:ext>
            </a:extLst>
          </p:cNvPr>
          <p:cNvSpPr txBox="1"/>
          <p:nvPr/>
        </p:nvSpPr>
        <p:spPr>
          <a:xfrm>
            <a:off x="1011716" y="2294263"/>
            <a:ext cx="1847109" cy="646331"/>
          </a:xfrm>
          <a:prstGeom prst="rect">
            <a:avLst/>
          </a:prstGeom>
          <a:noFill/>
        </p:spPr>
        <p:txBody>
          <a:bodyPr wrap="none" rtlCol="0">
            <a:spAutoFit/>
          </a:bodyPr>
          <a:lstStyle/>
          <a:p>
            <a:r>
              <a:rPr lang="tr-TR" dirty="0" err="1"/>
              <a:t>Veritabanı</a:t>
            </a:r>
            <a:r>
              <a:rPr lang="tr-TR" dirty="0"/>
              <a:t> modeli</a:t>
            </a:r>
          </a:p>
          <a:p>
            <a:r>
              <a:rPr lang="tr-TR" dirty="0"/>
              <a:t>Oluşturmak için</a:t>
            </a:r>
          </a:p>
        </p:txBody>
      </p:sp>
      <p:sp>
        <p:nvSpPr>
          <p:cNvPr id="22" name="TextBox 21">
            <a:extLst>
              <a:ext uri="{FF2B5EF4-FFF2-40B4-BE49-F238E27FC236}">
                <a16:creationId xmlns:a16="http://schemas.microsoft.com/office/drawing/2014/main" id="{A933D43D-A116-5B49-B07F-39329308AF75}"/>
              </a:ext>
            </a:extLst>
          </p:cNvPr>
          <p:cNvSpPr txBox="1"/>
          <p:nvPr/>
        </p:nvSpPr>
        <p:spPr>
          <a:xfrm>
            <a:off x="3740464" y="2294262"/>
            <a:ext cx="2419893" cy="923330"/>
          </a:xfrm>
          <a:prstGeom prst="rect">
            <a:avLst/>
          </a:prstGeom>
          <a:noFill/>
        </p:spPr>
        <p:txBody>
          <a:bodyPr wrap="none" rtlCol="0">
            <a:spAutoFit/>
          </a:bodyPr>
          <a:lstStyle/>
          <a:p>
            <a:r>
              <a:rPr lang="tr-TR" dirty="0"/>
              <a:t>Bağlantı </a:t>
            </a:r>
            <a:r>
              <a:rPr lang="tr-TR" dirty="0" err="1"/>
              <a:t>stringi</a:t>
            </a:r>
            <a:endParaRPr lang="tr-TR" dirty="0"/>
          </a:p>
          <a:p>
            <a:r>
              <a:rPr lang="tr-TR" dirty="0"/>
              <a:t>. = </a:t>
            </a:r>
            <a:r>
              <a:rPr lang="tr-TR" dirty="0" err="1"/>
              <a:t>localhost</a:t>
            </a:r>
            <a:endParaRPr lang="tr-TR" dirty="0"/>
          </a:p>
          <a:p>
            <a:r>
              <a:rPr lang="tr-TR" dirty="0" err="1"/>
              <a:t>Veritabanı</a:t>
            </a:r>
            <a:r>
              <a:rPr lang="tr-TR" dirty="0"/>
              <a:t> adı </a:t>
            </a:r>
            <a:r>
              <a:rPr lang="tr-TR" dirty="0" err="1"/>
              <a:t>Company</a:t>
            </a:r>
            <a:endParaRPr lang="tr-TR" dirty="0"/>
          </a:p>
        </p:txBody>
      </p:sp>
      <p:sp>
        <p:nvSpPr>
          <p:cNvPr id="23" name="TextBox 22">
            <a:extLst>
              <a:ext uri="{FF2B5EF4-FFF2-40B4-BE49-F238E27FC236}">
                <a16:creationId xmlns:a16="http://schemas.microsoft.com/office/drawing/2014/main" id="{546AC122-6A21-AE4B-9C64-4BE2D5A9CE6C}"/>
              </a:ext>
            </a:extLst>
          </p:cNvPr>
          <p:cNvSpPr txBox="1"/>
          <p:nvPr/>
        </p:nvSpPr>
        <p:spPr>
          <a:xfrm>
            <a:off x="7381898" y="2292585"/>
            <a:ext cx="1672830" cy="369332"/>
          </a:xfrm>
          <a:prstGeom prst="rect">
            <a:avLst/>
          </a:prstGeom>
          <a:noFill/>
        </p:spPr>
        <p:txBody>
          <a:bodyPr wrap="none" rtlCol="0">
            <a:spAutoFit/>
          </a:bodyPr>
          <a:lstStyle/>
          <a:p>
            <a:r>
              <a:rPr lang="tr-TR" dirty="0"/>
              <a:t>Kullanılan paket</a:t>
            </a:r>
          </a:p>
        </p:txBody>
      </p:sp>
    </p:spTree>
    <p:extLst>
      <p:ext uri="{BB962C8B-B14F-4D97-AF65-F5344CB8AC3E}">
        <p14:creationId xmlns:p14="http://schemas.microsoft.com/office/powerpoint/2010/main" val="39481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dissolv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par>
                                <p:cTn id="30" presetID="9"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37A5-0698-A741-940D-2E99E709264F}"/>
              </a:ext>
            </a:extLst>
          </p:cNvPr>
          <p:cNvSpPr>
            <a:spLocks noGrp="1"/>
          </p:cNvSpPr>
          <p:nvPr>
            <p:ph type="title"/>
          </p:nvPr>
        </p:nvSpPr>
        <p:spPr/>
        <p:txBody>
          <a:bodyPr/>
          <a:lstStyle/>
          <a:p>
            <a:r>
              <a:rPr lang="tr-TR" dirty="0" err="1"/>
              <a:t>Entity</a:t>
            </a:r>
            <a:r>
              <a:rPr lang="tr-TR" dirty="0"/>
              <a:t> Framework - Ekleme</a:t>
            </a:r>
          </a:p>
        </p:txBody>
      </p:sp>
      <p:pic>
        <p:nvPicPr>
          <p:cNvPr id="6" name="Picture 5">
            <a:extLst>
              <a:ext uri="{FF2B5EF4-FFF2-40B4-BE49-F238E27FC236}">
                <a16:creationId xmlns:a16="http://schemas.microsoft.com/office/drawing/2014/main" id="{D1107DBF-A747-F841-A400-AC1C8F717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4" y="3078629"/>
            <a:ext cx="3860800" cy="1905000"/>
          </a:xfrm>
          <a:prstGeom prst="rect">
            <a:avLst/>
          </a:prstGeom>
        </p:spPr>
      </p:pic>
      <p:pic>
        <p:nvPicPr>
          <p:cNvPr id="8" name="Picture 7">
            <a:extLst>
              <a:ext uri="{FF2B5EF4-FFF2-40B4-BE49-F238E27FC236}">
                <a16:creationId xmlns:a16="http://schemas.microsoft.com/office/drawing/2014/main" id="{B36B7F83-C1C6-684B-9C68-52233578E2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6505" y="3485029"/>
            <a:ext cx="3606800" cy="1092200"/>
          </a:xfrm>
          <a:prstGeom prst="rect">
            <a:avLst/>
          </a:prstGeom>
        </p:spPr>
      </p:pic>
    </p:spTree>
    <p:extLst>
      <p:ext uri="{BB962C8B-B14F-4D97-AF65-F5344CB8AC3E}">
        <p14:creationId xmlns:p14="http://schemas.microsoft.com/office/powerpoint/2010/main" val="256149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37A5-0698-A741-940D-2E99E709264F}"/>
              </a:ext>
            </a:extLst>
          </p:cNvPr>
          <p:cNvSpPr>
            <a:spLocks noGrp="1"/>
          </p:cNvSpPr>
          <p:nvPr>
            <p:ph type="title"/>
          </p:nvPr>
        </p:nvSpPr>
        <p:spPr/>
        <p:txBody>
          <a:bodyPr/>
          <a:lstStyle/>
          <a:p>
            <a:r>
              <a:rPr lang="tr-TR" dirty="0" err="1"/>
              <a:t>Entity</a:t>
            </a:r>
            <a:r>
              <a:rPr lang="tr-TR" dirty="0"/>
              <a:t> Framework - Güncelleme</a:t>
            </a:r>
          </a:p>
        </p:txBody>
      </p:sp>
      <p:pic>
        <p:nvPicPr>
          <p:cNvPr id="7" name="Picture 6">
            <a:extLst>
              <a:ext uri="{FF2B5EF4-FFF2-40B4-BE49-F238E27FC236}">
                <a16:creationId xmlns:a16="http://schemas.microsoft.com/office/drawing/2014/main" id="{F032D161-F32B-3F4A-92C8-1EA89B6FB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283" y="2038704"/>
            <a:ext cx="3810000" cy="1816100"/>
          </a:xfrm>
          <a:prstGeom prst="rect">
            <a:avLst/>
          </a:prstGeom>
        </p:spPr>
      </p:pic>
      <p:pic>
        <p:nvPicPr>
          <p:cNvPr id="9" name="Picture 8">
            <a:extLst>
              <a:ext uri="{FF2B5EF4-FFF2-40B4-BE49-F238E27FC236}">
                <a16:creationId xmlns:a16="http://schemas.microsoft.com/office/drawing/2014/main" id="{F39E6490-4C33-9D4F-A78D-61B2D48DE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0023" y="3966176"/>
            <a:ext cx="7928162" cy="1905707"/>
          </a:xfrm>
          <a:prstGeom prst="rect">
            <a:avLst/>
          </a:prstGeom>
        </p:spPr>
      </p:pic>
    </p:spTree>
    <p:extLst>
      <p:ext uri="{BB962C8B-B14F-4D97-AF65-F5344CB8AC3E}">
        <p14:creationId xmlns:p14="http://schemas.microsoft.com/office/powerpoint/2010/main" val="156496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37A5-0698-A741-940D-2E99E709264F}"/>
              </a:ext>
            </a:extLst>
          </p:cNvPr>
          <p:cNvSpPr>
            <a:spLocks noGrp="1"/>
          </p:cNvSpPr>
          <p:nvPr>
            <p:ph type="title"/>
          </p:nvPr>
        </p:nvSpPr>
        <p:spPr/>
        <p:txBody>
          <a:bodyPr/>
          <a:lstStyle/>
          <a:p>
            <a:r>
              <a:rPr lang="tr-TR" dirty="0" err="1"/>
              <a:t>Entity</a:t>
            </a:r>
            <a:r>
              <a:rPr lang="tr-TR" dirty="0"/>
              <a:t> Framework - Silme</a:t>
            </a:r>
          </a:p>
        </p:txBody>
      </p:sp>
      <p:pic>
        <p:nvPicPr>
          <p:cNvPr id="5" name="Picture 4">
            <a:extLst>
              <a:ext uri="{FF2B5EF4-FFF2-40B4-BE49-F238E27FC236}">
                <a16:creationId xmlns:a16="http://schemas.microsoft.com/office/drawing/2014/main" id="{1F35D637-7E79-754F-81E5-EB1965871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3365" y="4276071"/>
            <a:ext cx="7518400" cy="1244600"/>
          </a:xfrm>
          <a:prstGeom prst="rect">
            <a:avLst/>
          </a:prstGeom>
        </p:spPr>
      </p:pic>
      <p:pic>
        <p:nvPicPr>
          <p:cNvPr id="8" name="Picture 7">
            <a:extLst>
              <a:ext uri="{FF2B5EF4-FFF2-40B4-BE49-F238E27FC236}">
                <a16:creationId xmlns:a16="http://schemas.microsoft.com/office/drawing/2014/main" id="{10FDE711-1D13-D340-80CD-C878A713D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065" y="2220259"/>
            <a:ext cx="3429000" cy="1879600"/>
          </a:xfrm>
          <a:prstGeom prst="rect">
            <a:avLst/>
          </a:prstGeom>
        </p:spPr>
      </p:pic>
    </p:spTree>
    <p:extLst>
      <p:ext uri="{BB962C8B-B14F-4D97-AF65-F5344CB8AC3E}">
        <p14:creationId xmlns:p14="http://schemas.microsoft.com/office/powerpoint/2010/main" val="328308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37A5-0698-A741-940D-2E99E709264F}"/>
              </a:ext>
            </a:extLst>
          </p:cNvPr>
          <p:cNvSpPr>
            <a:spLocks noGrp="1"/>
          </p:cNvSpPr>
          <p:nvPr>
            <p:ph type="title"/>
          </p:nvPr>
        </p:nvSpPr>
        <p:spPr/>
        <p:txBody>
          <a:bodyPr/>
          <a:lstStyle/>
          <a:p>
            <a:r>
              <a:rPr lang="tr-TR" dirty="0" err="1"/>
              <a:t>Entity</a:t>
            </a:r>
            <a:r>
              <a:rPr lang="tr-TR" dirty="0"/>
              <a:t> Framework - Arama</a:t>
            </a:r>
          </a:p>
        </p:txBody>
      </p:sp>
      <p:pic>
        <p:nvPicPr>
          <p:cNvPr id="5" name="Picture 4">
            <a:extLst>
              <a:ext uri="{FF2B5EF4-FFF2-40B4-BE49-F238E27FC236}">
                <a16:creationId xmlns:a16="http://schemas.microsoft.com/office/drawing/2014/main" id="{5DBCEB41-7311-864B-AC3E-AA827AF02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18" y="1545665"/>
            <a:ext cx="4318000" cy="1041400"/>
          </a:xfrm>
          <a:prstGeom prst="rect">
            <a:avLst/>
          </a:prstGeom>
        </p:spPr>
      </p:pic>
      <p:pic>
        <p:nvPicPr>
          <p:cNvPr id="7" name="Picture 6">
            <a:extLst>
              <a:ext uri="{FF2B5EF4-FFF2-40B4-BE49-F238E27FC236}">
                <a16:creationId xmlns:a16="http://schemas.microsoft.com/office/drawing/2014/main" id="{1A6107DD-FEE5-EF44-81C0-1E50D694D3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718" y="2871228"/>
            <a:ext cx="6883400" cy="876300"/>
          </a:xfrm>
          <a:prstGeom prst="rect">
            <a:avLst/>
          </a:prstGeom>
        </p:spPr>
      </p:pic>
      <p:pic>
        <p:nvPicPr>
          <p:cNvPr id="9" name="Picture 8">
            <a:extLst>
              <a:ext uri="{FF2B5EF4-FFF2-40B4-BE49-F238E27FC236}">
                <a16:creationId xmlns:a16="http://schemas.microsoft.com/office/drawing/2014/main" id="{31D43001-2374-E946-8425-4B69DAA1E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18" y="4025155"/>
            <a:ext cx="6108700" cy="2044700"/>
          </a:xfrm>
          <a:prstGeom prst="rect">
            <a:avLst/>
          </a:prstGeom>
        </p:spPr>
      </p:pic>
    </p:spTree>
    <p:extLst>
      <p:ext uri="{BB962C8B-B14F-4D97-AF65-F5344CB8AC3E}">
        <p14:creationId xmlns:p14="http://schemas.microsoft.com/office/powerpoint/2010/main" val="63955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DBF67D-980A-49D5-9BC7-F188EE4F28EC}"/>
              </a:ext>
            </a:extLst>
          </p:cNvPr>
          <p:cNvSpPr>
            <a:spLocks noGrp="1"/>
          </p:cNvSpPr>
          <p:nvPr>
            <p:ph type="title"/>
          </p:nvPr>
        </p:nvSpPr>
        <p:spPr/>
        <p:txBody>
          <a:bodyPr/>
          <a:lstStyle/>
          <a:p>
            <a:r>
              <a:rPr lang="tr-TR" dirty="0"/>
              <a:t>Veritabanı</a:t>
            </a:r>
            <a:endParaRPr lang="en-US" dirty="0"/>
          </a:p>
        </p:txBody>
      </p:sp>
      <p:sp>
        <p:nvSpPr>
          <p:cNvPr id="3" name="İçerik Yer Tutucusu 2">
            <a:extLst>
              <a:ext uri="{FF2B5EF4-FFF2-40B4-BE49-F238E27FC236}">
                <a16:creationId xmlns:a16="http://schemas.microsoft.com/office/drawing/2014/main" id="{88E141D8-C8D6-49BD-A6F5-899BF2DCDFDC}"/>
              </a:ext>
            </a:extLst>
          </p:cNvPr>
          <p:cNvSpPr>
            <a:spLocks noGrp="1"/>
          </p:cNvSpPr>
          <p:nvPr>
            <p:ph idx="1"/>
          </p:nvPr>
        </p:nvSpPr>
        <p:spPr/>
        <p:txBody>
          <a:bodyPr/>
          <a:lstStyle/>
          <a:p>
            <a:r>
              <a:rPr lang="tr-TR" dirty="0"/>
              <a:t>Veri saklama</a:t>
            </a:r>
          </a:p>
          <a:p>
            <a:pPr lvl="1"/>
            <a:r>
              <a:rPr lang="tr-TR" dirty="0"/>
              <a:t>Dosyalar</a:t>
            </a:r>
          </a:p>
          <a:p>
            <a:pPr lvl="1"/>
            <a:r>
              <a:rPr lang="tr-TR" dirty="0"/>
              <a:t>Veritabanları</a:t>
            </a:r>
          </a:p>
          <a:p>
            <a:pPr lvl="1"/>
            <a:r>
              <a:rPr lang="tr-TR" dirty="0"/>
              <a:t>Veritabanı yönetim sistemleri</a:t>
            </a:r>
          </a:p>
          <a:p>
            <a:r>
              <a:rPr lang="tr-TR" dirty="0"/>
              <a:t>Veritabanı türleri</a:t>
            </a:r>
          </a:p>
          <a:p>
            <a:pPr lvl="1"/>
            <a:r>
              <a:rPr lang="tr-TR" dirty="0"/>
              <a:t>İlişkisel</a:t>
            </a:r>
          </a:p>
          <a:p>
            <a:pPr lvl="1"/>
            <a:r>
              <a:rPr lang="tr-TR" dirty="0"/>
              <a:t>Büyük veri</a:t>
            </a:r>
          </a:p>
          <a:p>
            <a:pPr lvl="1"/>
            <a:endParaRPr lang="en-US" dirty="0"/>
          </a:p>
        </p:txBody>
      </p:sp>
      <p:pic>
        <p:nvPicPr>
          <p:cNvPr id="4098" name="Picture 2" descr="Database performance monito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349" y="2309812"/>
            <a:ext cx="3513475" cy="454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3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13D5-2F27-A944-8688-A76BEF077AD0}"/>
              </a:ext>
            </a:extLst>
          </p:cNvPr>
          <p:cNvSpPr>
            <a:spLocks noGrp="1"/>
          </p:cNvSpPr>
          <p:nvPr>
            <p:ph type="title"/>
          </p:nvPr>
        </p:nvSpPr>
        <p:spPr/>
        <p:txBody>
          <a:bodyPr/>
          <a:lstStyle/>
          <a:p>
            <a:r>
              <a:rPr lang="tr-TR" dirty="0" err="1"/>
              <a:t>Entity</a:t>
            </a:r>
            <a:r>
              <a:rPr lang="tr-TR" dirty="0"/>
              <a:t> Framework</a:t>
            </a:r>
          </a:p>
        </p:txBody>
      </p:sp>
      <p:sp>
        <p:nvSpPr>
          <p:cNvPr id="3" name="Content Placeholder 2">
            <a:extLst>
              <a:ext uri="{FF2B5EF4-FFF2-40B4-BE49-F238E27FC236}">
                <a16:creationId xmlns:a16="http://schemas.microsoft.com/office/drawing/2014/main" id="{2ED2F404-E5C0-5047-804B-64FB19D7585C}"/>
              </a:ext>
            </a:extLst>
          </p:cNvPr>
          <p:cNvSpPr>
            <a:spLocks noGrp="1"/>
          </p:cNvSpPr>
          <p:nvPr>
            <p:ph idx="1"/>
          </p:nvPr>
        </p:nvSpPr>
        <p:spPr/>
        <p:txBody>
          <a:bodyPr/>
          <a:lstStyle/>
          <a:p>
            <a:r>
              <a:rPr lang="tr-TR" dirty="0"/>
              <a:t>1 numaralı çalışanın ilgilendiği servisleri satın almış kullanıcılar</a:t>
            </a:r>
          </a:p>
          <a:p>
            <a:endParaRPr lang="tr-TR" dirty="0"/>
          </a:p>
          <a:p>
            <a:r>
              <a:rPr lang="tr-TR" dirty="0"/>
              <a:t>Select * </a:t>
            </a:r>
            <a:r>
              <a:rPr lang="tr-TR" dirty="0" err="1"/>
              <a:t>from</a:t>
            </a:r>
            <a:r>
              <a:rPr lang="tr-TR" dirty="0"/>
              <a:t> </a:t>
            </a:r>
            <a:r>
              <a:rPr lang="tr-TR" dirty="0" err="1"/>
              <a:t>Customer</a:t>
            </a:r>
            <a:r>
              <a:rPr lang="tr-TR" dirty="0"/>
              <a:t> c, </a:t>
            </a:r>
            <a:r>
              <a:rPr lang="tr-TR" dirty="0" err="1"/>
              <a:t>CustomerService</a:t>
            </a:r>
            <a:r>
              <a:rPr lang="tr-TR" dirty="0"/>
              <a:t> </a:t>
            </a:r>
            <a:r>
              <a:rPr lang="tr-TR" dirty="0" err="1"/>
              <a:t>cs</a:t>
            </a:r>
            <a:r>
              <a:rPr lang="tr-TR" dirty="0"/>
              <a:t>, Service s, </a:t>
            </a:r>
            <a:r>
              <a:rPr lang="tr-TR" dirty="0" err="1"/>
              <a:t>Employee</a:t>
            </a:r>
            <a:r>
              <a:rPr lang="tr-TR" dirty="0"/>
              <a:t> e WHERE </a:t>
            </a:r>
            <a:r>
              <a:rPr lang="tr-TR" dirty="0" err="1"/>
              <a:t>c.CustomerID</a:t>
            </a:r>
            <a:r>
              <a:rPr lang="tr-TR" dirty="0"/>
              <a:t> = </a:t>
            </a:r>
            <a:r>
              <a:rPr lang="tr-TR" dirty="0" err="1"/>
              <a:t>cs.CustomerID</a:t>
            </a:r>
            <a:r>
              <a:rPr lang="tr-TR" dirty="0"/>
              <a:t> AND</a:t>
            </a:r>
          </a:p>
          <a:p>
            <a:pPr marL="0" indent="0">
              <a:buNone/>
            </a:pPr>
            <a:r>
              <a:rPr lang="tr-TR" dirty="0"/>
              <a:t>	      	</a:t>
            </a:r>
            <a:r>
              <a:rPr lang="tr-TR" dirty="0" err="1"/>
              <a:t>cs.ServiceID</a:t>
            </a:r>
            <a:r>
              <a:rPr lang="tr-TR" dirty="0"/>
              <a:t> = </a:t>
            </a:r>
            <a:r>
              <a:rPr lang="tr-TR" dirty="0" err="1"/>
              <a:t>s.ServiceID</a:t>
            </a:r>
            <a:r>
              <a:rPr lang="tr-TR" dirty="0"/>
              <a:t> AND </a:t>
            </a:r>
          </a:p>
          <a:p>
            <a:pPr marL="0" indent="0">
              <a:buNone/>
            </a:pPr>
            <a:r>
              <a:rPr lang="tr-TR" dirty="0"/>
              <a:t>                 	</a:t>
            </a:r>
            <a:r>
              <a:rPr lang="tr-TR" dirty="0" err="1"/>
              <a:t>s.ServiceID</a:t>
            </a:r>
            <a:r>
              <a:rPr lang="tr-TR" dirty="0"/>
              <a:t> = </a:t>
            </a:r>
            <a:r>
              <a:rPr lang="tr-TR" dirty="0" err="1"/>
              <a:t>e.ServiceID</a:t>
            </a:r>
            <a:r>
              <a:rPr lang="tr-TR" dirty="0"/>
              <a:t> AND </a:t>
            </a:r>
          </a:p>
          <a:p>
            <a:pPr marL="0" indent="0">
              <a:buNone/>
            </a:pPr>
            <a:r>
              <a:rPr lang="tr-TR" dirty="0"/>
              <a:t>		</a:t>
            </a:r>
            <a:r>
              <a:rPr lang="tr-TR" dirty="0" err="1"/>
              <a:t>EmployeeID</a:t>
            </a:r>
            <a:r>
              <a:rPr lang="tr-TR" dirty="0"/>
              <a:t> = 1</a:t>
            </a:r>
          </a:p>
        </p:txBody>
      </p:sp>
      <p:pic>
        <p:nvPicPr>
          <p:cNvPr id="4" name="Picture 3">
            <a:extLst>
              <a:ext uri="{FF2B5EF4-FFF2-40B4-BE49-F238E27FC236}">
                <a16:creationId xmlns:a16="http://schemas.microsoft.com/office/drawing/2014/main" id="{5D2F06AD-1170-D246-8279-7459D3202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353" y="4600259"/>
            <a:ext cx="3056304" cy="2257741"/>
          </a:xfrm>
          <a:prstGeom prst="rect">
            <a:avLst/>
          </a:prstGeom>
        </p:spPr>
      </p:pic>
      <p:pic>
        <p:nvPicPr>
          <p:cNvPr id="7" name="Picture 6">
            <a:extLst>
              <a:ext uri="{FF2B5EF4-FFF2-40B4-BE49-F238E27FC236}">
                <a16:creationId xmlns:a16="http://schemas.microsoft.com/office/drawing/2014/main" id="{0FE3A868-DE46-AA41-8326-3C9581A43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738" y="2756647"/>
            <a:ext cx="5892800" cy="292100"/>
          </a:xfrm>
          <a:prstGeom prst="rect">
            <a:avLst/>
          </a:prstGeom>
        </p:spPr>
      </p:pic>
    </p:spTree>
    <p:extLst>
      <p:ext uri="{BB962C8B-B14F-4D97-AF65-F5344CB8AC3E}">
        <p14:creationId xmlns:p14="http://schemas.microsoft.com/office/powerpoint/2010/main" val="126925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13D5-2F27-A944-8688-A76BEF077AD0}"/>
              </a:ext>
            </a:extLst>
          </p:cNvPr>
          <p:cNvSpPr>
            <a:spLocks noGrp="1"/>
          </p:cNvSpPr>
          <p:nvPr>
            <p:ph type="title"/>
          </p:nvPr>
        </p:nvSpPr>
        <p:spPr/>
        <p:txBody>
          <a:bodyPr/>
          <a:lstStyle/>
          <a:p>
            <a:r>
              <a:rPr lang="tr-TR" dirty="0" err="1"/>
              <a:t>Entity</a:t>
            </a:r>
            <a:r>
              <a:rPr lang="tr-TR" dirty="0"/>
              <a:t> Framework</a:t>
            </a:r>
          </a:p>
        </p:txBody>
      </p:sp>
      <p:sp>
        <p:nvSpPr>
          <p:cNvPr id="3" name="Content Placeholder 2">
            <a:extLst>
              <a:ext uri="{FF2B5EF4-FFF2-40B4-BE49-F238E27FC236}">
                <a16:creationId xmlns:a16="http://schemas.microsoft.com/office/drawing/2014/main" id="{2ED2F404-E5C0-5047-804B-64FB19D7585C}"/>
              </a:ext>
            </a:extLst>
          </p:cNvPr>
          <p:cNvSpPr>
            <a:spLocks noGrp="1"/>
          </p:cNvSpPr>
          <p:nvPr>
            <p:ph idx="1"/>
          </p:nvPr>
        </p:nvSpPr>
        <p:spPr/>
        <p:txBody>
          <a:bodyPr/>
          <a:lstStyle/>
          <a:p>
            <a:r>
              <a:rPr lang="tr-TR" dirty="0"/>
              <a:t>1 numaralı çalışanın ilgilendiği servisleri satın almış kullanıcılar</a:t>
            </a:r>
          </a:p>
          <a:p>
            <a:endParaRPr lang="tr-TR" dirty="0"/>
          </a:p>
          <a:p>
            <a:endParaRPr lang="tr-TR" dirty="0"/>
          </a:p>
        </p:txBody>
      </p:sp>
      <p:pic>
        <p:nvPicPr>
          <p:cNvPr id="4" name="Picture 3">
            <a:extLst>
              <a:ext uri="{FF2B5EF4-FFF2-40B4-BE49-F238E27FC236}">
                <a16:creationId xmlns:a16="http://schemas.microsoft.com/office/drawing/2014/main" id="{5D2F06AD-1170-D246-8279-7459D3202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353" y="4600259"/>
            <a:ext cx="3056304" cy="2257741"/>
          </a:xfrm>
          <a:prstGeom prst="rect">
            <a:avLst/>
          </a:prstGeom>
        </p:spPr>
      </p:pic>
      <p:pic>
        <p:nvPicPr>
          <p:cNvPr id="7" name="Picture 6">
            <a:extLst>
              <a:ext uri="{FF2B5EF4-FFF2-40B4-BE49-F238E27FC236}">
                <a16:creationId xmlns:a16="http://schemas.microsoft.com/office/drawing/2014/main" id="{C26D347C-122C-F844-9EC4-7CE46D33B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738" y="3078069"/>
            <a:ext cx="4178300" cy="1866900"/>
          </a:xfrm>
          <a:prstGeom prst="rect">
            <a:avLst/>
          </a:prstGeom>
        </p:spPr>
      </p:pic>
      <p:pic>
        <p:nvPicPr>
          <p:cNvPr id="8" name="Picture 7">
            <a:extLst>
              <a:ext uri="{FF2B5EF4-FFF2-40B4-BE49-F238E27FC236}">
                <a16:creationId xmlns:a16="http://schemas.microsoft.com/office/drawing/2014/main" id="{AB263A17-1214-D747-A33A-92478B2E88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7738" y="2651032"/>
            <a:ext cx="5892800" cy="292100"/>
          </a:xfrm>
          <a:prstGeom prst="rect">
            <a:avLst/>
          </a:prstGeom>
        </p:spPr>
      </p:pic>
    </p:spTree>
    <p:extLst>
      <p:ext uri="{BB962C8B-B14F-4D97-AF65-F5344CB8AC3E}">
        <p14:creationId xmlns:p14="http://schemas.microsoft.com/office/powerpoint/2010/main" val="1279279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13D5-2F27-A944-8688-A76BEF077AD0}"/>
              </a:ext>
            </a:extLst>
          </p:cNvPr>
          <p:cNvSpPr>
            <a:spLocks noGrp="1"/>
          </p:cNvSpPr>
          <p:nvPr>
            <p:ph type="title"/>
          </p:nvPr>
        </p:nvSpPr>
        <p:spPr/>
        <p:txBody>
          <a:bodyPr/>
          <a:lstStyle/>
          <a:p>
            <a:r>
              <a:rPr lang="tr-TR" dirty="0" err="1"/>
              <a:t>Entity</a:t>
            </a:r>
            <a:r>
              <a:rPr lang="tr-TR" dirty="0"/>
              <a:t> Framework</a:t>
            </a:r>
          </a:p>
        </p:txBody>
      </p:sp>
      <p:sp>
        <p:nvSpPr>
          <p:cNvPr id="3" name="Content Placeholder 2">
            <a:extLst>
              <a:ext uri="{FF2B5EF4-FFF2-40B4-BE49-F238E27FC236}">
                <a16:creationId xmlns:a16="http://schemas.microsoft.com/office/drawing/2014/main" id="{2ED2F404-E5C0-5047-804B-64FB19D7585C}"/>
              </a:ext>
            </a:extLst>
          </p:cNvPr>
          <p:cNvSpPr>
            <a:spLocks noGrp="1"/>
          </p:cNvSpPr>
          <p:nvPr>
            <p:ph idx="1"/>
          </p:nvPr>
        </p:nvSpPr>
        <p:spPr/>
        <p:txBody>
          <a:bodyPr/>
          <a:lstStyle/>
          <a:p>
            <a:r>
              <a:rPr lang="tr-TR" dirty="0"/>
              <a:t>1 numaralı çalışanın ilgilendiği servisleri satın almış kullanıcılar</a:t>
            </a:r>
          </a:p>
          <a:p>
            <a:endParaRPr lang="tr-TR" dirty="0"/>
          </a:p>
          <a:p>
            <a:endParaRPr lang="tr-TR" dirty="0"/>
          </a:p>
        </p:txBody>
      </p:sp>
      <p:pic>
        <p:nvPicPr>
          <p:cNvPr id="4" name="Picture 3">
            <a:extLst>
              <a:ext uri="{FF2B5EF4-FFF2-40B4-BE49-F238E27FC236}">
                <a16:creationId xmlns:a16="http://schemas.microsoft.com/office/drawing/2014/main" id="{5D2F06AD-1170-D246-8279-7459D3202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353" y="4600259"/>
            <a:ext cx="3056304" cy="2257741"/>
          </a:xfrm>
          <a:prstGeom prst="rect">
            <a:avLst/>
          </a:prstGeom>
        </p:spPr>
      </p:pic>
      <p:pic>
        <p:nvPicPr>
          <p:cNvPr id="9" name="Picture 8">
            <a:extLst>
              <a:ext uri="{FF2B5EF4-FFF2-40B4-BE49-F238E27FC236}">
                <a16:creationId xmlns:a16="http://schemas.microsoft.com/office/drawing/2014/main" id="{9DA1944E-25CA-DF42-B955-CD23B1EF4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738" y="2641712"/>
            <a:ext cx="5892800" cy="292100"/>
          </a:xfrm>
          <a:prstGeom prst="rect">
            <a:avLst/>
          </a:prstGeom>
        </p:spPr>
      </p:pic>
      <p:pic>
        <p:nvPicPr>
          <p:cNvPr id="11" name="Picture 10">
            <a:extLst>
              <a:ext uri="{FF2B5EF4-FFF2-40B4-BE49-F238E27FC236}">
                <a16:creationId xmlns:a16="http://schemas.microsoft.com/office/drawing/2014/main" id="{3B436FE5-A5E9-8844-9AA0-824579A9E0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7738" y="3065369"/>
            <a:ext cx="8853768" cy="1230559"/>
          </a:xfrm>
          <a:prstGeom prst="rect">
            <a:avLst/>
          </a:prstGeom>
        </p:spPr>
      </p:pic>
    </p:spTree>
    <p:extLst>
      <p:ext uri="{BB962C8B-B14F-4D97-AF65-F5344CB8AC3E}">
        <p14:creationId xmlns:p14="http://schemas.microsoft.com/office/powerpoint/2010/main" val="85379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İlişkisel Veritabanı</a:t>
            </a:r>
            <a:endParaRPr lang="en-US" dirty="0"/>
          </a:p>
        </p:txBody>
      </p:sp>
      <p:sp>
        <p:nvSpPr>
          <p:cNvPr id="3" name="Content Placeholder 2"/>
          <p:cNvSpPr>
            <a:spLocks noGrp="1"/>
          </p:cNvSpPr>
          <p:nvPr>
            <p:ph idx="1"/>
          </p:nvPr>
        </p:nvSpPr>
        <p:spPr/>
        <p:txBody>
          <a:bodyPr/>
          <a:lstStyle/>
          <a:p>
            <a:r>
              <a:rPr lang="tr-TR" dirty="0"/>
              <a:t>Yapısal</a:t>
            </a:r>
          </a:p>
          <a:p>
            <a:r>
              <a:rPr lang="tr-TR" dirty="0"/>
              <a:t>Tablolar</a:t>
            </a:r>
          </a:p>
          <a:p>
            <a:r>
              <a:rPr lang="tr-TR" dirty="0"/>
              <a:t>Kayıtlar</a:t>
            </a:r>
          </a:p>
          <a:p>
            <a:r>
              <a:rPr lang="tr-TR" dirty="0"/>
              <a:t>Tablolar arası ilişki</a:t>
            </a:r>
          </a:p>
          <a:p>
            <a:r>
              <a:rPr lang="tr-TR" dirty="0"/>
              <a:t>E-R (Varlık ilişki) Modeli</a:t>
            </a:r>
          </a:p>
          <a:p>
            <a:endParaRPr lang="en-US" dirty="0"/>
          </a:p>
        </p:txBody>
      </p:sp>
      <p:pic>
        <p:nvPicPr>
          <p:cNvPr id="3078" name="Picture 6" descr="MySQL in combinatie met PxPlus - Astecom Business Software"/>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438368" y="4814289"/>
            <a:ext cx="2753632" cy="204371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Oracle, Avustralyalı yazılım firması Aconex'i 1,2 milyar dolara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5395" y="4401115"/>
            <a:ext cx="2619601" cy="14407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SSQL Nedi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552317" y="3183823"/>
            <a:ext cx="3530244" cy="129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26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Büyük Veri Veritabanları</a:t>
            </a:r>
            <a:endParaRPr lang="en-US" dirty="0"/>
          </a:p>
        </p:txBody>
      </p:sp>
      <p:sp>
        <p:nvSpPr>
          <p:cNvPr id="3" name="Content Placeholder 2"/>
          <p:cNvSpPr>
            <a:spLocks noGrp="1"/>
          </p:cNvSpPr>
          <p:nvPr>
            <p:ph idx="1"/>
          </p:nvPr>
        </p:nvSpPr>
        <p:spPr/>
        <p:txBody>
          <a:bodyPr/>
          <a:lstStyle/>
          <a:p>
            <a:r>
              <a:rPr lang="tr-TR" dirty="0"/>
              <a:t>Yapısal değil (Bazı istisnalar dışında)</a:t>
            </a:r>
          </a:p>
          <a:p>
            <a:r>
              <a:rPr lang="tr-TR" dirty="0"/>
              <a:t>Anahtar değer veritabanları</a:t>
            </a:r>
          </a:p>
          <a:p>
            <a:r>
              <a:rPr lang="tr-TR" dirty="0"/>
              <a:t>Belge veritabanları</a:t>
            </a:r>
          </a:p>
          <a:p>
            <a:r>
              <a:rPr lang="tr-TR" dirty="0"/>
              <a:t>Json – XML</a:t>
            </a:r>
          </a:p>
          <a:p>
            <a:r>
              <a:rPr lang="tr-TR" dirty="0"/>
              <a:t>Driver</a:t>
            </a:r>
          </a:p>
        </p:txBody>
      </p:sp>
      <p:pic>
        <p:nvPicPr>
          <p:cNvPr id="2050" name="Picture 2" descr="MongoDB - BilgeAdam Teknoloji - Medium"/>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591675" y="6030345"/>
            <a:ext cx="2451098" cy="6658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ache Cassandra 3.x — 1. Giriş. Yaklaşık 10 yazılık bir seride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7925" y="4660017"/>
            <a:ext cx="1974848" cy="9977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dis - Vikipedi"/>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773581" y="4982315"/>
            <a:ext cx="2021291" cy="67544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LevelDB and how does it work? - DEV"/>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819899" y="5779166"/>
            <a:ext cx="2536825" cy="106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14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Veritabanı Üzerindeki işlemler</a:t>
            </a:r>
            <a:endParaRPr lang="en-US" dirty="0"/>
          </a:p>
        </p:txBody>
      </p:sp>
      <p:sp>
        <p:nvSpPr>
          <p:cNvPr id="3" name="Content Placeholder 2"/>
          <p:cNvSpPr>
            <a:spLocks noGrp="1"/>
          </p:cNvSpPr>
          <p:nvPr>
            <p:ph idx="1"/>
          </p:nvPr>
        </p:nvSpPr>
        <p:spPr/>
        <p:txBody>
          <a:bodyPr/>
          <a:lstStyle/>
          <a:p>
            <a:r>
              <a:rPr lang="tr-TR" dirty="0"/>
              <a:t>Oluşturma (C)</a:t>
            </a:r>
          </a:p>
          <a:p>
            <a:r>
              <a:rPr lang="tr-TR" dirty="0"/>
              <a:t>Okuma (R)</a:t>
            </a:r>
          </a:p>
          <a:p>
            <a:r>
              <a:rPr lang="tr-TR" dirty="0"/>
              <a:t>Güncelleme (U)</a:t>
            </a:r>
          </a:p>
          <a:p>
            <a:r>
              <a:rPr lang="tr-TR" dirty="0"/>
              <a:t>Silme (D)</a:t>
            </a:r>
          </a:p>
          <a:p>
            <a:endParaRPr lang="tr-TR" dirty="0"/>
          </a:p>
        </p:txBody>
      </p:sp>
      <p:pic>
        <p:nvPicPr>
          <p:cNvPr id="5122" name="Picture 2" descr="CRUD Operations in Modern JavaScript - DEV"/>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845426" y="4413052"/>
            <a:ext cx="4346574" cy="244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74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Veritabanları ve .Net</a:t>
            </a:r>
            <a:endParaRPr lang="en-US" dirty="0"/>
          </a:p>
        </p:txBody>
      </p:sp>
      <p:pic>
        <p:nvPicPr>
          <p:cNvPr id="8" name="Picture 6" descr="MySQL in combinatie met PxPlus - Astecom Business Software"/>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29860" y="2247900"/>
            <a:ext cx="2309432" cy="17140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Oracle, Avustralyalı yazılım firması Aconex'i 1,2 milyar dolara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360" y="2521150"/>
            <a:ext cx="2619601" cy="14407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141716" y="4171947"/>
            <a:ext cx="2864887" cy="646331"/>
          </a:xfrm>
          <a:prstGeom prst="rect">
            <a:avLst/>
          </a:prstGeom>
          <a:noFill/>
        </p:spPr>
        <p:txBody>
          <a:bodyPr wrap="none" rtlCol="0">
            <a:spAutoFit/>
          </a:bodyPr>
          <a:lstStyle/>
          <a:p>
            <a:pPr algn="ctr"/>
            <a:r>
              <a:rPr lang="tr-TR" dirty="0"/>
              <a:t>OleDbConnection</a:t>
            </a:r>
          </a:p>
          <a:p>
            <a:pPr algn="ctr"/>
            <a:r>
              <a:rPr lang="tr-TR" dirty="0"/>
              <a:t>OracleConnection (Driver)</a:t>
            </a:r>
            <a:endParaRPr lang="en-US" dirty="0"/>
          </a:p>
        </p:txBody>
      </p:sp>
      <p:sp>
        <p:nvSpPr>
          <p:cNvPr id="11" name="TextBox 10"/>
          <p:cNvSpPr txBox="1"/>
          <p:nvPr/>
        </p:nvSpPr>
        <p:spPr>
          <a:xfrm>
            <a:off x="8071368" y="4171947"/>
            <a:ext cx="2826415" cy="646331"/>
          </a:xfrm>
          <a:prstGeom prst="rect">
            <a:avLst/>
          </a:prstGeom>
          <a:noFill/>
        </p:spPr>
        <p:txBody>
          <a:bodyPr wrap="none" rtlCol="0">
            <a:spAutoFit/>
          </a:bodyPr>
          <a:lstStyle/>
          <a:p>
            <a:pPr algn="ctr"/>
            <a:r>
              <a:rPr lang="tr-TR" dirty="0"/>
              <a:t>OleDbConnection</a:t>
            </a:r>
          </a:p>
          <a:p>
            <a:pPr algn="ctr"/>
            <a:r>
              <a:rPr lang="tr-TR" dirty="0"/>
              <a:t>MySqlConnection (Driver)</a:t>
            </a:r>
            <a:endParaRPr lang="en-US" dirty="0"/>
          </a:p>
        </p:txBody>
      </p:sp>
      <p:pic>
        <p:nvPicPr>
          <p:cNvPr id="12" name="Picture 2" descr="MSSQL Nedi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969467" y="2824163"/>
            <a:ext cx="2274887" cy="83475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75972" y="4171947"/>
            <a:ext cx="1840054" cy="646331"/>
          </a:xfrm>
          <a:prstGeom prst="rect">
            <a:avLst/>
          </a:prstGeom>
          <a:noFill/>
        </p:spPr>
        <p:txBody>
          <a:bodyPr wrap="none" rtlCol="0">
            <a:spAutoFit/>
          </a:bodyPr>
          <a:lstStyle/>
          <a:p>
            <a:pPr algn="ctr"/>
            <a:r>
              <a:rPr lang="tr-TR" dirty="0" err="1"/>
              <a:t>SqlConnection</a:t>
            </a:r>
            <a:endParaRPr lang="tr-TR" dirty="0"/>
          </a:p>
          <a:p>
            <a:pPr algn="ctr"/>
            <a:r>
              <a:rPr lang="tr-TR" dirty="0"/>
              <a:t>Entity Framework</a:t>
            </a:r>
            <a:endParaRPr lang="en-US" dirty="0"/>
          </a:p>
        </p:txBody>
      </p:sp>
    </p:spTree>
    <p:extLst>
      <p:ext uri="{BB962C8B-B14F-4D97-AF65-F5344CB8AC3E}">
        <p14:creationId xmlns:p14="http://schemas.microsoft.com/office/powerpoint/2010/main" val="26283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Geliştirme Yaklaşımları</a:t>
            </a:r>
            <a:endParaRPr lang="en-US" dirty="0"/>
          </a:p>
        </p:txBody>
      </p:sp>
      <p:sp>
        <p:nvSpPr>
          <p:cNvPr id="9" name="Content Placeholder 2"/>
          <p:cNvSpPr>
            <a:spLocks noGrp="1"/>
          </p:cNvSpPr>
          <p:nvPr>
            <p:ph idx="1"/>
          </p:nvPr>
        </p:nvSpPr>
        <p:spPr>
          <a:xfrm>
            <a:off x="838200" y="1825625"/>
            <a:ext cx="10515600" cy="4351338"/>
          </a:xfrm>
        </p:spPr>
        <p:txBody>
          <a:bodyPr/>
          <a:lstStyle/>
          <a:p>
            <a:r>
              <a:rPr lang="tr-TR" dirty="0"/>
              <a:t>Code First</a:t>
            </a:r>
          </a:p>
          <a:p>
            <a:r>
              <a:rPr lang="tr-TR" dirty="0"/>
              <a:t>Db First</a:t>
            </a:r>
            <a:endParaRPr lang="en-US" dirty="0"/>
          </a:p>
        </p:txBody>
      </p:sp>
      <p:pic>
        <p:nvPicPr>
          <p:cNvPr id="10" name="Picture 2" descr="MSSQL Nedi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203996" y="2612779"/>
            <a:ext cx="3784008" cy="13885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930" y="4391820"/>
            <a:ext cx="1157174" cy="1183236"/>
          </a:xfrm>
          <a:prstGeom prst="rect">
            <a:avLst/>
          </a:prstGeom>
        </p:spPr>
      </p:pic>
      <p:pic>
        <p:nvPicPr>
          <p:cNvPr id="1034" name="Picture 10" descr="Visual Studio arşivleri - Eren Alg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1646" y="4391820"/>
            <a:ext cx="1206204" cy="119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26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SMSS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735" y="1419225"/>
            <a:ext cx="2208684" cy="54387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8745" y="1419225"/>
            <a:ext cx="5042159" cy="158758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8745" y="3006807"/>
            <a:ext cx="5839041" cy="3637291"/>
          </a:xfrm>
          <a:prstGeom prst="rect">
            <a:avLst/>
          </a:prstGeom>
        </p:spPr>
      </p:pic>
    </p:spTree>
    <p:extLst>
      <p:ext uri="{BB962C8B-B14F-4D97-AF65-F5344CB8AC3E}">
        <p14:creationId xmlns:p14="http://schemas.microsoft.com/office/powerpoint/2010/main" val="140695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Veritabanı Bağlantısı</a:t>
            </a:r>
            <a:endParaRPr lang="en-US" dirty="0"/>
          </a:p>
        </p:txBody>
      </p:sp>
      <p:grpSp>
        <p:nvGrpSpPr>
          <p:cNvPr id="6" name="Group 5"/>
          <p:cNvGrpSpPr/>
          <p:nvPr/>
        </p:nvGrpSpPr>
        <p:grpSpPr>
          <a:xfrm>
            <a:off x="2440781" y="2641472"/>
            <a:ext cx="7310437" cy="2579751"/>
            <a:chOff x="2760154" y="2714625"/>
            <a:chExt cx="6671691" cy="2238370"/>
          </a:xfrm>
        </p:grpSpPr>
        <p:grpSp>
          <p:nvGrpSpPr>
            <p:cNvPr id="54" name="Group 53"/>
            <p:cNvGrpSpPr/>
            <p:nvPr/>
          </p:nvGrpSpPr>
          <p:grpSpPr>
            <a:xfrm>
              <a:off x="2760154" y="2714625"/>
              <a:ext cx="6671691" cy="2238370"/>
              <a:chOff x="1465602" y="3211151"/>
              <a:chExt cx="6206214" cy="1862499"/>
            </a:xfrm>
          </p:grpSpPr>
          <p:sp>
            <p:nvSpPr>
              <p:cNvPr id="4" name="Rectangle 3"/>
              <p:cNvSpPr/>
              <p:nvPr/>
            </p:nvSpPr>
            <p:spPr>
              <a:xfrm>
                <a:off x="2386584" y="3352112"/>
                <a:ext cx="2357120" cy="5851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dirty="0" err="1"/>
                  <a:t>SqlConnection</a:t>
                </a:r>
                <a:endParaRPr lang="en-US" dirty="0"/>
              </a:p>
            </p:txBody>
          </p:sp>
          <p:sp>
            <p:nvSpPr>
              <p:cNvPr id="5" name="Flowchart: Magnetic Disk 4"/>
              <p:cNvSpPr/>
              <p:nvPr/>
            </p:nvSpPr>
            <p:spPr>
              <a:xfrm>
                <a:off x="6150864" y="3211151"/>
                <a:ext cx="1520952" cy="863882"/>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dirty="0"/>
                  <a:t>Veritabanı</a:t>
                </a:r>
              </a:p>
              <a:p>
                <a:pPr algn="ctr"/>
                <a:r>
                  <a:rPr lang="tr-TR" dirty="0"/>
                  <a:t>(Company)</a:t>
                </a:r>
                <a:endParaRPr lang="en-US" dirty="0"/>
              </a:p>
            </p:txBody>
          </p:sp>
          <p:cxnSp>
            <p:nvCxnSpPr>
              <p:cNvPr id="7" name="Straight Arrow Connector 6"/>
              <p:cNvCxnSpPr>
                <a:stCxn id="4" idx="3"/>
                <a:endCxn id="5" idx="2"/>
              </p:cNvCxnSpPr>
              <p:nvPr/>
            </p:nvCxnSpPr>
            <p:spPr>
              <a:xfrm flipV="1">
                <a:off x="4743704" y="3643092"/>
                <a:ext cx="1407160" cy="1607"/>
              </a:xfrm>
              <a:prstGeom prst="straightConnector1">
                <a:avLst/>
              </a:prstGeom>
              <a:ln>
                <a:headEnd type="triangle" w="med" len="med"/>
                <a:tailEnd type="triangle" w="med" len="med"/>
              </a:ln>
            </p:spPr>
            <p:style>
              <a:lnRef idx="2">
                <a:schemeClr val="accent2"/>
              </a:lnRef>
              <a:fillRef idx="1">
                <a:schemeClr val="lt1"/>
              </a:fillRef>
              <a:effectRef idx="0">
                <a:schemeClr val="accent2"/>
              </a:effectRef>
              <a:fontRef idx="minor">
                <a:schemeClr val="dk1"/>
              </a:fontRef>
            </p:style>
          </p:cxnSp>
          <p:sp>
            <p:nvSpPr>
              <p:cNvPr id="8" name="Rectangle 7"/>
              <p:cNvSpPr/>
              <p:nvPr/>
            </p:nvSpPr>
            <p:spPr>
              <a:xfrm>
                <a:off x="1465602" y="4761478"/>
                <a:ext cx="1238508" cy="312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1200" dirty="0" err="1"/>
                  <a:t>SqlCommand</a:t>
                </a:r>
                <a:endParaRPr lang="en-US" sz="1400" dirty="0"/>
              </a:p>
            </p:txBody>
          </p:sp>
          <p:sp>
            <p:nvSpPr>
              <p:cNvPr id="9" name="Rectangle 8"/>
              <p:cNvSpPr/>
              <p:nvPr/>
            </p:nvSpPr>
            <p:spPr>
              <a:xfrm>
                <a:off x="2885247" y="4761478"/>
                <a:ext cx="1362359" cy="312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1200" dirty="0" err="1"/>
                  <a:t>SqlDataReader</a:t>
                </a:r>
                <a:endParaRPr lang="en-US" sz="1200" dirty="0"/>
              </a:p>
            </p:txBody>
          </p:sp>
          <p:sp>
            <p:nvSpPr>
              <p:cNvPr id="22" name="Rectangle 21"/>
              <p:cNvSpPr/>
              <p:nvPr/>
            </p:nvSpPr>
            <p:spPr>
              <a:xfrm>
                <a:off x="4338246" y="4761478"/>
                <a:ext cx="1498595" cy="312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1200" dirty="0" err="1"/>
                  <a:t>SqlDataAdapter</a:t>
                </a:r>
                <a:endParaRPr lang="en-US" sz="1400" dirty="0"/>
              </a:p>
            </p:txBody>
          </p:sp>
          <p:cxnSp>
            <p:nvCxnSpPr>
              <p:cNvPr id="41" name="Elbow Connector 40"/>
              <p:cNvCxnSpPr>
                <a:stCxn id="8" idx="0"/>
                <a:endCxn id="4" idx="2"/>
              </p:cNvCxnSpPr>
              <p:nvPr/>
            </p:nvCxnSpPr>
            <p:spPr>
              <a:xfrm rot="5400000" flipH="1" flipV="1">
                <a:off x="2412904" y="3609238"/>
                <a:ext cx="824192" cy="1480288"/>
              </a:xfrm>
              <a:prstGeom prst="bentConnector3">
                <a:avLst>
                  <a:gd name="adj1" fmla="val 50000"/>
                </a:avLst>
              </a:prstGeom>
              <a:ln>
                <a:tailEnd type="triangle"/>
              </a:ln>
            </p:spPr>
            <p:style>
              <a:lnRef idx="2">
                <a:schemeClr val="accent2"/>
              </a:lnRef>
              <a:fillRef idx="1">
                <a:schemeClr val="lt1"/>
              </a:fillRef>
              <a:effectRef idx="0">
                <a:schemeClr val="accent2"/>
              </a:effectRef>
              <a:fontRef idx="minor">
                <a:schemeClr val="dk1"/>
              </a:fontRef>
            </p:style>
          </p:cxnSp>
          <p:cxnSp>
            <p:nvCxnSpPr>
              <p:cNvPr id="47" name="Elbow Connector 46"/>
              <p:cNvCxnSpPr>
                <a:stCxn id="22" idx="0"/>
                <a:endCxn id="4" idx="2"/>
              </p:cNvCxnSpPr>
              <p:nvPr/>
            </p:nvCxnSpPr>
            <p:spPr>
              <a:xfrm rot="16200000" flipV="1">
                <a:off x="3914248" y="3588182"/>
                <a:ext cx="824192" cy="1522400"/>
              </a:xfrm>
              <a:prstGeom prst="bentConnector3">
                <a:avLst>
                  <a:gd name="adj1" fmla="val 50000"/>
                </a:avLst>
              </a:prstGeom>
              <a:ln>
                <a:tailEnd type="triangle"/>
              </a:ln>
            </p:spPr>
            <p:style>
              <a:lnRef idx="2">
                <a:schemeClr val="accent2"/>
              </a:lnRef>
              <a:fillRef idx="1">
                <a:schemeClr val="lt1"/>
              </a:fillRef>
              <a:effectRef idx="0">
                <a:schemeClr val="accent2"/>
              </a:effectRef>
              <a:fontRef idx="minor">
                <a:schemeClr val="dk1"/>
              </a:fontRef>
            </p:style>
          </p:cxnSp>
          <p:cxnSp>
            <p:nvCxnSpPr>
              <p:cNvPr id="53" name="Elbow Connector 52"/>
              <p:cNvCxnSpPr>
                <a:stCxn id="9" idx="0"/>
                <a:endCxn id="4" idx="2"/>
              </p:cNvCxnSpPr>
              <p:nvPr/>
            </p:nvCxnSpPr>
            <p:spPr>
              <a:xfrm rot="16200000" flipV="1">
                <a:off x="3153690" y="4348740"/>
                <a:ext cx="824192" cy="1283"/>
              </a:xfrm>
              <a:prstGeom prst="bentConnector3">
                <a:avLst/>
              </a:prstGeom>
              <a:ln>
                <a:tailEnd type="triangle"/>
              </a:ln>
            </p:spPr>
            <p:style>
              <a:lnRef idx="2">
                <a:schemeClr val="accent2"/>
              </a:lnRef>
              <a:fillRef idx="1">
                <a:schemeClr val="lt1"/>
              </a:fillRef>
              <a:effectRef idx="0">
                <a:schemeClr val="accent2"/>
              </a:effectRef>
              <a:fontRef idx="minor">
                <a:schemeClr val="dk1"/>
              </a:fontRef>
            </p:style>
          </p:cxnSp>
        </p:grpSp>
        <p:sp>
          <p:nvSpPr>
            <p:cNvPr id="3" name="TextBox 2"/>
            <p:cNvSpPr txBox="1"/>
            <p:nvPr/>
          </p:nvSpPr>
          <p:spPr>
            <a:xfrm>
              <a:off x="6406320" y="3031710"/>
              <a:ext cx="1268296" cy="261610"/>
            </a:xfrm>
            <a:prstGeom prst="rect">
              <a:avLst/>
            </a:prstGeom>
            <a:noFill/>
          </p:spPr>
          <p:txBody>
            <a:bodyPr wrap="none" rtlCol="0">
              <a:spAutoFit/>
            </a:bodyPr>
            <a:lstStyle/>
            <a:p>
              <a:r>
                <a:rPr lang="tr-TR" sz="1100" dirty="0"/>
                <a:t>ConnectionString</a:t>
              </a:r>
              <a:endParaRPr lang="en-US" sz="1100" dirty="0"/>
            </a:p>
          </p:txBody>
        </p:sp>
      </p:grpSp>
    </p:spTree>
    <p:extLst>
      <p:ext uri="{BB962C8B-B14F-4D97-AF65-F5344CB8AC3E}">
        <p14:creationId xmlns:p14="http://schemas.microsoft.com/office/powerpoint/2010/main" val="222666263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1198</Words>
  <Application>Microsoft Office PowerPoint</Application>
  <PresentationFormat>Widescreen</PresentationFormat>
  <Paragraphs>158</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Univers</vt:lpstr>
      <vt:lpstr>GradientVTI</vt:lpstr>
      <vt:lpstr>Görsel Programlama</vt:lpstr>
      <vt:lpstr>Veritabanı</vt:lpstr>
      <vt:lpstr>İlişkisel Veritabanı</vt:lpstr>
      <vt:lpstr>Büyük Veri Veritabanları</vt:lpstr>
      <vt:lpstr>Veritabanı Üzerindeki işlemler</vt:lpstr>
      <vt:lpstr>Veritabanları ve .Net</vt:lpstr>
      <vt:lpstr>Geliştirme Yaklaşımları</vt:lpstr>
      <vt:lpstr>SMSS</vt:lpstr>
      <vt:lpstr>Veritabanı Bağlantısı</vt:lpstr>
      <vt:lpstr>CRUD</vt:lpstr>
      <vt:lpstr>Veritabanı işlemleri</vt:lpstr>
      <vt:lpstr>Veritabanı İşlemleri</vt:lpstr>
      <vt:lpstr>Veritabanı İşlemleri</vt:lpstr>
      <vt:lpstr>Entity Framework</vt:lpstr>
      <vt:lpstr>Entity Framework</vt:lpstr>
      <vt:lpstr>Entity Framework - Ekleme</vt:lpstr>
      <vt:lpstr>Entity Framework - Güncelleme</vt:lpstr>
      <vt:lpstr>Entity Framework - Silme</vt:lpstr>
      <vt:lpstr>Entity Framework - Arama</vt:lpstr>
      <vt:lpstr>Entity Framework</vt:lpstr>
      <vt:lpstr>Entity Framework</vt:lpstr>
      <vt:lpstr>Entity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Görsel Programlama</dc:title>
  <dc:creator>Emir Öztürk</dc:creator>
  <cp:lastModifiedBy>Emir ÖZTÜRK</cp:lastModifiedBy>
  <cp:revision>99</cp:revision>
  <dcterms:created xsi:type="dcterms:W3CDTF">2020-07-15T09:19:54Z</dcterms:created>
  <dcterms:modified xsi:type="dcterms:W3CDTF">2021-12-09T13:11:57Z</dcterms:modified>
</cp:coreProperties>
</file>