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HK Grotesk" charset="1" panose="00000500000000000000"/>
      <p:regular r:id="rId16"/>
    </p:embeddedFont>
    <p:embeddedFont>
      <p:font typeface="Glacial Indifference Bold" charset="1" panose="00000800000000000000"/>
      <p:regular r:id="rId17"/>
    </p:embeddedFont>
    <p:embeddedFont>
      <p:font typeface="HK Grotesk Italics" charset="1" panose="00000500000000000000"/>
      <p:regular r:id="rId18"/>
    </p:embeddedFont>
    <p:embeddedFont>
      <p:font typeface="HK Grotesk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5243404" y="3192644"/>
            <a:ext cx="8109033" cy="561081"/>
          </a:xfrm>
          <a:prstGeom prst="rect">
            <a:avLst/>
          </a:prstGeom>
        </p:spPr>
        <p:txBody>
          <a:bodyPr anchor="t" rtlCol="false" tIns="0" lIns="0" bIns="0" rIns="0">
            <a:spAutoFit/>
          </a:bodyPr>
          <a:lstStyle/>
          <a:p>
            <a:pPr algn="ctr">
              <a:lnSpc>
                <a:spcPts val="4570"/>
              </a:lnSpc>
            </a:pPr>
            <a:r>
              <a:rPr lang="en-US" sz="3264">
                <a:solidFill>
                  <a:srgbClr val="FFFFFF"/>
                </a:solidFill>
                <a:latin typeface="HK Grotesk"/>
              </a:rPr>
              <a:t>Secure and Efficient Access Control System</a:t>
            </a:r>
          </a:p>
        </p:txBody>
      </p:sp>
      <p:sp>
        <p:nvSpPr>
          <p:cNvPr name="TextBox 5" id="5"/>
          <p:cNvSpPr txBox="true"/>
          <p:nvPr/>
        </p:nvSpPr>
        <p:spPr>
          <a:xfrm rot="0">
            <a:off x="4651632" y="940633"/>
            <a:ext cx="8984736" cy="1451033"/>
          </a:xfrm>
          <a:prstGeom prst="rect">
            <a:avLst/>
          </a:prstGeom>
        </p:spPr>
        <p:txBody>
          <a:bodyPr anchor="t" rtlCol="false" tIns="0" lIns="0" bIns="0" rIns="0">
            <a:spAutoFit/>
          </a:bodyPr>
          <a:lstStyle/>
          <a:p>
            <a:pPr algn="ctr">
              <a:lnSpc>
                <a:spcPts val="11307"/>
              </a:lnSpc>
            </a:pPr>
            <a:r>
              <a:rPr lang="en-US" sz="10006">
                <a:solidFill>
                  <a:srgbClr val="FFFFFF"/>
                </a:solidFill>
                <a:latin typeface="Glacial Indifference Bold"/>
              </a:rPr>
              <a:t> FACESPHERE</a:t>
            </a:r>
          </a:p>
        </p:txBody>
      </p:sp>
      <p:sp>
        <p:nvSpPr>
          <p:cNvPr name="TextBox 6" id="6"/>
          <p:cNvSpPr txBox="true"/>
          <p:nvPr/>
        </p:nvSpPr>
        <p:spPr>
          <a:xfrm rot="0">
            <a:off x="5410599" y="5076825"/>
            <a:ext cx="3733401" cy="2657475"/>
          </a:xfrm>
          <a:prstGeom prst="rect">
            <a:avLst/>
          </a:prstGeom>
        </p:spPr>
        <p:txBody>
          <a:bodyPr anchor="t" rtlCol="false" tIns="0" lIns="0" bIns="0" rIns="0">
            <a:spAutoFit/>
          </a:bodyPr>
          <a:lstStyle/>
          <a:p>
            <a:pPr algn="just">
              <a:lnSpc>
                <a:spcPts val="4200"/>
              </a:lnSpc>
            </a:pPr>
            <a:r>
              <a:rPr lang="en-US" sz="3000">
                <a:solidFill>
                  <a:srgbClr val="FFFFFF"/>
                </a:solidFill>
                <a:latin typeface="HK Grotesk Italics"/>
              </a:rPr>
              <a:t>Arzu Selin YAŞAR</a:t>
            </a:r>
          </a:p>
          <a:p>
            <a:pPr algn="just">
              <a:lnSpc>
                <a:spcPts val="4200"/>
              </a:lnSpc>
            </a:pPr>
            <a:r>
              <a:rPr lang="en-US" sz="3000">
                <a:solidFill>
                  <a:srgbClr val="FFFFFF"/>
                </a:solidFill>
                <a:latin typeface="HK Grotesk Italics"/>
              </a:rPr>
              <a:t>Emir YILMAZ</a:t>
            </a:r>
          </a:p>
          <a:p>
            <a:pPr algn="just">
              <a:lnSpc>
                <a:spcPts val="4200"/>
              </a:lnSpc>
            </a:pPr>
            <a:r>
              <a:rPr lang="en-US" sz="3000">
                <a:solidFill>
                  <a:srgbClr val="FFFFFF"/>
                </a:solidFill>
                <a:latin typeface="HK Grotesk Italics"/>
              </a:rPr>
              <a:t>Rawan Z. M. SHAT</a:t>
            </a:r>
          </a:p>
          <a:p>
            <a:pPr algn="just">
              <a:lnSpc>
                <a:spcPts val="4200"/>
              </a:lnSpc>
            </a:pPr>
            <a:r>
              <a:rPr lang="en-US" sz="3000">
                <a:solidFill>
                  <a:srgbClr val="FFFFFF"/>
                </a:solidFill>
                <a:latin typeface="HK Grotesk Italics"/>
              </a:rPr>
              <a:t>İbrahim İsmail ONAY</a:t>
            </a:r>
          </a:p>
          <a:p>
            <a:pPr algn="ctr">
              <a:lnSpc>
                <a:spcPts val="4200"/>
              </a:lnSpc>
            </a:pPr>
          </a:p>
        </p:txBody>
      </p:sp>
      <p:sp>
        <p:nvSpPr>
          <p:cNvPr name="TextBox 7" id="7"/>
          <p:cNvSpPr txBox="true"/>
          <p:nvPr/>
        </p:nvSpPr>
        <p:spPr>
          <a:xfrm rot="0">
            <a:off x="9144000" y="5076825"/>
            <a:ext cx="3733401" cy="2657475"/>
          </a:xfrm>
          <a:prstGeom prst="rect">
            <a:avLst/>
          </a:prstGeom>
        </p:spPr>
        <p:txBody>
          <a:bodyPr anchor="t" rtlCol="false" tIns="0" lIns="0" bIns="0" rIns="0">
            <a:spAutoFit/>
          </a:bodyPr>
          <a:lstStyle/>
          <a:p>
            <a:pPr algn="just">
              <a:lnSpc>
                <a:spcPts val="4200"/>
              </a:lnSpc>
            </a:pPr>
            <a:r>
              <a:rPr lang="en-US" sz="3000">
                <a:solidFill>
                  <a:srgbClr val="FFFFFF"/>
                </a:solidFill>
                <a:latin typeface="HK Grotesk Italics"/>
              </a:rPr>
              <a:t>- 200722079</a:t>
            </a:r>
          </a:p>
          <a:p>
            <a:pPr algn="just">
              <a:lnSpc>
                <a:spcPts val="4200"/>
              </a:lnSpc>
            </a:pPr>
            <a:r>
              <a:rPr lang="en-US" sz="3000">
                <a:solidFill>
                  <a:srgbClr val="FFFFFF"/>
                </a:solidFill>
                <a:latin typeface="HK Grotesk Italics"/>
              </a:rPr>
              <a:t>- 200722094</a:t>
            </a:r>
          </a:p>
          <a:p>
            <a:pPr algn="just">
              <a:lnSpc>
                <a:spcPts val="4200"/>
              </a:lnSpc>
            </a:pPr>
            <a:r>
              <a:rPr lang="en-US" sz="3000">
                <a:solidFill>
                  <a:srgbClr val="FFFFFF"/>
                </a:solidFill>
                <a:latin typeface="HK Grotesk Italics"/>
              </a:rPr>
              <a:t>- 210408214</a:t>
            </a:r>
          </a:p>
          <a:p>
            <a:pPr algn="just">
              <a:lnSpc>
                <a:spcPts val="4200"/>
              </a:lnSpc>
            </a:pPr>
            <a:r>
              <a:rPr lang="en-US" sz="3000">
                <a:solidFill>
                  <a:srgbClr val="FFFFFF"/>
                </a:solidFill>
                <a:latin typeface="HK Grotesk Italics"/>
              </a:rPr>
              <a:t>- 180723016</a:t>
            </a:r>
          </a:p>
          <a:p>
            <a:pPr algn="ctr">
              <a:lnSpc>
                <a:spcPts val="42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5243404" y="4588251"/>
            <a:ext cx="7801192" cy="555249"/>
          </a:xfrm>
          <a:prstGeom prst="rect">
            <a:avLst/>
          </a:prstGeom>
        </p:spPr>
        <p:txBody>
          <a:bodyPr anchor="t" rtlCol="false" tIns="0" lIns="0" bIns="0" rIns="0">
            <a:spAutoFit/>
          </a:bodyPr>
          <a:lstStyle/>
          <a:p>
            <a:pPr algn="ctr">
              <a:lnSpc>
                <a:spcPts val="4570"/>
              </a:lnSpc>
            </a:pPr>
            <a:r>
              <a:rPr lang="en-US" sz="3264">
                <a:solidFill>
                  <a:srgbClr val="FFFFFF"/>
                </a:solidFill>
                <a:latin typeface="HK Grotesk"/>
              </a:rPr>
              <a:t>FOR YOUR ATTENTION</a:t>
            </a:r>
          </a:p>
        </p:txBody>
      </p:sp>
      <p:sp>
        <p:nvSpPr>
          <p:cNvPr name="TextBox 5" id="5"/>
          <p:cNvSpPr txBox="true"/>
          <p:nvPr/>
        </p:nvSpPr>
        <p:spPr>
          <a:xfrm rot="0">
            <a:off x="6716061" y="6092123"/>
            <a:ext cx="4855878" cy="523875"/>
          </a:xfrm>
          <a:prstGeom prst="rect">
            <a:avLst/>
          </a:prstGeom>
        </p:spPr>
        <p:txBody>
          <a:bodyPr anchor="t" rtlCol="false" tIns="0" lIns="0" bIns="0" rIns="0">
            <a:spAutoFit/>
          </a:bodyPr>
          <a:lstStyle/>
          <a:p>
            <a:pPr algn="ctr">
              <a:lnSpc>
                <a:spcPts val="4200"/>
              </a:lnSpc>
            </a:pPr>
            <a:r>
              <a:rPr lang="en-US" sz="3000">
                <a:solidFill>
                  <a:srgbClr val="FFFFFF"/>
                </a:solidFill>
                <a:latin typeface="HK Grotesk Italics"/>
              </a:rPr>
              <a:t>"Be Safe, Feel Safe" </a:t>
            </a:r>
          </a:p>
        </p:txBody>
      </p:sp>
      <p:sp>
        <p:nvSpPr>
          <p:cNvPr name="TextBox 6" id="6"/>
          <p:cNvSpPr txBox="true"/>
          <p:nvPr/>
        </p:nvSpPr>
        <p:spPr>
          <a:xfrm rot="0">
            <a:off x="4651632" y="2814343"/>
            <a:ext cx="8984736" cy="1451033"/>
          </a:xfrm>
          <a:prstGeom prst="rect">
            <a:avLst/>
          </a:prstGeom>
        </p:spPr>
        <p:txBody>
          <a:bodyPr anchor="t" rtlCol="false" tIns="0" lIns="0" bIns="0" rIns="0">
            <a:spAutoFit/>
          </a:bodyPr>
          <a:lstStyle/>
          <a:p>
            <a:pPr algn="ctr">
              <a:lnSpc>
                <a:spcPts val="11307"/>
              </a:lnSpc>
            </a:pPr>
            <a:r>
              <a:rPr lang="en-US" sz="10006">
                <a:solidFill>
                  <a:srgbClr val="FFFFFF"/>
                </a:solidFill>
                <a:latin typeface="Glacial Indifference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TextBox 4" id="4"/>
          <p:cNvSpPr txBox="true"/>
          <p:nvPr/>
        </p:nvSpPr>
        <p:spPr>
          <a:xfrm rot="0">
            <a:off x="1028700" y="525590"/>
            <a:ext cx="7116923" cy="1044320"/>
          </a:xfrm>
          <a:prstGeom prst="rect">
            <a:avLst/>
          </a:prstGeom>
        </p:spPr>
        <p:txBody>
          <a:bodyPr anchor="t" rtlCol="false" tIns="0" lIns="0" bIns="0" rIns="0">
            <a:spAutoFit/>
          </a:bodyPr>
          <a:lstStyle/>
          <a:p>
            <a:pPr algn="l">
              <a:lnSpc>
                <a:spcPts val="8039"/>
              </a:lnSpc>
            </a:pPr>
            <a:r>
              <a:rPr lang="en-US" sz="7114">
                <a:solidFill>
                  <a:srgbClr val="FFFFFF"/>
                </a:solidFill>
                <a:latin typeface="Glacial Indifference Bold"/>
              </a:rPr>
              <a:t>INTRODUCTION</a:t>
            </a:r>
          </a:p>
        </p:txBody>
      </p:sp>
      <p:sp>
        <p:nvSpPr>
          <p:cNvPr name="TextBox 5" id="5"/>
          <p:cNvSpPr txBox="true"/>
          <p:nvPr/>
        </p:nvSpPr>
        <p:spPr>
          <a:xfrm rot="0">
            <a:off x="1028700" y="3390032"/>
            <a:ext cx="9131334" cy="3658552"/>
          </a:xfrm>
          <a:prstGeom prst="rect">
            <a:avLst/>
          </a:prstGeom>
        </p:spPr>
        <p:txBody>
          <a:bodyPr anchor="t" rtlCol="false" tIns="0" lIns="0" bIns="0" rIns="0">
            <a:spAutoFit/>
          </a:bodyPr>
          <a:lstStyle/>
          <a:p>
            <a:pPr algn="l">
              <a:lnSpc>
                <a:spcPts val="4147"/>
              </a:lnSpc>
            </a:pPr>
            <a:r>
              <a:rPr lang="en-US" sz="2962">
                <a:solidFill>
                  <a:srgbClr val="FFFFFF"/>
                </a:solidFill>
                <a:latin typeface="HK Grotesk"/>
              </a:rPr>
              <a:t>FaceSphere is a real-time face recognition application developed to provide secure access control. The application is built using Python and Flask and allows users to gain access by recognizing their faces. Additionally, it includes anti-spoofing mechanisms to ensure that only authorized individuals can gain access.</a:t>
            </a:r>
          </a:p>
          <a:p>
            <a:pPr algn="l">
              <a:lnSpc>
                <a:spcPts val="4147"/>
              </a:lnSpc>
            </a:pPr>
          </a:p>
        </p:txBody>
      </p:sp>
      <p:sp>
        <p:nvSpPr>
          <p:cNvPr name="TextBox 6" id="6"/>
          <p:cNvSpPr txBox="true"/>
          <p:nvPr/>
        </p:nvSpPr>
        <p:spPr>
          <a:xfrm rot="0">
            <a:off x="1028700" y="2218457"/>
            <a:ext cx="4855878" cy="523875"/>
          </a:xfrm>
          <a:prstGeom prst="rect">
            <a:avLst/>
          </a:prstGeom>
        </p:spPr>
        <p:txBody>
          <a:bodyPr anchor="t" rtlCol="false" tIns="0" lIns="0" bIns="0" rIns="0">
            <a:spAutoFit/>
          </a:bodyPr>
          <a:lstStyle/>
          <a:p>
            <a:pPr algn="l">
              <a:lnSpc>
                <a:spcPts val="4200"/>
              </a:lnSpc>
            </a:pPr>
            <a:r>
              <a:rPr lang="en-US" sz="3000">
                <a:solidFill>
                  <a:srgbClr val="FFFFFF"/>
                </a:solidFill>
                <a:latin typeface="HK Grotesk Italics"/>
              </a:rPr>
              <a:t>Project Overview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7158559" y="525590"/>
            <a:ext cx="10489727" cy="1044320"/>
          </a:xfrm>
          <a:prstGeom prst="rect">
            <a:avLst/>
          </a:prstGeom>
        </p:spPr>
        <p:txBody>
          <a:bodyPr anchor="t" rtlCol="false" tIns="0" lIns="0" bIns="0" rIns="0">
            <a:spAutoFit/>
          </a:bodyPr>
          <a:lstStyle/>
          <a:p>
            <a:pPr algn="r">
              <a:lnSpc>
                <a:spcPts val="8039"/>
              </a:lnSpc>
            </a:pPr>
            <a:r>
              <a:rPr lang="en-US" sz="7114">
                <a:solidFill>
                  <a:srgbClr val="FFFFFF"/>
                </a:solidFill>
                <a:latin typeface="Glacial Indifference Bold"/>
              </a:rPr>
              <a:t>APPLICATION FEATURES</a:t>
            </a:r>
          </a:p>
        </p:txBody>
      </p:sp>
      <p:sp>
        <p:nvSpPr>
          <p:cNvPr name="TextBox 5" id="5"/>
          <p:cNvSpPr txBox="true"/>
          <p:nvPr/>
        </p:nvSpPr>
        <p:spPr>
          <a:xfrm rot="0">
            <a:off x="4922527" y="3579999"/>
            <a:ext cx="12725758" cy="5857875"/>
          </a:xfrm>
          <a:prstGeom prst="rect">
            <a:avLst/>
          </a:prstGeom>
        </p:spPr>
        <p:txBody>
          <a:bodyPr anchor="t" rtlCol="false" tIns="0" lIns="0" bIns="0" rIns="0">
            <a:spAutoFit/>
          </a:bodyPr>
          <a:lstStyle/>
          <a:p>
            <a:pPr algn="r">
              <a:lnSpc>
                <a:spcPts val="4200"/>
              </a:lnSpc>
            </a:pPr>
            <a:r>
              <a:rPr lang="en-US" sz="3000">
                <a:solidFill>
                  <a:srgbClr val="FFFFFF"/>
                </a:solidFill>
                <a:latin typeface="HK Grotesk Bold"/>
              </a:rPr>
              <a:t>· Real-Time Face Recognition: </a:t>
            </a:r>
            <a:r>
              <a:rPr lang="en-US" sz="3000">
                <a:solidFill>
                  <a:srgbClr val="FFFFFF"/>
                </a:solidFill>
                <a:latin typeface="HK Grotesk"/>
              </a:rPr>
              <a:t>The application uses a webcam to recognize user faces in real time.</a:t>
            </a:r>
          </a:p>
          <a:p>
            <a:pPr algn="r">
              <a:lnSpc>
                <a:spcPts val="4200"/>
              </a:lnSpc>
            </a:pPr>
            <a:r>
              <a:rPr lang="en-US" sz="3000">
                <a:solidFill>
                  <a:srgbClr val="FFFFFF"/>
                </a:solidFill>
                <a:latin typeface="HK Grotesk Bold"/>
              </a:rPr>
              <a:t>· Anti-Spoofing Measures: </a:t>
            </a:r>
            <a:r>
              <a:rPr lang="en-US" sz="3000">
                <a:solidFill>
                  <a:srgbClr val="FFFFFF"/>
                </a:solidFill>
                <a:latin typeface="HK Grotesk"/>
              </a:rPr>
              <a:t>Users are asked to turn their heads certain rotations to verify liveness.</a:t>
            </a:r>
          </a:p>
          <a:p>
            <a:pPr algn="r">
              <a:lnSpc>
                <a:spcPts val="4200"/>
              </a:lnSpc>
            </a:pPr>
            <a:r>
              <a:rPr lang="en-US" sz="3000">
                <a:solidFill>
                  <a:srgbClr val="FFFFFF"/>
                </a:solidFill>
                <a:latin typeface="HK Grotesk Bold"/>
              </a:rPr>
              <a:t>· User Management: </a:t>
            </a:r>
            <a:r>
              <a:rPr lang="en-US" sz="3000">
                <a:solidFill>
                  <a:srgbClr val="FFFFFF"/>
                </a:solidFill>
                <a:latin typeface="HK Grotesk"/>
              </a:rPr>
              <a:t>Features for adding new users and deleting existing ones.</a:t>
            </a:r>
          </a:p>
          <a:p>
            <a:pPr algn="r">
              <a:lnSpc>
                <a:spcPts val="4200"/>
              </a:lnSpc>
            </a:pPr>
            <a:r>
              <a:rPr lang="en-US" sz="3000">
                <a:solidFill>
                  <a:srgbClr val="FFFFFF"/>
                </a:solidFill>
                <a:latin typeface="HK Grotesk Bold"/>
              </a:rPr>
              <a:t>· Entry Logs: </a:t>
            </a:r>
            <a:r>
              <a:rPr lang="en-US" sz="3000">
                <a:solidFill>
                  <a:srgbClr val="FFFFFF"/>
                </a:solidFill>
                <a:latin typeface="HK Grotesk"/>
              </a:rPr>
              <a:t>Lists recent entries and photographs of unauthorized access attempts.</a:t>
            </a:r>
          </a:p>
          <a:p>
            <a:pPr algn="r">
              <a:lnSpc>
                <a:spcPts val="4200"/>
              </a:lnSpc>
            </a:pPr>
            <a:r>
              <a:rPr lang="en-US" sz="3000">
                <a:solidFill>
                  <a:srgbClr val="FFFFFF"/>
                </a:solidFill>
                <a:latin typeface="HK Grotesk Bold"/>
              </a:rPr>
              <a:t>· Database Integration: </a:t>
            </a:r>
            <a:r>
              <a:rPr lang="en-US" sz="3000">
                <a:solidFill>
                  <a:srgbClr val="FFFFFF"/>
                </a:solidFill>
                <a:latin typeface="HK Grotesk"/>
              </a:rPr>
              <a:t>Compares face data with a user database and records entry times.</a:t>
            </a:r>
          </a:p>
          <a:p>
            <a:pPr algn="r">
              <a:lnSpc>
                <a:spcPts val="4200"/>
              </a:lnSpc>
            </a:pPr>
          </a:p>
        </p:txBody>
      </p:sp>
      <p:sp>
        <p:nvSpPr>
          <p:cNvPr name="TextBox 6" id="6"/>
          <p:cNvSpPr txBox="true"/>
          <p:nvPr/>
        </p:nvSpPr>
        <p:spPr>
          <a:xfrm rot="0">
            <a:off x="12403422" y="2077735"/>
            <a:ext cx="4855878" cy="523875"/>
          </a:xfrm>
          <a:prstGeom prst="rect">
            <a:avLst/>
          </a:prstGeom>
        </p:spPr>
        <p:txBody>
          <a:bodyPr anchor="t" rtlCol="false" tIns="0" lIns="0" bIns="0" rIns="0">
            <a:spAutoFit/>
          </a:bodyPr>
          <a:lstStyle/>
          <a:p>
            <a:pPr algn="r">
              <a:lnSpc>
                <a:spcPts val="4200"/>
              </a:lnSpc>
            </a:pPr>
            <a:r>
              <a:rPr lang="en-US" sz="3000">
                <a:solidFill>
                  <a:srgbClr val="FFFFFF"/>
                </a:solidFill>
                <a:latin typeface="HK Grotesk Italics"/>
              </a:rPr>
              <a:t>Key Features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TextBox 4" id="4"/>
          <p:cNvSpPr txBox="true"/>
          <p:nvPr/>
        </p:nvSpPr>
        <p:spPr>
          <a:xfrm rot="0">
            <a:off x="1028700" y="525590"/>
            <a:ext cx="10426214" cy="1044320"/>
          </a:xfrm>
          <a:prstGeom prst="rect">
            <a:avLst/>
          </a:prstGeom>
        </p:spPr>
        <p:txBody>
          <a:bodyPr anchor="t" rtlCol="false" tIns="0" lIns="0" bIns="0" rIns="0">
            <a:spAutoFit/>
          </a:bodyPr>
          <a:lstStyle/>
          <a:p>
            <a:pPr algn="l">
              <a:lnSpc>
                <a:spcPts val="8039"/>
              </a:lnSpc>
            </a:pPr>
            <a:r>
              <a:rPr lang="en-US" sz="7114">
                <a:solidFill>
                  <a:srgbClr val="FFFFFF"/>
                </a:solidFill>
                <a:latin typeface="Glacial Indifference Bold"/>
              </a:rPr>
              <a:t>OPERATION WORKFLOW</a:t>
            </a:r>
          </a:p>
        </p:txBody>
      </p:sp>
      <p:sp>
        <p:nvSpPr>
          <p:cNvPr name="TextBox 5" id="5"/>
          <p:cNvSpPr txBox="true"/>
          <p:nvPr/>
        </p:nvSpPr>
        <p:spPr>
          <a:xfrm rot="0">
            <a:off x="1057125" y="2871470"/>
            <a:ext cx="12096760" cy="755840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FFFF"/>
                </a:solidFill>
                <a:latin typeface="HK Grotesk Bold"/>
              </a:rPr>
              <a:t>Web Camera:</a:t>
            </a:r>
            <a:r>
              <a:rPr lang="en-US" sz="2799">
                <a:solidFill>
                  <a:srgbClr val="FFFFFF"/>
                </a:solidFill>
                <a:latin typeface="HK Grotesk"/>
              </a:rPr>
              <a:t> When the user accesses the application interface, the webcam starts capturing real-time video.</a:t>
            </a:r>
          </a:p>
          <a:p>
            <a:pPr algn="l">
              <a:lnSpc>
                <a:spcPts val="3919"/>
              </a:lnSpc>
            </a:pPr>
          </a:p>
          <a:p>
            <a:pPr algn="l" marL="604519" indent="-302260" lvl="1">
              <a:lnSpc>
                <a:spcPts val="3919"/>
              </a:lnSpc>
              <a:buFont typeface="Arial"/>
              <a:buChar char="•"/>
            </a:pPr>
            <a:r>
              <a:rPr lang="en-US" sz="2799">
                <a:solidFill>
                  <a:srgbClr val="FFFFFF"/>
                </a:solidFill>
                <a:latin typeface="HK Grotesk Bold"/>
              </a:rPr>
              <a:t>Face Recognition: </a:t>
            </a:r>
            <a:r>
              <a:rPr lang="en-US" sz="2799">
                <a:solidFill>
                  <a:srgbClr val="FFFFFF"/>
                </a:solidFill>
                <a:latin typeface="HK Grotesk"/>
              </a:rPr>
              <a:t>The captured face is compared with the records in the user database.</a:t>
            </a:r>
          </a:p>
          <a:p>
            <a:pPr algn="l">
              <a:lnSpc>
                <a:spcPts val="3919"/>
              </a:lnSpc>
            </a:pPr>
          </a:p>
          <a:p>
            <a:pPr algn="l" marL="604519" indent="-302260" lvl="1">
              <a:lnSpc>
                <a:spcPts val="3919"/>
              </a:lnSpc>
              <a:buFont typeface="Arial"/>
              <a:buChar char="•"/>
            </a:pPr>
            <a:r>
              <a:rPr lang="en-US" sz="2799">
                <a:solidFill>
                  <a:srgbClr val="FFFFFF"/>
                </a:solidFill>
                <a:latin typeface="HK Grotesk Bold"/>
              </a:rPr>
              <a:t>Verification:</a:t>
            </a:r>
            <a:r>
              <a:rPr lang="en-US" sz="2799">
                <a:solidFill>
                  <a:srgbClr val="FFFFFF"/>
                </a:solidFill>
                <a:latin typeface="HK Grotesk"/>
              </a:rPr>
              <a:t> If a match is found, the user is asked to turn their head left and right.</a:t>
            </a:r>
          </a:p>
          <a:p>
            <a:pPr algn="l">
              <a:lnSpc>
                <a:spcPts val="3919"/>
              </a:lnSpc>
            </a:pPr>
          </a:p>
          <a:p>
            <a:pPr algn="l" marL="604519" indent="-302260" lvl="1">
              <a:lnSpc>
                <a:spcPts val="3919"/>
              </a:lnSpc>
              <a:buFont typeface="Arial"/>
              <a:buChar char="•"/>
            </a:pPr>
            <a:r>
              <a:rPr lang="en-US" sz="2799">
                <a:solidFill>
                  <a:srgbClr val="FFFFFF"/>
                </a:solidFill>
                <a:latin typeface="HK Grotesk Bold"/>
              </a:rPr>
              <a:t>Access Granted:</a:t>
            </a:r>
            <a:r>
              <a:rPr lang="en-US" sz="2799">
                <a:solidFill>
                  <a:srgbClr val="FFFFFF"/>
                </a:solidFill>
                <a:latin typeface="HK Grotesk"/>
              </a:rPr>
              <a:t> If all three verification steps are successful, the message "Door opens for user" is displayed, and the entry time is recorded.</a:t>
            </a:r>
          </a:p>
          <a:p>
            <a:pPr algn="l">
              <a:lnSpc>
                <a:spcPts val="3919"/>
              </a:lnSpc>
            </a:pPr>
          </a:p>
          <a:p>
            <a:pPr algn="l" marL="604519" indent="-302260" lvl="1">
              <a:lnSpc>
                <a:spcPts val="3919"/>
              </a:lnSpc>
              <a:buFont typeface="Arial"/>
              <a:buChar char="•"/>
            </a:pPr>
            <a:r>
              <a:rPr lang="en-US" sz="2799">
                <a:solidFill>
                  <a:srgbClr val="FFFFFF"/>
                </a:solidFill>
                <a:latin typeface="HK Grotesk Bold"/>
              </a:rPr>
              <a:t>Unauthorized User: </a:t>
            </a:r>
            <a:r>
              <a:rPr lang="en-US" sz="2799">
                <a:solidFill>
                  <a:srgbClr val="FFFFFF"/>
                </a:solidFill>
                <a:latin typeface="HK Grotesk"/>
              </a:rPr>
              <a:t>If an unrecognized user attempts to access, their photo is taken and logged as "unauthorized."</a:t>
            </a:r>
          </a:p>
          <a:p>
            <a:pPr algn="l">
              <a:lnSpc>
                <a:spcPts val="3919"/>
              </a:lnSpc>
            </a:pPr>
          </a:p>
        </p:txBody>
      </p:sp>
      <p:sp>
        <p:nvSpPr>
          <p:cNvPr name="TextBox 6" id="6"/>
          <p:cNvSpPr txBox="true"/>
          <p:nvPr/>
        </p:nvSpPr>
        <p:spPr>
          <a:xfrm rot="0">
            <a:off x="1057125" y="1756696"/>
            <a:ext cx="4855878" cy="523875"/>
          </a:xfrm>
          <a:prstGeom prst="rect">
            <a:avLst/>
          </a:prstGeom>
        </p:spPr>
        <p:txBody>
          <a:bodyPr anchor="t" rtlCol="false" tIns="0" lIns="0" bIns="0" rIns="0">
            <a:spAutoFit/>
          </a:bodyPr>
          <a:lstStyle/>
          <a:p>
            <a:pPr algn="l">
              <a:lnSpc>
                <a:spcPts val="4200"/>
              </a:lnSpc>
            </a:pPr>
            <a:r>
              <a:rPr lang="en-US" sz="3000">
                <a:solidFill>
                  <a:srgbClr val="FFFFFF"/>
                </a:solidFill>
                <a:latin typeface="HK Grotesk Italics"/>
              </a:rPr>
              <a:t>Application Operation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9144000" y="787986"/>
            <a:ext cx="8115300" cy="2063495"/>
          </a:xfrm>
          <a:prstGeom prst="rect">
            <a:avLst/>
          </a:prstGeom>
        </p:spPr>
        <p:txBody>
          <a:bodyPr anchor="t" rtlCol="false" tIns="0" lIns="0" bIns="0" rIns="0">
            <a:spAutoFit/>
          </a:bodyPr>
          <a:lstStyle/>
          <a:p>
            <a:pPr algn="r">
              <a:lnSpc>
                <a:spcPts val="8039"/>
              </a:lnSpc>
            </a:pPr>
            <a:r>
              <a:rPr lang="en-US" sz="7114">
                <a:solidFill>
                  <a:srgbClr val="FFFFFF"/>
                </a:solidFill>
                <a:latin typeface="Glacial Indifference Bold"/>
              </a:rPr>
              <a:t>TECHNOLOGICAL INFRASTRUCTURE</a:t>
            </a:r>
          </a:p>
        </p:txBody>
      </p:sp>
      <p:sp>
        <p:nvSpPr>
          <p:cNvPr name="TextBox 5" id="5"/>
          <p:cNvSpPr txBox="true"/>
          <p:nvPr/>
        </p:nvSpPr>
        <p:spPr>
          <a:xfrm rot="0">
            <a:off x="5954157" y="4217006"/>
            <a:ext cx="11305143" cy="5857875"/>
          </a:xfrm>
          <a:prstGeom prst="rect">
            <a:avLst/>
          </a:prstGeom>
        </p:spPr>
        <p:txBody>
          <a:bodyPr anchor="t" rtlCol="false" tIns="0" lIns="0" bIns="0" rIns="0">
            <a:spAutoFit/>
          </a:bodyPr>
          <a:lstStyle/>
          <a:p>
            <a:pPr algn="r">
              <a:lnSpc>
                <a:spcPts val="4200"/>
              </a:lnSpc>
            </a:pPr>
            <a:r>
              <a:rPr lang="en-US" sz="3000">
                <a:solidFill>
                  <a:srgbClr val="FFFFFF"/>
                </a:solidFill>
                <a:latin typeface="HK Grotesk"/>
              </a:rPr>
              <a:t>·</a:t>
            </a:r>
            <a:r>
              <a:rPr lang="en-US" sz="3000">
                <a:solidFill>
                  <a:srgbClr val="FFFFFF"/>
                </a:solidFill>
                <a:latin typeface="HK Grotesk Bold"/>
              </a:rPr>
              <a:t> Python and Flask:</a:t>
            </a:r>
            <a:r>
              <a:rPr lang="en-US" sz="3000">
                <a:solidFill>
                  <a:srgbClr val="FFFFFF"/>
                </a:solidFill>
                <a:latin typeface="HK Grotesk"/>
              </a:rPr>
              <a:t> The main development environment and server-side programming language.</a:t>
            </a:r>
          </a:p>
          <a:p>
            <a:pPr algn="r">
              <a:lnSpc>
                <a:spcPts val="4200"/>
              </a:lnSpc>
            </a:pPr>
          </a:p>
          <a:p>
            <a:pPr algn="r">
              <a:lnSpc>
                <a:spcPts val="4200"/>
              </a:lnSpc>
            </a:pPr>
            <a:r>
              <a:rPr lang="en-US" sz="3000">
                <a:solidFill>
                  <a:srgbClr val="FFFFFF"/>
                </a:solidFill>
                <a:latin typeface="HK Grotesk Bold"/>
              </a:rPr>
              <a:t>· OpenCV and DeepFace:</a:t>
            </a:r>
            <a:r>
              <a:rPr lang="en-US" sz="3000">
                <a:solidFill>
                  <a:srgbClr val="FFFFFF"/>
                </a:solidFill>
                <a:latin typeface="HK Grotesk"/>
              </a:rPr>
              <a:t> Libraries used for face recognition processes.</a:t>
            </a:r>
          </a:p>
          <a:p>
            <a:pPr algn="r">
              <a:lnSpc>
                <a:spcPts val="4200"/>
              </a:lnSpc>
            </a:pPr>
          </a:p>
          <a:p>
            <a:pPr algn="r">
              <a:lnSpc>
                <a:spcPts val="4200"/>
              </a:lnSpc>
            </a:pPr>
            <a:r>
              <a:rPr lang="en-US" sz="3000">
                <a:solidFill>
                  <a:srgbClr val="FFFFFF"/>
                </a:solidFill>
                <a:latin typeface="HK Grotesk Bold"/>
              </a:rPr>
              <a:t>· SQLite Database:</a:t>
            </a:r>
            <a:r>
              <a:rPr lang="en-US" sz="3000">
                <a:solidFill>
                  <a:srgbClr val="FFFFFF"/>
                </a:solidFill>
                <a:latin typeface="HK Grotesk"/>
              </a:rPr>
              <a:t> Used to store user data and entry logs.</a:t>
            </a:r>
          </a:p>
          <a:p>
            <a:pPr algn="r">
              <a:lnSpc>
                <a:spcPts val="4200"/>
              </a:lnSpc>
            </a:pPr>
          </a:p>
          <a:p>
            <a:pPr algn="r">
              <a:lnSpc>
                <a:spcPts val="4200"/>
              </a:lnSpc>
            </a:pPr>
            <a:r>
              <a:rPr lang="en-US" sz="3000">
                <a:solidFill>
                  <a:srgbClr val="FFFFFF"/>
                </a:solidFill>
                <a:latin typeface="HK Grotesk Bold"/>
              </a:rPr>
              <a:t>· HTML, CSS, JavaScript: </a:t>
            </a:r>
            <a:r>
              <a:rPr lang="en-US" sz="3000">
                <a:solidFill>
                  <a:srgbClr val="FFFFFF"/>
                </a:solidFill>
                <a:latin typeface="HK Grotesk"/>
              </a:rPr>
              <a:t>Technologies used for creating the user interface.</a:t>
            </a:r>
          </a:p>
          <a:p>
            <a:pPr algn="r">
              <a:lnSpc>
                <a:spcPts val="4200"/>
              </a:lnSpc>
            </a:pPr>
          </a:p>
        </p:txBody>
      </p:sp>
      <p:sp>
        <p:nvSpPr>
          <p:cNvPr name="TextBox 6" id="6"/>
          <p:cNvSpPr txBox="true"/>
          <p:nvPr/>
        </p:nvSpPr>
        <p:spPr>
          <a:xfrm rot="0">
            <a:off x="12198195" y="3272306"/>
            <a:ext cx="4855878" cy="523875"/>
          </a:xfrm>
          <a:prstGeom prst="rect">
            <a:avLst/>
          </a:prstGeom>
        </p:spPr>
        <p:txBody>
          <a:bodyPr anchor="t" rtlCol="false" tIns="0" lIns="0" bIns="0" rIns="0">
            <a:spAutoFit/>
          </a:bodyPr>
          <a:lstStyle/>
          <a:p>
            <a:pPr algn="r">
              <a:lnSpc>
                <a:spcPts val="4200"/>
              </a:lnSpc>
            </a:pPr>
            <a:r>
              <a:rPr lang="en-US" sz="3000">
                <a:solidFill>
                  <a:srgbClr val="FFFFFF"/>
                </a:solidFill>
                <a:latin typeface="HK Grotesk Italics"/>
              </a:rPr>
              <a:t>Technological backbone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TextBox 4" id="4"/>
          <p:cNvSpPr txBox="true"/>
          <p:nvPr/>
        </p:nvSpPr>
        <p:spPr>
          <a:xfrm rot="0">
            <a:off x="1028700" y="704206"/>
            <a:ext cx="9349276" cy="1044320"/>
          </a:xfrm>
          <a:prstGeom prst="rect">
            <a:avLst/>
          </a:prstGeom>
        </p:spPr>
        <p:txBody>
          <a:bodyPr anchor="t" rtlCol="false" tIns="0" lIns="0" bIns="0" rIns="0">
            <a:spAutoFit/>
          </a:bodyPr>
          <a:lstStyle/>
          <a:p>
            <a:pPr algn="l">
              <a:lnSpc>
                <a:spcPts val="8039"/>
              </a:lnSpc>
            </a:pPr>
            <a:r>
              <a:rPr lang="en-US" sz="7114">
                <a:solidFill>
                  <a:srgbClr val="FFFFFF"/>
                </a:solidFill>
                <a:latin typeface="Glacial Indifference Bold"/>
              </a:rPr>
              <a:t>SECURITY MEASURES</a:t>
            </a:r>
          </a:p>
        </p:txBody>
      </p:sp>
      <p:sp>
        <p:nvSpPr>
          <p:cNvPr name="TextBox 5" id="5"/>
          <p:cNvSpPr txBox="true"/>
          <p:nvPr/>
        </p:nvSpPr>
        <p:spPr>
          <a:xfrm rot="0">
            <a:off x="1028700" y="3766954"/>
            <a:ext cx="10234431" cy="4706302"/>
          </a:xfrm>
          <a:prstGeom prst="rect">
            <a:avLst/>
          </a:prstGeom>
        </p:spPr>
        <p:txBody>
          <a:bodyPr anchor="t" rtlCol="false" tIns="0" lIns="0" bIns="0" rIns="0">
            <a:spAutoFit/>
          </a:bodyPr>
          <a:lstStyle/>
          <a:p>
            <a:pPr algn="l">
              <a:lnSpc>
                <a:spcPts val="4147"/>
              </a:lnSpc>
            </a:pPr>
            <a:r>
              <a:rPr lang="en-US" sz="2962">
                <a:solidFill>
                  <a:srgbClr val="FFFFFF"/>
                </a:solidFill>
                <a:latin typeface="HK Grotesk Bold"/>
              </a:rPr>
              <a:t>· Head Movements:</a:t>
            </a:r>
            <a:r>
              <a:rPr lang="en-US" sz="2962">
                <a:solidFill>
                  <a:srgbClr val="FFFFFF"/>
                </a:solidFill>
                <a:latin typeface="HK Grotesk"/>
              </a:rPr>
              <a:t> Users are asked to turn their heads left and right to verify liveness.</a:t>
            </a:r>
          </a:p>
          <a:p>
            <a:pPr algn="l">
              <a:lnSpc>
                <a:spcPts val="4147"/>
              </a:lnSpc>
            </a:pPr>
          </a:p>
          <a:p>
            <a:pPr algn="l">
              <a:lnSpc>
                <a:spcPts val="4147"/>
              </a:lnSpc>
            </a:pPr>
            <a:r>
              <a:rPr lang="en-US" sz="2962">
                <a:solidFill>
                  <a:srgbClr val="FFFFFF"/>
                </a:solidFill>
                <a:latin typeface="HK Grotesk Bold"/>
              </a:rPr>
              <a:t>· Multi-Step Verification: </a:t>
            </a:r>
            <a:r>
              <a:rPr lang="en-US" sz="2962">
                <a:solidFill>
                  <a:srgbClr val="FFFFFF"/>
                </a:solidFill>
                <a:latin typeface="HK Grotesk"/>
              </a:rPr>
              <a:t>The three-step verification process prevents unauthorized access and enhances security.</a:t>
            </a:r>
          </a:p>
          <a:p>
            <a:pPr algn="l">
              <a:lnSpc>
                <a:spcPts val="4147"/>
              </a:lnSpc>
            </a:pPr>
          </a:p>
          <a:p>
            <a:pPr algn="l">
              <a:lnSpc>
                <a:spcPts val="4147"/>
              </a:lnSpc>
            </a:pPr>
            <a:r>
              <a:rPr lang="en-US" sz="2962">
                <a:solidFill>
                  <a:srgbClr val="FFFFFF"/>
                </a:solidFill>
                <a:latin typeface="HK Grotesk Bold"/>
              </a:rPr>
              <a:t>· Photo Verification:</a:t>
            </a:r>
            <a:r>
              <a:rPr lang="en-US" sz="2962">
                <a:solidFill>
                  <a:srgbClr val="FFFFFF"/>
                </a:solidFill>
                <a:latin typeface="HK Grotesk"/>
              </a:rPr>
              <a:t> Face data is checked at each verification step to prevent static images from tricking the system.</a:t>
            </a:r>
          </a:p>
          <a:p>
            <a:pPr algn="l">
              <a:lnSpc>
                <a:spcPts val="4147"/>
              </a:lnSpc>
            </a:pPr>
          </a:p>
        </p:txBody>
      </p:sp>
      <p:sp>
        <p:nvSpPr>
          <p:cNvPr name="TextBox 6" id="6"/>
          <p:cNvSpPr txBox="true"/>
          <p:nvPr/>
        </p:nvSpPr>
        <p:spPr>
          <a:xfrm rot="0">
            <a:off x="1028700" y="2218457"/>
            <a:ext cx="4855878" cy="523875"/>
          </a:xfrm>
          <a:prstGeom prst="rect">
            <a:avLst/>
          </a:prstGeom>
        </p:spPr>
        <p:txBody>
          <a:bodyPr anchor="t" rtlCol="false" tIns="0" lIns="0" bIns="0" rIns="0">
            <a:spAutoFit/>
          </a:bodyPr>
          <a:lstStyle/>
          <a:p>
            <a:pPr algn="l">
              <a:lnSpc>
                <a:spcPts val="4200"/>
              </a:lnSpc>
            </a:pPr>
            <a:r>
              <a:rPr lang="en-US" sz="3000">
                <a:solidFill>
                  <a:srgbClr val="FFFFFF"/>
                </a:solidFill>
                <a:latin typeface="HK Grotesk Italics"/>
              </a:rPr>
              <a:t>Anti-Spoofing Measures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7772890" y="1066800"/>
            <a:ext cx="9486410" cy="1044320"/>
          </a:xfrm>
          <a:prstGeom prst="rect">
            <a:avLst/>
          </a:prstGeom>
        </p:spPr>
        <p:txBody>
          <a:bodyPr anchor="t" rtlCol="false" tIns="0" lIns="0" bIns="0" rIns="0">
            <a:spAutoFit/>
          </a:bodyPr>
          <a:lstStyle/>
          <a:p>
            <a:pPr algn="r">
              <a:lnSpc>
                <a:spcPts val="8039"/>
              </a:lnSpc>
            </a:pPr>
            <a:r>
              <a:rPr lang="en-US" sz="7114">
                <a:solidFill>
                  <a:srgbClr val="FFFFFF"/>
                </a:solidFill>
                <a:latin typeface="Glacial Indifference Bold"/>
              </a:rPr>
              <a:t>USER MANAGEMENT</a:t>
            </a:r>
          </a:p>
        </p:txBody>
      </p:sp>
      <p:sp>
        <p:nvSpPr>
          <p:cNvPr name="TextBox 5" id="5"/>
          <p:cNvSpPr txBox="true"/>
          <p:nvPr/>
        </p:nvSpPr>
        <p:spPr>
          <a:xfrm rot="0">
            <a:off x="5979810" y="4217006"/>
            <a:ext cx="11279490" cy="4791075"/>
          </a:xfrm>
          <a:prstGeom prst="rect">
            <a:avLst/>
          </a:prstGeom>
        </p:spPr>
        <p:txBody>
          <a:bodyPr anchor="t" rtlCol="false" tIns="0" lIns="0" bIns="0" rIns="0">
            <a:spAutoFit/>
          </a:bodyPr>
          <a:lstStyle/>
          <a:p>
            <a:pPr algn="r">
              <a:lnSpc>
                <a:spcPts val="4200"/>
              </a:lnSpc>
            </a:pPr>
            <a:r>
              <a:rPr lang="en-US" sz="3000">
                <a:solidFill>
                  <a:srgbClr val="FFFFFF"/>
                </a:solidFill>
                <a:latin typeface="HK Grotesk Bold"/>
              </a:rPr>
              <a:t>· Add User:</a:t>
            </a:r>
            <a:r>
              <a:rPr lang="en-US" sz="3000">
                <a:solidFill>
                  <a:srgbClr val="FFFFFF"/>
                </a:solidFill>
                <a:latin typeface="HK Grotesk"/>
              </a:rPr>
              <a:t> New users can be added by capturing and storing their face data.</a:t>
            </a:r>
          </a:p>
          <a:p>
            <a:pPr algn="r">
              <a:lnSpc>
                <a:spcPts val="4200"/>
              </a:lnSpc>
            </a:pPr>
          </a:p>
          <a:p>
            <a:pPr algn="r">
              <a:lnSpc>
                <a:spcPts val="4200"/>
              </a:lnSpc>
            </a:pPr>
            <a:r>
              <a:rPr lang="en-US" sz="3000">
                <a:solidFill>
                  <a:srgbClr val="FFFFFF"/>
                </a:solidFill>
                <a:latin typeface="HK Grotesk Bold"/>
              </a:rPr>
              <a:t>· Delete User: </a:t>
            </a:r>
            <a:r>
              <a:rPr lang="en-US" sz="3000">
                <a:solidFill>
                  <a:srgbClr val="FFFFFF"/>
                </a:solidFill>
                <a:latin typeface="HK Grotesk"/>
              </a:rPr>
              <a:t>Users can be deleted from the system based on their ID number.</a:t>
            </a:r>
          </a:p>
          <a:p>
            <a:pPr algn="r">
              <a:lnSpc>
                <a:spcPts val="4200"/>
              </a:lnSpc>
            </a:pPr>
          </a:p>
          <a:p>
            <a:pPr algn="r">
              <a:lnSpc>
                <a:spcPts val="4200"/>
              </a:lnSpc>
            </a:pPr>
            <a:r>
              <a:rPr lang="en-US" sz="3000">
                <a:solidFill>
                  <a:srgbClr val="FFFFFF"/>
                </a:solidFill>
                <a:latin typeface="HK Grotesk Bold"/>
              </a:rPr>
              <a:t>· Entry Logs: </a:t>
            </a:r>
            <a:r>
              <a:rPr lang="en-US" sz="3000">
                <a:solidFill>
                  <a:srgbClr val="FFFFFF"/>
                </a:solidFill>
                <a:latin typeface="HK Grotesk"/>
              </a:rPr>
              <a:t>Recent entries are listed, allowing tracking of user access times.</a:t>
            </a:r>
          </a:p>
          <a:p>
            <a:pPr algn="r">
              <a:lnSpc>
                <a:spcPts val="4200"/>
              </a:lnSpc>
            </a:pPr>
          </a:p>
        </p:txBody>
      </p:sp>
      <p:sp>
        <p:nvSpPr>
          <p:cNvPr name="TextBox 6" id="6"/>
          <p:cNvSpPr txBox="true"/>
          <p:nvPr/>
        </p:nvSpPr>
        <p:spPr>
          <a:xfrm rot="0">
            <a:off x="12403422" y="2628912"/>
            <a:ext cx="4855878" cy="523875"/>
          </a:xfrm>
          <a:prstGeom prst="rect">
            <a:avLst/>
          </a:prstGeom>
        </p:spPr>
        <p:txBody>
          <a:bodyPr anchor="t" rtlCol="false" tIns="0" lIns="0" bIns="0" rIns="0">
            <a:spAutoFit/>
          </a:bodyPr>
          <a:lstStyle/>
          <a:p>
            <a:pPr algn="r">
              <a:lnSpc>
                <a:spcPts val="4200"/>
              </a:lnSpc>
            </a:pPr>
            <a:r>
              <a:rPr lang="en-US" sz="3000">
                <a:solidFill>
                  <a:srgbClr val="FFFFFF"/>
                </a:solidFill>
                <a:latin typeface="HK Grotesk Italics"/>
              </a:rPr>
              <a:t>User administration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TextBox 4" id="4"/>
          <p:cNvSpPr txBox="true"/>
          <p:nvPr/>
        </p:nvSpPr>
        <p:spPr>
          <a:xfrm rot="0">
            <a:off x="786529" y="861026"/>
            <a:ext cx="12452834" cy="1044320"/>
          </a:xfrm>
          <a:prstGeom prst="rect">
            <a:avLst/>
          </a:prstGeom>
        </p:spPr>
        <p:txBody>
          <a:bodyPr anchor="t" rtlCol="false" tIns="0" lIns="0" bIns="0" rIns="0">
            <a:spAutoFit/>
          </a:bodyPr>
          <a:lstStyle/>
          <a:p>
            <a:pPr algn="l">
              <a:lnSpc>
                <a:spcPts val="8039"/>
              </a:lnSpc>
            </a:pPr>
            <a:r>
              <a:rPr lang="en-US" sz="7114">
                <a:solidFill>
                  <a:srgbClr val="FFFFFF"/>
                </a:solidFill>
                <a:latin typeface="Glacial Indifference Bold"/>
              </a:rPr>
              <a:t> RESULTS AND PERFORMANCE</a:t>
            </a:r>
          </a:p>
        </p:txBody>
      </p:sp>
      <p:sp>
        <p:nvSpPr>
          <p:cNvPr name="TextBox 5" id="5"/>
          <p:cNvSpPr txBox="true"/>
          <p:nvPr/>
        </p:nvSpPr>
        <p:spPr>
          <a:xfrm rot="0">
            <a:off x="786529" y="3905596"/>
            <a:ext cx="11968493" cy="60439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FFFF"/>
                </a:solidFill>
                <a:latin typeface="HK Grotesk Bold"/>
              </a:rPr>
              <a:t>High Accuracy:</a:t>
            </a:r>
            <a:r>
              <a:rPr lang="en-US" sz="2799">
                <a:solidFill>
                  <a:srgbClr val="FFFFFF"/>
                </a:solidFill>
                <a:latin typeface="HK Grotesk"/>
              </a:rPr>
              <a:t> The system has high accuracy in face recognition.</a:t>
            </a:r>
          </a:p>
          <a:p>
            <a:pPr algn="l">
              <a:lnSpc>
                <a:spcPts val="3919"/>
              </a:lnSpc>
            </a:pPr>
          </a:p>
          <a:p>
            <a:pPr algn="l" marL="604519" indent="-302260" lvl="1">
              <a:lnSpc>
                <a:spcPts val="3919"/>
              </a:lnSpc>
              <a:buFont typeface="Arial"/>
              <a:buChar char="•"/>
            </a:pPr>
            <a:r>
              <a:rPr lang="en-US" sz="2799">
                <a:solidFill>
                  <a:srgbClr val="FFFFFF"/>
                </a:solidFill>
                <a:latin typeface="HK Grotesk Bold"/>
              </a:rPr>
              <a:t>Secure Access:</a:t>
            </a:r>
            <a:r>
              <a:rPr lang="en-US" sz="2799">
                <a:solidFill>
                  <a:srgbClr val="FFFFFF"/>
                </a:solidFill>
                <a:latin typeface="HK Grotesk"/>
              </a:rPr>
              <a:t> Anti-spoofing measures effectively prevent unauthorized access.</a:t>
            </a:r>
          </a:p>
          <a:p>
            <a:pPr algn="l">
              <a:lnSpc>
                <a:spcPts val="3919"/>
              </a:lnSpc>
            </a:pPr>
          </a:p>
          <a:p>
            <a:pPr algn="l" marL="604519" indent="-302260" lvl="1">
              <a:lnSpc>
                <a:spcPts val="3919"/>
              </a:lnSpc>
              <a:buFont typeface="Arial"/>
              <a:buChar char="•"/>
            </a:pPr>
            <a:r>
              <a:rPr lang="en-US" sz="2799">
                <a:solidFill>
                  <a:srgbClr val="FFFFFF"/>
                </a:solidFill>
                <a:latin typeface="HK Grotesk Bold"/>
              </a:rPr>
              <a:t>Data Logging:</a:t>
            </a:r>
            <a:r>
              <a:rPr lang="en-US" sz="2799">
                <a:solidFill>
                  <a:srgbClr val="FFFFFF"/>
                </a:solidFill>
                <a:latin typeface="HK Grotesk"/>
              </a:rPr>
              <a:t> Regular logging of entry times ensures the system's traceability.</a:t>
            </a:r>
          </a:p>
          <a:p>
            <a:pPr algn="l">
              <a:lnSpc>
                <a:spcPts val="3919"/>
              </a:lnSpc>
            </a:pPr>
          </a:p>
          <a:p>
            <a:pPr algn="l" marL="604519" indent="-302260" lvl="1">
              <a:lnSpc>
                <a:spcPts val="3919"/>
              </a:lnSpc>
              <a:buFont typeface="Arial"/>
              <a:buChar char="•"/>
            </a:pPr>
            <a:r>
              <a:rPr lang="en-US" sz="2799">
                <a:solidFill>
                  <a:srgbClr val="FFFFFF"/>
                </a:solidFill>
                <a:latin typeface="HK Grotesk Bold"/>
              </a:rPr>
              <a:t>Performance:</a:t>
            </a:r>
            <a:r>
              <a:rPr lang="en-US" sz="2799">
                <a:solidFill>
                  <a:srgbClr val="FFFFFF"/>
                </a:solidFill>
                <a:latin typeface="HK Grotesk"/>
              </a:rPr>
              <a:t> The real-time processing capability provides a fast and efficient user experience.</a:t>
            </a:r>
          </a:p>
          <a:p>
            <a:pPr algn="l">
              <a:lnSpc>
                <a:spcPts val="3919"/>
              </a:lnSpc>
            </a:pPr>
          </a:p>
          <a:p>
            <a:pPr algn="l">
              <a:lnSpc>
                <a:spcPts val="3919"/>
              </a:lnSpc>
            </a:pPr>
          </a:p>
        </p:txBody>
      </p:sp>
      <p:sp>
        <p:nvSpPr>
          <p:cNvPr name="TextBox 6" id="6"/>
          <p:cNvSpPr txBox="true"/>
          <p:nvPr/>
        </p:nvSpPr>
        <p:spPr>
          <a:xfrm rot="0">
            <a:off x="1115049" y="2638771"/>
            <a:ext cx="6142093" cy="523875"/>
          </a:xfrm>
          <a:prstGeom prst="rect">
            <a:avLst/>
          </a:prstGeom>
        </p:spPr>
        <p:txBody>
          <a:bodyPr anchor="t" rtlCol="false" tIns="0" lIns="0" bIns="0" rIns="0">
            <a:spAutoFit/>
          </a:bodyPr>
          <a:lstStyle/>
          <a:p>
            <a:pPr algn="l">
              <a:lnSpc>
                <a:spcPts val="4200"/>
              </a:lnSpc>
            </a:pPr>
            <a:r>
              <a:rPr lang="en-US" sz="3000">
                <a:solidFill>
                  <a:srgbClr val="FFFFFF"/>
                </a:solidFill>
                <a:latin typeface="HK Grotesk Italics"/>
              </a:rPr>
              <a:t>Achievements and effectiveness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10864217" y="813639"/>
            <a:ext cx="6869761" cy="1044320"/>
          </a:xfrm>
          <a:prstGeom prst="rect">
            <a:avLst/>
          </a:prstGeom>
        </p:spPr>
        <p:txBody>
          <a:bodyPr anchor="t" rtlCol="false" tIns="0" lIns="0" bIns="0" rIns="0">
            <a:spAutoFit/>
          </a:bodyPr>
          <a:lstStyle/>
          <a:p>
            <a:pPr algn="r">
              <a:lnSpc>
                <a:spcPts val="8039"/>
              </a:lnSpc>
            </a:pPr>
            <a:r>
              <a:rPr lang="en-US" sz="7114">
                <a:solidFill>
                  <a:srgbClr val="FFFFFF"/>
                </a:solidFill>
                <a:latin typeface="Glacial Indifference Bold"/>
              </a:rPr>
              <a:t>FUTURE WORK</a:t>
            </a:r>
          </a:p>
        </p:txBody>
      </p:sp>
      <p:sp>
        <p:nvSpPr>
          <p:cNvPr name="TextBox 5" id="5"/>
          <p:cNvSpPr txBox="true"/>
          <p:nvPr/>
        </p:nvSpPr>
        <p:spPr>
          <a:xfrm rot="0">
            <a:off x="6238586" y="3703937"/>
            <a:ext cx="11495393" cy="4791075"/>
          </a:xfrm>
          <a:prstGeom prst="rect">
            <a:avLst/>
          </a:prstGeom>
        </p:spPr>
        <p:txBody>
          <a:bodyPr anchor="t" rtlCol="false" tIns="0" lIns="0" bIns="0" rIns="0">
            <a:spAutoFit/>
          </a:bodyPr>
          <a:lstStyle/>
          <a:p>
            <a:pPr algn="r">
              <a:lnSpc>
                <a:spcPts val="4200"/>
              </a:lnSpc>
            </a:pPr>
            <a:r>
              <a:rPr lang="en-US" sz="3000">
                <a:solidFill>
                  <a:srgbClr val="FFFFFF"/>
                </a:solidFill>
                <a:latin typeface="HK Grotesk Bold"/>
              </a:rPr>
              <a:t>· Scalability:</a:t>
            </a:r>
            <a:r>
              <a:rPr lang="en-US" sz="3000">
                <a:solidFill>
                  <a:srgbClr val="FFFFFF"/>
                </a:solidFill>
                <a:latin typeface="HK Grotesk"/>
              </a:rPr>
              <a:t> The system can be expanded to work with larger user databases.</a:t>
            </a:r>
          </a:p>
          <a:p>
            <a:pPr algn="r">
              <a:lnSpc>
                <a:spcPts val="4200"/>
              </a:lnSpc>
            </a:pPr>
          </a:p>
          <a:p>
            <a:pPr algn="r">
              <a:lnSpc>
                <a:spcPts val="4200"/>
              </a:lnSpc>
            </a:pPr>
            <a:r>
              <a:rPr lang="en-US" sz="3000">
                <a:solidFill>
                  <a:srgbClr val="FFFFFF"/>
                </a:solidFill>
                <a:latin typeface="HK Grotesk Bold"/>
              </a:rPr>
              <a:t>· Additional Security Features:</a:t>
            </a:r>
            <a:r>
              <a:rPr lang="en-US" sz="3000">
                <a:solidFill>
                  <a:srgbClr val="FFFFFF"/>
                </a:solidFill>
                <a:latin typeface="HK Grotesk"/>
              </a:rPr>
              <a:t> Additional anti-spoofing techniques and biometric verification methods can be integrated.</a:t>
            </a:r>
          </a:p>
          <a:p>
            <a:pPr algn="r">
              <a:lnSpc>
                <a:spcPts val="4200"/>
              </a:lnSpc>
            </a:pPr>
          </a:p>
          <a:p>
            <a:pPr algn="r">
              <a:lnSpc>
                <a:spcPts val="4200"/>
              </a:lnSpc>
            </a:pPr>
            <a:r>
              <a:rPr lang="en-US" sz="3000">
                <a:solidFill>
                  <a:srgbClr val="FFFFFF"/>
                </a:solidFill>
                <a:latin typeface="HK Grotesk Bold"/>
              </a:rPr>
              <a:t>· Mobile Integration: </a:t>
            </a:r>
            <a:r>
              <a:rPr lang="en-US" sz="3000">
                <a:solidFill>
                  <a:srgbClr val="FFFFFF"/>
                </a:solidFill>
                <a:latin typeface="HK Grotesk"/>
              </a:rPr>
              <a:t>Compatibility with mobile devices can be enhanced to increase the flexibility of access control.</a:t>
            </a:r>
          </a:p>
          <a:p>
            <a:pPr algn="r">
              <a:lnSpc>
                <a:spcPts val="4200"/>
              </a:lnSpc>
            </a:pPr>
          </a:p>
        </p:txBody>
      </p:sp>
      <p:sp>
        <p:nvSpPr>
          <p:cNvPr name="TextBox 6" id="6"/>
          <p:cNvSpPr txBox="true"/>
          <p:nvPr/>
        </p:nvSpPr>
        <p:spPr>
          <a:xfrm rot="0">
            <a:off x="11274672" y="2244111"/>
            <a:ext cx="5984628" cy="523875"/>
          </a:xfrm>
          <a:prstGeom prst="rect">
            <a:avLst/>
          </a:prstGeom>
        </p:spPr>
        <p:txBody>
          <a:bodyPr anchor="t" rtlCol="false" tIns="0" lIns="0" bIns="0" rIns="0">
            <a:spAutoFit/>
          </a:bodyPr>
          <a:lstStyle/>
          <a:p>
            <a:pPr algn="r">
              <a:lnSpc>
                <a:spcPts val="4200"/>
              </a:lnSpc>
            </a:pPr>
            <a:r>
              <a:rPr lang="en-US" sz="3000">
                <a:solidFill>
                  <a:srgbClr val="FFFFFF"/>
                </a:solidFill>
                <a:latin typeface="HK Grotesk Italics"/>
              </a:rPr>
              <a:t>Future Work and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DAGHByhqZ8A</dc:identifier>
  <dcterms:modified xsi:type="dcterms:W3CDTF">2011-08-01T06:04:30Z</dcterms:modified>
  <cp:revision>1</cp:revision>
  <dc:title>FaceSphere</dc:title>
</cp:coreProperties>
</file>