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>
      <p:cViewPr varScale="1">
        <p:scale>
          <a:sx n="122" d="100"/>
          <a:sy n="122" d="100"/>
        </p:scale>
        <p:origin x="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5205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2051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817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3166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4508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4750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3189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932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0350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6461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A1D6-6A4B-164F-A7B7-25B8FF6D44BE}" type="datetimeFigureOut">
              <a:rPr lang="en-TR" smtClean="0"/>
              <a:t>10.10.2024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C09F-F70C-6143-B978-06EA871E98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663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CD26A1D6-6A4B-164F-A7B7-25B8FF6D44BE}" type="datetimeFigureOut">
              <a:rPr lang="en-TR" smtClean="0"/>
              <a:pPr/>
              <a:t>10.10.2024</a:t>
            </a:fld>
            <a:endParaRPr lang="en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3A13C09F-F70C-6143-B978-06EA871E98A0}" type="slidenum">
              <a:rPr lang="en-TR" smtClean="0"/>
              <a:pPr/>
              <a:t>‹#›</a:t>
            </a:fld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401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99F6-9917-3BD6-2824-AB8B68E3F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Yönetim Sistemleri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21AC3-DD34-09E4-3311-B0C034BB8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TR" b="1" dirty="0"/>
              <a:t>Kaynak: </a:t>
            </a:r>
            <a:r>
              <a:rPr lang="en-TR" dirty="0"/>
              <a:t>Database Management Systems</a:t>
            </a:r>
          </a:p>
          <a:p>
            <a:pPr algn="l"/>
            <a:r>
              <a:rPr lang="en-TR" dirty="0"/>
              <a:t>Raghu Ramakrishman and </a:t>
            </a:r>
            <a:r>
              <a:rPr lang="en-TR"/>
              <a:t>Johannes Gehrke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16279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9C166-AB74-AE63-7AB5-D045CA48C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ED5C-8417-4E27-482C-8F4338DB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 Tarihi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552E-67DF-2F2F-1488-335F6ABC8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1970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yılında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IBM'in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San Jose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Araştırma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Laboratuvarı'ndan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Edgar Codd,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adı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verilen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yeni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temsil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çerçevesi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önerdi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Bu,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sistemlerinin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geliştirilmesinde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dönüm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noktası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oldu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İlişkisel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modele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dayalı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birkaç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hızla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geliştirilmesine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alanı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sağlam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temele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oturtan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zengin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teorik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sonuç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gövdesine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yol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açtı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A Relational Model of Data for Large Shared Data Banks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Codd,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öncü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çalışmasıyla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1981 Turing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Ödülü'nü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kazandı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akademik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disiplin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olgunlaştı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DBMS'lerin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popülaritesi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ticari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manzarayı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değiştirdi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Faydaları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yaygın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kabul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edildi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kurumsal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yönetmek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DBMS'lerin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kullanımı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standart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haline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geldi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32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D8097-D8C3-3053-CF60-3F665A627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E100-40F9-FC53-1962-6C14DD5C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 Tarihi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64E0-37FA-AD31-1D0E-8C92903D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1980'lerde,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model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baskın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DBMS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paradigması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konumunu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sağlamlaştırdı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sistemleri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yaygın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kullanılmaya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devam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etti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IBM'in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System 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projesinin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parçası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geliştirilen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veritabanları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dili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standart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dili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haline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geldi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 SQL, 1986'da Amerikan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Ulusal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Standartlar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Enstitüsü'nün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(ANSI)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1987'de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Uluslararası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Standardizasyon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Örgütü'nün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(ISO)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standardı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haline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geld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mevcut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standart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SQL:1999, Amerikan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Ulusal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Standartlar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Enstitüsü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(ANSI)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Uluslararası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Standardizasyon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Örgütü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(ISO)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kabul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edildi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Tartışmasız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eş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zamanlı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programlamanın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yaygın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kullanılan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biçimi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programlarının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işlemler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adlandırılır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eş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zamanlı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yürütülmesidir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Kullanıcılar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kendileri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çalıştırılacaksa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programlar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yazarlar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bunları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eş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zamanlı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çalıştırma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sorumluluğu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DBMS'ye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verilir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 James Gray,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işlem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yönetimine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yaptığı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katkılardan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dolayı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1999 Turing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ödülünü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kazandı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O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zamandan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beri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standart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geniş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özellik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kümesini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içerecek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ortak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uzantıları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içerecek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kez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revize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edildi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Standartların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varlığına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rağmen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, var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hemen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hemen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hiçbir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buna tam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uymuyor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çoğu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SQL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kodu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sistemlerine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taşınmadan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önce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en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azından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bazı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değişiklikler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gerektiriyor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91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1D9C6-52FC-D451-5BE9-9AA4AF53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EE5D-1506-6687-24CF-D2CD6B22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 Tarihi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2830-6D01-0F94-AA9F-6500CA1D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1980'lerin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sonu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1990'larda,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sistemlerinin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alanında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ilerlemeler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kaydedildi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güçlü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sorgu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dilleri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zengin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modelleri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üzerine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önemli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araştırmalar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yürütüldü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kuruluşun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tüm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bölümlerinden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gelen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karmaşık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analizini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desteklemeye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eklemeler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yapıldı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Bazı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firmalar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IBM'in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DB2, Oracle 8, Informix2 UDS)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sistemlerini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resim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metin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yeni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türlerini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depolama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karmaşık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sorgular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sorma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yeteneğiyle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genişletti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Çok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sayıda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satıcı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ambarları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oluşturmak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çeşitli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veritabanından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gelen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birleştirmek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özel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analizler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yapmak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özel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geliştirildi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58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BE054-16FE-2550-EF5B-F5B9C756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19BF-0714-83F4-9379-5494BA87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 Tarihi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D017-C4CC-9311-CB68-019C780EE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üzerine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önemli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odaklı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özellik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katmanı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ekleyen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çeşitli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kurumsal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kaynak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planlama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(ERP)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yönetim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kaynak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planlama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(MRP)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paketlerinin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ortaya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çıkmasıdır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Yaygın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kullanılan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paketler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arasında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Baan, Oracle, PeopleSoft, SAP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Siebel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alır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paketler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çok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sayıda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kuruluş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karşılaşılan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dizi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ortak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görevi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envanter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yönetimi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insan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kaynakları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planlaması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finansal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analiz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belirler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görevleri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gerçekleştirmek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genel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katmanı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sağlar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DBMS'de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saklanır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katmanı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şirketlere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göre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özelleştirilebilir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da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katmanını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sıfırdan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oluşturmanın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maliyetine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kıyasla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şirketler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düşük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genel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maliyetlere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yol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açar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32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DCD86-4399-BC18-B560-AE3AEB4E0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E8B8-CD71-37B8-9F80-937B31C0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Dosya Sistemi ve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76523-FE7F-981E-544E-DEF24337D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Bir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DBMS'ye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ihtiyacı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anlamak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motive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edici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senaryoyu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ele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alalım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: Bir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şirketin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çalışanlar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departmanlar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ürünler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satışlar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vb.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hakkında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büyük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koleksiyonu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500 GB3)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vardır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aynı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birkaç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çalışan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erişir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Verilerle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ilgili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sorular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hızlı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yanıtlanmalı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kullanıcılar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verilerde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yapılan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değişiklikler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tutarlı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uygulanmalı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belirli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bölümlerine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maaşlar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erişim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kısıtlanmalıdır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659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A03E0-C534-8112-7900-CB01DC8B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BE59-96D3-117A-2FD6-C92B1157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Dosya Sistemi ve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AA96-5F37-EB02-8449-70DA7BC89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işletim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dosyalarında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depolayarak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yönetmeyi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deneyebiliriz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yaklaşımın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aşağıdakiler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dahil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üzere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dezavantajı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vardır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: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Muhtemelen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tüm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tutmak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500 GB ana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belleğimiz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yoktur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nedenle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disk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bant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depolama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aygıtında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depolamalı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gerektiğinde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işlenmek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üzere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ilgili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parçaları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ana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belleğe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getirmeliyiz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500 GB ana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belleğimiz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olsa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bile, 32 bit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adreslemeli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bilgisayar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sistemlerinde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yaklaşık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4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GB'tan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fazla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veriye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doğrudan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başvuramayız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Tüm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öğelerini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tanımlamak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yöntem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programlamalıyız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Bir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kullanıcının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hakkında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sormak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isteyebileceği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her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soruyu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yanıtlamak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özel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programlar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yazmalıyız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programlar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aranacak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büyük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miktarda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nedeniyle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karmaşık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eğilimindedir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082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568CB-D395-4500-A9EF-B130EF7AC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E5C6-E1D6-EED4-4447-13CC6A10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Dosya Sistemi ve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AF7F-B083-866F-D4FB-78D97A6B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aynı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anda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erişen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kullanıcılar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yapılan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tutarsız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değişikliklerden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korumalıyız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Uygulamalar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tür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eşzamanlı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erişimin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ayrıntılarını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ele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almak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zorundaysa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karmaşıklıklarına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büyük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ölçüde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katkıda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bulunur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Değişiklikler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yapılırken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çökerse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tutarlı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duruma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yüklendiğinden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emin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olmalıyız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İşletim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sistemleri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güvenlik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yalnızca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parola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mekanizması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sağlar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 Bu,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kullanıcıların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alt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kümelerine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erişim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iznine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sahip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olduğu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güvenlik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politikalarını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uygulamak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yeterince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esnek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"/>
              </a:rPr>
              <a:t>değildir</a:t>
            </a:r>
            <a:r>
              <a:rPr lang="en-US" sz="18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88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DFC24-2E9E-0A06-008A-00BAE3845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09D2-1BA6-6A99-BF77-511E825D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DBMS’nin 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80D5-DC58-EE4E-1678-8A22CB7B2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Bir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önceki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görevleri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kolaylaştırmak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tasarlanmış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yazılım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parçasıdır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işletim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sistemi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dosyaları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koleksiyonu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yerine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depolayarak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sağlam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yönetmek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özelliklerini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kullanabiliriz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Veri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hacmi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sayısı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arttıkça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yüzlerce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gigabayt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binlerce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mevcut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kurumsal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veritabanlarında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yaygındır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desteği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vazgeçilmez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hale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09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C484-1233-F5A2-0C59-33FB9A6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5B2E-C21E-8E83-946A-F70DA749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DBMS’nin 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620-35BE-A474-F735-46C0BDB4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Veri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Bağımsızlığı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programları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ideal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gösterimi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ayrıntılarına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maruz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bırakılmamalıdır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tür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ayrıntıları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gizleyen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soyut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görünümünü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sağlar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Verimli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Veri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Erişimi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Bir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depolamak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almak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çeşitli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karmaşık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teknikler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özellik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harici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aygıtlarında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depolanıyorsa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özellikle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önemlidir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Veri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Bütünlüğü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Güvenliği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her zaman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aracılığıyla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erişiliyorsa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bütünlük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kısıtlamalarını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uygulayabilir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çalışan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maaş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bilgilerini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eklemeden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önce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departman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bütçesinin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aşılmadığını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kontrol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edebilir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Ayrıca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sınıflarına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hangi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görülebileceğini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yöneten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erişim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kontrollerini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uygulayabilir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140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8ECF4-D29D-F6D6-9183-631B4B790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5D25-5222-F6DA-3A6C-1D68D8A1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DBMS’nin 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A099-A689-1D50-9FB7-60C9F284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Veri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Yönetimi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Birkaç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paylaştığında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yönetimini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merkezileştirmek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önemli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iyileştirmeler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sağlayabilir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Yönetilen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doğasını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farklı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gruplarının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bunları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nasıl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kullandığını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anlayan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deneyimli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profesyoneller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yedekliliği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aza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indirmek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gösterimini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düzenlemekten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depolamasını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ince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yaparak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almayı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hale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getirmekten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sorumlu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Eşzamanlı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Erişim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Çökme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Kurtarma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Bir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kullanıcıların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yalnızca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erişildiğini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düşünebilecekleri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eşzamanlı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erişimleri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planlar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Ayrıca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sistem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arızalarının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etkilerinden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korur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Azaltılmış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Geliştirme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Süresi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Açıkça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DBMS'deki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erişen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ortak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önemli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işlevleri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destekler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Bu,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yönelik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üst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düzey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arayüzle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birlikte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hızlı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geliştirmeyi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kolaylaştırır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uygulamalarının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önemli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görev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işlendiği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hata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ayıklanıp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test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edilmesi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gerekmediği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benzer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bağımsız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uygulamalardan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sağlam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olasılığı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yüksektir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608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9087-1CEB-785C-3AC7-F6D6C0CA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Temeller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C9C3-8BF3-C451-2928-9ACD5F3C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TR" dirty="0"/>
              <a:t>Giriş</a:t>
            </a:r>
          </a:p>
          <a:p>
            <a:pPr>
              <a:lnSpc>
                <a:spcPct val="150000"/>
              </a:lnSpc>
            </a:pPr>
            <a:r>
              <a:rPr lang="en-US" dirty="0"/>
              <a:t>ER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Kavramsal</a:t>
            </a:r>
            <a:r>
              <a:rPr lang="en-US" dirty="0"/>
              <a:t> </a:t>
            </a:r>
            <a:r>
              <a:rPr lang="en-US" dirty="0" err="1"/>
              <a:t>Tasarım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İlişkisel</a:t>
            </a:r>
            <a:r>
              <a:rPr lang="en-US" dirty="0"/>
              <a:t> Model – SQLDDL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İlişkisel</a:t>
            </a:r>
            <a:r>
              <a:rPr lang="en-US" dirty="0"/>
              <a:t> </a:t>
            </a:r>
            <a:r>
              <a:rPr lang="en-US" dirty="0" err="1"/>
              <a:t>Cebir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Hesaplama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SQL DML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943377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F2725-6B3A-E79E-8C25-4D748626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1795-FFF2-B8AA-B716-52BF0ECB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DBMS’nin Avantajları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D6A8-A6CA-DB43-C45A-AC05FC091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Tüm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avantajlar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önüne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alındığında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kullanmamak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neden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var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mıdır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?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Bazen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evet. Bir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belirli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yükleri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optimize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edilmiş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karmaşık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yazılım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parçasıdır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karmaşık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sorguları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yanıtlamak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eşzamanlı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isteği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işlemek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performansı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belirli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uzmanlaşmış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uygulamalar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yeterli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olmayabilir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Örnekler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arasında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sıkı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gerçek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zamanlı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kısıtlamalara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sahip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uygulamalar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verimli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özel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kod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yazılması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gereken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sadece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birkaç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iyi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tanımlanmış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kritik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işlem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alır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Bir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kullanmamak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diğer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neden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sorgu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dili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desteklenmeyen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şekillerde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işlemesi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gerekebilmesidir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Böyle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durumda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sunulan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soyut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görünümü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ihtiyaçlarıyla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uyuşmaz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aslında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engel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teşkil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eder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veritabanları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metin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esnek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analizini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desteklemez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(her ne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kadar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tedarikçiler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artık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ürünlerini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genişletiyor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olsalar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da).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Bir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uzmanlaşmış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performans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işleme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gereksinimleri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merkeziyse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DBMS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kullanmamayı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tercih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edebilir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özellikle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ek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avantajları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esnek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sorgulama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güvenlik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zamanlı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erişim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çökme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kurtarma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gerekmiyorsa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Ancak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büyük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ölçekli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yönetimi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gerektiren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çoğu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durumda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vazgeçilmez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araç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haline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gelmiştir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428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354B5-653F-DB11-4423-D1785E7BF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0B65-F990-C5B0-36C6-C6A600D3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Verilerin Bir DBMS’de Tanımlanması ve Depolanması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D979-EFA4-803D-3B60-C049DDCD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Veri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düşük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seviyeli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ayrıntısını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gizleyen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üst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düzey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tanımlama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yapılarının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koleksiyonudur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Bir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depolanacak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açısından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tanımlamasına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olanak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Günümüzdeki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çoğu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yönetim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sistemi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kitapta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odaklandığımız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modeline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dayanmaktadır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151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17AD-C9D9-B24E-A906-223163476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7A68-92A8-F0A4-D8D5-42565F6D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Verilerin Bir DBMS’de Tanımlanması ve Depolanması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212E-E0DD-918D-C432-79479DBB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ayrıntıyı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gizlese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de,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yine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altta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yatan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kuruluş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hakkında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düşünme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biçiminden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çok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depolama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biçimine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yakındır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Anlamsal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Semantik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kullanıcının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kuruluştaki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iyi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ilk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tanımını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yapmasını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kolaylaştıran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soyut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üst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düzey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modelidir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modeller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gerçek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senaryosunu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tanımlamaya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yardımcı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çok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çeşitli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yapılar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içerir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Bir DBMS,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tüm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yapıları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doğrudan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desteklemek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tasarlanmamıştır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;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genellikle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model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sadece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birkaç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temel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yapıya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sahip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etrafında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oluşturulur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Anlamsal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model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açısından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tasarımı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yararlı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başlangıç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​​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noktası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görevi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görür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sonra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gerçekten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desteklediği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açısından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tasarımına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dönüştürülür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59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FDC25-077E-0780-8815-C576BD7F3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D340-B202-AFC1-7A69-8C4E5FA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Verilerin Bir DBMS’de Tanımlanması ve Depolanması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1498-5FBD-94DD-8031-959239249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Yaygın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kullanılan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semantik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varlık-ilişki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(ER – Entity Relationship)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varlıkları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aralarındaki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ilişkileri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resimsel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belirtmemize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olanak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2837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D4A8-0C0C-E335-82E2-0B7DEBCB9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B768-B712-C43C-0DB2-F4A1D5AD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9FB8-9C55-3AE2-EAE5-7C8007F9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Bu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modeldeki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merkezi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tanımlama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yapısı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kayıt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kümesi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düşünülebilecek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ilişkidir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</a:t>
            </a:r>
            <a:endParaRPr lang="en-US" sz="2000" dirty="0">
              <a:solidFill>
                <a:srgbClr val="000000"/>
              </a:solidFill>
              <a:latin typeface="Times"/>
            </a:endParaRPr>
          </a:p>
          <a:p>
            <a:pPr>
              <a:lnSpc>
                <a:spcPct val="17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Bir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açısından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verilerin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tanımı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Times"/>
              </a:rPr>
              <a:t>şema</a:t>
            </a:r>
            <a:r>
              <a:rPr lang="en-US" sz="2000" b="1" dirty="0">
                <a:solidFill>
                  <a:srgbClr val="000000"/>
                </a:solidFill>
                <a:effectLst/>
                <a:latin typeface="Times"/>
              </a:rPr>
              <a:t> (Schema)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adlandırılır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İlişkisel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modelde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ilişki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şema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adını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her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alanın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adını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öznitelik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sütunu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her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alanın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türünü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belirtir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üniversite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veritabanındaki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öğrenci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bilgileri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aşağıdaki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şemaya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sahip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ilişkide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"/>
              </a:rPr>
              <a:t>saklanabilir</a:t>
            </a:r>
            <a:r>
              <a:rPr lang="en-US" sz="2000" dirty="0">
                <a:solidFill>
                  <a:srgbClr val="000000"/>
                </a:solidFill>
                <a:effectLst/>
                <a:latin typeface="Times"/>
              </a:rPr>
              <a:t>:</a:t>
            </a:r>
          </a:p>
          <a:p>
            <a:pPr lvl="1">
              <a:lnSpc>
                <a:spcPct val="17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Students(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"/>
              </a:rPr>
              <a:t>sid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"/>
              </a:rPr>
              <a:t>name: 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"/>
              </a:rPr>
              <a:t>login: 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"/>
              </a:rPr>
              <a:t>age: 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integer,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"/>
              </a:rPr>
              <a:t>gpa</a:t>
            </a:r>
            <a:r>
              <a:rPr lang="en-US" sz="16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real)</a:t>
            </a:r>
          </a:p>
          <a:p>
            <a:pPr lvl="1">
              <a:lnSpc>
                <a:spcPct val="170000"/>
              </a:lnSpc>
            </a:pPr>
            <a:endParaRPr lang="en-US" sz="1600" dirty="0">
              <a:solidFill>
                <a:srgbClr val="000000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883826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2A143-F8B9-1F94-EAA2-DCC0AA125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6C59-631D-E433-E80B-9CBA6B89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FCE1-D30B-0AE3-D119-EA914ABC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Önceki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ilişkisindeki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kaydın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alan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adları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türleri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belirtildiği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beş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alana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olduğunu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söyler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ilişkisinin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örneği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Şekil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1.1'de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görünür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ilişkisindeki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satır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öğrenciyi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tanımlayan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kayıttır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Açıklama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tam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değildir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öğrencinin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boyu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dahil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edilmemiştir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üniversite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veritabanındaki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amaçlanan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uygulamalar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muhtemelen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yeterlidir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Her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satır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ilişkisinin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şemasını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takip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eder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nedenle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çağrısı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öğrenciyi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tanımlamak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şablon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kabul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edilebilir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  <p:pic>
        <p:nvPicPr>
          <p:cNvPr id="6" name="Picture 5" descr="A group of names on a white background&#10;&#10;Description automatically generated">
            <a:extLst>
              <a:ext uri="{FF2B5EF4-FFF2-40B4-BE49-F238E27FC236}">
                <a16:creationId xmlns:a16="http://schemas.microsoft.com/office/drawing/2014/main" id="{DF48B320-91AC-6EF4-28FD-FFF0AB2E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1690688"/>
            <a:ext cx="4927600" cy="18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2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6B764-1E89-1C1C-7933-B405346F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E021-665E-A2AA-E55A-EEEA6F1C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İlişkisel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1E14-C69F-A5DB-2512-BF16EF1A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Bir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öğrenci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topluluğunun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tanımını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ilişkideki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kayıtların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karşılaması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gereken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koşullar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"/>
              </a:rPr>
              <a:t>bütünlük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"/>
              </a:rPr>
              <a:t>kısıtlamalarını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"/>
              </a:rPr>
              <a:t> (Integrity Constraints)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belirterek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kesin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hale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getirebiliriz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her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öğrencinin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benzersiz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effectLst/>
                <a:latin typeface="Times"/>
              </a:rPr>
              <a:t>sid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değerine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sahip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olduğunu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belirtebiliriz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bilgiyi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Students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şemasına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basitçe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başka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alan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ekleyerek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yakalayamayacağımızı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unutmayın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nedenle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alandaki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değerlerin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benzersizliğini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belirtme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yeteneği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verilerimizi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tanımlayabileceğimiz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doğruluğu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artırır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Bütünlük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kısıtlamalarını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belirtmek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kullanılabilen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yapıların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ifade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gücü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modelinin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önemli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parçasıdır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  <p:pic>
        <p:nvPicPr>
          <p:cNvPr id="4" name="Picture 3" descr="A group of names on a white background&#10;&#10;Description automatically generated">
            <a:extLst>
              <a:ext uri="{FF2B5EF4-FFF2-40B4-BE49-F238E27FC236}">
                <a16:creationId xmlns:a16="http://schemas.microsoft.com/office/drawing/2014/main" id="{FF149ABD-5781-3B6E-1C52-72A886C9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0" y="1825625"/>
            <a:ext cx="4927600" cy="18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61F70-CADD-3BFC-5965-1F4BFE9A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BAF7-67B9-0373-274D-E5BF4722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Başka Veri Modelleri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D083-0050-9679-E095-6D722B018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İlişkisel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modeline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ek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IBM'in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DB2, Informix, Oracle, Sybase,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Microsoft'un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Access,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FoxBase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Paradox, Tandem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Teradata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sistemde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kullanılır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diğer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önemli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modelleri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arasında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hiyerarşik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model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IBM'in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IMS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DBMS'sinde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kullanılır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), </a:t>
            </a:r>
          </a:p>
          <a:p>
            <a:pPr>
              <a:lnSpc>
                <a:spcPct val="17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ağ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IDS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IDMS'de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kullanılır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), </a:t>
            </a:r>
          </a:p>
          <a:p>
            <a:pPr>
              <a:lnSpc>
                <a:spcPct val="17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nesne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yönelimli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model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Objectstore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Versant'ta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kullanılır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nesne-ilişkisel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model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IBM, Informix,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ObjectStore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, Oracle, Versant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diğerlerinin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DBMS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ürünlerinde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kullanılır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bulunur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hiyerarşik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ağ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modellerini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kullanırken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nesne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yönelimli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nesne-ilişkisel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modellere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dayalı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sistemler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pazarda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kabul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görmeye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başlasa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günümüzde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baskın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model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ilişkisel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Times"/>
              </a:rPr>
              <a:t>modeldir</a:t>
            </a:r>
            <a:r>
              <a:rPr lang="en-US" sz="1600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022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79BB-A60B-61AB-2B08-812A1E2BA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88F2-6511-B92B-C701-BD44A84B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DBMS’de Soyutlama Seviyeleri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27DC-CF7D-ADA1-AF08-4170BBC9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şemaları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tanımlamak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tanımlama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dili</a:t>
            </a:r>
            <a:r>
              <a:rPr lang="en-US" sz="2000" dirty="0">
                <a:solidFill>
                  <a:srgbClr val="000000"/>
                </a:solidFill>
                <a:effectLst/>
              </a:rPr>
              <a:t> (Data Definition Language - DDL)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kullanılır</a:t>
            </a:r>
            <a:r>
              <a:rPr lang="en-US" sz="2000" dirty="0">
                <a:solidFill>
                  <a:srgbClr val="000000"/>
                </a:solidFill>
                <a:effectLst/>
              </a:rPr>
              <a:t>. En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çok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kullanılan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dili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SQL'in</a:t>
            </a:r>
            <a:r>
              <a:rPr lang="en-US" sz="2000" dirty="0">
                <a:solidFill>
                  <a:srgbClr val="000000"/>
                </a:solidFill>
                <a:effectLst/>
              </a:rPr>
              <a:t> DDL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olanaklarını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sonraki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derslerde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alıyoruz</a:t>
            </a:r>
            <a:r>
              <a:rPr lang="en-US" sz="20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20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satıcıları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şemanın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yönlerini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tanımlamak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2000" dirty="0">
                <a:solidFill>
                  <a:srgbClr val="000000"/>
                </a:solidFill>
                <a:effectLst/>
              </a:rPr>
              <a:t> SQL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komutlarını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da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destekler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komutlar</a:t>
            </a:r>
            <a:r>
              <a:rPr lang="en-US" sz="2000" dirty="0">
                <a:solidFill>
                  <a:srgbClr val="000000"/>
                </a:solidFill>
                <a:effectLst/>
              </a:rPr>
              <a:t> SQL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dil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standardının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parçası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değildir</a:t>
            </a:r>
            <a:r>
              <a:rPr lang="en-US" sz="2000" dirty="0">
                <a:solidFill>
                  <a:srgbClr val="000000"/>
                </a:solidFill>
                <a:effectLst/>
              </a:rPr>
              <a:t>.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200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şemalar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hakkındaki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bilgiler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kataloglarında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saklanır</a:t>
            </a:r>
            <a:r>
              <a:rPr lang="en-US" sz="2000" dirty="0">
                <a:solidFill>
                  <a:srgbClr val="000000"/>
                </a:solidFill>
                <a:effectLst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Bölüm</a:t>
            </a:r>
            <a:r>
              <a:rPr lang="en-US" sz="2000" dirty="0">
                <a:solidFill>
                  <a:srgbClr val="000000"/>
                </a:solidFill>
                <a:effectLst/>
              </a:rPr>
              <a:t> 12.1). </a:t>
            </a:r>
          </a:p>
        </p:txBody>
      </p:sp>
    </p:spTree>
    <p:extLst>
      <p:ext uri="{BB962C8B-B14F-4D97-AF65-F5344CB8AC3E}">
        <p14:creationId xmlns:p14="http://schemas.microsoft.com/office/powerpoint/2010/main" val="2609162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2C73F-6D7C-5FA3-3320-3A0EC695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DF5E-F067-D281-878A-27807EC6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DBMS’de Soyutlama Seviyeleri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325C-01F3-9BD3-7AB4-239C2848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7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</a:rPr>
              <a:t>Harici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Şema</a:t>
            </a:r>
            <a:r>
              <a:rPr lang="en-US" sz="1800" dirty="0">
                <a:solidFill>
                  <a:srgbClr val="000000"/>
                </a:solidFill>
              </a:rPr>
              <a:t> (External Schema)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</a:rPr>
              <a:t>Kavramsal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Şema</a:t>
            </a:r>
            <a:r>
              <a:rPr lang="en-US" sz="1800" dirty="0">
                <a:solidFill>
                  <a:srgbClr val="000000"/>
                </a:solidFill>
              </a:rPr>
              <a:t> (Conceptual Schema)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</a:rPr>
              <a:t>Fiziksel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Şema</a:t>
            </a:r>
            <a:r>
              <a:rPr lang="en-US" sz="1800" dirty="0">
                <a:solidFill>
                  <a:srgbClr val="000000"/>
                </a:solidFill>
              </a:rPr>
              <a:t> (Physical Schema)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8CCF0D45-86A8-9E5D-F305-EC078268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1825626"/>
            <a:ext cx="5930900" cy="36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3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D6859-43AD-1F62-6B36-FD78F275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9EE4-B4FA-4923-8F32-76628FE4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Veritabanı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Sistemlerine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Genel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Bakış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C711D-C561-4E1D-C827-955064A2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DBMS,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ilişkisel</a:t>
            </a:r>
            <a:r>
              <a:rPr lang="en-US" dirty="0"/>
              <a:t> DBMS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yönetmek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DBMS </a:t>
            </a:r>
            <a:r>
              <a:rPr lang="en-US" dirty="0" err="1"/>
              <a:t>düşünmeliyiz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DBMS'de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Bir DBMS,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arızaları</a:t>
            </a:r>
            <a:r>
              <a:rPr lang="en-US" dirty="0"/>
              <a:t> </a:t>
            </a:r>
            <a:r>
              <a:rPr lang="en-US" dirty="0" err="1"/>
              <a:t>sırasında</a:t>
            </a:r>
            <a:r>
              <a:rPr lang="en-US" dirty="0"/>
              <a:t> </a:t>
            </a:r>
            <a:r>
              <a:rPr lang="en-US" dirty="0" err="1"/>
              <a:t>eşzamanlı</a:t>
            </a:r>
            <a:r>
              <a:rPr lang="en-US" dirty="0"/>
              <a:t> </a:t>
            </a:r>
            <a:r>
              <a:rPr lang="en-US" dirty="0" err="1"/>
              <a:t>erişimi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destekler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korur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DBMS'nin</a:t>
            </a:r>
            <a:r>
              <a:rPr lang="en-US" dirty="0"/>
              <a:t> ana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nelerdir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hayatta</a:t>
            </a:r>
            <a:r>
              <a:rPr lang="en-US" dirty="0"/>
              <a:t> </a:t>
            </a:r>
            <a:r>
              <a:rPr lang="en-US" dirty="0" err="1"/>
              <a:t>veritabanıyla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</a:t>
            </a:r>
            <a:r>
              <a:rPr lang="en-US" dirty="0" err="1"/>
              <a:t>ilgilenir</a:t>
            </a:r>
            <a:r>
              <a:rPr lang="en-US" dirty="0"/>
              <a:t>?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71968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9A376-4018-B0C1-9980-E9442092F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0BBB-5A46-4C14-6F8B-72F0DDE1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Kavramsal Şema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237-29C5-A23B-D89C-DAEE7F60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bazen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mantıksal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),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depolanan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DBMS'nin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modeli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açısından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tanımlar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depolanan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tanımlar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üniversite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veritabanımızda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öğrenciler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öğretim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görevlileri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varlıklar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derslere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kaydı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hakkında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içerir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gördüğümüz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öğrenci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varlıkları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Öğrenci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ilişkisindeki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kayıtlar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tanımlanabilir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Aslında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her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varlık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koleksiyonu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koleksiyonu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tanımlanabilir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aşağıdaki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yol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açar</a:t>
            </a:r>
            <a:r>
              <a:rPr lang="en-US" sz="1400" dirty="0">
                <a:solidFill>
                  <a:srgbClr val="000000"/>
                </a:solidFill>
                <a:effectLst/>
              </a:rPr>
              <a:t>: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Students(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sid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name: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login: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age: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integer,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gpa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real)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Faculty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(fid: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fname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sal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real)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Courses(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cid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cname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credits: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integer)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Rooms(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rno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: integer,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address: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capacity: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integer)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Enrolled (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sid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cid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grade: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Teaches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(fid: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cid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string)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Meets_In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(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"/>
              </a:rPr>
              <a:t>cid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Times"/>
              </a:rPr>
              <a:t>rno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: integer,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"/>
              </a:rPr>
              <a:t>time: </a:t>
            </a:r>
            <a:r>
              <a:rPr lang="en-US" sz="1400" dirty="0">
                <a:solidFill>
                  <a:srgbClr val="000000"/>
                </a:solidFill>
                <a:effectLst/>
                <a:latin typeface="Times"/>
              </a:rPr>
              <a:t>string)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D8250-1E42-FFC0-9FF6-B2037333E521}"/>
              </a:ext>
            </a:extLst>
          </p:cNvPr>
          <p:cNvSpPr txBox="1"/>
          <p:nvPr/>
        </p:nvSpPr>
        <p:spPr>
          <a:xfrm>
            <a:off x="6451600" y="3897948"/>
            <a:ext cx="5030673" cy="1028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İlişkilerin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seçimi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ve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her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ilişki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için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alanların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seçimi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her zaman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açık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değildir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ve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iyi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bir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kavramsal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şemaya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ulaşma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sürecine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kavramsal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veritabanı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tasarımı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denir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Palatino Linotype" panose="02040502050505030304" pitchFamily="18" charset="0"/>
              </a:rPr>
              <a:t>.</a:t>
            </a:r>
            <a:endParaRPr lang="en-TR" sz="1400" dirty="0">
              <a:solidFill>
                <a:schemeClr val="accent6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48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6A3A2-EF93-CF53-31E9-44A63CF03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FA58-FD11-45F3-17C7-64D1C920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Fiziksel Şema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450F-1F4C-59DC-558D-AD0A6588F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ek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ayrıntılarını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belirtir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Esasen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açıklanan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diskler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bantlar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ikincil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aygıtlarında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nasıl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depolandığını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özetler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İlişkileri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alma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hızlandırmak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dizin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yardımcı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oluşturmak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hangi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dosya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organizasyonlarının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kullanılacağına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karar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vermeliyiz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Üniversite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şöyledir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ilişkileri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kayıtların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sıralanmamış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dosyaları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depolayın</a:t>
            </a:r>
            <a:r>
              <a:rPr lang="en-US" sz="1200" dirty="0">
                <a:solidFill>
                  <a:srgbClr val="000000"/>
                </a:solidFill>
                <a:effectLst/>
              </a:rPr>
              <a:t>. (Bir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DBMS'deki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dosya</a:t>
            </a:r>
            <a:r>
              <a:rPr lang="en-US" sz="1200" dirty="0">
                <a:solidFill>
                  <a:srgbClr val="000000"/>
                </a:solidFill>
                <a:effectLst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işletim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sistemindeki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karakter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dizisi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yerine</a:t>
            </a:r>
            <a:r>
              <a:rPr lang="en-US" sz="1200" dirty="0">
                <a:solidFill>
                  <a:srgbClr val="000000"/>
                </a:solidFill>
                <a:effectLst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kayıt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koleksiyonu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sayfa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koleksiyonudur</a:t>
            </a:r>
            <a:r>
              <a:rPr lang="en-US" sz="1200" dirty="0">
                <a:solidFill>
                  <a:srgbClr val="000000"/>
                </a:solidFill>
                <a:effectLst/>
              </a:rPr>
              <a:t>.)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Öğrenciler</a:t>
            </a:r>
            <a:r>
              <a:rPr lang="en-US" sz="1200" dirty="0">
                <a:solidFill>
                  <a:srgbClr val="000000"/>
                </a:solidFill>
                <a:effectLst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Fakülte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Dersler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ilişkilerinin</a:t>
            </a:r>
            <a:r>
              <a:rPr lang="en-US" sz="1200" dirty="0">
                <a:solidFill>
                  <a:srgbClr val="000000"/>
                </a:solidFill>
                <a:effectLst/>
              </a:rPr>
              <a:t> ilk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sütununda</a:t>
            </a:r>
            <a:r>
              <a:rPr lang="en-US" sz="1200" dirty="0">
                <a:solidFill>
                  <a:srgbClr val="000000"/>
                </a:solidFill>
                <a:effectLst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Fakülte'nin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sal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sütununda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Odalar'ın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kapasite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sütununda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dizinler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oluşturun</a:t>
            </a:r>
            <a:r>
              <a:rPr lang="en-US" sz="1200" dirty="0">
                <a:solidFill>
                  <a:srgbClr val="000000"/>
                </a:solidFill>
                <a:effectLst/>
              </a:rPr>
              <a:t>.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hakkındaki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kararlar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nasıl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erişildiğine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anlayışa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dayanır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İyi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ulaşma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sürecine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tasarımı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denir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36617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B1E7F-2455-DF17-3C21-4B4320003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439B-99A9-6F01-C0D0-A2A7A435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Harici Şema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EE60-5CD5-A09F-5217-1481BBA9E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modeli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açısından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erişiminin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bireysel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grupları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düzeyinde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özelleştirilmesine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yetkilendirilmesine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olanak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tanır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Belirli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yalnızca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dizi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depolanmış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olduğu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tam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belirli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grubuna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uyarlanmış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birkaç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Her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fazla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koleksiyonundan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oluşur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Bir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kayıtlar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depolanmaz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Bunun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yerine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açısından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tanım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hesaplanırlar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3.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25.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Bölümlerde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ayrıntılı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alacağız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3090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03D3D-993D-2E6C-BF48-C9986F6D7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F292-8CBC-B2BB-AF5B-C7F7D8BA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Harici Şema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A94B-8940-6719-ED13-3730A9209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tasarımı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son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gereksinimleri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yönlendirilir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öğrencilerin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ders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öğretim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üyelerinin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ders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kayıtlarını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bulmalarına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izin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vermek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isteyebiliriz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aşağıdaki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tanımlayarak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Courseinfo</a:t>
            </a:r>
            <a:r>
              <a:rPr lang="en-US" sz="1200" dirty="0">
                <a:solidFill>
                  <a:srgbClr val="000000"/>
                </a:solidFill>
                <a:effectLst/>
              </a:rPr>
              <a:t>( rid: string,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fname</a:t>
            </a:r>
            <a:r>
              <a:rPr lang="en-US" sz="1200" dirty="0">
                <a:solidFill>
                  <a:srgbClr val="000000"/>
                </a:solidFill>
                <a:effectLst/>
              </a:rPr>
              <a:t>: string, enrollment: integer)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tıpkı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kayıtlar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hakkında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sorular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kayıtlar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açıkça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depolanmasa</a:t>
            </a:r>
            <a:r>
              <a:rPr lang="en-US" sz="1600" dirty="0">
                <a:solidFill>
                  <a:srgbClr val="000000"/>
                </a:solidFill>
                <a:effectLst/>
              </a:rPr>
              <a:t> bile,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ihtiyaç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duyulduğunda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hesaplanırlar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Courseinfo'yu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dahil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etmedik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çünkü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Courseinfo'yu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hesaplayabiliriz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bunu</a:t>
            </a:r>
            <a:r>
              <a:rPr lang="en-US" sz="1600" dirty="0">
                <a:solidFill>
                  <a:srgbClr val="000000"/>
                </a:solidFill>
                <a:effectLst/>
              </a:rPr>
              <a:t> ek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gereksiz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olur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gereksizlikler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boşa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harcanan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ek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tutarsızlıklara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yol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Kayıtlı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ilişkisine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tuple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eklenebilir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belirli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öğrencinin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belirli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kursa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kaydolduğunu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gösterir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Courseinfo'nun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ilgili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kaydının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kayıt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alanındaki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artırmaz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eğer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ikincisi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parçasıysa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tuple'ları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depolanıyorsa</a:t>
            </a:r>
            <a:r>
              <a:rPr lang="en-US" sz="1600" dirty="0">
                <a:solidFill>
                  <a:srgbClr val="000000"/>
                </a:solidFill>
                <a:effectLst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23700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41EBE-642D-5F03-AD53-1C33A8784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A2583-2569-61A1-CBC4-CE097FE1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 Bağımsızlığı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690E-85D9-13DF-BCA2-398C03C11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kullanmanın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çok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önemli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avantajı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bağımsızlığı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sunmasıdır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yapılandırılma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biçimindeki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yalıtılmıştır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Veri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bağımsızlığı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düzeyde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soyutlamasının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kullanılmasıyla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özellikle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belirgin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avantajlar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prensipte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karşılık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gelen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talep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üzerine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üretilir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Altta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yatan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yeniden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düzenlenirse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değiştirilirse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ilişkisinin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tanımı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olduğu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hesaplanması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değiştirilebilir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üniversitemizin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Fakülte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ilişkisinin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aşağıdaki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ilişkiyle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değiştirildiğini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varsayalım</a:t>
            </a:r>
            <a:r>
              <a:rPr lang="en-US" sz="1600" dirty="0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Faculty_public</a:t>
            </a:r>
            <a:r>
              <a:rPr lang="en-US" sz="1200" dirty="0">
                <a:solidFill>
                  <a:srgbClr val="000000"/>
                </a:solidFill>
                <a:effectLst/>
              </a:rPr>
              <a:t> (fid: string,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fname</a:t>
            </a:r>
            <a:r>
              <a:rPr lang="en-US" sz="1200" dirty="0">
                <a:solidFill>
                  <a:srgbClr val="000000"/>
                </a:solidFill>
                <a:effectLst/>
              </a:rPr>
              <a:t>: string, office: integer)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Faculty_private</a:t>
            </a:r>
            <a:r>
              <a:rPr lang="en-US" sz="1200" dirty="0">
                <a:solidFill>
                  <a:srgbClr val="000000"/>
                </a:solidFill>
                <a:effectLst/>
              </a:rPr>
              <a:t>(fid: string,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sal</a:t>
            </a:r>
            <a:r>
              <a:rPr lang="en-US" sz="1200" dirty="0">
                <a:solidFill>
                  <a:srgbClr val="000000"/>
                </a:solidFill>
                <a:effectLst/>
              </a:rPr>
              <a:t>: real)</a:t>
            </a:r>
          </a:p>
        </p:txBody>
      </p:sp>
    </p:spTree>
    <p:extLst>
      <p:ext uri="{BB962C8B-B14F-4D97-AF65-F5344CB8AC3E}">
        <p14:creationId xmlns:p14="http://schemas.microsoft.com/office/powerpoint/2010/main" val="4102698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107BB-43DA-21EF-E3B6-391AFE7E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44B5-9217-199E-4022-D0D10C0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 Bağımsızlığı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45D6-A76B-05DC-31AE-0A0D2A60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Sezgisel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fakülteyle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ilgili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bazı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gizli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ilişkiye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yerleştirilmiş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ofislerle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ilgili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eklenmiştir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Courseinfo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ilişkisi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birlikte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Faculty'deki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içeren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Faculty_public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Faculty_private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terimleriyle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yeniden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tanımlanabilir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böylece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Courseinfo'yu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sorgulayan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olduğu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yanıtları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Böylece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mantıksal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yapısındaki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depolanacak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seçimindeki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korunabilir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özelliğe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mantıksal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bağımsızlığı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denir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ayrıntılarındaki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izole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bağımsızlığı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diskte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nasıl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düzenlendiği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dosya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dizin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seçimi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ayrıntıları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gizler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kaldığı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sürece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değiştirmeden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ayrıntılarını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değiştirebiliriz</a:t>
            </a:r>
            <a:r>
              <a:rPr lang="en-US" sz="1600" dirty="0">
                <a:solidFill>
                  <a:srgbClr val="000000"/>
                </a:solidFill>
                <a:effectLst/>
              </a:rPr>
              <a:t>.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Elbette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performans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etkilenebilir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436327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6651B-FC32-068E-0E80-3D98125AB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3A05-08A3-A9DC-09B7-4B4D54B5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DBMS’de Sorgular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EA45-75EE-C966-1E23-15FAC85A5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Bir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ne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kadar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kolay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edilebildiği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belirler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Eski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sistemlerinin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aksine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sistemleri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zengin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sınıfının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kolayca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sorulmasını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popülerliklerine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büyük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katkıda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bulunmuştur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Bölüm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1.5.2'deki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üniversite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düşünün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İşte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sorabileceği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bazı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sorular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Öğrenci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kimliği</a:t>
            </a:r>
            <a:r>
              <a:rPr lang="en-US" sz="1200" dirty="0">
                <a:solidFill>
                  <a:srgbClr val="000000"/>
                </a:solidFill>
                <a:effectLst/>
              </a:rPr>
              <a:t> 1234567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öğrencinin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nedir</a:t>
            </a:r>
            <a:endParaRPr lang="en-US" sz="12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</a:rPr>
              <a:t>CS5647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dersini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veren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profesörlerin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ortalama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maaşı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nedir</a:t>
            </a:r>
            <a:endParaRPr lang="en-US" sz="12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</a:rPr>
              <a:t>CS5647'ye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kaç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öğrenci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kayıtlıdır</a:t>
            </a:r>
            <a:endParaRPr lang="en-US" sz="12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1200" dirty="0">
                <a:solidFill>
                  <a:srgbClr val="000000"/>
                </a:solidFill>
                <a:effectLst/>
              </a:rPr>
              <a:t>CS564'teki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öğrencilerin</a:t>
            </a:r>
            <a:r>
              <a:rPr lang="en-US" sz="1200" dirty="0">
                <a:solidFill>
                  <a:srgbClr val="000000"/>
                </a:solidFill>
                <a:effectLst/>
              </a:rPr>
              <a:t> hangi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kısmı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B7'den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200" dirty="0">
                <a:solidFill>
                  <a:srgbClr val="000000"/>
                </a:solidFill>
                <a:effectLst/>
              </a:rPr>
              <a:t> iyi not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almıştır</a:t>
            </a:r>
            <a:endParaRPr lang="en-US" sz="1200" dirty="0">
              <a:solidFill>
                <a:srgbClr val="000000"/>
              </a:solidFill>
              <a:effectLst/>
            </a:endParaRPr>
          </a:p>
          <a:p>
            <a:pPr lvl="1">
              <a:lnSpc>
                <a:spcPct val="15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CPA'sı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3.0'dan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düşük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herhangi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öğrenci</a:t>
            </a:r>
            <a:r>
              <a:rPr lang="en-US" sz="1200" dirty="0">
                <a:solidFill>
                  <a:srgbClr val="000000"/>
                </a:solidFill>
                <a:effectLst/>
              </a:rPr>
              <a:t> CS5647'ye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kayıtlı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mıdır</a:t>
            </a:r>
            <a:endParaRPr lang="en-US" sz="120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5866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D5C9B-3AA2-97AF-724F-D3E2B0A9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E9D2-6750-01E1-EF4D-8D88F32D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DBMS’de Sorgular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8F2D-76D9-6EDE-766C-61E02ED75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Bir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içeren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sorulara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denir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Bir DBMS,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sorguların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sorulabileceği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modelin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çok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çekici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güçlü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desteklemesidir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matematiksel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mantığa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dayalı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resmi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sorguların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sezgisel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kesin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anlamı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cebir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operatör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koleksiyonuna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dayalı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hesaplamaya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güç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açısından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eşdeğer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başka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resmi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Bir DBMS,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(DML)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aracılığıyla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oluşturmasını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değiştirmesini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sorgulamasını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nedenle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eklemek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silmek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değiştirmek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da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sağlayan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DML'nin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yalnızca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parçasıdır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SQL'in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DML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özelliklerini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5.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Bölüm'de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alacağız</a:t>
            </a:r>
            <a:r>
              <a:rPr lang="en-US" sz="1600" dirty="0">
                <a:solidFill>
                  <a:srgbClr val="000000"/>
                </a:solidFill>
                <a:effectLst/>
              </a:rPr>
              <a:t>. DML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DDL,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ana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COBOL)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yerleştirildiğinde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toplu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alt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343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CE216-FCA5-88AC-97D0-4802614A6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E136-A7ED-084D-9E0B-C43169AC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İşlem (Transaction) Yönetimi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323C-B2C3-28C3-61DD-690E8EC56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Havayolu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rezervasyonları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hakkında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tutan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düşünün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Herhangi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birkaç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seyahat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acentesinin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çeşitli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uçuşlardaki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mevcut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koltuklar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hakkında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yeni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koltuk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rezervasyonları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olasıdır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muhtemeldir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).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Birkaç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eriştiğinde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muhtemelen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değiştirdiğinde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), DBMS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çakışmaları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önlemek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isteklerini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dikkatlice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sıralamalıdır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seyahat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acentesi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belirli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günde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100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numaralı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uçuşu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aradığında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boş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koltuk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bulduğunda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başka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seyahat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acentesi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o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koltuk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rezervasyon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böylece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ilk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acentenin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gördüğü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geçersiz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kılabilir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Eşzamanlı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kullanımın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başka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örneği</a:t>
            </a:r>
            <a:r>
              <a:rPr lang="en-US" sz="1400" dirty="0">
                <a:solidFill>
                  <a:srgbClr val="000000"/>
                </a:solidFill>
                <a:effectLst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bankanın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Bir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programı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toplam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mevduatları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hesaplarken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başka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ilk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uygulamanın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'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gördüğü</a:t>
            </a:r>
            <a:r>
              <a:rPr lang="en-US" sz="1400" dirty="0">
                <a:solidFill>
                  <a:srgbClr val="000000"/>
                </a:solidFill>
                <a:effectLst/>
              </a:rPr>
              <a:t>'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hesaptan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henüz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görülmemiş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hesaba</a:t>
            </a:r>
            <a:r>
              <a:rPr lang="en-US" sz="1400" dirty="0">
                <a:solidFill>
                  <a:srgbClr val="000000"/>
                </a:solidFill>
                <a:effectLst/>
              </a:rPr>
              <a:t> para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aktarabilir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böylece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toplamın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gerekenden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büyük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görünmesine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neden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Açıkça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anormalliklerin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oluşmasına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verilmemelidir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zamanlı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erişime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verilmemesi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performansı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düşürebilir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3430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449B-F916-BA36-C711-530C6BE28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3DEA-8E4F-C1A8-FDE0-23B398D8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İşlem (Transaction) Yönetimi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A651-285F-D769-EB61-ED949711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Ayrıca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DBMS,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çökmeden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sonra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yeniden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başlatıldığında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etkin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uygulamaların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durumunun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tutarlı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duruma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yüklenmesini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sağlayarak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arızalarının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etkilerinden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korumalıdır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seyahat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acentesi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rezervasyon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yapılmasını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isterse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rezervasyonun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yapıldığını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söyleyerek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yanıt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verirse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çökerse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rezervasyon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kaybolmamalıdır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Öte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yandan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DBMS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henüz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isteğe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yanıt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vermemişse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çökme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meydana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geldiğinde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gerekli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değişiklikleri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yapıyorsa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tekrar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açıldığında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kısmi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değişiklikler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alınmalıdır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Bir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programının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herhangi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şekilde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yürütülmesidir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programın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birkaç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kez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yürütülmesi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birkaç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üretecektir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.) Bu, DBMS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görülen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temel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değişiklik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birimidir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Kısmi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verilmez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grubunun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etkisi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yürütülmesine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eşdeğerdir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özelliklerin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garanti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edildiğini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kısaca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açıklayacağız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ayrıntılı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tartışmayı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sonraki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bölümlere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erteleyeceğiz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025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3A70-BF1C-F179-ECF4-02ECC95C9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B2EB9-FA24-52F8-EB2D-664C1189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7F28-7393-0454-63C5-09218496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yönetim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alanı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genel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bilgisayar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biliminin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mikrokozmosudur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Ele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alınan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konular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kullanılan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teknikler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geniş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yelpazeyi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kapsar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bunlara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şunlar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dahildir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:</a:t>
            </a: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latin typeface="Times"/>
              </a:rPr>
              <a:t>Diller</a:t>
            </a:r>
          </a:p>
          <a:p>
            <a:pPr lvl="1">
              <a:lnSpc>
                <a:spcPct val="170000"/>
              </a:lnSpc>
            </a:pPr>
            <a:r>
              <a:rPr lang="en-US" dirty="0" err="1">
                <a:solidFill>
                  <a:srgbClr val="000000"/>
                </a:solidFill>
                <a:latin typeface="Times"/>
              </a:rPr>
              <a:t>Nesne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yönelimi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diğer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programlama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paradigmaları</a:t>
            </a:r>
            <a:endParaRPr lang="en-US" dirty="0">
              <a:solidFill>
                <a:srgbClr val="000000"/>
              </a:solidFill>
              <a:latin typeface="Times"/>
            </a:endParaRPr>
          </a:p>
          <a:p>
            <a:pPr lvl="1">
              <a:lnSpc>
                <a:spcPct val="170000"/>
              </a:lnSpc>
            </a:pPr>
            <a:r>
              <a:rPr lang="en-US" dirty="0" err="1">
                <a:solidFill>
                  <a:srgbClr val="000000"/>
                </a:solidFill>
                <a:latin typeface="Times"/>
              </a:rPr>
              <a:t>Derleme</a:t>
            </a:r>
            <a:endParaRPr lang="en-US" dirty="0">
              <a:solidFill>
                <a:srgbClr val="000000"/>
              </a:solidFill>
              <a:latin typeface="Times"/>
            </a:endParaRPr>
          </a:p>
          <a:p>
            <a:pPr lvl="1">
              <a:lnSpc>
                <a:spcPct val="170000"/>
              </a:lnSpc>
            </a:pPr>
            <a:r>
              <a:rPr lang="en-US" dirty="0" err="1">
                <a:solidFill>
                  <a:srgbClr val="000000"/>
                </a:solidFill>
                <a:latin typeface="Times"/>
              </a:rPr>
              <a:t>İşletim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sistemleri</a:t>
            </a:r>
            <a:endParaRPr lang="en-US" dirty="0">
              <a:solidFill>
                <a:srgbClr val="000000"/>
              </a:solidFill>
              <a:latin typeface="Times"/>
            </a:endParaRPr>
          </a:p>
          <a:p>
            <a:pPr lvl="1">
              <a:lnSpc>
                <a:spcPct val="170000"/>
              </a:lnSpc>
            </a:pPr>
            <a:r>
              <a:rPr lang="en-US" dirty="0" err="1">
                <a:solidFill>
                  <a:srgbClr val="000000"/>
                </a:solidFill>
                <a:latin typeface="Times"/>
              </a:rPr>
              <a:t>Eşzamanlı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programlama</a:t>
            </a:r>
            <a:endParaRPr lang="en-US" dirty="0">
              <a:solidFill>
                <a:srgbClr val="000000"/>
              </a:solidFill>
              <a:latin typeface="Times"/>
            </a:endParaRPr>
          </a:p>
          <a:p>
            <a:pPr lvl="1"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latin typeface="Times"/>
              </a:rPr>
              <a:t>Veri </a:t>
            </a:r>
            <a:r>
              <a:rPr lang="en-US" dirty="0" err="1">
                <a:solidFill>
                  <a:srgbClr val="000000"/>
                </a:solidFill>
                <a:latin typeface="Times"/>
              </a:rPr>
              <a:t>yapıları</a:t>
            </a:r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1482-E31D-D169-59B4-15D6CE39F97E}"/>
              </a:ext>
            </a:extLst>
          </p:cNvPr>
          <p:cNvSpPr txBox="1"/>
          <p:nvPr/>
        </p:nvSpPr>
        <p:spPr>
          <a:xfrm>
            <a:off x="6863080" y="2846628"/>
            <a:ext cx="4490720" cy="270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Algoritmalar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teorisi</a:t>
            </a:r>
            <a:endParaRPr lang="en-US" sz="1700" dirty="0">
              <a:solidFill>
                <a:srgbClr val="000000"/>
              </a:solidFill>
              <a:effectLst/>
              <a:latin typeface="Times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Paralel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dağıtılmış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sistemler</a:t>
            </a:r>
            <a:endParaRPr lang="en-US" sz="1700" dirty="0">
              <a:solidFill>
                <a:srgbClr val="000000"/>
              </a:solidFill>
              <a:effectLst/>
              <a:latin typeface="Times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Kullanıcı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arayüzleri</a:t>
            </a:r>
            <a:endParaRPr lang="en-US" sz="1700" dirty="0">
              <a:solidFill>
                <a:srgbClr val="000000"/>
              </a:solidFill>
              <a:effectLst/>
              <a:latin typeface="Times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Uzman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sistemler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yapay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zeka</a:t>
            </a:r>
            <a:endParaRPr lang="en-US" sz="1700" dirty="0">
              <a:solidFill>
                <a:srgbClr val="000000"/>
              </a:solidFill>
              <a:effectLst/>
              <a:latin typeface="Times"/>
            </a:endParaRPr>
          </a:p>
          <a:p>
            <a:pPr marL="742950" lvl="1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İstatistiksel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teknikler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dinamik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sz="1700" dirty="0" err="1">
                <a:solidFill>
                  <a:srgbClr val="000000"/>
                </a:solidFill>
                <a:effectLst/>
                <a:latin typeface="Times"/>
              </a:rPr>
              <a:t>programlama</a:t>
            </a:r>
            <a:r>
              <a:rPr lang="en-US" sz="1700" dirty="0">
                <a:solidFill>
                  <a:srgbClr val="000000"/>
                </a:solidFill>
                <a:effectLst/>
                <a:latin typeface="Times"/>
              </a:rPr>
              <a:t>.</a:t>
            </a:r>
            <a:endParaRPr lang="en-TR" sz="1700" dirty="0"/>
          </a:p>
        </p:txBody>
      </p:sp>
    </p:spTree>
    <p:extLst>
      <p:ext uri="{BB962C8B-B14F-4D97-AF65-F5344CB8AC3E}">
        <p14:creationId xmlns:p14="http://schemas.microsoft.com/office/powerpoint/2010/main" val="2691685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A848B-7FF6-2584-5089-8E1BFF03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12D6-E303-8BF4-6786-3D99BE7C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İşlemlerin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Eşzamanlı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Yürütülmesi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AA09-D3E6-0CBA-B31C-570A3EA44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Bir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önemli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görevi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her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diğerlerinin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eriştiği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gerçeğini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güvenli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şekilde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edebilmesi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eşzamanlı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erişimleri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planlamaktır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görevin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önemi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hafife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alınamaz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çünkü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çok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sayıda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paylaşılır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isteklerini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DBMS'ye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bağımsız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iletir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diğer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keyfi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başa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çıkmaları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beklenemez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Bir DBMS,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sanki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izole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şekilde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yürütülüyormuş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düşünmelerine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olanak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tanır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seçilen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sırayla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birbiri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ardına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hesaba</a:t>
            </a:r>
            <a:r>
              <a:rPr lang="en-US" sz="1600" dirty="0">
                <a:solidFill>
                  <a:srgbClr val="000000"/>
                </a:solidFill>
                <a:effectLst/>
              </a:rPr>
              <a:t> para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yatıran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program,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hesaptan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para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çeken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başka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DBMS'ye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gönderilirse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programlardan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herhangi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çalıştırılabilir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adımları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birbirleriyle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çakışacak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şekilde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geçmeyecektir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68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73E0-D58A-C4CB-B819-45295C87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ED1D-5E1C-F1AD-360F-B1CB5532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İşlemlerin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Eşzamanlı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Yürütülmesi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0A59-F526-A2D6-E279-BFB7B39EF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0000"/>
                </a:solidFill>
                <a:effectLst/>
              </a:rPr>
              <a:t>Kilitleme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protokolü</a:t>
            </a:r>
            <a:r>
              <a:rPr lang="en-US" sz="1800" dirty="0">
                <a:solidFill>
                  <a:srgbClr val="000000"/>
                </a:solidFill>
                <a:effectLst/>
              </a:rPr>
              <a:t>, her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uyulması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gereken</a:t>
            </a:r>
            <a:r>
              <a:rPr lang="en-US" sz="1800" dirty="0">
                <a:solidFill>
                  <a:srgbClr val="000000"/>
                </a:solidFill>
                <a:effectLst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8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uygulanan</a:t>
            </a:r>
            <a:r>
              <a:rPr lang="en-US" sz="1800" dirty="0">
                <a:solidFill>
                  <a:srgbClr val="000000"/>
                </a:solidFill>
                <a:effectLst/>
              </a:rPr>
              <a:t>)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dizi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kuraldır</a:t>
            </a:r>
            <a:r>
              <a:rPr lang="en-US" sz="1800" dirty="0">
                <a:solidFill>
                  <a:srgbClr val="000000"/>
                </a:solidFill>
                <a:effectLst/>
              </a:rPr>
              <a:t>;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kurallar</a:t>
            </a:r>
            <a:r>
              <a:rPr lang="en-US" sz="180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birkaç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işlemin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eylemleri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iç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içe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geçmiş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olsa</a:t>
            </a:r>
            <a:r>
              <a:rPr lang="en-US" sz="1800" dirty="0">
                <a:solidFill>
                  <a:srgbClr val="000000"/>
                </a:solidFill>
                <a:effectLst/>
              </a:rPr>
              <a:t> bile, net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etkinin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işlemleri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seri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sırayla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yürütmekle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olmasını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800" dirty="0">
                <a:solidFill>
                  <a:srgbClr val="000000"/>
                </a:solidFill>
                <a:effectLst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80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nesnelerine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erişimi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kontrol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etmek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kullanılan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mekanizmadır</a:t>
            </a:r>
            <a:r>
              <a:rPr lang="en-US" sz="1800" dirty="0">
                <a:solidFill>
                  <a:srgbClr val="000000"/>
                </a:solidFill>
                <a:effectLst/>
              </a:rPr>
              <a:t>. Bir DBMS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desteklenir</a:t>
            </a:r>
            <a:r>
              <a:rPr lang="en-US" sz="1800" dirty="0">
                <a:solidFill>
                  <a:srgbClr val="000000"/>
                </a:solidFill>
                <a:effectLst/>
              </a:rPr>
              <a:t>: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nesne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üzerindeki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paylaşımlı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kilitler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farklı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tutulabilir</a:t>
            </a:r>
            <a:r>
              <a:rPr lang="en-US" sz="180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nesne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üzerindeki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özel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800" dirty="0">
                <a:solidFill>
                  <a:srgbClr val="000000"/>
                </a:solidFill>
                <a:effectLst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başka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hiçbir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işlemin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nesne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üzerinde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herhangi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kilidi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tutmamasını</a:t>
            </a:r>
            <a:r>
              <a:rPr lang="en-US" sz="1800" dirty="0">
                <a:solidFill>
                  <a:srgbClr val="000000"/>
                </a:solidFill>
                <a:effectLst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8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0924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C78D8-D14A-EF03-50C1-27A95EFA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8D64-ABF9-3D58-BD49-6A11BCEB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İşlemlerin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Eşzamanlı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Yürütülmesi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10AC-5042-EA5D-7579-ED263F12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effectLst/>
              </a:rPr>
              <a:t>Aşağıdaki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kilitleme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protokolünün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izlendiğini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varsayalım</a:t>
            </a:r>
            <a:r>
              <a:rPr lang="en-US" sz="2000" dirty="0">
                <a:solidFill>
                  <a:srgbClr val="000000"/>
                </a:solidFill>
                <a:effectLst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Her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okuması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nesnesi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üzerinde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paylaşımlı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değiştirmesi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her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nesnesi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üzerinde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ederek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başlar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ardından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eylemleri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tamamladıktan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sonra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kilitlerini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serbest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bırakır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T1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T2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üzere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düşünün</a:t>
            </a:r>
            <a:r>
              <a:rPr lang="en-US" sz="1600" dirty="0">
                <a:solidFill>
                  <a:srgbClr val="000000"/>
                </a:solidFill>
                <a:effectLst/>
              </a:rPr>
              <a:t>; T1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nesnesini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değiştirmek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isterken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T2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nesneyi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okumak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Sezgisel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, T1'in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nesne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üzerinde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kabul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edilirse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T2, T1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kilidi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serbest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bırakana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kadar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devam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edemez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çünkü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T2'nin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paylaşımlı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 o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zamana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kadar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kabul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edilmeyecektir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nedenle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T1'in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eylemleri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T2'nin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herhangi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eylemi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başlatılmadan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tamamlanacaktır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1865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4BDD9-8529-4F27-9B77-F6FC2294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7F5D-A6EA-F8C4-9CEB-156C18A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Tamamlanmamış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İşlemler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Sistem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Çökmeleri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921-AC2F-1617-5E24-4209897A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İşlemler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çeşitli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nedenlerle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tamamlanmadan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kesintiye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uğrayabilir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çökmesi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Bir DBMS,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eksik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işlemlerle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kaldırıldığından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emin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olmalıdır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DBMS, 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hesabından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B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hesabına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para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aktarma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ortasındaysa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çökme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meydana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geldiğinde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ilk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hesaptan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borçlandırılmış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ikinci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hesaba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henüz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alacaklandırılmamışsa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çökmeden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sonra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tekrar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açıldığında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hesabından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borçlandırılan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para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yüklenmelidir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Bunu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yazmaların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günlüğünü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tutar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Günlüğün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önemli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her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ilgili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kendisine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yansıtılmadan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günlüğe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diskte</a:t>
            </a:r>
            <a:r>
              <a:rPr lang="en-US" sz="1600" dirty="0">
                <a:solidFill>
                  <a:srgbClr val="000000"/>
                </a:solidFill>
                <a:effectLst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kaydedilmesi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gerektiğidir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aksi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takdirde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yaptıktan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hemen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sonra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günlüğe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kaydedilmeden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çökerse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DBIVIS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algılayamaz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alamaz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özelliğe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WAL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denir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özelliği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bellekteki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sayfayı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seçici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diske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zorla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aktarabilmesi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  <a:endParaRPr lang="en-US" sz="1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2096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56E3-EB34-047A-BA6F-71E684F22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F64B-D1FC-2F78-0D4E-3949F298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Tamamlanmamış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İşlemler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ve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Sistem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Çökmeleri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75E57-0187-5C7F-E9B4-AC22ACA81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Günlük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ayrıca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Bölüm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18'de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açıklandığı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başarıyla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tamamlanan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yapılan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değişikliklerin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çökmesi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nedeniyle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kaybolmamasını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kullanılır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çökmesinden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sonra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tutarlı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duruma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getirmek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yavaş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çünkü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çökmeden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tamamlanan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etkilerinin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yüklenmesini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tamamlanmamış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etkilerinin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alınmasını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sağlamalıdır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Bir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çökmeden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kurtarmak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süre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bazı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periyodik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diske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zorla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aktarılmasıyla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azaltılabilir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periyodik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işleme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kontrol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noktası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denir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  <a:endParaRPr lang="en-US" sz="1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4128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74B30-5545-1097-F6C8-6560982B3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35A8-49C1-74AE-66C5-75F3DEB2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DBMS </a:t>
            </a:r>
            <a:r>
              <a:rPr lang="en-US" dirty="0" err="1">
                <a:solidFill>
                  <a:srgbClr val="00B0F0"/>
                </a:solidFill>
              </a:rPr>
              <a:t>Yapısı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AE6B-9235-6CA8-99EA-B5CA5EAC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DBMS,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çeşitli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arayüzlerinden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oluşturulan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SQL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komutlarını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kabul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eder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değerlendirme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planları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üretir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planları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karşı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yürütür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yanıtları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döndürür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(Bu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basitleştirmedir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: SQL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komutları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Java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COBOL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ana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bilgisayar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programlarına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yerleştirilebilir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sorunları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ederek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temel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işlevselliğine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odaklanıyoruz</a:t>
            </a:r>
            <a:r>
              <a:rPr lang="en-US" sz="1600" dirty="0">
                <a:solidFill>
                  <a:srgbClr val="000000"/>
                </a:solidFill>
                <a:effectLst/>
              </a:rPr>
              <a:t>.)</a:t>
            </a:r>
            <a:endParaRPr lang="en-US" sz="1200" dirty="0">
              <a:solidFill>
                <a:srgbClr val="000000"/>
              </a:solidFill>
              <a:effectLst/>
            </a:endParaRPr>
          </a:p>
        </p:txBody>
      </p:sp>
      <p:pic>
        <p:nvPicPr>
          <p:cNvPr id="6" name="Picture 5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4B4F1F9-94E0-B073-8670-1F4BE1F7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74" y="0"/>
            <a:ext cx="611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50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16188-F008-9CCB-C3A4-62A90D46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B985-EE39-EE71-7DC2-83BA21CF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DBMS </a:t>
            </a:r>
            <a:r>
              <a:rPr lang="en-US" dirty="0" err="1">
                <a:solidFill>
                  <a:srgbClr val="00B0F0"/>
                </a:solidFill>
              </a:rPr>
              <a:t>Yapısı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8A22-4404-ACE2-09B9-5EF0B4301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Bir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gönderdiğinde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ayrıştırılan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sorguyu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değerlendirmek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verimli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yürütme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planı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üretmek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üzere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depolandığına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iyileştiricisine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sunulur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Yürütme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planı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operatörlerden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oluşan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ağaç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temsil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edilen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sorguyu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değerlendirme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planıdır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 (hangi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yöntemlerinin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kullanılacağına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ek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ayrıntılı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içeren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açıklamalarla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birlikte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vb.).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operatörler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karşı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yöneltilen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değerlendirmek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taşları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görevi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görür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endParaRPr lang="en-US" sz="1100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0E68650-3FAC-0D93-02DC-AD43A4BC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74" y="0"/>
            <a:ext cx="611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29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F2CBD-977B-25FB-F900-622645042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FF1E-CC05-626B-64D0-BD9F3672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DBMS </a:t>
            </a:r>
            <a:r>
              <a:rPr lang="en-US" dirty="0" err="1">
                <a:solidFill>
                  <a:srgbClr val="00B0F0"/>
                </a:solidFill>
              </a:rPr>
              <a:t>Yapısı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9C66B-88A4-175F-E1D3-680C2A9A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operatörleri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uygulayan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kod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dosya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yöntemleri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katmanının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üstünde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sayfa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koleksiyonu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kayıt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koleksiyonu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dosya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kavramını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destekler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Yığın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dosyaları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sırasız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sayfa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dosyaları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dizinler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desteklenir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dosyadaki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sayfaları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takip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etmenin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sıra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sayfadaki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düzenler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Dosya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yöntemleri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kodu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okuma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isteklerine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yanıt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gerektiğinde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sayfaları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diskten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ana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belleğe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getiren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tampon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üstünde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160D9BED-46AC-BC83-C5F0-E954DB2A4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74" y="0"/>
            <a:ext cx="611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718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2296-7ADF-6682-D123-AFC1A02E0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651C-FEE5-F9F7-BC42-F5604721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DBMS </a:t>
            </a:r>
            <a:r>
              <a:rPr lang="en-US" dirty="0" err="1">
                <a:solidFill>
                  <a:srgbClr val="00B0F0"/>
                </a:solidFill>
              </a:rPr>
              <a:t>Yapısı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63123-1CDD-1EF3-D9E3-ED356F256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DBMS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yazılımının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alt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depolandığı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diskteki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alanın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yönetimiyle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ilgilenir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üst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disk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aracılığıyla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sağlanan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rutinler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sayfaları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ayırır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ayırır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okur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yazar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B6D23F7-7B98-4D1C-648D-FF7D97E9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74" y="0"/>
            <a:ext cx="611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9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229B-69EB-41C2-C9B4-6DE15C079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7CB5-FF9A-D005-11F9-C3F8FC93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DBMS </a:t>
            </a:r>
            <a:r>
              <a:rPr lang="en-US" dirty="0" err="1">
                <a:solidFill>
                  <a:srgbClr val="00B0F0"/>
                </a:solidFill>
              </a:rPr>
              <a:t>Yapısı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A7D3-7B0E-59C2-8E83-3B5393DE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908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DBMS,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isteklerini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dikkatlice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zamanlayarak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değişikliklerin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günlüğünü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tutarak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eşzamanlılık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çökme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kurtarmayı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destekler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Eşzamanlılık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denetimi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kurtarma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bileşenleri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arasında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kilitleme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protokolüne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kilitleri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talep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etmesini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serbest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bırakmasını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sağlayan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yürütme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zamanlayan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isteklerini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takip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olduklarında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nesnelerine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kilit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çökmeden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sonra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günlük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tutmaktan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tutarlı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duruma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yüklemekten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sorumlu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kurtarma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bulunur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Disk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arabellek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dosya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yöntemi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katmanları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bileşenlerle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etkileşime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girmelidir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Eşzamanlılık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denetimi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kurtarmayı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Bölüm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16'da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ayrıntılı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alıyoruz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27E43FE5-780A-90E8-5DB6-23186A03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74" y="0"/>
            <a:ext cx="6113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1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C974-EB4C-345B-41C5-BF280CD5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73C2-352D-CF05-D25C-832E813C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378E-A4F8-A5D3-CE14-3714775E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Bir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genellikle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daha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fazla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ilgili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kuruluşun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faaliyetlerini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tanımlayan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koleksiyonudur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Örneğin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üniversite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aşağıdakiler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hakkında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bilgi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içerebilir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Öğrenciler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öğretim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görevlileri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dersler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sınıflar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varlıklar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Öğrencilerin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derslere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kaydı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öğretim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görevlilerinin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ders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vermesi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dersler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odaların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kullanımı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varlıklar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arasındaki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ilişkiler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2598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E8AC3-B8C5-C97F-A130-E847A588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B840-C61A-EB51-9480-0B76004B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Veritabanı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Çalışan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Kişiler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AB0E-2B58-533B-46EF-8DB4955A6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Veritabanlarının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oluşturulması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kullanımıyla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oldukça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çeşitli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kişiler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ilişkilendirilir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Açıkçası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yazılımı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oluşturan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uygulayıcıları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depolamak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isteyen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son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Veri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uygulayıcıları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IBM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Oracle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satıcılar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çalışır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Son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çeşitli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artan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sayıda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alandan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karmaşıklık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hacim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büyüdükçe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giderek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fazla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önemli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varlık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kabul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gördükçe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bunları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profesyonelce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sürdürmenin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önemi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yaygın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kabul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edilmektedir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Birçok</a:t>
            </a:r>
            <a:r>
              <a:rPr lang="en-US" sz="1600" dirty="0">
                <a:solidFill>
                  <a:srgbClr val="000000"/>
                </a:solidFill>
                <a:effectLst/>
              </a:rPr>
              <a:t> son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yalnızca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programcıları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yazılan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nedenle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yazılımı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hakkında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çok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teknik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bilgiye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ihtiyaç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duyar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Elbette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kendi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DBMS'yi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kapsamlı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gelişmiş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özelliklerini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derinlemesine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anlamalıdır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4926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1CCC3-6E78-0163-17C1-DD6EA478C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5BF8-BA4A-76AF-FE4D-6C9605AB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Veritabanı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Çalışan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Kişiler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6D0E-7FBC-2501-FFA3-686595D59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Son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uygulayıcılara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ek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ilişkili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başka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insan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sınıfı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vardır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programcıları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yöneticileri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programcıları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bilgisayar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uzmanı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olmayan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son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600" dirty="0">
                <a:solidFill>
                  <a:srgbClr val="000000"/>
                </a:solidFill>
                <a:effectLst/>
              </a:rPr>
              <a:t>, DBMS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satıcılarının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sağladığı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ana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bilgisayar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dillerini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yazılım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araçlarını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erişimini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kolaylaştıran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paketler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geliştirir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(Bu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araçlara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rapor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yazıcıları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elektronik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tablolar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istatistiksel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paketler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benzerleri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dahildir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programları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ideal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şema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aracılığıyla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erişmelidir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düşük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düzeyde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erişen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yazmak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mümkündür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uygulamalar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bağımsızlığını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tehlikeye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atar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  <a:endParaRPr lang="en-US" sz="1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7070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A9762-FB4B-BE44-EC08-6A211683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62E9-4AC7-F321-0166-EC010B53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Veritabanı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Çalışan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Kişiler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6D3B-98A4-CD4B-26BC-A63360CC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Kişisel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kişi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kurumsal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işletme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çapındaki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yeterince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önemli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karmaşıktır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tasarlama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sürdürme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görevi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(DBA)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profesyonele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emanet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DBA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birçok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kritik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görevden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sorumludur</a:t>
            </a:r>
            <a:r>
              <a:rPr lang="en-US" sz="1400" dirty="0">
                <a:solidFill>
                  <a:srgbClr val="000000"/>
                </a:solidFill>
                <a:effectLst/>
              </a:rPr>
              <a:t>: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Şemaların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Tasarımı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</a:rPr>
              <a:t> DBA,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hangi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saklanacağını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bunların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kullanılacağını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anlamak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kullanıcılarıyla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etkileşim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kurmaktan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sorumludur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bilgiye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dayanarak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, DBA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(hangi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saklanacağına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karar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bunları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nasıl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saklayacağına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karar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tasarlamalıdır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DBA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ayrıca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harici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yaygın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kısımlarını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da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tasarlayabilir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muhtemelen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ek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görünümler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oluşturarak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zenginleştirir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rgbClr val="000000"/>
                </a:solidFill>
                <a:effectLst/>
              </a:rPr>
              <a:t>Güvenlik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Yetkilendirme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</a:rPr>
              <a:t> DBA,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yetkisiz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erişimine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verilmemesini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sağlamaktan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sorumludur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Genel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herkes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erişememelidir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DBMS'de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kullanıcılara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yalnızca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belirli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görünümlere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ders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kayıtlarını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belirli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dersi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kimin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verdiğini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bulmalarına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vermenize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rağmen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öğrencilerin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öğretim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görevlisi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maaşlarını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birbirlerinin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not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bilgilerini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görmelerini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istemezsiniz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DBA,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öğrencilere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yalnızca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Courseinfo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görünümünü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okuma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vererek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politikayı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uygulayabilir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3354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E0F1-AB09-4F6C-A29A-3C524020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3688-0DC1-7EE0-C8E4-C7AEF5E5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Veritabanı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Çalışan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Kişiler</a:t>
            </a:r>
            <a:endParaRPr lang="en-TR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A98C-4BF0-627E-5B86-04246706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Kişisel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kişi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tarafından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kurumsal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işletme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çapındaki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yeterince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önemli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karmaşıktır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tasarlama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sürdürme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görevi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yöneticisi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(DBA)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profesyonele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emanet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DBA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birçok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kritik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görevden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sorumludur</a:t>
            </a:r>
            <a:r>
              <a:rPr lang="en-US" sz="1400" dirty="0">
                <a:solidFill>
                  <a:srgbClr val="000000"/>
                </a:solidFill>
                <a:effectLst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effectLst/>
              </a:rPr>
              <a:t>Veri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Kullanılabilirliği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Arızalardan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Kurtarma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</a:rPr>
              <a:t> DBA,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arızalanırsa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kullanıcıların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mümkün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olduğunca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bozulmamış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erişmeye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devam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edebilmelerini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adımlar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atmalıdır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DBA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ayrıca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tutarlı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duruma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yüklemek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çalışmalıdır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DB.I\!IS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işlevler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yazılım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desteği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DBA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periyodik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yedeklemek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sistem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etkinliğinin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günlüklerini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tutmak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prosedürleri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uygulamaktan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sorumludur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çökmeden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kurtarmayı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kolaylaştırmak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1400" b="1" dirty="0" err="1">
                <a:solidFill>
                  <a:srgbClr val="000000"/>
                </a:solidFill>
                <a:effectLst/>
              </a:rPr>
              <a:t>Veritabanı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</a:rPr>
              <a:t>Ayarlama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Kullanıcıların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ihtiyaçlarının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zamanla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değişmesi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muhtemeldir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DBA,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gereksinimler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değiştikçe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yeterli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performansı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veritabanını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özellikle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fiziksel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değiştirmekten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sorumludur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63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95BFA-071B-F3DC-2A3D-CEC620D90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B01A0-003F-7E79-38C9-B8177149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9F4D-AE05-5AE2-8214-AE3E75E9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Bir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yönetim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veya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DBMS,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büyük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koleksiyonlarının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bakımı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kullanımında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yardımcı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olmak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tasarlanmış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yazılımdır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tür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sistemlere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ihtiyaç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kullanımları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hızla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artmaktadır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Bir DBMS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kullanmanın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alternatifi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dosyalarda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depolamak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yönetmek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uygulamaya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özgü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kod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yazmaktır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7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7687-C2C8-0810-87DA-2FFB374C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1FB7-EF4C-9BE1-BE33-818C5C5B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38FD-2D11-34B7-42A9-36770875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Bu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dersin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amacı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veritabanının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nasıl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tasarlanacağı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nasıl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etkili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kullanılacağına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vurgu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yaparak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yönetim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sistemlerine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derinlemesine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giriş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sunmaktır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Şaşırtıcı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olmayan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belirli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uygulama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nasıl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kullanılacağına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dair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karar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hangi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yetenekleri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verimli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desteklediğine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bağlıdır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Bu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nedenle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DBMS'yi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iyi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kullanmak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nasıl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çalıştığını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da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anlamak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gerekir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26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6A2E2-9DDC-048B-9AF2-2F6E3E2CE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81CA-95AF-4D17-19B4-62B3F4C1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 Tarihi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CF2BD-F56E-0DD4-7111-83267FF73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Charles Bachman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1960'ların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başında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General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Electric'te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tasarlanan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ilk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genel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amaçlı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DBMS,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Entegre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Veri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Deposu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(Integrated Data Store)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olarak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adlandırıldı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Veri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Dilleri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Konferansı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(Conference on Data Systems Languages - CODASYL)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standartlaştırılan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1960'lara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kadar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sistemlerini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güçlü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şekilde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etkileyen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ağ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modelinin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temelini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oluşturdu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Bachman,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veritabanı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alanındaki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çalışmaları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nedeniyle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1973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yılında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ACM'nin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Turing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Ödülü'nü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(Nobel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Ödülü'nün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bilgisayar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bilimindeki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karşılığı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) ilk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alan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kişi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oldu</a:t>
            </a:r>
            <a:r>
              <a:rPr lang="en-US" dirty="0">
                <a:solidFill>
                  <a:srgbClr val="000000"/>
                </a:solidFill>
                <a:latin typeface="Times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43337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C6FE-07AC-1FC6-F8B8-C26EA083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3169-453A-A94C-79B3-1AF53D8A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Sistemleri Tarihi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864DD-FFD0-EC79-3D19-0E375FB5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1960'ların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sonlarında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IBM,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bugün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bile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birçok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büyük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tesiste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kullanılan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Bilgi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Yönetim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(Information Management System - IMS)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DBMS'sini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geliştirdi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IMS,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hiyerarşik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modeli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adı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verilen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alternatif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temsil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çerçevesinin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temelini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oluşturdu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Havayolu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rezervasyonları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yapmak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kullanılan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SABRE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, American Airlines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IBM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tarafından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aynı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zamanlarda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ortaklaşa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geliştirildi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birkaç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kişinin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bilgisayar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ağı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aracılığıyla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aynı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verilere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erişmesine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olanak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sağladı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İlginçtir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ki,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bugün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aynı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SABRE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sistemi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Travelocity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gibi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popüler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Web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tabanlı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seyahat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hizmetlerine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güç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sağlamak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için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"/>
              </a:rPr>
              <a:t>kullanılıyor</a:t>
            </a:r>
            <a:r>
              <a:rPr lang="en-US" dirty="0">
                <a:solidFill>
                  <a:srgbClr val="000000"/>
                </a:solidFill>
                <a:effectLst/>
                <a:latin typeface="Time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15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</TotalTime>
  <Words>5428</Words>
  <Application>Microsoft Macintosh PowerPoint</Application>
  <PresentationFormat>Widescreen</PresentationFormat>
  <Paragraphs>212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Palatino Linotype</vt:lpstr>
      <vt:lpstr>Times</vt:lpstr>
      <vt:lpstr>Office 2013 - 2022 Theme</vt:lpstr>
      <vt:lpstr>Veritabanı Yönetim Sistemleri</vt:lpstr>
      <vt:lpstr>Temeller</vt:lpstr>
      <vt:lpstr>Veritabanı Sistemlerine Genel Bakış</vt:lpstr>
      <vt:lpstr>Veritabanı Sistemleri</vt:lpstr>
      <vt:lpstr>Veritabanı Sistemleri</vt:lpstr>
      <vt:lpstr>Veritabanı Sistemleri</vt:lpstr>
      <vt:lpstr>Veritabanı Sistemleri</vt:lpstr>
      <vt:lpstr>Veritabanı Sistemleri Tarihi</vt:lpstr>
      <vt:lpstr>Veritabanı Sistemleri Tarihi</vt:lpstr>
      <vt:lpstr>Veritabanı Sistemleri Tarihi</vt:lpstr>
      <vt:lpstr>Veritabanı Sistemleri Tarihi</vt:lpstr>
      <vt:lpstr>Veritabanı Sistemleri Tarihi</vt:lpstr>
      <vt:lpstr>Veritabanı Sistemleri Tarihi</vt:lpstr>
      <vt:lpstr>Dosya Sistemi ve DBMS</vt:lpstr>
      <vt:lpstr>Dosya Sistemi ve DBMS</vt:lpstr>
      <vt:lpstr>Dosya Sistemi ve DBMS</vt:lpstr>
      <vt:lpstr>DBMS’nin Avantajları</vt:lpstr>
      <vt:lpstr>DBMS’nin Avantajları</vt:lpstr>
      <vt:lpstr>DBMS’nin Avantajları</vt:lpstr>
      <vt:lpstr>DBMS’nin Avantajları</vt:lpstr>
      <vt:lpstr>Verilerin Bir DBMS’de Tanımlanması ve Depolanması</vt:lpstr>
      <vt:lpstr>Verilerin Bir DBMS’de Tanımlanması ve Depolanması</vt:lpstr>
      <vt:lpstr>Verilerin Bir DBMS’de Tanımlanması ve Depolanması</vt:lpstr>
      <vt:lpstr>İlişkisel Model</vt:lpstr>
      <vt:lpstr>İlişkisel Model</vt:lpstr>
      <vt:lpstr>İlişkisel Model</vt:lpstr>
      <vt:lpstr>Başka Veri Modelleri</vt:lpstr>
      <vt:lpstr>DBMS’de Soyutlama Seviyeleri</vt:lpstr>
      <vt:lpstr>DBMS’de Soyutlama Seviyeleri</vt:lpstr>
      <vt:lpstr>Kavramsal Şema</vt:lpstr>
      <vt:lpstr>Fiziksel Şema</vt:lpstr>
      <vt:lpstr>Harici Şema</vt:lpstr>
      <vt:lpstr>Harici Şema</vt:lpstr>
      <vt:lpstr>Veri Bağımsızlığı</vt:lpstr>
      <vt:lpstr>Veri Bağımsızlığı</vt:lpstr>
      <vt:lpstr>DBMS’de Sorgular</vt:lpstr>
      <vt:lpstr>DBMS’de Sorgular</vt:lpstr>
      <vt:lpstr>İşlem (Transaction) Yönetimi</vt:lpstr>
      <vt:lpstr>İşlem (Transaction) Yönetimi</vt:lpstr>
      <vt:lpstr>İşlemlerin Eşzamanlı Yürütülmesi</vt:lpstr>
      <vt:lpstr>İşlemlerin Eşzamanlı Yürütülmesi</vt:lpstr>
      <vt:lpstr>İşlemlerin Eşzamanlı Yürütülmesi</vt:lpstr>
      <vt:lpstr>Tamamlanmamış İşlemler ve Sistem Çökmeleri</vt:lpstr>
      <vt:lpstr>Tamamlanmamış İşlemler ve Sistem Çökmeleri</vt:lpstr>
      <vt:lpstr>DBMS Yapısı</vt:lpstr>
      <vt:lpstr>DBMS Yapısı</vt:lpstr>
      <vt:lpstr>DBMS Yapısı</vt:lpstr>
      <vt:lpstr>DBMS Yapısı</vt:lpstr>
      <vt:lpstr>DBMS Yapısı</vt:lpstr>
      <vt:lpstr>Veritabanı ile Çalışan Kişiler</vt:lpstr>
      <vt:lpstr>Veritabanı ile Çalışan Kişiler</vt:lpstr>
      <vt:lpstr>Veritabanı ile Çalışan Kişiler</vt:lpstr>
      <vt:lpstr>Veritabanı ile Çalışan Kişiler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Kenan Ince</dc:creator>
  <cp:lastModifiedBy>Kenan Ince</cp:lastModifiedBy>
  <cp:revision>53</cp:revision>
  <dcterms:created xsi:type="dcterms:W3CDTF">2024-10-03T04:54:40Z</dcterms:created>
  <dcterms:modified xsi:type="dcterms:W3CDTF">2024-10-10T07:14:14Z</dcterms:modified>
</cp:coreProperties>
</file>