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0"/>
    <p:restoredTop sz="94720"/>
  </p:normalViewPr>
  <p:slideViewPr>
    <p:cSldViewPr snapToGrid="0">
      <p:cViewPr varScale="1">
        <p:scale>
          <a:sx n="103" d="100"/>
          <a:sy n="103" d="100"/>
        </p:scale>
        <p:origin x="176" y="592"/>
      </p:cViewPr>
      <p:guideLst/>
    </p:cSldViewPr>
  </p:slideViewPr>
  <p:outlineViewPr>
    <p:cViewPr>
      <p:scale>
        <a:sx n="33" d="100"/>
        <a:sy n="33" d="100"/>
      </p:scale>
      <p:origin x="0" y="-282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E2885-F110-2B4F-ACB1-0B4AE8C8E0B6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5DFFF-FD29-6143-AE85-8FD1D39AC6BB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3279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12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46392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18337-A381-81D7-D864-B014E5539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D6B5E5-3463-643B-6E12-8607E14859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CE7DB-A8BC-B953-CA6B-BEF765679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94AD-70FA-FF64-44FD-5B10D6843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21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81455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44CB8-E09C-F0BA-70EF-26435844D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BCEECD-4FBD-0871-38BD-C2FBDBEA1D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5011E3-4E00-ECBC-896B-D2BD3B24D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74EA1-1CE2-3704-1223-91BA6DA342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22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88239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8C5F6-85DD-8C03-0DF4-F41DBBFAE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8212C5-6A2E-2A77-BFE4-0958450BD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07CA0-6938-E19B-A186-C157D71D4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5AAD8-3D3F-41F0-8D7F-0EFFD824D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23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04225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10F77-86BF-DC12-D276-D1128AA60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08D39-FE28-1A28-403A-02DDC27410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D8A522-A25A-5E5E-0646-EBF7E6A60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B627C-15E0-44A0-0F54-44A3833F51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24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58473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A3F48-244A-9EA2-3169-B098B37E5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0CA40-22B7-7438-9202-A586FEA4A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71124E-3506-8365-ADEC-FEF79A709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89C8D-398E-9EC9-0335-B7203F173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25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47424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DF425-A003-53D0-0869-6A773C34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FDD569-6FD8-F7C9-4F39-1E22DE5760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4245EA-2FCE-6559-32F2-4A261B3DC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566B8-8FD0-7E7C-4389-1BD824532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26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24869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3CA39-E082-0EF2-8E1E-EFAC2C0F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158B9-DDB2-84F3-AAA6-944D64AC08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EA890C-BBF5-8EAF-7C30-32CE5262E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FE563-E7C4-AA4E-D012-8BB0BF746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27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8972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B61A9-F514-8ADF-236D-53EC0B553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309EE6-B6D1-0B9F-A9C8-474ABB0BAA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E6BC49-886D-ECE1-4201-EE528C706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B8FE6-0423-CB7A-E211-307210866C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28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31110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1A660-F21D-3490-4738-49937FE36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3CA119-9B40-6F14-6638-90FAD3A93A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B13861-5F6E-D719-4FB6-32C383F10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30A15-523F-27C8-1942-4F4AF8CD5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29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2495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34449-69D0-55E1-0FCE-6F6F6B81F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167F42-3D62-54F2-DF19-7864A5B77D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38B0F1-518B-6CE5-9421-BD0A24B33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C866-8F6C-DB7F-1D4F-AA64C4CAA3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30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1552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13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45641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C4B9C-B222-FEEB-7E5A-2F99B44BA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B578A1-FC88-3E3F-A2D2-60AF0745E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207CE0-472E-8017-6C34-6B1DD0CDA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323C0-CDF7-AA00-FBF8-5015FFE14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31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97036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5A8FE-8238-36A5-F1B2-434DB44F0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86507F-46D8-EE73-4895-B4F003728C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B4AFF0-65F6-906F-E6C0-D1460E293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BB7ED-4C9A-5D5D-C794-57F39B13A6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32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37229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3E1F1-E888-7B33-0A5B-D9FF5812E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CCF5D-87AD-36BA-E614-F09C8F113D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42D7DA-7245-A2B0-8899-1D7AFCBD6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A8D54-06D2-6C12-7238-0D969DE84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33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1612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835BE-1AF2-5296-5523-32617762E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B9DB42-4E8E-E165-9696-34841712D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A42C96-4D73-FC57-9B27-FAB19D8DA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22027-0571-62B5-4AF5-9329A5C3F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34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35939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CEAC9-E411-92FE-CBA5-64FABD1EF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74D047-016F-3B0C-9489-B41FDB24F7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623D72-F3AF-C1CF-2DB6-3634AC17A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AE150-384B-92B8-AF3A-04689B01E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35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7177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1D5DC-DE06-4D6B-74EA-EED828696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D8ED6-2979-B53F-83F3-B45A6907A7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748DE1-6718-D624-B163-791F58387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77458-D292-6E25-500E-2707BEEDC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36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85749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9922F-8FCF-DFA7-A2B4-FD77BE057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20F92-862A-9447-71F1-5DF75DF179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C8E72F-0D1F-6957-CB0D-02E5097BD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94C19-4A37-DDDE-424D-3D39C8DAE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37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44694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2F3CB-5141-490B-15E4-0FC2229DD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4AE5FA-C15B-D827-F242-F4F7E5FF1F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0933AD-FFF5-590E-169B-1D3BB157B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5ED06-E320-534B-FE51-E808CF97F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38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06269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5FBCB-0725-0E45-6E0D-2BD4E318C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5DB70-AE69-11B7-3774-09ADDB36EA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4FE659-1C3D-1648-94BB-7917E891C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DC5ED-FA5F-FB40-DB80-FEC2B4031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39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05942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09244-7D68-6D96-161C-78E0CBFF1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012FD-2FAA-C76B-8BF8-440E879F19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5E9306-6A30-CD3B-1514-AA7BCF1AB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7A975-2CC2-AADC-01DD-3D164649D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40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9024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23137-0533-C912-6B99-0EFDF1CD4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08028A-EB3B-4C0B-0BDC-05E3B2FE4A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2F702C-1E2C-390F-5B87-10DF7A81B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89F02-46DA-9752-B0C0-EFEA774D6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14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86383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AA3DC-9AC2-22B9-D9FD-97C0381ED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8597FF-5263-82A5-41D3-10B13B8CF2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12591C-9FDC-76FD-5243-9A2C0918D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25141-D15B-9B2F-36C1-C49AF1CD7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41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47906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DCE50-5510-164E-3DE7-3098AAF2F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C83F81-5CAC-6B39-6D21-B3AF8F66B6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FE5D71-D5B6-5CE1-A7AB-ED6703C1BC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97357-96BE-B484-2A28-9F6797E31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42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12559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ABEA5-BE58-0C8C-A5E4-E94ED96D4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F0CCA6-22EE-F78B-C591-A9EA10E1B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E86FCF-61CE-06BD-344A-94210CF88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4479F-B042-1234-BDF4-3130ACEF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43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87879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30C5F-3846-843E-E84C-543489738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B701E3-2DFA-955B-4730-24F80E2EB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C2B5AE-DC5F-8347-54DD-D40CB769F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D6BF9-C9D9-A21B-0A81-6C86A7D11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44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98688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6A4F2-FA8E-842F-9BC7-F9CC41ADC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5F3807-8728-EA4F-934C-D4A3AD5BA8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6F9F99-0D3E-0560-901D-816287C68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F081E-6223-8B62-D0A3-D8B18D521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45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43645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9ACFB-29F2-0831-3037-ACBCE3E70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BC4D91-686B-315D-75AF-9FD5EFF3E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CBFB7-EEF2-1CEB-940C-E29FEABA5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EA9CF-071F-4884-2943-1008D76CC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46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63829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A9835-12C3-A348-375E-8674A6EB6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88C92-9E3A-B69C-FDCE-E567EFF8F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D5B4BD-49F9-F37F-119D-D7C0EEBE6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BC229-BD10-0392-2AEA-49ADCC3DB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47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316547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681A8-6E8F-AD1A-6FB2-F293FA893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94E376-E975-91E1-61B7-156DADA477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E9C2F8-DCB3-A2E6-C5DB-C106EB0D9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EE367-F3D5-B596-9EC8-77DEAD7CF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48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248044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2CB9F-C6FA-C781-7505-28C275F3E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5E4A76-8A53-D592-CD15-062283A466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2C4D63-3793-7FB4-3B94-06985A907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E7F5B-7C8B-DC8B-4DEE-EF23B86C2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49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323861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21DCF-695C-1D68-ED40-A31327552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4572D4-8899-1D0D-B575-DFF8504669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FB2FF2-E512-0CD6-8009-C98A0C687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85C8-3929-2E89-F9A8-211F9E65F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50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3384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2AA8B-E3E5-7488-4E5E-BA348C914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BA00CC-E3D6-54F7-7EAE-F04F64051A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E41C3E-A5FB-D191-4E09-60D3FED0B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E495B-5690-718F-97C2-2AF60B1BF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15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906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F0CF1-7AB7-25E6-3441-65D3303BF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540DF0-91AB-7A04-4DB4-9324360BB2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28EE3-4A42-B7DB-4781-06D4A25E7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93F89-29FA-44B1-151A-8FD0DBDF41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51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753035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CD2AF-99A1-C683-C161-9827CAE48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CBB2F0-8F17-9041-42CA-313319A7B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41BF9A-56D5-2313-4465-778F19177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2E52D-183D-3028-106E-A5C7E0B55A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52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674794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79958-127F-098F-35C5-270017A43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2D66A-6088-85BD-BF2B-A1CC0CC0B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1DCFC-1444-F834-5DA2-DD8DBFE26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0E5A9-A2E4-BEF5-015E-50779D7D4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53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819536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EC7CD-A855-FB63-0F55-DA56CB633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F1863D-3216-F464-5483-751708277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CD37CC-4265-F975-96B9-A1AF38777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15788-FF99-87DE-8576-BA0CA2AF3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54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359974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8B49D-16CF-FF6C-DB43-0943C26B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491AF8-2BDA-B54F-35FF-A045C2548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DAFA11-578F-E6A4-3BAE-6507B926A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7DFD2-A6F7-5BEF-DBE8-A8078D004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55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008165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60A98-04C5-1E02-71C8-320D5DE87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B54BF4-2992-1F59-78DC-43C3D445E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114F3A-D113-9F06-2E67-21164C2EE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E202-DFDA-630F-37DE-F51B0CC9F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56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214595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6D898-1D7D-94F8-0AFD-E8D90BF10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981E48-FE5C-156B-7288-39D5603D9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4E336-BF52-FD9C-85D4-6B2924FDE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12C22-A8D2-B02B-9291-11CB4C2212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57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38554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A0909-8AA6-C3BF-54E8-9C5BA2FD1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C0009-4767-F81A-8576-FA4EFD74B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3CE3F-4BEE-4F72-EDE7-BCF1D0A69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6A7A6-F6A5-B53B-5CDC-E8489F126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16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16405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14B4A-6353-4A39-0714-55E17980A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9C1A5-11DD-823B-F4EA-236C62296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02ECFF-A890-D9F9-BDCB-E7EB0BA5C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5EA43-8BDD-6C3C-336E-D19B3DEFB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17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5450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B0271-9266-CC26-4458-B37B0AB10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3D83EA-D1AA-FB0F-484E-0A4F481F1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44878E-AB1D-B415-C14C-2F2081C16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AA748-371E-1804-AC32-1C8CA19F9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18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45234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2DA87-9CD9-B3DC-18C7-12CE23FE3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5BBD68-0561-2104-76F4-58A8999AE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2D2CD9-15EF-4A08-BDC0-C0B893DBD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9606B-E17D-34E9-44AF-26ACA4EC6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19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50171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2B5A7-C078-7789-7FF7-6155D4200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81C1FD-AD9D-2DE0-5258-8AEFD211A6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555CD2-8824-6557-1FBA-5231CD457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211D2-31CB-B91E-6F90-A91DAFAAA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5DFFF-FD29-6143-AE85-8FD1D39AC6BB}" type="slidenum">
              <a:rPr lang="en-TR" smtClean="0"/>
              <a:t>20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62202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88FD-814D-4F3D-7457-4DB2692A8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2ED8C-594E-DF46-39B4-5B52E3799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F0DD3-0F5E-083E-D268-7059407D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DD83-F6E6-9741-BA5A-532B057076BA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268DE-9D1F-03BE-2FD1-AAD9FD716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4F2C-CC01-8290-F2E9-23591034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C6B-C48E-3D4D-986D-2147B1BA3D9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9126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9717-A38C-1AA3-398E-1D42F654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8F5F4-7063-9CD3-A084-F78D53ECF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3CD93-2F2A-F454-BAA0-5FF80795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DD83-F6E6-9741-BA5A-532B057076BA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56D6-1D7C-DF0C-6988-79D9B011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987EE-F8DE-3969-8C80-D8396B9A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C6B-C48E-3D4D-986D-2147B1BA3D9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5821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8AE1A-8A3E-8942-428B-67E8385FB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87F9B-4CF0-EEA4-CD1F-3562909FB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6AAD7-C6C4-9BD9-D2FC-1F81C32D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DD83-F6E6-9741-BA5A-532B057076BA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FF3A5-FFC1-9CD7-2A52-7A24A5BA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76BF7-9A45-A6B4-A4CC-51CC40CF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C6B-C48E-3D4D-986D-2147B1BA3D9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4167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E3A0-F40C-D3E7-71AD-9BF4B6C4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E128-8FFB-2528-93A4-32763FD63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9123-62B4-E16B-2B25-432B95F9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DD83-F6E6-9741-BA5A-532B057076BA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FD644-0170-876E-E45F-4A2BC51D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CA6C-77BD-1CE8-E14D-AE245288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C6B-C48E-3D4D-986D-2147B1BA3D9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7244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2112-7C4E-486F-680B-D1834249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D9A24-E65B-1ECA-BDEF-FB6D11086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3403-88C2-779C-16BB-2C22407C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DD83-F6E6-9741-BA5A-532B057076BA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2034-D1FC-553F-9646-0D63C9CC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4105-42D0-4DAB-189B-62EEC787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C6B-C48E-3D4D-986D-2147B1BA3D9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6938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5C6EF-3124-2D83-6320-4AC4B916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BDD9-1182-0FDB-B104-310945552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2457B-842F-B290-086A-152A226E9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B472F-86D4-66D1-32BE-78AC86A8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DD83-F6E6-9741-BA5A-532B057076BA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CF991-F901-2AF5-204B-C4954B8C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2E368-7357-B70A-B77B-83B1B209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C6B-C48E-3D4D-986D-2147B1BA3D9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4148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898B-8758-8540-C587-43D5786F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8D600-1EF5-335D-0DFB-0771E787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50E36-8EB0-A5AB-47A8-9735F6653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0BB09-8EE8-1EDF-82EB-1FFABDA5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AAEFF-5C9D-AF87-CBE9-8B7E19521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CE5DD-3A2A-7D43-52F2-C9A9AF75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DD83-F6E6-9741-BA5A-532B057076BA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AA57C-810D-2E24-206C-EABEFC78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6385F-385C-4FEE-E99B-8F382DE7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C6B-C48E-3D4D-986D-2147B1BA3D9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1555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4E29-AD6B-F26E-049C-EE956A91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65C917-37CB-FC1E-0FDE-4935BCD6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DD83-F6E6-9741-BA5A-532B057076BA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8D428-307A-FE5D-3B85-172D54A9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B1CCC-E35E-64BD-E024-DEC54C71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C6B-C48E-3D4D-986D-2147B1BA3D9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6655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71D02-B1AE-68AA-1A8A-89646841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DD83-F6E6-9741-BA5A-532B057076BA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AC641-D6A4-3539-9EF0-0532DF2C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EA7C5-0B73-0611-F657-0BAD160E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C6B-C48E-3D4D-986D-2147B1BA3D9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0035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5023-EBAC-4D60-496C-B17513B5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3BE2-969D-23F2-8B08-D6800AB2E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E17AB-8ABB-5D02-9C58-CF4A5734A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BE1BE-497E-F250-468F-0B691D8F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DD83-F6E6-9741-BA5A-532B057076BA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F88ED-BCD4-FFA8-3C3B-BE6AA368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9E6EC-57A4-819B-541C-8801BD8E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C6B-C48E-3D4D-986D-2147B1BA3D9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081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B415-C46A-E8E0-7885-C09FA97F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DCEF5-DECE-A909-C498-2D0B6B1E5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72893-371A-5844-416E-524F6505C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C685F-0068-4236-691C-089117E5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DD83-F6E6-9741-BA5A-532B057076BA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FEDC5-9300-2A67-0FA0-96995C6B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436F0-2A0C-5170-3208-05CC817C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0C6B-C48E-3D4D-986D-2147B1BA3D9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0627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8CD0D-F40B-3F7D-A4E5-CD46789D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FAFF5-61C5-CE9C-0BBB-1DF43BC00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159D-4096-5AAC-C3A4-74A2E78CF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A4B0DD83-F6E6-9741-BA5A-532B057076BA}" type="datetimeFigureOut">
              <a:rPr lang="en-TR" smtClean="0"/>
              <a:pPr/>
              <a:t>10.10.2024</a:t>
            </a:fld>
            <a:endParaRPr lang="en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D11C6-2316-3C80-B58C-5C5199E57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endParaRPr lang="en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A2EF-BC50-6582-E8CC-887EA738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074F0C6B-C48E-3D4D-986D-2147B1BA3D91}" type="slidenum">
              <a:rPr lang="en-TR" smtClean="0"/>
              <a:pPr/>
              <a:t>‹#›</a:t>
            </a:fld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7016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BD25-3FBF-F1F1-848F-9D7E4AC52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Tasarımı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CA51C-E144-09C2-A694-1C67D0C7A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TR" b="1" dirty="0"/>
              <a:t>Kaynak: </a:t>
            </a:r>
            <a:r>
              <a:rPr lang="en-TR" dirty="0"/>
              <a:t>Database Management Systems</a:t>
            </a:r>
          </a:p>
          <a:p>
            <a:pPr algn="l"/>
            <a:r>
              <a:rPr lang="en-TR" dirty="0"/>
              <a:t>Raghu Ramakrishman and Johannes Gehrke</a:t>
            </a:r>
          </a:p>
          <a:p>
            <a:pPr algn="l"/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28937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127D6-F045-5878-1E3C-0CAA82F10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53C4-44AC-B757-D81D-96B24BC6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Varlıklar, Özellikler ve Varlık Kümeleri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B0B0-DB5F-6A9C-F33F-C7C460E60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Bir </a:t>
            </a:r>
            <a:r>
              <a:rPr lang="en-US" sz="1400" dirty="0" err="1"/>
              <a:t>varlık</a:t>
            </a:r>
            <a:r>
              <a:rPr lang="en-US" sz="1400" dirty="0"/>
              <a:t>, </a:t>
            </a:r>
            <a:r>
              <a:rPr lang="en-US" sz="1400" dirty="0" err="1"/>
              <a:t>gerçek</a:t>
            </a:r>
            <a:r>
              <a:rPr lang="en-US" sz="1400" dirty="0"/>
              <a:t> </a:t>
            </a:r>
            <a:r>
              <a:rPr lang="en-US" sz="1400" dirty="0" err="1"/>
              <a:t>dünyada</a:t>
            </a:r>
            <a:r>
              <a:rPr lang="en-US" sz="1400" dirty="0"/>
              <a:t> </a:t>
            </a:r>
            <a:r>
              <a:rPr lang="en-US" sz="1400" dirty="0" err="1"/>
              <a:t>diğer</a:t>
            </a:r>
            <a:r>
              <a:rPr lang="en-US" sz="1400" dirty="0"/>
              <a:t> </a:t>
            </a:r>
            <a:r>
              <a:rPr lang="en-US" sz="1400" dirty="0" err="1"/>
              <a:t>nesnelerden</a:t>
            </a:r>
            <a:r>
              <a:rPr lang="en-US" sz="1400" dirty="0"/>
              <a:t> </a:t>
            </a:r>
            <a:r>
              <a:rPr lang="en-US" sz="1400" dirty="0" err="1"/>
              <a:t>ayırt</a:t>
            </a:r>
            <a:r>
              <a:rPr lang="en-US" sz="1400" dirty="0"/>
              <a:t> </a:t>
            </a:r>
            <a:r>
              <a:rPr lang="en-US" sz="1400" dirty="0" err="1"/>
              <a:t>edilebilen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nesnedir</a:t>
            </a:r>
            <a:r>
              <a:rPr lang="en-US" sz="1400" dirty="0"/>
              <a:t>. </a:t>
            </a:r>
            <a:r>
              <a:rPr lang="en-US" sz="1400" dirty="0" err="1"/>
              <a:t>Örnekler</a:t>
            </a:r>
            <a:r>
              <a:rPr lang="en-US" sz="1400" dirty="0"/>
              <a:t> </a:t>
            </a:r>
            <a:r>
              <a:rPr lang="en-US" sz="1400" dirty="0" err="1"/>
              <a:t>arasında</a:t>
            </a:r>
            <a:r>
              <a:rPr lang="en-US" sz="1400" dirty="0"/>
              <a:t> </a:t>
            </a:r>
            <a:r>
              <a:rPr lang="en-US" sz="1400" dirty="0" err="1"/>
              <a:t>şunlar</a:t>
            </a:r>
            <a:r>
              <a:rPr lang="en-US" sz="1400" dirty="0"/>
              <a:t> </a:t>
            </a:r>
            <a:r>
              <a:rPr lang="en-US" sz="1400" dirty="0" err="1"/>
              <a:t>bulunur</a:t>
            </a:r>
            <a:r>
              <a:rPr lang="en-US" sz="1400" dirty="0"/>
              <a:t>: </a:t>
            </a:r>
            <a:r>
              <a:rPr lang="en-US" sz="1400" dirty="0" err="1"/>
              <a:t>Yeşil</a:t>
            </a:r>
            <a:r>
              <a:rPr lang="en-US" sz="1400" dirty="0"/>
              <a:t> </a:t>
            </a:r>
            <a:r>
              <a:rPr lang="en-US" sz="1400" dirty="0" err="1"/>
              <a:t>Dragonzord</a:t>
            </a:r>
            <a:r>
              <a:rPr lang="en-US" sz="1400" dirty="0"/>
              <a:t> </a:t>
            </a:r>
            <a:r>
              <a:rPr lang="en-US" sz="1400" dirty="0" err="1"/>
              <a:t>oyuncağı</a:t>
            </a:r>
            <a:r>
              <a:rPr lang="en-US" sz="1400" dirty="0"/>
              <a:t>, </a:t>
            </a:r>
            <a:r>
              <a:rPr lang="en-US" sz="1400" dirty="0" err="1"/>
              <a:t>oyuncak</a:t>
            </a:r>
            <a:r>
              <a:rPr lang="en-US" sz="1400" dirty="0"/>
              <a:t> </a:t>
            </a:r>
            <a:r>
              <a:rPr lang="en-US" sz="1400" dirty="0" err="1"/>
              <a:t>departmanı</a:t>
            </a:r>
            <a:r>
              <a:rPr lang="en-US" sz="1400" dirty="0"/>
              <a:t>, </a:t>
            </a:r>
            <a:r>
              <a:rPr lang="en-US" sz="1400" dirty="0" err="1"/>
              <a:t>oyuncak</a:t>
            </a:r>
            <a:r>
              <a:rPr lang="en-US" sz="1400" dirty="0"/>
              <a:t> </a:t>
            </a:r>
            <a:r>
              <a:rPr lang="en-US" sz="1400" dirty="0" err="1"/>
              <a:t>departmanının</a:t>
            </a:r>
            <a:r>
              <a:rPr lang="en-US" sz="1400" dirty="0"/>
              <a:t> </a:t>
            </a:r>
            <a:r>
              <a:rPr lang="en-US" sz="1400" dirty="0" err="1"/>
              <a:t>müdürü</a:t>
            </a:r>
            <a:r>
              <a:rPr lang="en-US" sz="1400" dirty="0"/>
              <a:t>, </a:t>
            </a:r>
            <a:r>
              <a:rPr lang="en-US" sz="1400" dirty="0" err="1"/>
              <a:t>oyuncak</a:t>
            </a:r>
            <a:r>
              <a:rPr lang="en-US" sz="1400" dirty="0"/>
              <a:t> </a:t>
            </a:r>
            <a:r>
              <a:rPr lang="en-US" sz="1400" dirty="0" err="1"/>
              <a:t>departmanının</a:t>
            </a:r>
            <a:r>
              <a:rPr lang="en-US" sz="1400" dirty="0"/>
              <a:t> </a:t>
            </a:r>
            <a:r>
              <a:rPr lang="en-US" sz="1400" dirty="0" err="1"/>
              <a:t>müdürünün</a:t>
            </a:r>
            <a:r>
              <a:rPr lang="en-US" sz="1400" dirty="0"/>
              <a:t> </a:t>
            </a:r>
            <a:r>
              <a:rPr lang="en-US" sz="1400" dirty="0" err="1"/>
              <a:t>ev</a:t>
            </a:r>
            <a:r>
              <a:rPr lang="en-US" sz="1400" dirty="0"/>
              <a:t> </a:t>
            </a:r>
            <a:r>
              <a:rPr lang="en-US" sz="1400" dirty="0" err="1"/>
              <a:t>adresi</a:t>
            </a:r>
            <a:r>
              <a:rPr lang="en-US" sz="1400" dirty="0"/>
              <a:t>. </a:t>
            </a:r>
            <a:r>
              <a:rPr lang="en-US" sz="1400" dirty="0" err="1"/>
              <a:t>Benzer</a:t>
            </a:r>
            <a:r>
              <a:rPr lang="en-US" sz="1400" dirty="0"/>
              <a:t> </a:t>
            </a:r>
            <a:r>
              <a:rPr lang="en-US" sz="1400" dirty="0" err="1"/>
              <a:t>varlıkların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koleksiyonunu</a:t>
            </a:r>
            <a:r>
              <a:rPr lang="en-US" sz="1400" dirty="0"/>
              <a:t> </a:t>
            </a:r>
            <a:r>
              <a:rPr lang="en-US" sz="1400" dirty="0" err="1"/>
              <a:t>tanımlamak</a:t>
            </a:r>
            <a:r>
              <a:rPr lang="en-US" sz="1400" dirty="0"/>
              <a:t> </a:t>
            </a:r>
            <a:r>
              <a:rPr lang="en-US" sz="1400" dirty="0" err="1"/>
              <a:t>genellikle</a:t>
            </a:r>
            <a:r>
              <a:rPr lang="en-US" sz="1400" dirty="0"/>
              <a:t> </a:t>
            </a:r>
            <a:r>
              <a:rPr lang="en-US" sz="1400" dirty="0" err="1"/>
              <a:t>yararlıdır</a:t>
            </a:r>
            <a:r>
              <a:rPr lang="en-US" sz="1400" dirty="0"/>
              <a:t>. </a:t>
            </a:r>
            <a:r>
              <a:rPr lang="en-US" sz="1400" dirty="0" err="1"/>
              <a:t>Böyle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koleksiyona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denir</a:t>
            </a:r>
            <a:r>
              <a:rPr lang="en-US" sz="1400" dirty="0"/>
              <a:t>.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kümelerinin</a:t>
            </a:r>
            <a:r>
              <a:rPr lang="en-US" sz="1400" dirty="0"/>
              <a:t> </a:t>
            </a:r>
            <a:r>
              <a:rPr lang="en-US" sz="1400" dirty="0" err="1"/>
              <a:t>ayrık</a:t>
            </a:r>
            <a:r>
              <a:rPr lang="en-US" sz="1400" dirty="0"/>
              <a:t> </a:t>
            </a:r>
            <a:r>
              <a:rPr lang="en-US" sz="1400" dirty="0" err="1"/>
              <a:t>olması</a:t>
            </a:r>
            <a:r>
              <a:rPr lang="en-US" sz="1400" dirty="0"/>
              <a:t> </a:t>
            </a:r>
            <a:r>
              <a:rPr lang="en-US" sz="1400" dirty="0" err="1"/>
              <a:t>gerekmediğini</a:t>
            </a:r>
            <a:r>
              <a:rPr lang="en-US" sz="1400" dirty="0"/>
              <a:t> </a:t>
            </a:r>
            <a:r>
              <a:rPr lang="en-US" sz="1400" dirty="0" err="1"/>
              <a:t>unutmayın</a:t>
            </a:r>
            <a:r>
              <a:rPr lang="en-US" sz="1400" dirty="0"/>
              <a:t>; </a:t>
            </a:r>
            <a:r>
              <a:rPr lang="en-US" sz="1400" dirty="0" err="1"/>
              <a:t>oyuncak</a:t>
            </a:r>
            <a:r>
              <a:rPr lang="en-US" sz="1400" dirty="0"/>
              <a:t> </a:t>
            </a:r>
            <a:r>
              <a:rPr lang="en-US" sz="1400" dirty="0" err="1"/>
              <a:t>departmanı</a:t>
            </a:r>
            <a:r>
              <a:rPr lang="en-US" sz="1400" dirty="0"/>
              <a:t> </a:t>
            </a:r>
            <a:r>
              <a:rPr lang="en-US" sz="1400" dirty="0" err="1"/>
              <a:t>çalışanları</a:t>
            </a:r>
            <a:r>
              <a:rPr lang="en-US" sz="1400" dirty="0"/>
              <a:t> </a:t>
            </a:r>
            <a:r>
              <a:rPr lang="en-US" sz="1400" dirty="0" err="1"/>
              <a:t>koleksiyonu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cihaz</a:t>
            </a:r>
            <a:r>
              <a:rPr lang="en-US" sz="1400" dirty="0"/>
              <a:t> </a:t>
            </a:r>
            <a:r>
              <a:rPr lang="en-US" sz="1400" dirty="0" err="1"/>
              <a:t>departmanı</a:t>
            </a:r>
            <a:r>
              <a:rPr lang="en-US" sz="1400" dirty="0"/>
              <a:t> </a:t>
            </a:r>
            <a:r>
              <a:rPr lang="en-US" sz="1400" dirty="0" err="1"/>
              <a:t>çalışanları</a:t>
            </a:r>
            <a:r>
              <a:rPr lang="en-US" sz="1400" dirty="0"/>
              <a:t> </a:t>
            </a:r>
            <a:r>
              <a:rPr lang="en-US" sz="1400" dirty="0" err="1"/>
              <a:t>koleksiyonu</a:t>
            </a:r>
            <a:r>
              <a:rPr lang="en-US" sz="1400" dirty="0"/>
              <a:t>, her </a:t>
            </a:r>
            <a:r>
              <a:rPr lang="en-US" sz="1400" dirty="0" err="1"/>
              <a:t>iki</a:t>
            </a:r>
            <a:r>
              <a:rPr lang="en-US" sz="1400" dirty="0"/>
              <a:t> </a:t>
            </a:r>
            <a:r>
              <a:rPr lang="en-US" sz="1400" dirty="0" err="1"/>
              <a:t>departmanda</a:t>
            </a:r>
            <a:r>
              <a:rPr lang="en-US" sz="1400" dirty="0"/>
              <a:t> da </a:t>
            </a:r>
            <a:r>
              <a:rPr lang="en-US" sz="1400" dirty="0" err="1"/>
              <a:t>çalışan</a:t>
            </a:r>
            <a:r>
              <a:rPr lang="en-US" sz="1400" dirty="0"/>
              <a:t> John </a:t>
            </a:r>
            <a:r>
              <a:rPr lang="en-US" sz="1400" dirty="0" err="1"/>
              <a:t>Doe'yu</a:t>
            </a:r>
            <a:r>
              <a:rPr lang="en-US" sz="1400" dirty="0"/>
              <a:t> </a:t>
            </a:r>
            <a:r>
              <a:rPr lang="en-US" sz="1400" dirty="0" err="1"/>
              <a:t>içerebilir</a:t>
            </a:r>
            <a:r>
              <a:rPr lang="en-US" sz="1400" dirty="0"/>
              <a:t>. </a:t>
            </a:r>
            <a:r>
              <a:rPr lang="en-US" sz="1400" dirty="0" err="1"/>
              <a:t>Ayrıca</a:t>
            </a:r>
            <a:r>
              <a:rPr lang="en-US" sz="1400" dirty="0"/>
              <a:t>, hem </a:t>
            </a:r>
            <a:r>
              <a:rPr lang="en-US" sz="1400" dirty="0" err="1"/>
              <a:t>oyuncak</a:t>
            </a:r>
            <a:r>
              <a:rPr lang="en-US" sz="1400" dirty="0"/>
              <a:t> hem de </a:t>
            </a:r>
            <a:r>
              <a:rPr lang="en-US" sz="1400" dirty="0" err="1"/>
              <a:t>cihaz</a:t>
            </a:r>
            <a:r>
              <a:rPr lang="en-US" sz="1400" dirty="0"/>
              <a:t> </a:t>
            </a:r>
            <a:r>
              <a:rPr lang="en-US" sz="1400" dirty="0" err="1"/>
              <a:t>departmanı</a:t>
            </a:r>
            <a:r>
              <a:rPr lang="en-US" sz="1400" dirty="0"/>
              <a:t> </a:t>
            </a:r>
            <a:r>
              <a:rPr lang="en-US" sz="1400" dirty="0" err="1"/>
              <a:t>çalışan</a:t>
            </a:r>
            <a:r>
              <a:rPr lang="en-US" sz="1400" dirty="0"/>
              <a:t> </a:t>
            </a:r>
            <a:r>
              <a:rPr lang="en-US" sz="1400" dirty="0" err="1"/>
              <a:t>kümelerini</a:t>
            </a:r>
            <a:r>
              <a:rPr lang="en-US" sz="1400" dirty="0"/>
              <a:t> </a:t>
            </a:r>
            <a:r>
              <a:rPr lang="en-US" sz="1400" dirty="0" err="1"/>
              <a:t>içeren</a:t>
            </a:r>
            <a:r>
              <a:rPr lang="en-US" sz="1400" dirty="0"/>
              <a:t> </a:t>
            </a:r>
            <a:r>
              <a:rPr lang="en-US" sz="1400" dirty="0" err="1"/>
              <a:t>Çalışanlar</a:t>
            </a:r>
            <a:r>
              <a:rPr lang="en-US" sz="1400" dirty="0"/>
              <a:t> </a:t>
            </a:r>
            <a:r>
              <a:rPr lang="en-US" sz="1400" dirty="0" err="1"/>
              <a:t>adlı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tanımlayabiliriz</a:t>
            </a:r>
            <a:r>
              <a:rPr lang="en-US" sz="1400" dirty="0"/>
              <a:t>.</a:t>
            </a:r>
          </a:p>
          <a:p>
            <a:pPr>
              <a:lnSpc>
                <a:spcPct val="170000"/>
              </a:lnSpc>
            </a:pPr>
            <a:endParaRPr lang="en-US" sz="1400" dirty="0"/>
          </a:p>
          <a:p>
            <a:pPr>
              <a:lnSpc>
                <a:spcPct val="170000"/>
              </a:lnSpc>
            </a:pPr>
            <a:r>
              <a:rPr lang="en-US" sz="1400" dirty="0"/>
              <a:t>Bir </a:t>
            </a:r>
            <a:r>
              <a:rPr lang="en-US" sz="1400" dirty="0" err="1"/>
              <a:t>varlık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dizi </a:t>
            </a:r>
            <a:r>
              <a:rPr lang="en-US" sz="1400" dirty="0" err="1"/>
              <a:t>öznitelik</a:t>
            </a:r>
            <a:r>
              <a:rPr lang="en-US" sz="1400" dirty="0"/>
              <a:t> </a:t>
            </a:r>
            <a:r>
              <a:rPr lang="en-US" sz="1400" dirty="0" err="1"/>
              <a:t>kullanılarak</a:t>
            </a:r>
            <a:r>
              <a:rPr lang="en-US" sz="1400" dirty="0"/>
              <a:t> </a:t>
            </a:r>
            <a:r>
              <a:rPr lang="en-US" sz="1400" dirty="0" err="1"/>
              <a:t>tanımlanır</a:t>
            </a:r>
            <a:r>
              <a:rPr lang="en-US" sz="1400" dirty="0"/>
              <a:t>. </a:t>
            </a:r>
            <a:r>
              <a:rPr lang="en-US" sz="1400" dirty="0" err="1"/>
              <a:t>Belirli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kümesindeki</a:t>
            </a:r>
            <a:r>
              <a:rPr lang="en-US" sz="1400" dirty="0"/>
              <a:t> </a:t>
            </a:r>
            <a:r>
              <a:rPr lang="en-US" sz="1400" dirty="0" err="1"/>
              <a:t>tüm</a:t>
            </a:r>
            <a:r>
              <a:rPr lang="en-US" sz="1400" dirty="0"/>
              <a:t> </a:t>
            </a:r>
            <a:r>
              <a:rPr lang="en-US" sz="1400" dirty="0" err="1"/>
              <a:t>varlıklar</a:t>
            </a:r>
            <a:r>
              <a:rPr lang="en-US" sz="1400" dirty="0"/>
              <a:t> </a:t>
            </a:r>
            <a:r>
              <a:rPr lang="en-US" sz="1400" dirty="0" err="1"/>
              <a:t>aynı</a:t>
            </a:r>
            <a:r>
              <a:rPr lang="en-US" sz="1400" dirty="0"/>
              <a:t> </a:t>
            </a:r>
            <a:r>
              <a:rPr lang="en-US" sz="1400" dirty="0" err="1"/>
              <a:t>özniteliklere</a:t>
            </a:r>
            <a:r>
              <a:rPr lang="en-US" sz="1400" dirty="0"/>
              <a:t> </a:t>
            </a:r>
            <a:r>
              <a:rPr lang="en-US" sz="1400" dirty="0" err="1"/>
              <a:t>sahiptir</a:t>
            </a:r>
            <a:r>
              <a:rPr lang="en-US" sz="1400" dirty="0"/>
              <a:t>; </a:t>
            </a:r>
            <a:r>
              <a:rPr lang="en-US" sz="1400" dirty="0" err="1"/>
              <a:t>benzer</a:t>
            </a:r>
            <a:r>
              <a:rPr lang="en-US" sz="1400" dirty="0"/>
              <a:t> </a:t>
            </a:r>
            <a:r>
              <a:rPr lang="en-US" sz="1400" dirty="0" err="1"/>
              <a:t>derken</a:t>
            </a:r>
            <a:r>
              <a:rPr lang="en-US" sz="1400" dirty="0"/>
              <a:t> </a:t>
            </a:r>
            <a:r>
              <a:rPr lang="en-US" sz="1400" dirty="0" err="1"/>
              <a:t>kastettiğimiz</a:t>
            </a:r>
            <a:r>
              <a:rPr lang="en-US" sz="1400" dirty="0"/>
              <a:t> </a:t>
            </a:r>
            <a:r>
              <a:rPr lang="en-US" sz="1400" dirty="0" err="1"/>
              <a:t>budur</a:t>
            </a:r>
            <a:r>
              <a:rPr lang="en-US" sz="1400" dirty="0"/>
              <a:t>. </a:t>
            </a:r>
            <a:r>
              <a:rPr lang="en-US" sz="1400" dirty="0" err="1"/>
              <a:t>Öznitelik</a:t>
            </a:r>
            <a:r>
              <a:rPr lang="en-US" sz="1400" dirty="0"/>
              <a:t> </a:t>
            </a:r>
            <a:r>
              <a:rPr lang="en-US" sz="1400" dirty="0" err="1"/>
              <a:t>seçimimiz</a:t>
            </a:r>
            <a:r>
              <a:rPr lang="en-US" sz="1400" dirty="0"/>
              <a:t>, </a:t>
            </a:r>
            <a:r>
              <a:rPr lang="en-US" sz="1400" dirty="0" err="1"/>
              <a:t>varlıklar</a:t>
            </a:r>
            <a:r>
              <a:rPr lang="en-US" sz="1400" dirty="0"/>
              <a:t> </a:t>
            </a:r>
            <a:r>
              <a:rPr lang="en-US" sz="1400" dirty="0" err="1"/>
              <a:t>hakkında</a:t>
            </a:r>
            <a:r>
              <a:rPr lang="en-US" sz="1400" dirty="0"/>
              <a:t> </a:t>
            </a:r>
            <a:r>
              <a:rPr lang="en-US" sz="1400" dirty="0" err="1"/>
              <a:t>bilgileri</a:t>
            </a:r>
            <a:r>
              <a:rPr lang="en-US" sz="1400" dirty="0"/>
              <a:t> </a:t>
            </a:r>
            <a:r>
              <a:rPr lang="en-US" sz="1400" dirty="0" err="1"/>
              <a:t>temsil</a:t>
            </a:r>
            <a:r>
              <a:rPr lang="en-US" sz="1400" dirty="0"/>
              <a:t> </a:t>
            </a:r>
            <a:r>
              <a:rPr lang="en-US" sz="1400" dirty="0" err="1"/>
              <a:t>etmek</a:t>
            </a:r>
            <a:r>
              <a:rPr lang="en-US" sz="1400" dirty="0"/>
              <a:t> </a:t>
            </a:r>
            <a:r>
              <a:rPr lang="en-US" sz="1400" dirty="0" err="1"/>
              <a:t>istediğimiz</a:t>
            </a:r>
            <a:r>
              <a:rPr lang="en-US" sz="1400" dirty="0"/>
              <a:t> </a:t>
            </a:r>
            <a:r>
              <a:rPr lang="en-US" sz="1400" dirty="0" err="1"/>
              <a:t>ayrıntı</a:t>
            </a:r>
            <a:r>
              <a:rPr lang="en-US" sz="1400" dirty="0"/>
              <a:t> </a:t>
            </a:r>
            <a:r>
              <a:rPr lang="en-US" sz="1400" dirty="0" err="1"/>
              <a:t>düzeyini</a:t>
            </a:r>
            <a:r>
              <a:rPr lang="en-US" sz="1400" dirty="0"/>
              <a:t> </a:t>
            </a:r>
            <a:r>
              <a:rPr lang="en-US" sz="1400" dirty="0" err="1"/>
              <a:t>yansıtır</a:t>
            </a:r>
            <a:r>
              <a:rPr lang="en-US" sz="1400" dirty="0"/>
              <a:t>. </a:t>
            </a:r>
            <a:r>
              <a:rPr lang="en-US" sz="1400" dirty="0" err="1"/>
              <a:t>Örneğin</a:t>
            </a:r>
            <a:r>
              <a:rPr lang="en-US" sz="1400" dirty="0"/>
              <a:t>, </a:t>
            </a:r>
            <a:r>
              <a:rPr lang="en-US" sz="1400" dirty="0" err="1"/>
              <a:t>Çalışanlar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, </a:t>
            </a:r>
            <a:r>
              <a:rPr lang="en-US" sz="1400" dirty="0" err="1"/>
              <a:t>öznitelik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ad, </a:t>
            </a:r>
            <a:r>
              <a:rPr lang="en-US" sz="1400" dirty="0" err="1"/>
              <a:t>sosyal</a:t>
            </a:r>
            <a:r>
              <a:rPr lang="en-US" sz="1400" dirty="0"/>
              <a:t> </a:t>
            </a:r>
            <a:r>
              <a:rPr lang="en-US" sz="1400" dirty="0" err="1"/>
              <a:t>güvenlik</a:t>
            </a:r>
            <a:r>
              <a:rPr lang="en-US" sz="1400" dirty="0"/>
              <a:t> </a:t>
            </a:r>
            <a:r>
              <a:rPr lang="en-US" sz="1400" dirty="0" err="1"/>
              <a:t>numarası</a:t>
            </a:r>
            <a:r>
              <a:rPr lang="en-US" sz="1400" dirty="0"/>
              <a:t> (</a:t>
            </a:r>
            <a:r>
              <a:rPr lang="en-US" sz="1400" dirty="0" err="1"/>
              <a:t>ssn</a:t>
            </a:r>
            <a:r>
              <a:rPr lang="en-US" sz="1400" dirty="0"/>
              <a:t>)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otopark</a:t>
            </a:r>
            <a:r>
              <a:rPr lang="en-US" sz="1400" dirty="0"/>
              <a:t> </a:t>
            </a:r>
            <a:r>
              <a:rPr lang="en-US" sz="1400" dirty="0" err="1"/>
              <a:t>kullanabilir</a:t>
            </a:r>
            <a:r>
              <a:rPr lang="en-US" sz="1400" dirty="0"/>
              <a:t>. Bu </a:t>
            </a:r>
            <a:r>
              <a:rPr lang="en-US" sz="1400" dirty="0" err="1"/>
              <a:t>durumda</a:t>
            </a:r>
            <a:r>
              <a:rPr lang="en-US" sz="1400" dirty="0"/>
              <a:t> her </a:t>
            </a:r>
            <a:r>
              <a:rPr lang="en-US" sz="1400" dirty="0" err="1"/>
              <a:t>çalışan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adı</a:t>
            </a:r>
            <a:r>
              <a:rPr lang="en-US" sz="1400" dirty="0"/>
              <a:t>, </a:t>
            </a:r>
            <a:r>
              <a:rPr lang="en-US" sz="1400" dirty="0" err="1"/>
              <a:t>sosyal</a:t>
            </a:r>
            <a:r>
              <a:rPr lang="en-US" sz="1400" dirty="0"/>
              <a:t> </a:t>
            </a:r>
            <a:r>
              <a:rPr lang="en-US" sz="1400" dirty="0" err="1"/>
              <a:t>güvenlik</a:t>
            </a:r>
            <a:r>
              <a:rPr lang="en-US" sz="1400" dirty="0"/>
              <a:t> </a:t>
            </a:r>
            <a:r>
              <a:rPr lang="en-US" sz="1400" dirty="0" err="1"/>
              <a:t>numarasını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otopark</a:t>
            </a:r>
            <a:r>
              <a:rPr lang="en-US" sz="1400" dirty="0"/>
              <a:t> </a:t>
            </a:r>
            <a:r>
              <a:rPr lang="en-US" sz="1400" dirty="0" err="1"/>
              <a:t>numarasını</a:t>
            </a:r>
            <a:r>
              <a:rPr lang="en-US" sz="1400" dirty="0"/>
              <a:t> </a:t>
            </a:r>
            <a:r>
              <a:rPr lang="en-US" sz="1400" dirty="0" err="1"/>
              <a:t>depolayacağız</a:t>
            </a:r>
            <a:r>
              <a:rPr lang="en-US" sz="1400" dirty="0"/>
              <a:t>. </a:t>
            </a:r>
            <a:r>
              <a:rPr lang="en-US" sz="1400" dirty="0" err="1"/>
              <a:t>Ancak</a:t>
            </a:r>
            <a:r>
              <a:rPr lang="en-US" sz="1400" dirty="0"/>
              <a:t>, </a:t>
            </a:r>
            <a:r>
              <a:rPr lang="en-US" sz="1400" dirty="0" err="1"/>
              <a:t>diyelim</a:t>
            </a:r>
            <a:r>
              <a:rPr lang="en-US" sz="1400" dirty="0"/>
              <a:t> ki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çalışanın</a:t>
            </a:r>
            <a:r>
              <a:rPr lang="en-US" sz="1400" dirty="0"/>
              <a:t> </a:t>
            </a:r>
            <a:r>
              <a:rPr lang="en-US" sz="1400" dirty="0" err="1"/>
              <a:t>adresini</a:t>
            </a:r>
            <a:r>
              <a:rPr lang="en-US" sz="1400" dirty="0"/>
              <a:t> (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cinsiyetini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yaşını</a:t>
            </a:r>
            <a:r>
              <a:rPr lang="en-US" sz="1400" dirty="0"/>
              <a:t>) </a:t>
            </a:r>
            <a:r>
              <a:rPr lang="en-US" sz="1400" dirty="0" err="1"/>
              <a:t>saklamayacağız</a:t>
            </a:r>
            <a:r>
              <a:rPr lang="en-US" sz="1400" dirty="0"/>
              <a:t>.</a:t>
            </a:r>
            <a:endParaRPr lang="en-TR" sz="1400" dirty="0"/>
          </a:p>
        </p:txBody>
      </p:sp>
    </p:spTree>
    <p:extLst>
      <p:ext uri="{BB962C8B-B14F-4D97-AF65-F5344CB8AC3E}">
        <p14:creationId xmlns:p14="http://schemas.microsoft.com/office/powerpoint/2010/main" val="274951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852B9-6D9A-0B0B-46CA-C6AE0D750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620C-9650-B163-7EDD-5A18B344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Varlıklar, Özellikler ve Varlık Kümeleri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7291-3131-6279-4C33-D8555C433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Bir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kümesiyle</a:t>
            </a:r>
            <a:r>
              <a:rPr lang="en-US" sz="1400" dirty="0"/>
              <a:t> </a:t>
            </a:r>
            <a:r>
              <a:rPr lang="en-US" sz="1400" dirty="0" err="1"/>
              <a:t>ilişkili</a:t>
            </a:r>
            <a:r>
              <a:rPr lang="en-US" sz="1400" dirty="0"/>
              <a:t> her </a:t>
            </a:r>
            <a:r>
              <a:rPr lang="en-US" sz="1400" dirty="0" err="1"/>
              <a:t>öznitelik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, </a:t>
            </a:r>
            <a:r>
              <a:rPr lang="en-US" sz="1400" dirty="0" err="1"/>
              <a:t>olası</a:t>
            </a:r>
            <a:r>
              <a:rPr lang="en-US" sz="1400" dirty="0"/>
              <a:t> </a:t>
            </a:r>
            <a:r>
              <a:rPr lang="en-US" sz="1400" dirty="0" err="1"/>
              <a:t>değerlerin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etki</a:t>
            </a:r>
            <a:r>
              <a:rPr lang="en-US" sz="1400" dirty="0"/>
              <a:t> </a:t>
            </a:r>
            <a:r>
              <a:rPr lang="en-US" sz="1400" dirty="0" err="1"/>
              <a:t>alanını</a:t>
            </a:r>
            <a:r>
              <a:rPr lang="en-US" sz="1400" dirty="0"/>
              <a:t> </a:t>
            </a:r>
            <a:r>
              <a:rPr lang="en-US" sz="1400" dirty="0" err="1"/>
              <a:t>tanımlamalıyız</a:t>
            </a:r>
            <a:r>
              <a:rPr lang="en-US" sz="1400" dirty="0"/>
              <a:t>. </a:t>
            </a:r>
            <a:r>
              <a:rPr lang="en-US" sz="1400" dirty="0" err="1"/>
              <a:t>Örneğin</a:t>
            </a:r>
            <a:r>
              <a:rPr lang="en-US" sz="1400" dirty="0"/>
              <a:t>, Employees </a:t>
            </a:r>
            <a:r>
              <a:rPr lang="en-US" sz="1400" dirty="0" err="1"/>
              <a:t>öznitelik</a:t>
            </a:r>
            <a:r>
              <a:rPr lang="en-US" sz="1400" dirty="0"/>
              <a:t> </a:t>
            </a:r>
            <a:r>
              <a:rPr lang="en-US" sz="1400" dirty="0" err="1"/>
              <a:t>adıyla</a:t>
            </a:r>
            <a:r>
              <a:rPr lang="en-US" sz="1400" dirty="0"/>
              <a:t> </a:t>
            </a:r>
            <a:r>
              <a:rPr lang="en-US" sz="1400" dirty="0" err="1"/>
              <a:t>ilişkili</a:t>
            </a:r>
            <a:r>
              <a:rPr lang="en-US" sz="1400" dirty="0"/>
              <a:t> </a:t>
            </a:r>
            <a:r>
              <a:rPr lang="en-US" sz="1400" dirty="0" err="1"/>
              <a:t>etki</a:t>
            </a:r>
            <a:r>
              <a:rPr lang="en-US" sz="1400" dirty="0"/>
              <a:t> </a:t>
            </a:r>
            <a:r>
              <a:rPr lang="en-US" sz="1400" dirty="0" err="1"/>
              <a:t>alanı</a:t>
            </a:r>
            <a:r>
              <a:rPr lang="en-US" sz="1400" dirty="0"/>
              <a:t>, 20 </a:t>
            </a:r>
            <a:r>
              <a:rPr lang="en-US" sz="1400" dirty="0" err="1"/>
              <a:t>karakterlik</a:t>
            </a:r>
            <a:r>
              <a:rPr lang="en-US" sz="1400" dirty="0"/>
              <a:t> </a:t>
            </a:r>
            <a:r>
              <a:rPr lang="en-US" sz="1400" dirty="0" err="1"/>
              <a:t>dizeler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olabilir</a:t>
            </a:r>
            <a:r>
              <a:rPr lang="en-US" sz="1400" dirty="0"/>
              <a:t>. </a:t>
            </a:r>
            <a:r>
              <a:rPr lang="en-US" sz="1400" dirty="0" err="1"/>
              <a:t>Başka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örnek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, </a:t>
            </a:r>
            <a:r>
              <a:rPr lang="en-US" sz="1400" dirty="0" err="1"/>
              <a:t>şirket</a:t>
            </a:r>
            <a:r>
              <a:rPr lang="en-US" sz="1400" dirty="0"/>
              <a:t> </a:t>
            </a:r>
            <a:r>
              <a:rPr lang="en-US" sz="1400" dirty="0" err="1"/>
              <a:t>çalışanları</a:t>
            </a:r>
            <a:r>
              <a:rPr lang="en-US" sz="1400" dirty="0"/>
              <a:t> 1 </a:t>
            </a:r>
            <a:r>
              <a:rPr lang="en-US" sz="1400" dirty="0" err="1"/>
              <a:t>ila</a:t>
            </a:r>
            <a:r>
              <a:rPr lang="en-US" sz="1400" dirty="0"/>
              <a:t> 10 </a:t>
            </a:r>
            <a:r>
              <a:rPr lang="en-US" sz="1400" dirty="0" err="1"/>
              <a:t>arasında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ölçekte</a:t>
            </a:r>
            <a:r>
              <a:rPr lang="en-US" sz="1400" dirty="0"/>
              <a:t> </a:t>
            </a:r>
            <a:r>
              <a:rPr lang="en-US" sz="1400" dirty="0" err="1"/>
              <a:t>derecelendiriyorsa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derecelendirmeleri</a:t>
            </a:r>
            <a:r>
              <a:rPr lang="en-US" sz="1400" dirty="0"/>
              <a:t> </a:t>
            </a:r>
            <a:r>
              <a:rPr lang="en-US" sz="1400" dirty="0" err="1"/>
              <a:t>mting</a:t>
            </a:r>
            <a:r>
              <a:rPr lang="en-US" sz="1400" dirty="0"/>
              <a:t> </a:t>
            </a:r>
            <a:r>
              <a:rPr lang="en-US" sz="1400" dirty="0" err="1"/>
              <a:t>adlı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alanda</a:t>
            </a:r>
            <a:r>
              <a:rPr lang="en-US" sz="1400" dirty="0"/>
              <a:t> </a:t>
            </a:r>
            <a:r>
              <a:rPr lang="en-US" sz="1400" dirty="0" err="1"/>
              <a:t>saklıyorsa</a:t>
            </a:r>
            <a:r>
              <a:rPr lang="en-US" sz="1400" dirty="0"/>
              <a:t>, </a:t>
            </a:r>
            <a:r>
              <a:rPr lang="en-US" sz="1400" dirty="0" err="1"/>
              <a:t>ilişkili</a:t>
            </a:r>
            <a:r>
              <a:rPr lang="en-US" sz="1400" dirty="0"/>
              <a:t> </a:t>
            </a:r>
            <a:r>
              <a:rPr lang="en-US" sz="1400" dirty="0" err="1"/>
              <a:t>etki</a:t>
            </a:r>
            <a:r>
              <a:rPr lang="en-US" sz="1400" dirty="0"/>
              <a:t> </a:t>
            </a:r>
            <a:r>
              <a:rPr lang="en-US" sz="1400" dirty="0" err="1"/>
              <a:t>alanı</a:t>
            </a:r>
            <a:r>
              <a:rPr lang="en-US" sz="1400" dirty="0"/>
              <a:t> 1 </a:t>
            </a:r>
            <a:r>
              <a:rPr lang="en-US" sz="1400" dirty="0" err="1"/>
              <a:t>ila</a:t>
            </a:r>
            <a:r>
              <a:rPr lang="en-US" sz="1400" dirty="0"/>
              <a:t> 10 </a:t>
            </a:r>
            <a:r>
              <a:rPr lang="en-US" sz="1400" dirty="0" err="1"/>
              <a:t>arasındaki</a:t>
            </a:r>
            <a:r>
              <a:rPr lang="en-US" sz="1400" dirty="0"/>
              <a:t> tam </a:t>
            </a:r>
            <a:r>
              <a:rPr lang="en-US" sz="1400" dirty="0" err="1"/>
              <a:t>sayılardan</a:t>
            </a:r>
            <a:r>
              <a:rPr lang="en-US" sz="1400" dirty="0"/>
              <a:t> </a:t>
            </a:r>
            <a:r>
              <a:rPr lang="en-US" sz="1400" dirty="0" err="1"/>
              <a:t>oluşur</a:t>
            </a:r>
            <a:r>
              <a:rPr lang="en-US" sz="1400" dirty="0"/>
              <a:t>. </a:t>
            </a:r>
            <a:r>
              <a:rPr lang="en-US" sz="1400" dirty="0" err="1"/>
              <a:t>Ayrıca</a:t>
            </a:r>
            <a:r>
              <a:rPr lang="en-US" sz="1400" dirty="0"/>
              <a:t>, her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anahtar</a:t>
            </a:r>
            <a:r>
              <a:rPr lang="en-US" sz="1400" dirty="0"/>
              <a:t> </a:t>
            </a:r>
            <a:r>
              <a:rPr lang="en-US" sz="1400" dirty="0" err="1"/>
              <a:t>seçeriz</a:t>
            </a:r>
            <a:r>
              <a:rPr lang="en-US" sz="1400" dirty="0"/>
              <a:t>. </a:t>
            </a:r>
            <a:r>
              <a:rPr lang="en-US" sz="1400" dirty="0" err="1"/>
              <a:t>Anahtar</a:t>
            </a:r>
            <a:r>
              <a:rPr lang="en-US" sz="1400" dirty="0"/>
              <a:t>, </a:t>
            </a:r>
            <a:r>
              <a:rPr lang="en-US" sz="1400" dirty="0" err="1"/>
              <a:t>değerleri</a:t>
            </a:r>
            <a:r>
              <a:rPr lang="en-US" sz="1400" dirty="0"/>
              <a:t> </a:t>
            </a:r>
            <a:r>
              <a:rPr lang="en-US" sz="1400" dirty="0" err="1"/>
              <a:t>kümedeki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varlığı</a:t>
            </a:r>
            <a:r>
              <a:rPr lang="en-US" sz="1400" dirty="0"/>
              <a:t> </a:t>
            </a:r>
            <a:r>
              <a:rPr lang="en-US" sz="1400" dirty="0" err="1"/>
              <a:t>benzersiz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tanımlayan</a:t>
            </a:r>
            <a:r>
              <a:rPr lang="en-US" sz="1400" dirty="0"/>
              <a:t> </a:t>
            </a:r>
            <a:r>
              <a:rPr lang="en-US" sz="1400" dirty="0" err="1"/>
              <a:t>asgari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öznitelik</a:t>
            </a:r>
            <a:r>
              <a:rPr lang="en-US" sz="1400" dirty="0"/>
              <a:t> </a:t>
            </a:r>
            <a:r>
              <a:rPr lang="en-US" sz="1400" dirty="0" err="1"/>
              <a:t>kümesidir</a:t>
            </a:r>
            <a:r>
              <a:rPr lang="en-US" sz="1400" dirty="0"/>
              <a:t>. </a:t>
            </a:r>
            <a:r>
              <a:rPr lang="en-US" sz="1400" dirty="0" err="1"/>
              <a:t>Birden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aday</a:t>
            </a:r>
            <a:r>
              <a:rPr lang="en-US" sz="1400" dirty="0"/>
              <a:t> </a:t>
            </a:r>
            <a:r>
              <a:rPr lang="en-US" sz="1400" dirty="0" err="1"/>
              <a:t>anahtar</a:t>
            </a:r>
            <a:r>
              <a:rPr lang="en-US" sz="1400" dirty="0"/>
              <a:t> </a:t>
            </a:r>
            <a:r>
              <a:rPr lang="en-US" sz="1400" dirty="0" err="1"/>
              <a:t>olabilir</a:t>
            </a:r>
            <a:r>
              <a:rPr lang="en-US" sz="1400" dirty="0"/>
              <a:t>; </a:t>
            </a:r>
            <a:r>
              <a:rPr lang="en-US" sz="1400" dirty="0" err="1"/>
              <a:t>öyleyse</a:t>
            </a:r>
            <a:r>
              <a:rPr lang="en-US" sz="1400" dirty="0"/>
              <a:t>, </a:t>
            </a:r>
            <a:r>
              <a:rPr lang="en-US" sz="1400" dirty="0" err="1"/>
              <a:t>bunlardan</a:t>
            </a:r>
            <a:r>
              <a:rPr lang="en-US" sz="1400" dirty="0"/>
              <a:t> </a:t>
            </a:r>
            <a:r>
              <a:rPr lang="en-US" sz="1400" dirty="0" err="1"/>
              <a:t>birini</a:t>
            </a:r>
            <a:r>
              <a:rPr lang="en-US" sz="1400" dirty="0"/>
              <a:t> </a:t>
            </a:r>
            <a:r>
              <a:rPr lang="en-US" sz="1400" dirty="0" err="1"/>
              <a:t>birincil</a:t>
            </a:r>
            <a:r>
              <a:rPr lang="en-US" sz="1400" dirty="0"/>
              <a:t> </a:t>
            </a:r>
            <a:r>
              <a:rPr lang="en-US" sz="1400" dirty="0" err="1"/>
              <a:t>anahtar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belirleriz</a:t>
            </a:r>
            <a:r>
              <a:rPr lang="en-US" sz="1400" dirty="0"/>
              <a:t>. </a:t>
            </a:r>
            <a:r>
              <a:rPr lang="en-US" sz="1400" dirty="0" err="1"/>
              <a:t>Şimdilik</a:t>
            </a:r>
            <a:r>
              <a:rPr lang="en-US" sz="1400" dirty="0"/>
              <a:t>, her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kümesindeki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varlığı</a:t>
            </a:r>
            <a:r>
              <a:rPr lang="en-US" sz="1400" dirty="0"/>
              <a:t> </a:t>
            </a:r>
            <a:r>
              <a:rPr lang="en-US" sz="1400" dirty="0" err="1"/>
              <a:t>benzersiz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tanımlayan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az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öznitelik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içerdiğini</a:t>
            </a:r>
            <a:r>
              <a:rPr lang="en-US" sz="1400" dirty="0"/>
              <a:t> </a:t>
            </a:r>
            <a:r>
              <a:rPr lang="en-US" sz="1400" dirty="0" err="1"/>
              <a:t>varsayıyoruz</a:t>
            </a:r>
            <a:r>
              <a:rPr lang="en-US" sz="1400" dirty="0"/>
              <a:t>; </a:t>
            </a:r>
            <a:r>
              <a:rPr lang="en-US" sz="1400" dirty="0" err="1"/>
              <a:t>yani</a:t>
            </a:r>
            <a:r>
              <a:rPr lang="en-US" sz="1400" dirty="0"/>
              <a:t>, </a:t>
            </a:r>
            <a:r>
              <a:rPr lang="en-US" sz="1400" dirty="0" err="1"/>
              <a:t>öznitelik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anahtar</a:t>
            </a:r>
            <a:r>
              <a:rPr lang="en-US" sz="1400" dirty="0"/>
              <a:t> </a:t>
            </a:r>
            <a:r>
              <a:rPr lang="en-US" sz="1400" dirty="0" err="1"/>
              <a:t>içerir</a:t>
            </a:r>
            <a:r>
              <a:rPr lang="en-US" sz="1400" dirty="0"/>
              <a:t>.</a:t>
            </a:r>
            <a:endParaRPr lang="en-TR" sz="1400" dirty="0"/>
          </a:p>
        </p:txBody>
      </p:sp>
    </p:spTree>
    <p:extLst>
      <p:ext uri="{BB962C8B-B14F-4D97-AF65-F5344CB8AC3E}">
        <p14:creationId xmlns:p14="http://schemas.microsoft.com/office/powerpoint/2010/main" val="311280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87457-E266-6820-6DD4-1EE624E39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7DEB-B924-90D0-2E2C-955C166A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Varlıklar, Özellikler ve Varlık Kümeleri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DC0D-0393-DDCA-9F07-4C625A094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7100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ssn</a:t>
            </a:r>
            <a:r>
              <a:rPr lang="en-US" sz="1400" dirty="0"/>
              <a:t>, name </a:t>
            </a:r>
            <a:r>
              <a:rPr lang="en-US" sz="1400" dirty="0" err="1"/>
              <a:t>ve</a:t>
            </a:r>
            <a:r>
              <a:rPr lang="en-US" sz="1400" dirty="0"/>
              <a:t> lot </a:t>
            </a:r>
            <a:r>
              <a:rPr lang="en-US" sz="1400" dirty="0" err="1"/>
              <a:t>özniteliklerine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Employees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Şekil</a:t>
            </a:r>
            <a:r>
              <a:rPr lang="en-US" sz="1400" dirty="0"/>
              <a:t> 2.1'de </a:t>
            </a:r>
            <a:r>
              <a:rPr lang="en-US" sz="1400" dirty="0" err="1"/>
              <a:t>gösterilmiştir</a:t>
            </a:r>
            <a:r>
              <a:rPr lang="en-US" sz="1400" dirty="0"/>
              <a:t>. Bir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dikdörtgenle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öznitelik</a:t>
            </a:r>
            <a:r>
              <a:rPr lang="en-US" sz="1400" dirty="0"/>
              <a:t> </a:t>
            </a:r>
            <a:r>
              <a:rPr lang="en-US" sz="1400" dirty="0" err="1"/>
              <a:t>ise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ovalle</a:t>
            </a:r>
            <a:r>
              <a:rPr lang="en-US" sz="1400" dirty="0"/>
              <a:t> </a:t>
            </a:r>
            <a:r>
              <a:rPr lang="en-US" sz="1400" dirty="0" err="1"/>
              <a:t>gösterilir</a:t>
            </a:r>
            <a:r>
              <a:rPr lang="en-US" sz="1400" dirty="0"/>
              <a:t>. </a:t>
            </a:r>
            <a:r>
              <a:rPr lang="en-US" sz="1400" dirty="0" err="1"/>
              <a:t>Birincil</a:t>
            </a:r>
            <a:r>
              <a:rPr lang="en-US" sz="1400" dirty="0"/>
              <a:t> </a:t>
            </a:r>
            <a:r>
              <a:rPr lang="en-US" sz="1400" dirty="0" err="1"/>
              <a:t>anahtardaki</a:t>
            </a:r>
            <a:r>
              <a:rPr lang="en-US" sz="1400" dirty="0"/>
              <a:t> her </a:t>
            </a:r>
            <a:r>
              <a:rPr lang="en-US" sz="1400" dirty="0" err="1"/>
              <a:t>öznitelik</a:t>
            </a:r>
            <a:r>
              <a:rPr lang="en-US" sz="1400" dirty="0"/>
              <a:t> </a:t>
            </a:r>
            <a:r>
              <a:rPr lang="en-US" sz="1400" dirty="0" err="1"/>
              <a:t>altı</a:t>
            </a:r>
            <a:r>
              <a:rPr lang="en-US" sz="1400" dirty="0"/>
              <a:t> </a:t>
            </a:r>
            <a:r>
              <a:rPr lang="en-US" sz="1400" dirty="0" err="1"/>
              <a:t>çizilidir</a:t>
            </a:r>
            <a:r>
              <a:rPr lang="en-US" sz="1400" dirty="0"/>
              <a:t>. Alan </a:t>
            </a:r>
            <a:r>
              <a:rPr lang="en-US" sz="1400" dirty="0" err="1"/>
              <a:t>bilgisi</a:t>
            </a:r>
            <a:r>
              <a:rPr lang="en-US" sz="1400" dirty="0"/>
              <a:t> </a:t>
            </a:r>
            <a:r>
              <a:rPr lang="en-US" sz="1400" dirty="0" err="1"/>
              <a:t>öznitelik</a:t>
            </a:r>
            <a:r>
              <a:rPr lang="en-US" sz="1400" dirty="0"/>
              <a:t> </a:t>
            </a:r>
            <a:r>
              <a:rPr lang="en-US" sz="1400" dirty="0" err="1"/>
              <a:t>adıyla</a:t>
            </a:r>
            <a:r>
              <a:rPr lang="en-US" sz="1400" dirty="0"/>
              <a:t> </a:t>
            </a:r>
            <a:r>
              <a:rPr lang="en-US" sz="1400" dirty="0" err="1"/>
              <a:t>birlikte</a:t>
            </a:r>
            <a:r>
              <a:rPr lang="en-US" sz="1400" dirty="0"/>
              <a:t> </a:t>
            </a:r>
            <a:r>
              <a:rPr lang="en-US" sz="1400" dirty="0" err="1"/>
              <a:t>listelenebilir</a:t>
            </a:r>
            <a:r>
              <a:rPr lang="en-US" sz="1400" dirty="0"/>
              <a:t>, </a:t>
            </a:r>
            <a:r>
              <a:rPr lang="en-US" sz="1400" dirty="0" err="1"/>
              <a:t>ancak</a:t>
            </a:r>
            <a:r>
              <a:rPr lang="en-US" sz="1400" dirty="0"/>
              <a:t> </a:t>
            </a:r>
            <a:r>
              <a:rPr lang="en-US" sz="1400" dirty="0" err="1"/>
              <a:t>rakamları</a:t>
            </a:r>
            <a:r>
              <a:rPr lang="en-US" sz="1400" dirty="0"/>
              <a:t> </a:t>
            </a:r>
            <a:r>
              <a:rPr lang="en-US" sz="1400" dirty="0" err="1"/>
              <a:t>kompakt</a:t>
            </a:r>
            <a:r>
              <a:rPr lang="en-US" sz="1400" dirty="0"/>
              <a:t> </a:t>
            </a:r>
            <a:r>
              <a:rPr lang="en-US" sz="1400" dirty="0" err="1"/>
              <a:t>tutmak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bunu</a:t>
            </a:r>
            <a:r>
              <a:rPr lang="en-US" sz="1400" dirty="0"/>
              <a:t> </a:t>
            </a:r>
            <a:r>
              <a:rPr lang="en-US" sz="1400" dirty="0" err="1"/>
              <a:t>atlıyoruz</a:t>
            </a:r>
            <a:r>
              <a:rPr lang="en-US" sz="1400" dirty="0"/>
              <a:t>. </a:t>
            </a:r>
            <a:r>
              <a:rPr lang="en-US" sz="1400" dirty="0" err="1"/>
              <a:t>Anahtar</a:t>
            </a:r>
            <a:r>
              <a:rPr lang="en-US" sz="1400" dirty="0"/>
              <a:t> </a:t>
            </a:r>
            <a:r>
              <a:rPr lang="en-US" sz="1400" dirty="0" err="1"/>
              <a:t>ssn'dir</a:t>
            </a:r>
            <a:r>
              <a:rPr lang="en-US" sz="1400" dirty="0"/>
              <a:t>.</a:t>
            </a:r>
            <a:endParaRPr lang="en-TR" sz="1400" dirty="0"/>
          </a:p>
        </p:txBody>
      </p:sp>
      <p:pic>
        <p:nvPicPr>
          <p:cNvPr id="6" name="Picture 5" descr="A diagram of employees entity&#10;&#10;Description automatically generated">
            <a:extLst>
              <a:ext uri="{FF2B5EF4-FFF2-40B4-BE49-F238E27FC236}">
                <a16:creationId xmlns:a16="http://schemas.microsoft.com/office/drawing/2014/main" id="{83AADAAF-0C2E-4A8B-4A02-56003C289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948" y="1825625"/>
            <a:ext cx="4432851" cy="222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3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CF737-7890-3C49-6AB5-DE78D5762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D376-35B5-445A-389D-8BC114EF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İlişkiler ve İlişki Kümeleri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A053A-9E45-8F32-3A0D-F63D4577D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0892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1400" dirty="0"/>
                  <a:t>Bir </a:t>
                </a:r>
                <a:r>
                  <a:rPr lang="en-US" sz="1400" dirty="0" err="1"/>
                  <a:t>ilişki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iki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veya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daha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fazla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varlık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arasındaki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bir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ilişkidir</a:t>
                </a:r>
                <a:r>
                  <a:rPr lang="en-US" sz="1400" dirty="0"/>
                  <a:t>. </a:t>
                </a:r>
                <a:r>
                  <a:rPr lang="en-US" sz="1400" dirty="0" err="1"/>
                  <a:t>Örneğin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Attishoo'nun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eczane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bölümünde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çalıştığı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ilişkiye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sahip</a:t>
                </a:r>
                <a:r>
                  <a:rPr lang="en-US" sz="1400" dirty="0"/>
                  <a:t> </a:t>
                </a:r>
                <a:r>
                  <a:rPr lang="en-US" sz="1400" dirty="0" err="1"/>
                  <a:t>olabiliriz</a:t>
                </a:r>
                <a:r>
                  <a:rPr lang="en-US" sz="1400" dirty="0"/>
                  <a:t>. </a:t>
                </a:r>
                <a:r>
                  <a:rPr lang="en-US" sz="1400" dirty="0" err="1"/>
                  <a:t>Varlıklarda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olduğu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gibi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benzer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ilişkilerden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oluşan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bir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kümeyi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bir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ilişki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kümesinde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toplamak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isteyebiliriz</a:t>
                </a:r>
                <a:r>
                  <a:rPr lang="en-US" sz="1400" dirty="0"/>
                  <a:t>. Bir </a:t>
                </a:r>
                <a:r>
                  <a:rPr lang="en-US" sz="1400" dirty="0" err="1"/>
                  <a:t>ilişki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kümesi</a:t>
                </a:r>
                <a:r>
                  <a:rPr lang="en-US" sz="1400" dirty="0"/>
                  <a:t>, n </a:t>
                </a:r>
                <a:r>
                  <a:rPr lang="en-US" sz="1400" dirty="0" err="1"/>
                  <a:t>tane</a:t>
                </a:r>
                <a:r>
                  <a:rPr lang="en-US" sz="1400" dirty="0"/>
                  <a:t> tuple </a:t>
                </a:r>
                <a:r>
                  <a:rPr lang="en-US" sz="1400" dirty="0" err="1"/>
                  <a:t>kümesi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olarak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düşünülebilir</a:t>
                </a:r>
                <a:r>
                  <a:rPr lang="en-US" sz="1400" dirty="0"/>
                  <a:t>:</a:t>
                </a:r>
              </a:p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tr-T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tr-T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tr-T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tr-T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tr-TR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70000"/>
                  </a:lnSpc>
                </a:pPr>
                <a:r>
                  <a:rPr lang="en-US" sz="1400" dirty="0"/>
                  <a:t>Her n-tuple,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/>
                  <a:t>'den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'e </a:t>
                </a:r>
                <a:r>
                  <a:rPr lang="en-US" sz="1400" dirty="0" err="1"/>
                  <a:t>kadar</a:t>
                </a:r>
                <a:r>
                  <a:rPr lang="en-US" sz="1400" dirty="0"/>
                  <a:t> n </a:t>
                </a:r>
                <a:r>
                  <a:rPr lang="en-US" sz="1400" dirty="0" err="1"/>
                  <a:t>tane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varlığı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içeren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bir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ilişkiyi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belirtir</a:t>
                </a:r>
                <a:r>
                  <a:rPr lang="en-US" sz="1400" dirty="0"/>
                  <a:t>; </a:t>
                </a:r>
                <a:r>
                  <a:rPr lang="en-US" sz="1400" dirty="0" err="1"/>
                  <a:t>burada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varlık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r>
                  <a:rPr lang="en-US" sz="1400" dirty="0" err="1"/>
                  <a:t>varlık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kümesindedir</a:t>
                </a:r>
                <a:r>
                  <a:rPr lang="en-US" sz="1400" dirty="0"/>
                  <a:t>. </a:t>
                </a:r>
                <a:endParaRPr lang="en-TR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A053A-9E45-8F32-3A0D-F63D4577D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08920" cy="4351338"/>
              </a:xfrm>
              <a:blipFill>
                <a:blip r:embed="rId3"/>
                <a:stretch>
                  <a:fillRect l="-244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work flow&#10;&#10;Description automatically generated">
            <a:extLst>
              <a:ext uri="{FF2B5EF4-FFF2-40B4-BE49-F238E27FC236}">
                <a16:creationId xmlns:a16="http://schemas.microsoft.com/office/drawing/2014/main" id="{B6F1D3D1-D107-F494-D9D1-3C34BF5F0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001294"/>
            <a:ext cx="7772400" cy="267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9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44687-D14F-A4E9-C0DA-F98EB4334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000B-D1DC-88F9-5226-7AB1238F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İlişkiler ve İlişki Kümeleri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181C-FAEA-8A8F-5446-347067B2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Şekil</a:t>
            </a:r>
            <a:r>
              <a:rPr lang="en-US" sz="1400" dirty="0"/>
              <a:t> 2.2'de, her </a:t>
            </a:r>
            <a:r>
              <a:rPr lang="en-US" sz="1400" dirty="0" err="1"/>
              <a:t>ilişkinin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çalışanın</a:t>
            </a:r>
            <a:r>
              <a:rPr lang="en-US" sz="1400" dirty="0"/>
              <a:t> </a:t>
            </a:r>
            <a:r>
              <a:rPr lang="en-US" sz="1400" dirty="0" err="1"/>
              <a:t>çalıştığı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departmanı</a:t>
            </a:r>
            <a:r>
              <a:rPr lang="en-US" sz="1400" dirty="0"/>
              <a:t> </a:t>
            </a:r>
            <a:r>
              <a:rPr lang="en-US" sz="1400" dirty="0" err="1"/>
              <a:t>belirttiği</a:t>
            </a:r>
            <a:r>
              <a:rPr lang="en-US" sz="1400" dirty="0"/>
              <a:t> </a:t>
            </a:r>
            <a:r>
              <a:rPr lang="en-US" sz="1400" i="1" dirty="0" err="1"/>
              <a:t>Works_In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kümesini</a:t>
            </a:r>
            <a:r>
              <a:rPr lang="en-US" sz="1400" dirty="0"/>
              <a:t> </a:t>
            </a:r>
            <a:r>
              <a:rPr lang="en-US" sz="1400" dirty="0" err="1"/>
              <a:t>gösteriyoruz</a:t>
            </a:r>
            <a:r>
              <a:rPr lang="en-US" sz="1400" dirty="0"/>
              <a:t>. </a:t>
            </a:r>
            <a:r>
              <a:rPr lang="en-US" sz="1400" dirty="0" err="1"/>
              <a:t>Birkaç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aynı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kümelerini</a:t>
            </a:r>
            <a:r>
              <a:rPr lang="en-US" sz="1400" dirty="0"/>
              <a:t> </a:t>
            </a:r>
            <a:r>
              <a:rPr lang="en-US" sz="1400" dirty="0" err="1"/>
              <a:t>içerebileceğini</a:t>
            </a:r>
            <a:r>
              <a:rPr lang="en-US" sz="1400" dirty="0"/>
              <a:t> </a:t>
            </a:r>
            <a:r>
              <a:rPr lang="en-US" sz="1400" dirty="0" err="1"/>
              <a:t>unutmayın</a:t>
            </a:r>
            <a:r>
              <a:rPr lang="en-US" sz="1400" dirty="0"/>
              <a:t>. </a:t>
            </a:r>
            <a:r>
              <a:rPr lang="en-US" sz="1400" dirty="0" err="1"/>
              <a:t>Örneğin</a:t>
            </a:r>
            <a:r>
              <a:rPr lang="en-US" sz="1400" dirty="0"/>
              <a:t>, </a:t>
            </a:r>
            <a:r>
              <a:rPr lang="en-US" sz="1400" dirty="0" err="1"/>
              <a:t>Çalışanlar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Departmanları</a:t>
            </a:r>
            <a:r>
              <a:rPr lang="en-US" sz="1400" dirty="0"/>
              <a:t> </a:t>
            </a:r>
            <a:r>
              <a:rPr lang="en-US" sz="1400" dirty="0" err="1"/>
              <a:t>içeren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Manages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kümesine</a:t>
            </a:r>
            <a:r>
              <a:rPr lang="en-US" sz="1400" dirty="0"/>
              <a:t> de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olabiliriz</a:t>
            </a:r>
            <a:r>
              <a:rPr lang="en-US" sz="1400" dirty="0"/>
              <a:t>.</a:t>
            </a:r>
            <a:endParaRPr lang="en-TR" sz="1400" dirty="0"/>
          </a:p>
        </p:txBody>
      </p:sp>
      <p:pic>
        <p:nvPicPr>
          <p:cNvPr id="4" name="Picture 3" descr="A diagram of a work flow&#10;&#10;Description automatically generated">
            <a:extLst>
              <a:ext uri="{FF2B5EF4-FFF2-40B4-BE49-F238E27FC236}">
                <a16:creationId xmlns:a16="http://schemas.microsoft.com/office/drawing/2014/main" id="{CB15A592-4EA2-F0E5-4310-B2FA9354D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640854"/>
            <a:ext cx="7772400" cy="267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2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DCDA4-4834-4846-0D55-D660B11BA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8E12-32BE-4D57-EDDA-E662F3ED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İlişkiler ve İlişki Kümeleri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CC1D-00BA-D4B8-9269-CEF1391C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Bir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b="1" dirty="0" err="1"/>
              <a:t>tanımlayıcı</a:t>
            </a:r>
            <a:r>
              <a:rPr lang="en-US" sz="1400" b="1" dirty="0"/>
              <a:t> </a:t>
            </a:r>
            <a:r>
              <a:rPr lang="en-US" sz="1400" b="1" dirty="0" err="1"/>
              <a:t>niteliklere</a:t>
            </a:r>
            <a:r>
              <a:rPr lang="en-US" sz="1400" b="1" dirty="0"/>
              <a:t> </a:t>
            </a:r>
            <a:r>
              <a:rPr lang="en-US" sz="1400" dirty="0"/>
              <a:t>de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olabilir</a:t>
            </a:r>
            <a:r>
              <a:rPr lang="en-US" sz="1400" dirty="0"/>
              <a:t>. </a:t>
            </a:r>
            <a:r>
              <a:rPr lang="en-US" sz="1400" b="1" dirty="0" err="1"/>
              <a:t>Tanımlayıcı</a:t>
            </a:r>
            <a:r>
              <a:rPr lang="en-US" sz="1400" b="1" dirty="0"/>
              <a:t> </a:t>
            </a:r>
            <a:r>
              <a:rPr lang="en-US" sz="1400" b="1" dirty="0" err="1"/>
              <a:t>nitelikler</a:t>
            </a:r>
            <a:r>
              <a:rPr lang="en-US" sz="1400" dirty="0"/>
              <a:t>, </a:t>
            </a:r>
            <a:r>
              <a:rPr lang="en-US" sz="1400" dirty="0" err="1"/>
              <a:t>katılımcı</a:t>
            </a:r>
            <a:r>
              <a:rPr lang="en-US" sz="1400" dirty="0"/>
              <a:t> </a:t>
            </a:r>
            <a:r>
              <a:rPr lang="en-US" sz="1400" dirty="0" err="1"/>
              <a:t>varlıklardan</a:t>
            </a:r>
            <a:r>
              <a:rPr lang="en-US" sz="1400" dirty="0"/>
              <a:t> </a:t>
            </a:r>
            <a:r>
              <a:rPr lang="en-US" sz="1400" dirty="0" err="1"/>
              <a:t>herhangi</a:t>
            </a:r>
            <a:r>
              <a:rPr lang="en-US" sz="1400" dirty="0"/>
              <a:t> </a:t>
            </a:r>
            <a:r>
              <a:rPr lang="en-US" sz="1400" dirty="0" err="1"/>
              <a:t>biri</a:t>
            </a:r>
            <a:r>
              <a:rPr lang="en-US" sz="1400" dirty="0"/>
              <a:t> </a:t>
            </a:r>
            <a:r>
              <a:rPr lang="en-US" sz="1400" dirty="0" err="1"/>
              <a:t>hakkında</a:t>
            </a:r>
            <a:r>
              <a:rPr lang="en-US" sz="1400" dirty="0"/>
              <a:t> </a:t>
            </a:r>
            <a:r>
              <a:rPr lang="en-US" sz="1400" dirty="0" err="1"/>
              <a:t>bilgi</a:t>
            </a:r>
            <a:r>
              <a:rPr lang="en-US" sz="1400" dirty="0"/>
              <a:t> </a:t>
            </a:r>
            <a:r>
              <a:rPr lang="en-US" sz="1400" dirty="0" err="1"/>
              <a:t>yerine</a:t>
            </a:r>
            <a:r>
              <a:rPr lang="en-US" sz="1400" dirty="0"/>
              <a:t>,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hakkında</a:t>
            </a:r>
            <a:r>
              <a:rPr lang="en-US" sz="1400" dirty="0"/>
              <a:t> </a:t>
            </a:r>
            <a:r>
              <a:rPr lang="en-US" sz="1400" dirty="0" err="1"/>
              <a:t>bilgi</a:t>
            </a:r>
            <a:r>
              <a:rPr lang="en-US" sz="1400" dirty="0"/>
              <a:t> </a:t>
            </a:r>
            <a:r>
              <a:rPr lang="en-US" sz="1400" dirty="0" err="1"/>
              <a:t>kaydetmek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kullanılır</a:t>
            </a:r>
            <a:r>
              <a:rPr lang="en-US" sz="1400" dirty="0"/>
              <a:t>; </a:t>
            </a:r>
            <a:r>
              <a:rPr lang="en-US" sz="1400" dirty="0" err="1"/>
              <a:t>örneğin</a:t>
            </a:r>
            <a:r>
              <a:rPr lang="en-US" sz="1400" dirty="0"/>
              <a:t>, </a:t>
            </a:r>
            <a:r>
              <a:rPr lang="en-US" sz="1400" dirty="0" err="1"/>
              <a:t>Attishoo'nun</a:t>
            </a:r>
            <a:r>
              <a:rPr lang="en-US" sz="1400" dirty="0"/>
              <a:t> </a:t>
            </a:r>
            <a:r>
              <a:rPr lang="en-US" sz="1400" dirty="0" err="1"/>
              <a:t>Ocak</a:t>
            </a:r>
            <a:r>
              <a:rPr lang="en-US" sz="1400" dirty="0"/>
              <a:t> 1991 </a:t>
            </a:r>
            <a:r>
              <a:rPr lang="en-US" sz="1400" dirty="0" err="1"/>
              <a:t>itibarıyla</a:t>
            </a:r>
            <a:r>
              <a:rPr lang="en-US" sz="1400" dirty="0"/>
              <a:t> </a:t>
            </a:r>
            <a:r>
              <a:rPr lang="en-US" sz="1400" dirty="0" err="1"/>
              <a:t>eczane</a:t>
            </a:r>
            <a:r>
              <a:rPr lang="en-US" sz="1400" dirty="0"/>
              <a:t> </a:t>
            </a:r>
            <a:r>
              <a:rPr lang="en-US" sz="1400" dirty="0" err="1"/>
              <a:t>bölümünde</a:t>
            </a:r>
            <a:r>
              <a:rPr lang="en-US" sz="1400" dirty="0"/>
              <a:t> </a:t>
            </a:r>
            <a:r>
              <a:rPr lang="en-US" sz="1400" dirty="0" err="1"/>
              <a:t>çalıştığını</a:t>
            </a:r>
            <a:r>
              <a:rPr lang="en-US" sz="1400" dirty="0"/>
              <a:t> </a:t>
            </a:r>
            <a:r>
              <a:rPr lang="en-US" sz="1400" dirty="0" err="1"/>
              <a:t>kaydetmek</a:t>
            </a:r>
            <a:r>
              <a:rPr lang="en-US" sz="1400" dirty="0"/>
              <a:t> </a:t>
            </a:r>
            <a:r>
              <a:rPr lang="en-US" sz="1400" dirty="0" err="1"/>
              <a:t>isteyebiliriz</a:t>
            </a:r>
            <a:r>
              <a:rPr lang="en-US" sz="1400" dirty="0"/>
              <a:t>. Bu </a:t>
            </a:r>
            <a:r>
              <a:rPr lang="en-US" sz="1400" dirty="0" err="1"/>
              <a:t>bilgi</a:t>
            </a:r>
            <a:r>
              <a:rPr lang="en-US" sz="1400" dirty="0"/>
              <a:t>, </a:t>
            </a:r>
            <a:r>
              <a:rPr lang="en-US" sz="1400" dirty="0" err="1"/>
              <a:t>Şekil</a:t>
            </a:r>
            <a:r>
              <a:rPr lang="en-US" sz="1400" dirty="0"/>
              <a:t> 2.2'de </a:t>
            </a:r>
            <a:r>
              <a:rPr lang="en-US" sz="1400" dirty="0" err="1"/>
              <a:t>Works_in'e</a:t>
            </a:r>
            <a:r>
              <a:rPr lang="en-US" sz="1400" dirty="0"/>
              <a:t> </a:t>
            </a:r>
            <a:r>
              <a:rPr lang="en-US" sz="1400" dirty="0" err="1"/>
              <a:t>niteliği</a:t>
            </a:r>
            <a:r>
              <a:rPr lang="en-US" sz="1400" dirty="0"/>
              <a:t> </a:t>
            </a:r>
            <a:r>
              <a:rPr lang="en-US" sz="1400" dirty="0" err="1"/>
              <a:t>eklenerek</a:t>
            </a:r>
            <a:r>
              <a:rPr lang="en-US" sz="1400" dirty="0"/>
              <a:t> </a:t>
            </a:r>
            <a:r>
              <a:rPr lang="en-US" sz="1400" dirty="0" err="1"/>
              <a:t>yakalanır</a:t>
            </a:r>
            <a:r>
              <a:rPr lang="en-US" sz="1400" dirty="0"/>
              <a:t>. Bir </a:t>
            </a:r>
            <a:r>
              <a:rPr lang="en-US" sz="1400" dirty="0" err="1"/>
              <a:t>ilişki</a:t>
            </a:r>
            <a:r>
              <a:rPr lang="en-US" sz="1400" dirty="0"/>
              <a:t>, </a:t>
            </a:r>
            <a:r>
              <a:rPr lang="en-US" sz="1400" dirty="0" err="1"/>
              <a:t>tanımlayıcı</a:t>
            </a:r>
            <a:r>
              <a:rPr lang="en-US" sz="1400" dirty="0"/>
              <a:t> </a:t>
            </a:r>
            <a:r>
              <a:rPr lang="en-US" sz="1400" dirty="0" err="1"/>
              <a:t>niteliklere</a:t>
            </a:r>
            <a:r>
              <a:rPr lang="en-US" sz="1400" dirty="0"/>
              <a:t> </a:t>
            </a:r>
            <a:r>
              <a:rPr lang="en-US" sz="1400" dirty="0" err="1"/>
              <a:t>başvurulmadan</a:t>
            </a:r>
            <a:r>
              <a:rPr lang="en-US" sz="1400" dirty="0"/>
              <a:t>, </a:t>
            </a:r>
            <a:r>
              <a:rPr lang="en-US" sz="1400" dirty="0" err="1"/>
              <a:t>katılımcı</a:t>
            </a:r>
            <a:r>
              <a:rPr lang="en-US" sz="1400" dirty="0"/>
              <a:t> </a:t>
            </a:r>
            <a:r>
              <a:rPr lang="en-US" sz="1400" dirty="0" err="1"/>
              <a:t>varlıklar</a:t>
            </a:r>
            <a:r>
              <a:rPr lang="en-US" sz="1400" dirty="0"/>
              <a:t> </a:t>
            </a:r>
            <a:r>
              <a:rPr lang="en-US" sz="1400" dirty="0" err="1"/>
              <a:t>tarafından</a:t>
            </a:r>
            <a:r>
              <a:rPr lang="en-US" sz="1400" dirty="0"/>
              <a:t> </a:t>
            </a:r>
            <a:r>
              <a:rPr lang="en-US" sz="1400" dirty="0" err="1"/>
              <a:t>benzersiz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tanımlanmalıdır</a:t>
            </a:r>
            <a:r>
              <a:rPr lang="en-US" sz="1400" dirty="0"/>
              <a:t>. </a:t>
            </a:r>
            <a:r>
              <a:rPr lang="en-US" sz="1400" dirty="0" err="1"/>
              <a:t>Örneğin</a:t>
            </a:r>
            <a:r>
              <a:rPr lang="en-US" sz="1400" dirty="0"/>
              <a:t>, </a:t>
            </a:r>
            <a:r>
              <a:rPr lang="en-US" sz="1400" dirty="0" err="1"/>
              <a:t>Works_In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kümesinde</a:t>
            </a:r>
            <a:r>
              <a:rPr lang="en-US" sz="1400" dirty="0"/>
              <a:t>, her </a:t>
            </a:r>
            <a:r>
              <a:rPr lang="en-US" sz="1400" dirty="0" err="1"/>
              <a:t>Works_In</a:t>
            </a:r>
            <a:r>
              <a:rPr lang="en-US" sz="1400" dirty="0"/>
              <a:t> </a:t>
            </a:r>
            <a:r>
              <a:rPr lang="en-US" sz="1400" dirty="0" err="1"/>
              <a:t>ilişkisi</a:t>
            </a:r>
            <a:r>
              <a:rPr lang="en-US" sz="1400" dirty="0"/>
              <a:t> </a:t>
            </a:r>
            <a:r>
              <a:rPr lang="en-US" sz="1400" dirty="0" err="1"/>
              <a:t>çalışan</a:t>
            </a:r>
            <a:r>
              <a:rPr lang="en-US" sz="1400" dirty="0"/>
              <a:t> </a:t>
            </a:r>
            <a:r>
              <a:rPr lang="en-US" sz="1400" dirty="0" err="1"/>
              <a:t>ssn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departman_id'sinin</a:t>
            </a:r>
            <a:r>
              <a:rPr lang="en-US" sz="1400" dirty="0"/>
              <a:t> </a:t>
            </a:r>
            <a:r>
              <a:rPr lang="en-US" sz="1400" dirty="0" err="1"/>
              <a:t>birleşimiyle</a:t>
            </a:r>
            <a:r>
              <a:rPr lang="en-US" sz="1400" dirty="0"/>
              <a:t> </a:t>
            </a:r>
            <a:r>
              <a:rPr lang="en-US" sz="1400" dirty="0" err="1"/>
              <a:t>benzersiz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tanımlanmalıdır</a:t>
            </a:r>
            <a:r>
              <a:rPr lang="en-US" sz="1400" dirty="0"/>
              <a:t>. </a:t>
            </a:r>
            <a:r>
              <a:rPr lang="en-US" sz="1400" dirty="0" err="1"/>
              <a:t>Dolayısıyla</a:t>
            </a:r>
            <a:r>
              <a:rPr lang="en-US" sz="1400" dirty="0"/>
              <a:t>, </a:t>
            </a:r>
            <a:r>
              <a:rPr lang="en-US" sz="1400" dirty="0" err="1"/>
              <a:t>belirli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çalışan</a:t>
            </a:r>
            <a:r>
              <a:rPr lang="en-US" sz="1400" dirty="0"/>
              <a:t> </a:t>
            </a:r>
            <a:r>
              <a:rPr lang="en-US" sz="1400" dirty="0" err="1"/>
              <a:t>departman</a:t>
            </a:r>
            <a:r>
              <a:rPr lang="en-US" sz="1400" dirty="0"/>
              <a:t> </a:t>
            </a:r>
            <a:r>
              <a:rPr lang="en-US" sz="1400" dirty="0" err="1"/>
              <a:t>çifti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birden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ilişkili</a:t>
            </a:r>
            <a:r>
              <a:rPr lang="en-US" sz="1400" dirty="0"/>
              <a:t> </a:t>
            </a:r>
            <a:r>
              <a:rPr lang="en-US" sz="1400" dirty="0" err="1"/>
              <a:t>değerine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olamayız</a:t>
            </a:r>
            <a:r>
              <a:rPr lang="en-US" sz="1400" dirty="0"/>
              <a:t>.</a:t>
            </a:r>
            <a:endParaRPr lang="en-TR" sz="1400" dirty="0"/>
          </a:p>
        </p:txBody>
      </p:sp>
      <p:pic>
        <p:nvPicPr>
          <p:cNvPr id="5" name="Picture 4" descr="A diagram of a work flow&#10;&#10;Description automatically generated">
            <a:extLst>
              <a:ext uri="{FF2B5EF4-FFF2-40B4-BE49-F238E27FC236}">
                <a16:creationId xmlns:a16="http://schemas.microsoft.com/office/drawing/2014/main" id="{8AC7E8AF-6600-9260-E8F9-CC2D84F1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186954"/>
            <a:ext cx="7772400" cy="267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1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FDBAD-BED2-8A37-F02E-427EB093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5621-6D22-63C3-2053-6310ADEC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İlişkiler ve İlişki Kümeleri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D883-8D5E-CE35-0F3F-4BBCE8228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Bir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örneği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ilişkiler</a:t>
            </a:r>
            <a:r>
              <a:rPr lang="en-US" sz="1400" dirty="0"/>
              <a:t> </a:t>
            </a:r>
            <a:r>
              <a:rPr lang="en-US" sz="1400" dirty="0" err="1"/>
              <a:t>kümesidir</a:t>
            </a:r>
            <a:r>
              <a:rPr lang="en-US" sz="1400" dirty="0"/>
              <a:t>. </a:t>
            </a:r>
            <a:r>
              <a:rPr lang="en-US" sz="1400" dirty="0" err="1"/>
              <a:t>Sezgisel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örnek</a:t>
            </a:r>
            <a:r>
              <a:rPr lang="en-US" sz="1400" dirty="0"/>
              <a:t>,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belirli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andaki</a:t>
            </a:r>
            <a:r>
              <a:rPr lang="en-US" sz="1400" dirty="0"/>
              <a:t> '</a:t>
            </a:r>
            <a:r>
              <a:rPr lang="en-US" sz="1400" dirty="0" err="1"/>
              <a:t>anlık</a:t>
            </a:r>
            <a:r>
              <a:rPr lang="en-US" sz="1400" dirty="0"/>
              <a:t> </a:t>
            </a:r>
            <a:r>
              <a:rPr lang="en-US" sz="1400" dirty="0" err="1"/>
              <a:t>görüntüsü</a:t>
            </a:r>
            <a:r>
              <a:rPr lang="en-US" sz="1400" dirty="0"/>
              <a:t>'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düşünülebilir</a:t>
            </a:r>
            <a:r>
              <a:rPr lang="en-US" sz="1400" dirty="0"/>
              <a:t>. </a:t>
            </a:r>
            <a:r>
              <a:rPr lang="en-US" sz="1400" dirty="0" err="1"/>
              <a:t>works_in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örneği</a:t>
            </a:r>
            <a:r>
              <a:rPr lang="en-US" sz="1400" dirty="0"/>
              <a:t> </a:t>
            </a:r>
            <a:r>
              <a:rPr lang="en-US" sz="1400" dirty="0" err="1"/>
              <a:t>Şekil</a:t>
            </a:r>
            <a:r>
              <a:rPr lang="en-US" sz="1400" dirty="0"/>
              <a:t> 2.3'te </a:t>
            </a:r>
            <a:r>
              <a:rPr lang="en-US" sz="1400" dirty="0" err="1"/>
              <a:t>gösterilmiştir</a:t>
            </a:r>
            <a:r>
              <a:rPr lang="en-US" sz="1400" dirty="0"/>
              <a:t>. Her Employees </a:t>
            </a:r>
            <a:r>
              <a:rPr lang="en-US" sz="1400" dirty="0" err="1"/>
              <a:t>varlığı</a:t>
            </a:r>
            <a:r>
              <a:rPr lang="en-US" sz="1400" dirty="0"/>
              <a:t>, </a:t>
            </a:r>
            <a:r>
              <a:rPr lang="en-US" sz="1400" dirty="0" err="1"/>
              <a:t>basitlik</a:t>
            </a:r>
            <a:r>
              <a:rPr lang="en-US" sz="1400" dirty="0"/>
              <a:t> </a:t>
            </a:r>
            <a:r>
              <a:rPr lang="en-US" sz="1400" dirty="0" err="1"/>
              <a:t>açısından</a:t>
            </a:r>
            <a:r>
              <a:rPr lang="en-US" sz="1400" dirty="0"/>
              <a:t> </a:t>
            </a:r>
            <a:r>
              <a:rPr lang="en-US" sz="1400" dirty="0" err="1"/>
              <a:t>ssn'si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her Departments </a:t>
            </a:r>
            <a:r>
              <a:rPr lang="en-US" sz="1400" dirty="0" err="1"/>
              <a:t>varlığı</a:t>
            </a:r>
            <a:r>
              <a:rPr lang="en-US" sz="1400" dirty="0"/>
              <a:t> da </a:t>
            </a:r>
            <a:r>
              <a:rPr lang="en-US" sz="1400" dirty="0" err="1"/>
              <a:t>did'si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gösterilir</a:t>
            </a:r>
            <a:r>
              <a:rPr lang="en-US" sz="1400" dirty="0"/>
              <a:t>. since </a:t>
            </a:r>
            <a:r>
              <a:rPr lang="en-US" sz="1400" dirty="0" err="1"/>
              <a:t>değeri</a:t>
            </a:r>
            <a:r>
              <a:rPr lang="en-US" sz="1400" dirty="0"/>
              <a:t> her </a:t>
            </a:r>
            <a:r>
              <a:rPr lang="en-US" sz="1400" dirty="0" err="1"/>
              <a:t>ilişkinin</a:t>
            </a:r>
            <a:r>
              <a:rPr lang="en-US" sz="1400" dirty="0"/>
              <a:t> </a:t>
            </a:r>
            <a:r>
              <a:rPr lang="en-US" sz="1400" dirty="0" err="1"/>
              <a:t>yanında</a:t>
            </a:r>
            <a:r>
              <a:rPr lang="en-US" sz="1400" dirty="0"/>
              <a:t> </a:t>
            </a:r>
            <a:r>
              <a:rPr lang="en-US" sz="1400" dirty="0" err="1"/>
              <a:t>gösterilir</a:t>
            </a:r>
            <a:r>
              <a:rPr lang="en-US" sz="1400" dirty="0"/>
              <a:t>. (</a:t>
            </a:r>
            <a:r>
              <a:rPr lang="en-US" sz="1400" dirty="0" err="1"/>
              <a:t>Şekildeki</a:t>
            </a:r>
            <a:r>
              <a:rPr lang="en-US" sz="1400" dirty="0"/>
              <a:t> '</a:t>
            </a:r>
            <a:r>
              <a:rPr lang="en-US" sz="1400" dirty="0" err="1"/>
              <a:t>çoktan</a:t>
            </a:r>
            <a:r>
              <a:rPr lang="en-US" sz="1400" dirty="0"/>
              <a:t> </a:t>
            </a:r>
            <a:r>
              <a:rPr lang="en-US" sz="1400" dirty="0" err="1"/>
              <a:t>çoğa</a:t>
            </a:r>
            <a:r>
              <a:rPr lang="en-US" sz="1400" dirty="0"/>
              <a:t>' </a:t>
            </a:r>
            <a:r>
              <a:rPr lang="en-US" sz="1400" dirty="0" err="1"/>
              <a:t>ve</a:t>
            </a:r>
            <a:r>
              <a:rPr lang="en-US" sz="1400" dirty="0"/>
              <a:t> '</a:t>
            </a:r>
            <a:r>
              <a:rPr lang="en-US" sz="1400" dirty="0" err="1"/>
              <a:t>toplam</a:t>
            </a:r>
            <a:r>
              <a:rPr lang="en-US" sz="1400" dirty="0"/>
              <a:t> </a:t>
            </a:r>
            <a:r>
              <a:rPr lang="en-US" sz="1400" dirty="0" err="1"/>
              <a:t>katılım</a:t>
            </a:r>
            <a:r>
              <a:rPr lang="en-US" sz="1400" dirty="0"/>
              <a:t>' </a:t>
            </a:r>
            <a:r>
              <a:rPr lang="en-US" sz="1400" dirty="0" err="1"/>
              <a:t>yorumları</a:t>
            </a:r>
            <a:r>
              <a:rPr lang="en-US" sz="1400" dirty="0"/>
              <a:t>, </a:t>
            </a:r>
            <a:r>
              <a:rPr lang="en-US" sz="1400" dirty="0" err="1"/>
              <a:t>bütünlük</a:t>
            </a:r>
            <a:r>
              <a:rPr lang="en-US" sz="1400" dirty="0"/>
              <a:t> </a:t>
            </a:r>
            <a:r>
              <a:rPr lang="en-US" sz="1400" dirty="0" err="1"/>
              <a:t>kısıtlamalarını</a:t>
            </a:r>
            <a:r>
              <a:rPr lang="en-US" sz="1400" dirty="0"/>
              <a:t> </a:t>
            </a:r>
            <a:r>
              <a:rPr lang="en-US" sz="1400" dirty="0" err="1"/>
              <a:t>tartıştığımızda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sonra</a:t>
            </a:r>
            <a:r>
              <a:rPr lang="en-US" sz="1400" dirty="0"/>
              <a:t> </a:t>
            </a:r>
            <a:r>
              <a:rPr lang="en-US" sz="1400" dirty="0" err="1"/>
              <a:t>ele</a:t>
            </a:r>
            <a:r>
              <a:rPr lang="en-US" sz="1400" dirty="0"/>
              <a:t> </a:t>
            </a:r>
            <a:r>
              <a:rPr lang="en-US" sz="1400" dirty="0" err="1"/>
              <a:t>alınacaktır</a:t>
            </a:r>
            <a:r>
              <a:rPr lang="en-US" sz="1400" dirty="0"/>
              <a:t>.)</a:t>
            </a:r>
            <a:endParaRPr lang="en-TR" sz="1400" dirty="0"/>
          </a:p>
        </p:txBody>
      </p:sp>
      <p:pic>
        <p:nvPicPr>
          <p:cNvPr id="5" name="Picture 4" descr="A diagram of a workflow&#10;&#10;Description automatically generated">
            <a:extLst>
              <a:ext uri="{FF2B5EF4-FFF2-40B4-BE49-F238E27FC236}">
                <a16:creationId xmlns:a16="http://schemas.microsoft.com/office/drawing/2014/main" id="{387EAAF7-9572-6D9B-9714-F7B6F892D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550" y="3429000"/>
            <a:ext cx="4956899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0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6A853-96B6-2AD2-D980-DE25EA485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8127-78F7-2E11-4551-2F744D0A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İlişkiler ve İlişki Kümeleri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EDD0-257F-E88C-4D30-54E8C49CD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ER </a:t>
            </a:r>
            <a:r>
              <a:rPr lang="en-US" sz="1400" dirty="0" err="1"/>
              <a:t>diyagramının</a:t>
            </a:r>
            <a:r>
              <a:rPr lang="en-US" sz="1400" dirty="0"/>
              <a:t> </a:t>
            </a:r>
            <a:r>
              <a:rPr lang="en-US" sz="1400" dirty="0" err="1"/>
              <a:t>başka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örneği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, her </a:t>
            </a:r>
            <a:r>
              <a:rPr lang="en-US" sz="1400" dirty="0" err="1"/>
              <a:t>departmanın</a:t>
            </a:r>
            <a:r>
              <a:rPr lang="en-US" sz="1400" dirty="0"/>
              <a:t> </a:t>
            </a:r>
            <a:r>
              <a:rPr lang="en-US" sz="1400" dirty="0" err="1"/>
              <a:t>birkaç</a:t>
            </a:r>
            <a:r>
              <a:rPr lang="en-US" sz="1400" dirty="0"/>
              <a:t> </a:t>
            </a:r>
            <a:r>
              <a:rPr lang="en-US" sz="1400" dirty="0" err="1"/>
              <a:t>lokasyonda</a:t>
            </a:r>
            <a:r>
              <a:rPr lang="en-US" sz="1400" dirty="0"/>
              <a:t> </a:t>
            </a:r>
            <a:r>
              <a:rPr lang="en-US" sz="1400" dirty="0" err="1"/>
              <a:t>ofisi</a:t>
            </a:r>
            <a:r>
              <a:rPr lang="en-US" sz="1400" dirty="0"/>
              <a:t> </a:t>
            </a:r>
            <a:r>
              <a:rPr lang="en-US" sz="1400" dirty="0" err="1"/>
              <a:t>olduğunu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her </a:t>
            </a:r>
            <a:r>
              <a:rPr lang="en-US" sz="1400" dirty="0" err="1"/>
              <a:t>çalışanın</a:t>
            </a:r>
            <a:r>
              <a:rPr lang="en-US" sz="1400" dirty="0"/>
              <a:t> </a:t>
            </a:r>
            <a:r>
              <a:rPr lang="en-US" sz="1400" dirty="0" err="1"/>
              <a:t>çalıştığı</a:t>
            </a:r>
            <a:r>
              <a:rPr lang="en-US" sz="1400" dirty="0"/>
              <a:t> </a:t>
            </a:r>
            <a:r>
              <a:rPr lang="en-US" sz="1400" dirty="0" err="1"/>
              <a:t>lokasyonları</a:t>
            </a:r>
            <a:r>
              <a:rPr lang="en-US" sz="1400" dirty="0"/>
              <a:t> </a:t>
            </a:r>
            <a:r>
              <a:rPr lang="en-US" sz="1400" dirty="0" err="1"/>
              <a:t>kaydetmek</a:t>
            </a:r>
            <a:r>
              <a:rPr lang="en-US" sz="1400" dirty="0"/>
              <a:t> </a:t>
            </a:r>
            <a:r>
              <a:rPr lang="en-US" sz="1400" dirty="0" err="1"/>
              <a:t>istediğimizi</a:t>
            </a:r>
            <a:r>
              <a:rPr lang="en-US" sz="1400" dirty="0"/>
              <a:t> </a:t>
            </a:r>
            <a:r>
              <a:rPr lang="en-US" sz="1400" dirty="0" err="1"/>
              <a:t>varsayalım</a:t>
            </a:r>
            <a:r>
              <a:rPr lang="en-US" sz="1400" dirty="0"/>
              <a:t>. Bu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üçlüdür</a:t>
            </a:r>
            <a:r>
              <a:rPr lang="en-US" sz="1400" dirty="0"/>
              <a:t> </a:t>
            </a:r>
            <a:r>
              <a:rPr lang="en-US" sz="1400" dirty="0" err="1"/>
              <a:t>çünkü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çalışan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departman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lokasyon</a:t>
            </a:r>
            <a:r>
              <a:rPr lang="en-US" sz="1400" dirty="0"/>
              <a:t> </a:t>
            </a:r>
            <a:r>
              <a:rPr lang="en-US" sz="1400" dirty="0" err="1"/>
              <a:t>arasındaki</a:t>
            </a:r>
            <a:r>
              <a:rPr lang="en-US" sz="1400" dirty="0"/>
              <a:t> </a:t>
            </a:r>
            <a:r>
              <a:rPr lang="en-US" sz="1400" dirty="0" err="1"/>
              <a:t>ilişkiyi</a:t>
            </a:r>
            <a:r>
              <a:rPr lang="en-US" sz="1400" dirty="0"/>
              <a:t> </a:t>
            </a:r>
            <a:r>
              <a:rPr lang="en-US" sz="1400" dirty="0" err="1"/>
              <a:t>kaydetmemiz</a:t>
            </a:r>
            <a:r>
              <a:rPr lang="en-US" sz="1400" dirty="0"/>
              <a:t> </a:t>
            </a:r>
            <a:r>
              <a:rPr lang="en-US" sz="1400" dirty="0" err="1"/>
              <a:t>gerekir</a:t>
            </a:r>
            <a:r>
              <a:rPr lang="en-US" sz="1400" dirty="0"/>
              <a:t>. </a:t>
            </a:r>
            <a:r>
              <a:rPr lang="en-US" sz="1400" dirty="0" err="1"/>
              <a:t>Works_In'in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çeşidi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Works_ln2 </a:t>
            </a:r>
            <a:r>
              <a:rPr lang="en-US" sz="1400" dirty="0" err="1"/>
              <a:t>adını</a:t>
            </a:r>
            <a:r>
              <a:rPr lang="en-US" sz="1400" dirty="0"/>
              <a:t> </a:t>
            </a:r>
            <a:r>
              <a:rPr lang="en-US" sz="1400" dirty="0" err="1"/>
              <a:t>verdiğimiz</a:t>
            </a:r>
            <a:r>
              <a:rPr lang="en-US" sz="1400" dirty="0"/>
              <a:t> ER </a:t>
            </a:r>
            <a:r>
              <a:rPr lang="en-US" sz="1400" dirty="0" err="1"/>
              <a:t>diyagramı</a:t>
            </a:r>
            <a:r>
              <a:rPr lang="en-US" sz="1400" dirty="0"/>
              <a:t> </a:t>
            </a:r>
            <a:r>
              <a:rPr lang="en-US" sz="1400" dirty="0" err="1"/>
              <a:t>Şekil</a:t>
            </a:r>
            <a:r>
              <a:rPr lang="en-US" sz="1400" dirty="0"/>
              <a:t> 2.4'te </a:t>
            </a:r>
            <a:r>
              <a:rPr lang="en-US" sz="1400" dirty="0" err="1"/>
              <a:t>gösterilmiştir</a:t>
            </a:r>
            <a:r>
              <a:rPr lang="en-US" sz="1400" dirty="0"/>
              <a:t>.</a:t>
            </a:r>
            <a:endParaRPr lang="en-TR" sz="1400" dirty="0"/>
          </a:p>
        </p:txBody>
      </p:sp>
      <p:pic>
        <p:nvPicPr>
          <p:cNvPr id="8" name="Picture 7" descr="A diagram of a relationship set&#10;&#10;Description automatically generated">
            <a:extLst>
              <a:ext uri="{FF2B5EF4-FFF2-40B4-BE49-F238E27FC236}">
                <a16:creationId xmlns:a16="http://schemas.microsoft.com/office/drawing/2014/main" id="{6C5FC673-E095-6652-843D-B6275AF0D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109595"/>
            <a:ext cx="777240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0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E8DC6-2578-A009-8B06-EDF956E34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589C-E12C-185D-041D-50DF9CAA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İlişkiler ve İlişki Kümeleri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AABD-4B52-B84D-7B70-F5B6D86E7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2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Bir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kümesine</a:t>
            </a:r>
            <a:r>
              <a:rPr lang="en-US" sz="1400" dirty="0"/>
              <a:t> </a:t>
            </a:r>
            <a:r>
              <a:rPr lang="en-US" sz="1400" dirty="0" err="1"/>
              <a:t>katılan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kümelerinin</a:t>
            </a:r>
            <a:r>
              <a:rPr lang="en-US" sz="1400" dirty="0"/>
              <a:t> </a:t>
            </a:r>
            <a:r>
              <a:rPr lang="en-US" sz="1400" dirty="0" err="1"/>
              <a:t>farklı</a:t>
            </a:r>
            <a:r>
              <a:rPr lang="en-US" sz="1400" dirty="0"/>
              <a:t> </a:t>
            </a:r>
            <a:r>
              <a:rPr lang="en-US" sz="1400" dirty="0" err="1"/>
              <a:t>olması</a:t>
            </a:r>
            <a:r>
              <a:rPr lang="en-US" sz="1400" dirty="0"/>
              <a:t> </a:t>
            </a:r>
            <a:r>
              <a:rPr lang="en-US" sz="1400" dirty="0" err="1"/>
              <a:t>gerekmez</a:t>
            </a:r>
            <a:r>
              <a:rPr lang="en-US" sz="1400" dirty="0"/>
              <a:t>; </a:t>
            </a:r>
            <a:r>
              <a:rPr lang="en-US" sz="1400" dirty="0" err="1"/>
              <a:t>bazen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aynı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kümesindeki</a:t>
            </a:r>
            <a:r>
              <a:rPr lang="en-US" sz="1400" dirty="0"/>
              <a:t> </a:t>
            </a:r>
            <a:r>
              <a:rPr lang="en-US" sz="1400" dirty="0" err="1"/>
              <a:t>iki</a:t>
            </a:r>
            <a:r>
              <a:rPr lang="en-US" sz="1400" dirty="0"/>
              <a:t> </a:t>
            </a:r>
            <a:r>
              <a:rPr lang="en-US" sz="1400" dirty="0" err="1"/>
              <a:t>varlığı</a:t>
            </a:r>
            <a:r>
              <a:rPr lang="en-US" sz="1400" dirty="0"/>
              <a:t> </a:t>
            </a:r>
            <a:r>
              <a:rPr lang="en-US" sz="1400" dirty="0" err="1"/>
              <a:t>içerebilir</a:t>
            </a:r>
            <a:r>
              <a:rPr lang="en-US" sz="1400" dirty="0"/>
              <a:t>. </a:t>
            </a:r>
            <a:r>
              <a:rPr lang="en-US" sz="1400" dirty="0" err="1"/>
              <a:t>Örneğin</a:t>
            </a:r>
            <a:r>
              <a:rPr lang="en-US" sz="1400" dirty="0"/>
              <a:t>, </a:t>
            </a:r>
            <a:r>
              <a:rPr lang="en-US" sz="1400" dirty="0" err="1"/>
              <a:t>Şekil</a:t>
            </a:r>
            <a:r>
              <a:rPr lang="en-US" sz="1400" dirty="0"/>
              <a:t> 2.5'te </a:t>
            </a:r>
            <a:r>
              <a:rPr lang="en-US" sz="1400" dirty="0" err="1"/>
              <a:t>gösterilen</a:t>
            </a:r>
            <a:r>
              <a:rPr lang="en-US" sz="1400" dirty="0"/>
              <a:t> </a:t>
            </a:r>
            <a:r>
              <a:rPr lang="en-US" sz="1400" dirty="0" err="1"/>
              <a:t>Reports_To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kümesini</a:t>
            </a:r>
            <a:r>
              <a:rPr lang="en-US" sz="1400" dirty="0"/>
              <a:t> </a:t>
            </a:r>
            <a:r>
              <a:rPr lang="en-US" sz="1400" dirty="0" err="1"/>
              <a:t>ele</a:t>
            </a:r>
            <a:r>
              <a:rPr lang="en-US" sz="1400" dirty="0"/>
              <a:t> </a:t>
            </a:r>
            <a:r>
              <a:rPr lang="en-US" sz="1400" dirty="0" err="1"/>
              <a:t>alalım</a:t>
            </a:r>
            <a:r>
              <a:rPr lang="en-US" sz="1400" dirty="0"/>
              <a:t>. </a:t>
            </a:r>
            <a:r>
              <a:rPr lang="en-US" sz="1400" dirty="0" err="1"/>
              <a:t>Çalışanlar</a:t>
            </a:r>
            <a:r>
              <a:rPr lang="en-US" sz="1400" dirty="0"/>
              <a:t> </a:t>
            </a:r>
            <a:r>
              <a:rPr lang="en-US" sz="1400" dirty="0" err="1"/>
              <a:t>diğer</a:t>
            </a:r>
            <a:r>
              <a:rPr lang="en-US" sz="1400" dirty="0"/>
              <a:t> </a:t>
            </a:r>
            <a:r>
              <a:rPr lang="en-US" sz="1400" dirty="0" err="1"/>
              <a:t>çalışanlara</a:t>
            </a:r>
            <a:r>
              <a:rPr lang="en-US" sz="1400" dirty="0"/>
              <a:t> </a:t>
            </a:r>
            <a:r>
              <a:rPr lang="en-US" sz="1400" dirty="0" err="1"/>
              <a:t>rapor</a:t>
            </a:r>
            <a:r>
              <a:rPr lang="en-US" sz="1400" dirty="0"/>
              <a:t> </a:t>
            </a:r>
            <a:r>
              <a:rPr lang="en-US" sz="1400" dirty="0" err="1"/>
              <a:t>verdiğinden</a:t>
            </a:r>
            <a:r>
              <a:rPr lang="en-US" sz="1400" dirty="0"/>
              <a:t>, </a:t>
            </a:r>
            <a:r>
              <a:rPr lang="en-US" sz="1400" dirty="0" err="1"/>
              <a:t>Reports_To'daki</a:t>
            </a:r>
            <a:r>
              <a:rPr lang="en-US" sz="1400" dirty="0"/>
              <a:t> her </a:t>
            </a:r>
            <a:r>
              <a:rPr lang="en-US" sz="1400" dirty="0" err="1"/>
              <a:t>ilişki</a:t>
            </a:r>
            <a:r>
              <a:rPr lang="en-US" sz="1400" dirty="0"/>
              <a:t> (emp1, emp2) </a:t>
            </a:r>
            <a:r>
              <a:rPr lang="en-US" sz="1400" dirty="0" err="1"/>
              <a:t>biçimindedir</a:t>
            </a:r>
            <a:r>
              <a:rPr lang="en-US" sz="1400" dirty="0"/>
              <a:t>; </a:t>
            </a:r>
            <a:r>
              <a:rPr lang="en-US" sz="1400" dirty="0" err="1"/>
              <a:t>burada</a:t>
            </a:r>
            <a:r>
              <a:rPr lang="en-US" sz="1400" dirty="0"/>
              <a:t> hem emp1 hem de emp2, </a:t>
            </a:r>
            <a:r>
              <a:rPr lang="en-US" sz="1400" dirty="0" err="1"/>
              <a:t>Employees'deki</a:t>
            </a:r>
            <a:r>
              <a:rPr lang="en-US" sz="1400" dirty="0"/>
              <a:t> </a:t>
            </a:r>
            <a:r>
              <a:rPr lang="en-US" sz="1400" dirty="0" err="1"/>
              <a:t>varlıklardır</a:t>
            </a:r>
            <a:r>
              <a:rPr lang="en-US" sz="1400" dirty="0"/>
              <a:t>. </a:t>
            </a:r>
            <a:r>
              <a:rPr lang="en-US" sz="1400" dirty="0" err="1"/>
              <a:t>Ancak</a:t>
            </a:r>
            <a:r>
              <a:rPr lang="en-US" sz="1400" dirty="0"/>
              <a:t>, </a:t>
            </a:r>
            <a:r>
              <a:rPr lang="en-US" sz="1400" dirty="0" err="1"/>
              <a:t>farklı</a:t>
            </a:r>
            <a:r>
              <a:rPr lang="en-US" sz="1400" dirty="0"/>
              <a:t> roller </a:t>
            </a:r>
            <a:r>
              <a:rPr lang="en-US" sz="1400" dirty="0" err="1"/>
              <a:t>oynarlar</a:t>
            </a:r>
            <a:r>
              <a:rPr lang="en-US" sz="1400" dirty="0"/>
              <a:t>: emp1, </a:t>
            </a:r>
            <a:r>
              <a:rPr lang="en-US" sz="1400" dirty="0" err="1"/>
              <a:t>yönetici</a:t>
            </a:r>
            <a:r>
              <a:rPr lang="en-US" sz="1400" dirty="0"/>
              <a:t> </a:t>
            </a:r>
            <a:r>
              <a:rPr lang="en-US" sz="1400" dirty="0" err="1"/>
              <a:t>çalışan</a:t>
            </a:r>
            <a:r>
              <a:rPr lang="en-US" sz="1400" dirty="0"/>
              <a:t> emp2'ye </a:t>
            </a:r>
            <a:r>
              <a:rPr lang="en-US" sz="1400" dirty="0" err="1"/>
              <a:t>rapor</a:t>
            </a:r>
            <a:r>
              <a:rPr lang="en-US" sz="1400" dirty="0"/>
              <a:t> </a:t>
            </a:r>
            <a:r>
              <a:rPr lang="en-US" sz="1400" dirty="0" err="1"/>
              <a:t>verir</a:t>
            </a:r>
            <a:r>
              <a:rPr lang="en-US" sz="1400" dirty="0"/>
              <a:t>; </a:t>
            </a:r>
            <a:r>
              <a:rPr lang="en-US" sz="1400" dirty="0" err="1"/>
              <a:t>bu</a:t>
            </a:r>
            <a:r>
              <a:rPr lang="en-US" sz="1400" dirty="0"/>
              <a:t>, </a:t>
            </a:r>
            <a:r>
              <a:rPr lang="en-US" sz="1400" dirty="0" err="1"/>
              <a:t>Şekil</a:t>
            </a:r>
            <a:r>
              <a:rPr lang="en-US" sz="1400" dirty="0"/>
              <a:t> 2.5'teki </a:t>
            </a:r>
            <a:r>
              <a:rPr lang="en-US" sz="1400" dirty="0" err="1"/>
              <a:t>rol</a:t>
            </a:r>
            <a:r>
              <a:rPr lang="en-US" sz="1400" dirty="0"/>
              <a:t> </a:t>
            </a:r>
            <a:r>
              <a:rPr lang="en-US" sz="1400" dirty="0" err="1"/>
              <a:t>göstergeleri</a:t>
            </a:r>
            <a:r>
              <a:rPr lang="en-US" sz="1400" dirty="0"/>
              <a:t> </a:t>
            </a:r>
            <a:r>
              <a:rPr lang="en-US" sz="1400" dirty="0" err="1"/>
              <a:t>olan</a:t>
            </a:r>
            <a:r>
              <a:rPr lang="en-US" sz="1400" dirty="0"/>
              <a:t> </a:t>
            </a:r>
            <a:r>
              <a:rPr lang="en-US" sz="1400" dirty="0" err="1"/>
              <a:t>süpervizör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ast'ta</a:t>
            </a:r>
            <a:r>
              <a:rPr lang="en-US" sz="1400" dirty="0"/>
              <a:t> </a:t>
            </a:r>
            <a:r>
              <a:rPr lang="en-US" sz="1400" dirty="0" err="1"/>
              <a:t>yansıtılır</a:t>
            </a:r>
            <a:r>
              <a:rPr lang="en-US" sz="1400" dirty="0"/>
              <a:t>. Bir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birden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rol</a:t>
            </a:r>
            <a:r>
              <a:rPr lang="en-US" sz="1400" dirty="0"/>
              <a:t> </a:t>
            </a:r>
            <a:r>
              <a:rPr lang="en-US" sz="1400" dirty="0" err="1"/>
              <a:t>oynuyorsa</a:t>
            </a:r>
            <a:r>
              <a:rPr lang="en-US" sz="1400" dirty="0"/>
              <a:t>,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kümesinden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öznitelik</a:t>
            </a:r>
            <a:r>
              <a:rPr lang="en-US" sz="1400" dirty="0"/>
              <a:t> </a:t>
            </a:r>
            <a:r>
              <a:rPr lang="en-US" sz="1400" dirty="0" err="1"/>
              <a:t>adıyla</a:t>
            </a:r>
            <a:r>
              <a:rPr lang="en-US" sz="1400" dirty="0"/>
              <a:t> </a:t>
            </a:r>
            <a:r>
              <a:rPr lang="en-US" sz="1400" dirty="0" err="1"/>
              <a:t>birleştirilen</a:t>
            </a:r>
            <a:r>
              <a:rPr lang="en-US" sz="1400" dirty="0"/>
              <a:t> </a:t>
            </a:r>
            <a:r>
              <a:rPr lang="en-US" sz="1400" dirty="0" err="1"/>
              <a:t>rol</a:t>
            </a:r>
            <a:r>
              <a:rPr lang="en-US" sz="1400" dirty="0"/>
              <a:t> </a:t>
            </a:r>
            <a:r>
              <a:rPr lang="en-US" sz="1400" dirty="0" err="1"/>
              <a:t>göstergesi</a:t>
            </a:r>
            <a:r>
              <a:rPr lang="en-US" sz="1400" dirty="0"/>
              <a:t>,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kümesindeki</a:t>
            </a:r>
            <a:r>
              <a:rPr lang="en-US" sz="1400" dirty="0"/>
              <a:t> her </a:t>
            </a:r>
            <a:r>
              <a:rPr lang="en-US" sz="1400" dirty="0" err="1"/>
              <a:t>öznitelik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bize </a:t>
            </a:r>
            <a:r>
              <a:rPr lang="en-US" sz="1400" dirty="0" err="1"/>
              <a:t>benzersiz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ad </a:t>
            </a:r>
            <a:r>
              <a:rPr lang="en-US" sz="1400" dirty="0" err="1"/>
              <a:t>verir</a:t>
            </a:r>
            <a:r>
              <a:rPr lang="en-US" sz="1400" dirty="0"/>
              <a:t>. </a:t>
            </a:r>
            <a:r>
              <a:rPr lang="en-US" sz="1400" dirty="0" err="1"/>
              <a:t>Örneğin</a:t>
            </a:r>
            <a:r>
              <a:rPr lang="en-US" sz="1400" dirty="0"/>
              <a:t>, </a:t>
            </a:r>
            <a:r>
              <a:rPr lang="en-US" sz="1400" dirty="0" err="1"/>
              <a:t>Reports_To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, </a:t>
            </a:r>
            <a:r>
              <a:rPr lang="en-US" sz="1400" dirty="0" err="1"/>
              <a:t>süpervizörün</a:t>
            </a:r>
            <a:r>
              <a:rPr lang="en-US" sz="1400" dirty="0"/>
              <a:t> </a:t>
            </a:r>
            <a:r>
              <a:rPr lang="en-US" sz="1400" dirty="0" err="1"/>
              <a:t>ssn'sine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astın</a:t>
            </a:r>
            <a:r>
              <a:rPr lang="en-US" sz="1400" dirty="0"/>
              <a:t> </a:t>
            </a:r>
            <a:r>
              <a:rPr lang="en-US" sz="1400" dirty="0" err="1"/>
              <a:t>ssn'sine</a:t>
            </a:r>
            <a:r>
              <a:rPr lang="en-US" sz="1400" dirty="0"/>
              <a:t> </a:t>
            </a:r>
            <a:r>
              <a:rPr lang="en-US" sz="1400" dirty="0" err="1"/>
              <a:t>karşılık</a:t>
            </a:r>
            <a:r>
              <a:rPr lang="en-US" sz="1400" dirty="0"/>
              <a:t> </a:t>
            </a:r>
            <a:r>
              <a:rPr lang="en-US" sz="1400" dirty="0" err="1"/>
              <a:t>gelen</a:t>
            </a:r>
            <a:r>
              <a:rPr lang="en-US" sz="1400" dirty="0"/>
              <a:t> </a:t>
            </a:r>
            <a:r>
              <a:rPr lang="en-US" sz="1400" dirty="0" err="1"/>
              <a:t>özniteliklere</a:t>
            </a:r>
            <a:r>
              <a:rPr lang="en-US" sz="1400" dirty="0"/>
              <a:t> </a:t>
            </a:r>
            <a:r>
              <a:rPr lang="en-US" sz="1400" dirty="0" err="1"/>
              <a:t>sahiptir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özniteliklerin</a:t>
            </a:r>
            <a:r>
              <a:rPr lang="en-US" sz="1400" dirty="0"/>
              <a:t> </a:t>
            </a:r>
            <a:r>
              <a:rPr lang="en-US" sz="1400" dirty="0" err="1"/>
              <a:t>adları</a:t>
            </a:r>
            <a:r>
              <a:rPr lang="en-US" sz="1400" dirty="0"/>
              <a:t> </a:t>
            </a:r>
            <a:r>
              <a:rPr lang="en-US" sz="1400" dirty="0" err="1"/>
              <a:t>supervisor_ssn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subordinate_ssn'dir</a:t>
            </a:r>
            <a:r>
              <a:rPr lang="en-US" sz="1400" dirty="0"/>
              <a:t>.</a:t>
            </a:r>
            <a:endParaRPr lang="en-TR" sz="1400" dirty="0"/>
          </a:p>
        </p:txBody>
      </p:sp>
      <p:pic>
        <p:nvPicPr>
          <p:cNvPr id="8" name="Picture 7" descr="A diagram of a company&#10;&#10;Description automatically generated">
            <a:extLst>
              <a:ext uri="{FF2B5EF4-FFF2-40B4-BE49-F238E27FC236}">
                <a16:creationId xmlns:a16="http://schemas.microsoft.com/office/drawing/2014/main" id="{11909C30-45F4-6590-0333-6CFA24E1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1825625"/>
            <a:ext cx="41529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B6504-4588-DFC2-8AF1-72E5B5D2D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38CD-4290-7028-834E-C3E2B091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ER Modelinin Ek Özellikleri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626A2-7409-C088-F564-949389CA8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Şimdi</a:t>
            </a:r>
            <a:r>
              <a:rPr lang="en-US" sz="1400" dirty="0"/>
              <a:t>, </a:t>
            </a:r>
            <a:r>
              <a:rPr lang="en-US" sz="1400" dirty="0" err="1"/>
              <a:t>verilerin</a:t>
            </a:r>
            <a:r>
              <a:rPr lang="en-US" sz="1400" dirty="0"/>
              <a:t> </a:t>
            </a:r>
            <a:r>
              <a:rPr lang="en-US" sz="1400" dirty="0" err="1"/>
              <a:t>bazı</a:t>
            </a:r>
            <a:r>
              <a:rPr lang="en-US" sz="1400" dirty="0"/>
              <a:t> </a:t>
            </a:r>
            <a:r>
              <a:rPr lang="en-US" sz="1400" dirty="0" err="1"/>
              <a:t>ince</a:t>
            </a:r>
            <a:r>
              <a:rPr lang="en-US" sz="1400" dirty="0"/>
              <a:t> </a:t>
            </a:r>
            <a:r>
              <a:rPr lang="en-US" sz="1400" dirty="0" err="1"/>
              <a:t>özelliklerini</a:t>
            </a:r>
            <a:r>
              <a:rPr lang="en-US" sz="1400" dirty="0"/>
              <a:t> </a:t>
            </a:r>
            <a:r>
              <a:rPr lang="en-US" sz="1400" dirty="0" err="1"/>
              <a:t>tanımlamamıza</a:t>
            </a:r>
            <a:r>
              <a:rPr lang="en-US" sz="1400" dirty="0"/>
              <a:t> </a:t>
            </a:r>
            <a:r>
              <a:rPr lang="en-US" sz="1400" dirty="0" err="1"/>
              <a:t>olanak</a:t>
            </a:r>
            <a:r>
              <a:rPr lang="en-US" sz="1400" dirty="0"/>
              <a:t> </a:t>
            </a:r>
            <a:r>
              <a:rPr lang="en-US" sz="1400" dirty="0" err="1"/>
              <a:t>tanıyan</a:t>
            </a:r>
            <a:r>
              <a:rPr lang="en-US" sz="1400" dirty="0"/>
              <a:t> ER </a:t>
            </a:r>
            <a:r>
              <a:rPr lang="en-US" sz="1400" dirty="0" err="1"/>
              <a:t>modelindeki</a:t>
            </a:r>
            <a:r>
              <a:rPr lang="en-US" sz="1400" dirty="0"/>
              <a:t> </a:t>
            </a:r>
            <a:r>
              <a:rPr lang="en-US" sz="1400" dirty="0" err="1"/>
              <a:t>bazı</a:t>
            </a:r>
            <a:r>
              <a:rPr lang="en-US" sz="1400" dirty="0"/>
              <a:t> </a:t>
            </a:r>
            <a:r>
              <a:rPr lang="en-US" sz="1400" dirty="0" err="1"/>
              <a:t>yapılara</a:t>
            </a:r>
            <a:r>
              <a:rPr lang="en-US" sz="1400" dirty="0"/>
              <a:t> </a:t>
            </a:r>
            <a:r>
              <a:rPr lang="en-US" sz="1400" dirty="0" err="1"/>
              <a:t>bakacağız</a:t>
            </a:r>
            <a:r>
              <a:rPr lang="en-US" sz="1400" dirty="0"/>
              <a:t>. ER </a:t>
            </a:r>
            <a:r>
              <a:rPr lang="en-US" sz="1400" dirty="0" err="1"/>
              <a:t>modelinin</a:t>
            </a:r>
            <a:r>
              <a:rPr lang="en-US" sz="1400" dirty="0"/>
              <a:t> </a:t>
            </a:r>
            <a:r>
              <a:rPr lang="en-US" sz="1400" dirty="0" err="1"/>
              <a:t>ifade</a:t>
            </a:r>
            <a:r>
              <a:rPr lang="en-US" sz="1400" dirty="0"/>
              <a:t> </a:t>
            </a:r>
            <a:r>
              <a:rPr lang="en-US" sz="1400" dirty="0" err="1"/>
              <a:t>gücü</a:t>
            </a:r>
            <a:r>
              <a:rPr lang="en-US" sz="1400" dirty="0"/>
              <a:t>, </a:t>
            </a:r>
            <a:r>
              <a:rPr lang="en-US" sz="1400" dirty="0" err="1"/>
              <a:t>yaygın</a:t>
            </a:r>
            <a:r>
              <a:rPr lang="en-US" sz="1400" dirty="0"/>
              <a:t> </a:t>
            </a:r>
            <a:r>
              <a:rPr lang="en-US" sz="1400" dirty="0" err="1"/>
              <a:t>olmasının</a:t>
            </a:r>
            <a:r>
              <a:rPr lang="en-US" sz="1400" dirty="0"/>
              <a:t> </a:t>
            </a:r>
            <a:r>
              <a:rPr lang="en-US" sz="1400" dirty="0" err="1"/>
              <a:t>büyük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nedenidir</a:t>
            </a:r>
            <a:r>
              <a:rPr lang="en-US" sz="1400" dirty="0"/>
              <a:t>.</a:t>
            </a:r>
          </a:p>
          <a:p>
            <a:pPr>
              <a:lnSpc>
                <a:spcPct val="17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955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8323-ECDF-4833-9D49-60C98234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Giriş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5605B-AE09-181D-66BF-46CF14438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Bir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tasarlamanın</a:t>
            </a:r>
            <a:r>
              <a:rPr lang="en-US" dirty="0"/>
              <a:t> </a:t>
            </a:r>
            <a:r>
              <a:rPr lang="en-US" dirty="0" err="1"/>
              <a:t>adımları</a:t>
            </a:r>
            <a:r>
              <a:rPr lang="en-US" dirty="0"/>
              <a:t> </a:t>
            </a:r>
            <a:r>
              <a:rPr lang="en-US" dirty="0" err="1"/>
              <a:t>nelerdir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ER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ilk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ER </a:t>
            </a:r>
            <a:r>
              <a:rPr lang="en-US" dirty="0" err="1"/>
              <a:t>modelindeki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kavramlar</a:t>
            </a:r>
            <a:r>
              <a:rPr lang="en-US" dirty="0"/>
              <a:t> </a:t>
            </a:r>
            <a:r>
              <a:rPr lang="en-US" dirty="0" err="1"/>
              <a:t>nelerdir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ER </a:t>
            </a:r>
            <a:r>
              <a:rPr lang="en-US" dirty="0" err="1"/>
              <a:t>modelini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yönergeler</a:t>
            </a:r>
            <a:r>
              <a:rPr lang="en-US" dirty="0"/>
              <a:t> </a:t>
            </a:r>
            <a:r>
              <a:rPr lang="en-US" dirty="0" err="1"/>
              <a:t>nelerdir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,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işletmelerdeki</a:t>
            </a:r>
            <a:r>
              <a:rPr lang="en-US" dirty="0"/>
              <a:t> </a:t>
            </a:r>
            <a:r>
              <a:rPr lang="en-US" dirty="0" err="1"/>
              <a:t>karmaşık</a:t>
            </a:r>
            <a:r>
              <a:rPr lang="en-US" dirty="0"/>
              <a:t> </a:t>
            </a:r>
            <a:r>
              <a:rPr lang="en-US" dirty="0" err="1"/>
              <a:t>yazılımlar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çerçevesine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uyar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UML </a:t>
            </a:r>
            <a:r>
              <a:rPr lang="en-US" dirty="0" err="1"/>
              <a:t>nedir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ER </a:t>
            </a:r>
            <a:r>
              <a:rPr lang="en-US" dirty="0" err="1"/>
              <a:t>modeliyle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ilişkilidir</a:t>
            </a:r>
            <a:r>
              <a:rPr lang="en-US" dirty="0"/>
              <a:t>?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864377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183B0-06D6-2472-42BF-63CACA3EF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C4E6-E426-0201-6503-BD4AAD50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>
                <a:solidFill>
                  <a:srgbClr val="00B0F0"/>
                </a:solidFill>
              </a:rPr>
              <a:t>Key Constraints (</a:t>
            </a:r>
            <a:r>
              <a:rPr lang="en-US" sz="4400" dirty="0" err="1">
                <a:solidFill>
                  <a:srgbClr val="00B0F0"/>
                </a:solidFill>
              </a:rPr>
              <a:t>Anahtar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Kısıtlamalar</a:t>
            </a:r>
            <a:r>
              <a:rPr lang="en-US" sz="4400" dirty="0">
                <a:solidFill>
                  <a:srgbClr val="00B0F0"/>
                </a:solidFill>
              </a:rPr>
              <a:t>)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BD62-5B81-A3D4-1AB7-A553A4401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Şekil</a:t>
            </a:r>
            <a:r>
              <a:rPr lang="en-US" sz="1400" dirty="0"/>
              <a:t> 2.2'de </a:t>
            </a:r>
            <a:r>
              <a:rPr lang="en-US" sz="1400" dirty="0" err="1"/>
              <a:t>gösterilen</a:t>
            </a:r>
            <a:r>
              <a:rPr lang="en-US" sz="1400" dirty="0"/>
              <a:t> Works-In </a:t>
            </a:r>
            <a:r>
              <a:rPr lang="en-US" sz="1400" dirty="0" err="1"/>
              <a:t>ilişkisini</a:t>
            </a:r>
            <a:r>
              <a:rPr lang="en-US" sz="1400" dirty="0"/>
              <a:t> </a:t>
            </a:r>
            <a:r>
              <a:rPr lang="en-US" sz="1400" dirty="0" err="1"/>
              <a:t>ele</a:t>
            </a:r>
            <a:r>
              <a:rPr lang="en-US" sz="1400" dirty="0"/>
              <a:t> </a:t>
            </a:r>
            <a:r>
              <a:rPr lang="en-US" sz="1400" dirty="0" err="1"/>
              <a:t>alalım</a:t>
            </a:r>
            <a:r>
              <a:rPr lang="en-US" sz="1400" dirty="0"/>
              <a:t>. Bir </a:t>
            </a:r>
            <a:r>
              <a:rPr lang="en-US" sz="1400" dirty="0" err="1"/>
              <a:t>çalışan</a:t>
            </a:r>
            <a:r>
              <a:rPr lang="en-US" sz="1400" dirty="0"/>
              <a:t> </a:t>
            </a:r>
            <a:r>
              <a:rPr lang="en-US" sz="1400" dirty="0" err="1"/>
              <a:t>birden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departmanda</a:t>
            </a:r>
            <a:r>
              <a:rPr lang="en-US" sz="1400" dirty="0"/>
              <a:t> </a:t>
            </a:r>
            <a:r>
              <a:rPr lang="en-US" sz="1400" dirty="0" err="1"/>
              <a:t>çalışabilir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departman</a:t>
            </a:r>
            <a:r>
              <a:rPr lang="en-US" sz="1400" dirty="0"/>
              <a:t> </a:t>
            </a:r>
            <a:r>
              <a:rPr lang="en-US" sz="1400" dirty="0" err="1"/>
              <a:t>birden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çalışana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olabilir</a:t>
            </a:r>
            <a:r>
              <a:rPr lang="en-US" sz="1400" dirty="0"/>
              <a:t>, </a:t>
            </a:r>
            <a:r>
              <a:rPr lang="en-US" sz="1400" dirty="0" err="1"/>
              <a:t>Şekil</a:t>
            </a:r>
            <a:r>
              <a:rPr lang="en-US" sz="1400" dirty="0"/>
              <a:t> 2.3'te </a:t>
            </a:r>
            <a:r>
              <a:rPr lang="en-US" sz="1400" dirty="0" err="1"/>
              <a:t>gösterilen</a:t>
            </a:r>
            <a:r>
              <a:rPr lang="en-US" sz="1400" dirty="0"/>
              <a:t> </a:t>
            </a:r>
            <a:r>
              <a:rPr lang="en-US" sz="1400" dirty="0" err="1"/>
              <a:t>Works_In</a:t>
            </a:r>
            <a:r>
              <a:rPr lang="en-US" sz="1400" dirty="0"/>
              <a:t> </a:t>
            </a:r>
            <a:r>
              <a:rPr lang="en-US" sz="1400" dirty="0" err="1"/>
              <a:t>örneğinde</a:t>
            </a:r>
            <a:r>
              <a:rPr lang="en-US" sz="1400" dirty="0"/>
              <a:t> </a:t>
            </a:r>
            <a:r>
              <a:rPr lang="en-US" sz="1400" dirty="0" err="1"/>
              <a:t>gösterildiği</a:t>
            </a:r>
            <a:r>
              <a:rPr lang="en-US" sz="1400" dirty="0"/>
              <a:t> </a:t>
            </a:r>
            <a:r>
              <a:rPr lang="en-US" sz="1400" dirty="0" err="1"/>
              <a:t>gibi</a:t>
            </a:r>
            <a:r>
              <a:rPr lang="en-US" sz="1400" dirty="0"/>
              <a:t>. </a:t>
            </a:r>
            <a:r>
              <a:rPr lang="en-US" sz="1400" dirty="0" err="1"/>
              <a:t>Çalışan</a:t>
            </a:r>
            <a:r>
              <a:rPr lang="en-US" sz="1400" dirty="0"/>
              <a:t> 231-31-5368, 3/3/93'ten </a:t>
            </a:r>
            <a:r>
              <a:rPr lang="en-US" sz="1400" dirty="0" err="1"/>
              <a:t>beri</a:t>
            </a:r>
            <a:r>
              <a:rPr lang="en-US" sz="1400" dirty="0"/>
              <a:t> </a:t>
            </a:r>
            <a:r>
              <a:rPr lang="en-US" sz="1400" dirty="0" err="1"/>
              <a:t>Departman</a:t>
            </a:r>
            <a:r>
              <a:rPr lang="en-US" sz="1400" dirty="0"/>
              <a:t> 51'de </a:t>
            </a:r>
            <a:r>
              <a:rPr lang="en-US" sz="1400" dirty="0" err="1"/>
              <a:t>ve</a:t>
            </a:r>
            <a:r>
              <a:rPr lang="en-US" sz="1400" dirty="0"/>
              <a:t> 2/2/92'den </a:t>
            </a:r>
            <a:r>
              <a:rPr lang="en-US" sz="1400" dirty="0" err="1"/>
              <a:t>beri</a:t>
            </a:r>
            <a:r>
              <a:rPr lang="en-US" sz="1400" dirty="0"/>
              <a:t> </a:t>
            </a:r>
            <a:r>
              <a:rPr lang="en-US" sz="1400" dirty="0" err="1"/>
              <a:t>Departman</a:t>
            </a:r>
            <a:r>
              <a:rPr lang="en-US" sz="1400" dirty="0"/>
              <a:t> 56'da </a:t>
            </a:r>
            <a:r>
              <a:rPr lang="en-US" sz="1400" dirty="0" err="1"/>
              <a:t>çalışmıştır</a:t>
            </a:r>
            <a:r>
              <a:rPr lang="en-US" sz="1400" dirty="0"/>
              <a:t>. </a:t>
            </a:r>
            <a:r>
              <a:rPr lang="en-US" sz="1400" dirty="0" err="1"/>
              <a:t>Departman</a:t>
            </a:r>
            <a:r>
              <a:rPr lang="en-US" sz="1400" dirty="0"/>
              <a:t> 51'in </a:t>
            </a:r>
            <a:r>
              <a:rPr lang="en-US" sz="1400" dirty="0" err="1"/>
              <a:t>iki</a:t>
            </a:r>
            <a:r>
              <a:rPr lang="en-US" sz="1400" dirty="0"/>
              <a:t> </a:t>
            </a:r>
            <a:r>
              <a:rPr lang="en-US" sz="1400" dirty="0" err="1"/>
              <a:t>çalışanı</a:t>
            </a:r>
            <a:r>
              <a:rPr lang="en-US" sz="1400" dirty="0"/>
              <a:t> </a:t>
            </a:r>
            <a:r>
              <a:rPr lang="en-US" sz="1400" dirty="0" err="1"/>
              <a:t>vardır</a:t>
            </a:r>
            <a:r>
              <a:rPr lang="en-US" sz="1400" dirty="0"/>
              <a:t>.</a:t>
            </a:r>
          </a:p>
        </p:txBody>
      </p:sp>
      <p:pic>
        <p:nvPicPr>
          <p:cNvPr id="6" name="Picture 5" descr="A diagram of a work flow&#10;&#10;Description automatically generated">
            <a:extLst>
              <a:ext uri="{FF2B5EF4-FFF2-40B4-BE49-F238E27FC236}">
                <a16:creationId xmlns:a16="http://schemas.microsoft.com/office/drawing/2014/main" id="{BD989885-D88E-215C-4899-FE84B47F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40854"/>
            <a:ext cx="5715000" cy="1964004"/>
          </a:xfrm>
          <a:prstGeom prst="rect">
            <a:avLst/>
          </a:prstGeom>
        </p:spPr>
      </p:pic>
      <p:pic>
        <p:nvPicPr>
          <p:cNvPr id="7" name="Picture 6" descr="A diagram of a workflow&#10;&#10;Description automatically generated">
            <a:extLst>
              <a:ext uri="{FF2B5EF4-FFF2-40B4-BE49-F238E27FC236}">
                <a16:creationId xmlns:a16="http://schemas.microsoft.com/office/drawing/2014/main" id="{2547855E-CD98-82A6-DA08-17AAAE83E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160" y="3366762"/>
            <a:ext cx="4231640" cy="281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00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7EF49-06D1-CCA2-DA17-481F5D9F7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FCC5-BABE-50F8-AE4A-71B52D44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>
                <a:solidFill>
                  <a:srgbClr val="00B0F0"/>
                </a:solidFill>
              </a:rPr>
              <a:t>Key Constraints (</a:t>
            </a:r>
            <a:r>
              <a:rPr lang="en-US" sz="4400" dirty="0" err="1">
                <a:solidFill>
                  <a:srgbClr val="00B0F0"/>
                </a:solidFill>
              </a:rPr>
              <a:t>Anahtar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Kısıtlamalar</a:t>
            </a:r>
            <a:r>
              <a:rPr lang="en-US" sz="4400" dirty="0">
                <a:solidFill>
                  <a:srgbClr val="00B0F0"/>
                </a:solidFill>
              </a:rPr>
              <a:t>)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4E7E-8145-B441-E1D0-455B25198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Şimdi</a:t>
            </a:r>
            <a:r>
              <a:rPr lang="en-US" sz="1400" dirty="0"/>
              <a:t>, her </a:t>
            </a:r>
            <a:r>
              <a:rPr lang="en-US" sz="1400" dirty="0" err="1"/>
              <a:t>departmanın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yöneticisi</a:t>
            </a:r>
            <a:r>
              <a:rPr lang="en-US" sz="1400" dirty="0"/>
              <a:t> </a:t>
            </a:r>
            <a:r>
              <a:rPr lang="en-US" sz="1400" dirty="0" err="1"/>
              <a:t>olmasına</a:t>
            </a:r>
            <a:r>
              <a:rPr lang="en-US" sz="1400" dirty="0"/>
              <a:t> </a:t>
            </a:r>
            <a:r>
              <a:rPr lang="en-US" sz="1400" dirty="0" err="1"/>
              <a:t>rağmen</a:t>
            </a:r>
            <a:r>
              <a:rPr lang="en-US" sz="1400" dirty="0"/>
              <a:t> </a:t>
            </a:r>
            <a:r>
              <a:rPr lang="en-US" sz="1400" dirty="0" err="1"/>
              <a:t>tek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çalışanın</a:t>
            </a:r>
            <a:r>
              <a:rPr lang="en-US" sz="1400" dirty="0"/>
              <a:t> </a:t>
            </a:r>
            <a:r>
              <a:rPr lang="en-US" sz="1400" dirty="0" err="1"/>
              <a:t>birden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departmanı</a:t>
            </a:r>
            <a:r>
              <a:rPr lang="en-US" sz="1400" dirty="0"/>
              <a:t> </a:t>
            </a:r>
            <a:r>
              <a:rPr lang="en-US" sz="1400" dirty="0" err="1"/>
              <a:t>yönetmesine</a:t>
            </a:r>
            <a:r>
              <a:rPr lang="en-US" sz="1400" dirty="0"/>
              <a:t> </a:t>
            </a:r>
            <a:r>
              <a:rPr lang="en-US" sz="1400" dirty="0" err="1"/>
              <a:t>izin</a:t>
            </a:r>
            <a:r>
              <a:rPr lang="en-US" sz="1400" dirty="0"/>
              <a:t> </a:t>
            </a:r>
            <a:r>
              <a:rPr lang="en-US" sz="1400" dirty="0" err="1"/>
              <a:t>verilen</a:t>
            </a:r>
            <a:r>
              <a:rPr lang="en-US" sz="1400" dirty="0"/>
              <a:t> </a:t>
            </a:r>
            <a:r>
              <a:rPr lang="en-US" sz="1400" dirty="0" err="1"/>
              <a:t>Çalışanlar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Departmanlar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kümeleri</a:t>
            </a:r>
            <a:r>
              <a:rPr lang="en-US" sz="1400" dirty="0"/>
              <a:t> </a:t>
            </a:r>
            <a:r>
              <a:rPr lang="en-US" sz="1400" dirty="0" err="1"/>
              <a:t>arasındaki</a:t>
            </a:r>
            <a:r>
              <a:rPr lang="en-US" sz="1400" dirty="0"/>
              <a:t> </a:t>
            </a:r>
            <a:r>
              <a:rPr lang="en-US" sz="1400" dirty="0" err="1"/>
              <a:t>Yönetir</a:t>
            </a:r>
            <a:r>
              <a:rPr lang="en-US" sz="1400" dirty="0"/>
              <a:t> </a:t>
            </a:r>
            <a:r>
              <a:rPr lang="en-US" sz="1400" dirty="0" err="1"/>
              <a:t>adlı</a:t>
            </a:r>
            <a:r>
              <a:rPr lang="en-US" sz="1400" dirty="0"/>
              <a:t> </a:t>
            </a:r>
            <a:r>
              <a:rPr lang="en-US" sz="1400" dirty="0" err="1"/>
              <a:t>başka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kümesini</a:t>
            </a:r>
            <a:r>
              <a:rPr lang="en-US" sz="1400" dirty="0"/>
              <a:t> </a:t>
            </a:r>
            <a:r>
              <a:rPr lang="en-US" sz="1400" dirty="0" err="1"/>
              <a:t>ele</a:t>
            </a:r>
            <a:r>
              <a:rPr lang="en-US" sz="1400" dirty="0"/>
              <a:t> </a:t>
            </a:r>
            <a:r>
              <a:rPr lang="en-US" sz="1400" dirty="0" err="1"/>
              <a:t>alalım</a:t>
            </a:r>
            <a:r>
              <a:rPr lang="en-US" sz="1400" dirty="0"/>
              <a:t>. Her </a:t>
            </a:r>
            <a:r>
              <a:rPr lang="en-US" sz="1400" dirty="0" err="1"/>
              <a:t>departmanın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yöneticisi</a:t>
            </a:r>
            <a:r>
              <a:rPr lang="en-US" sz="1400" dirty="0"/>
              <a:t> </a:t>
            </a:r>
            <a:r>
              <a:rPr lang="en-US" sz="1400" dirty="0" err="1"/>
              <a:t>olması</a:t>
            </a:r>
            <a:r>
              <a:rPr lang="en-US" sz="1400" dirty="0"/>
              <a:t> </a:t>
            </a:r>
            <a:r>
              <a:rPr lang="en-US" sz="1400" dirty="0" err="1"/>
              <a:t>kısıtlaması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anahtar</a:t>
            </a:r>
            <a:r>
              <a:rPr lang="en-US" sz="1400" dirty="0"/>
              <a:t> </a:t>
            </a:r>
            <a:r>
              <a:rPr lang="en-US" sz="1400" dirty="0" err="1"/>
              <a:t>kısıtlamanın</a:t>
            </a:r>
            <a:r>
              <a:rPr lang="en-US" sz="1400" dirty="0"/>
              <a:t> </a:t>
            </a:r>
            <a:r>
              <a:rPr lang="en-US" sz="1400" dirty="0" err="1"/>
              <a:t>örneğidir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her </a:t>
            </a:r>
            <a:r>
              <a:rPr lang="en-US" sz="1400" dirty="0" err="1"/>
              <a:t>Departman</a:t>
            </a:r>
            <a:r>
              <a:rPr lang="en-US" sz="1400" dirty="0"/>
              <a:t> </a:t>
            </a:r>
            <a:r>
              <a:rPr lang="en-US" sz="1400" dirty="0" err="1"/>
              <a:t>varlığının</a:t>
            </a:r>
            <a:r>
              <a:rPr lang="en-US" sz="1400" dirty="0"/>
              <a:t>, </a:t>
            </a:r>
            <a:r>
              <a:rPr lang="en-US" sz="1400" dirty="0" err="1"/>
              <a:t>Yönetmelerin</a:t>
            </a:r>
            <a:r>
              <a:rPr lang="en-US" sz="1400" dirty="0"/>
              <a:t> </a:t>
            </a:r>
            <a:r>
              <a:rPr lang="en-US" sz="1400" dirty="0" err="1"/>
              <a:t>izin</a:t>
            </a:r>
            <a:r>
              <a:rPr lang="en-US" sz="1400" dirty="0"/>
              <a:t> </a:t>
            </a:r>
            <a:r>
              <a:rPr lang="en-US" sz="1400" dirty="0" err="1"/>
              <a:t>verilen</a:t>
            </a:r>
            <a:r>
              <a:rPr lang="en-US" sz="1400" dirty="0"/>
              <a:t> </a:t>
            </a:r>
            <a:r>
              <a:rPr lang="en-US" sz="1400" dirty="0" err="1"/>
              <a:t>herhangi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örneğinde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Yönetme</a:t>
            </a:r>
            <a:r>
              <a:rPr lang="en-US" sz="1400" dirty="0"/>
              <a:t> </a:t>
            </a:r>
            <a:r>
              <a:rPr lang="en-US" sz="1400" dirty="0" err="1"/>
              <a:t>ilişkisinde</a:t>
            </a:r>
            <a:r>
              <a:rPr lang="en-US" sz="1400" dirty="0"/>
              <a:t> </a:t>
            </a:r>
            <a:r>
              <a:rPr lang="en-US" sz="1400" dirty="0" err="1"/>
              <a:t>göründüğü</a:t>
            </a:r>
            <a:r>
              <a:rPr lang="en-US" sz="1400" dirty="0"/>
              <a:t> </a:t>
            </a:r>
            <a:r>
              <a:rPr lang="en-US" sz="1400" dirty="0" err="1"/>
              <a:t>anlamına</a:t>
            </a:r>
            <a:r>
              <a:rPr lang="en-US" sz="1400" dirty="0"/>
              <a:t> </a:t>
            </a:r>
            <a:r>
              <a:rPr lang="en-US" sz="1400" dirty="0" err="1"/>
              <a:t>gelir</a:t>
            </a:r>
            <a:r>
              <a:rPr lang="en-US" sz="1400" dirty="0"/>
              <a:t>. Bu </a:t>
            </a:r>
            <a:r>
              <a:rPr lang="en-US" sz="1400" dirty="0" err="1"/>
              <a:t>kısıtlama</a:t>
            </a:r>
            <a:r>
              <a:rPr lang="en-US" sz="1400" dirty="0"/>
              <a:t>, </a:t>
            </a:r>
            <a:r>
              <a:rPr lang="en-US" sz="1400" dirty="0" err="1"/>
              <a:t>Şekil</a:t>
            </a:r>
            <a:r>
              <a:rPr lang="en-US" sz="1400" dirty="0"/>
              <a:t> 2.6'daki ER </a:t>
            </a:r>
            <a:r>
              <a:rPr lang="en-US" sz="1400" dirty="0" err="1"/>
              <a:t>diyagramında</a:t>
            </a:r>
            <a:r>
              <a:rPr lang="en-US" sz="1400" dirty="0"/>
              <a:t> </a:t>
            </a:r>
            <a:r>
              <a:rPr lang="en-US" sz="1400" dirty="0" err="1"/>
              <a:t>Departmanlardan</a:t>
            </a:r>
            <a:r>
              <a:rPr lang="en-US" sz="1400" dirty="0"/>
              <a:t> </a:t>
            </a:r>
            <a:r>
              <a:rPr lang="en-US" sz="1400" dirty="0" err="1"/>
              <a:t>Yönetmelere</a:t>
            </a:r>
            <a:r>
              <a:rPr lang="en-US" sz="1400" dirty="0"/>
              <a:t> </a:t>
            </a:r>
            <a:r>
              <a:rPr lang="en-US" sz="1400" dirty="0" err="1"/>
              <a:t>doğru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ok </a:t>
            </a:r>
            <a:r>
              <a:rPr lang="en-US" sz="1400" dirty="0" err="1"/>
              <a:t>kullanılarak</a:t>
            </a:r>
            <a:r>
              <a:rPr lang="en-US" sz="1400" dirty="0"/>
              <a:t> </a:t>
            </a:r>
            <a:r>
              <a:rPr lang="en-US" sz="1400" dirty="0" err="1"/>
              <a:t>gösterilmiştir</a:t>
            </a:r>
            <a:r>
              <a:rPr lang="en-US" sz="1400" dirty="0"/>
              <a:t>. </a:t>
            </a:r>
            <a:r>
              <a:rPr lang="en-US" sz="1400" dirty="0" err="1"/>
              <a:t>Sezgisel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, ok,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Departmanlar</a:t>
            </a:r>
            <a:r>
              <a:rPr lang="en-US" sz="1400" dirty="0"/>
              <a:t> </a:t>
            </a:r>
            <a:r>
              <a:rPr lang="en-US" sz="1400" dirty="0" err="1"/>
              <a:t>varlığı</a:t>
            </a:r>
            <a:r>
              <a:rPr lang="en-US" sz="1400" dirty="0"/>
              <a:t> </a:t>
            </a:r>
            <a:r>
              <a:rPr lang="en-US" sz="1400" dirty="0" err="1"/>
              <a:t>verildiğinde</a:t>
            </a:r>
            <a:r>
              <a:rPr lang="en-US" sz="1400" dirty="0"/>
              <a:t>, </a:t>
            </a:r>
            <a:r>
              <a:rPr lang="en-US" sz="1400" dirty="0" err="1"/>
              <a:t>onun</a:t>
            </a:r>
            <a:r>
              <a:rPr lang="en-US" sz="1400" dirty="0"/>
              <a:t> hangi </a:t>
            </a:r>
            <a:r>
              <a:rPr lang="en-US" sz="1400" dirty="0" err="1"/>
              <a:t>Yönetme</a:t>
            </a:r>
            <a:r>
              <a:rPr lang="en-US" sz="1400" dirty="0"/>
              <a:t> </a:t>
            </a:r>
            <a:r>
              <a:rPr lang="en-US" sz="1400" dirty="0" err="1"/>
              <a:t>ilişkisinde</a:t>
            </a:r>
            <a:r>
              <a:rPr lang="en-US" sz="1400" dirty="0"/>
              <a:t> </a:t>
            </a:r>
            <a:r>
              <a:rPr lang="en-US" sz="1400" dirty="0" err="1"/>
              <a:t>göründüğünü</a:t>
            </a:r>
            <a:r>
              <a:rPr lang="en-US" sz="1400" dirty="0"/>
              <a:t> </a:t>
            </a:r>
            <a:r>
              <a:rPr lang="en-US" sz="1400" dirty="0" err="1"/>
              <a:t>benzersiz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belirleyebileceğimizi</a:t>
            </a:r>
            <a:r>
              <a:rPr lang="en-US" sz="1400" dirty="0"/>
              <a:t> </a:t>
            </a:r>
            <a:r>
              <a:rPr lang="en-US" sz="1400" dirty="0" err="1"/>
              <a:t>belirtir</a:t>
            </a:r>
            <a:r>
              <a:rPr lang="en-US" sz="1400" dirty="0"/>
              <a:t>.</a:t>
            </a: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82E817F1-C752-FE4C-8613-AFB85319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754" y="4064000"/>
            <a:ext cx="6770491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91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26F81-4201-685E-14AE-28269D8FA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74F1-7A45-EC24-2A39-A1C5EBAD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>
                <a:solidFill>
                  <a:srgbClr val="00B0F0"/>
                </a:solidFill>
              </a:rPr>
              <a:t>Key Constraints (</a:t>
            </a:r>
            <a:r>
              <a:rPr lang="en-US" sz="4400" dirty="0" err="1">
                <a:solidFill>
                  <a:srgbClr val="00B0F0"/>
                </a:solidFill>
              </a:rPr>
              <a:t>Anahtar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Kısıtlamalar</a:t>
            </a:r>
            <a:r>
              <a:rPr lang="en-US" sz="4400" dirty="0">
                <a:solidFill>
                  <a:srgbClr val="00B0F0"/>
                </a:solidFill>
              </a:rPr>
              <a:t>)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52D6D-F73F-CE3C-4029-323A690DC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Yönetir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örneği</a:t>
            </a:r>
            <a:r>
              <a:rPr lang="en-US" sz="1400" dirty="0"/>
              <a:t> </a:t>
            </a:r>
            <a:r>
              <a:rPr lang="en-US" sz="1400" dirty="0" err="1"/>
              <a:t>Şekil</a:t>
            </a:r>
            <a:r>
              <a:rPr lang="en-US" sz="1400" dirty="0"/>
              <a:t> 2.7'de </a:t>
            </a:r>
            <a:r>
              <a:rPr lang="en-US" sz="1400" dirty="0" err="1"/>
              <a:t>gösterilmiştir</a:t>
            </a:r>
            <a:r>
              <a:rPr lang="en-US" sz="1400" dirty="0"/>
              <a:t>. Bu, </a:t>
            </a:r>
            <a:r>
              <a:rPr lang="en-US" sz="1400" dirty="0" err="1"/>
              <a:t>WorksJn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de </a:t>
            </a:r>
            <a:r>
              <a:rPr lang="en-US" sz="1400" dirty="0" err="1"/>
              <a:t>olası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örnek</a:t>
            </a:r>
            <a:r>
              <a:rPr lang="en-US" sz="1400" dirty="0"/>
              <a:t> </a:t>
            </a:r>
            <a:r>
              <a:rPr lang="en-US" sz="1400" dirty="0" err="1"/>
              <a:t>olsa</a:t>
            </a:r>
            <a:r>
              <a:rPr lang="en-US" sz="1400" dirty="0"/>
              <a:t> da, </a:t>
            </a:r>
            <a:r>
              <a:rPr lang="en-US" sz="1400" dirty="0" err="1"/>
              <a:t>Şekil</a:t>
            </a:r>
            <a:r>
              <a:rPr lang="en-US" sz="1400" dirty="0"/>
              <a:t> 2.3'te </a:t>
            </a:r>
            <a:r>
              <a:rPr lang="en-US" sz="1400" dirty="0" err="1"/>
              <a:t>gösterilen</a:t>
            </a:r>
            <a:r>
              <a:rPr lang="en-US" sz="1400" dirty="0"/>
              <a:t> </a:t>
            </a:r>
            <a:r>
              <a:rPr lang="en-US" sz="1400" dirty="0" err="1"/>
              <a:t>Works_In</a:t>
            </a:r>
            <a:r>
              <a:rPr lang="en-US" sz="1400" dirty="0"/>
              <a:t> </a:t>
            </a:r>
            <a:r>
              <a:rPr lang="en-US" sz="1400" dirty="0" err="1"/>
              <a:t>örneği</a:t>
            </a:r>
            <a:r>
              <a:rPr lang="en-US" sz="1400" dirty="0"/>
              <a:t> </a:t>
            </a:r>
            <a:r>
              <a:rPr lang="en-US" sz="1400" dirty="0" err="1"/>
              <a:t>Yönetir'deki</a:t>
            </a:r>
            <a:r>
              <a:rPr lang="en-US" sz="1400" dirty="0"/>
              <a:t> </a:t>
            </a:r>
            <a:r>
              <a:rPr lang="en-US" sz="1400" dirty="0" err="1"/>
              <a:t>temel</a:t>
            </a:r>
            <a:r>
              <a:rPr lang="en-US" sz="1400" dirty="0"/>
              <a:t> </a:t>
            </a:r>
            <a:r>
              <a:rPr lang="en-US" sz="1400" dirty="0" err="1"/>
              <a:t>kısıtlamayı</a:t>
            </a:r>
            <a:r>
              <a:rPr lang="en-US" sz="1400" dirty="0"/>
              <a:t> </a:t>
            </a:r>
            <a:r>
              <a:rPr lang="en-US" sz="1400" dirty="0" err="1"/>
              <a:t>ihlal</a:t>
            </a:r>
            <a:r>
              <a:rPr lang="en-US" sz="1400" dirty="0"/>
              <a:t> </a:t>
            </a:r>
            <a:r>
              <a:rPr lang="en-US" sz="1400" dirty="0" err="1"/>
              <a:t>eder</a:t>
            </a:r>
            <a:r>
              <a:rPr lang="en-US" sz="1400" dirty="0"/>
              <a:t>.</a:t>
            </a: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F77D24C8-6278-B048-311F-E054F2A90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29" y="3912574"/>
            <a:ext cx="6311987" cy="2264389"/>
          </a:xfrm>
          <a:prstGeom prst="rect">
            <a:avLst/>
          </a:prstGeom>
        </p:spPr>
      </p:pic>
      <p:pic>
        <p:nvPicPr>
          <p:cNvPr id="9" name="Picture 8" descr="A diagram of a relationship between employees&#10;&#10;Description automatically generated">
            <a:extLst>
              <a:ext uri="{FF2B5EF4-FFF2-40B4-BE49-F238E27FC236}">
                <a16:creationId xmlns:a16="http://schemas.microsoft.com/office/drawing/2014/main" id="{6E4C6693-1BFC-633E-8A08-50AEBE54A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016" y="3165793"/>
            <a:ext cx="4476784" cy="301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12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4090B-F464-8A69-239A-7859589A5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7ACE-688F-02C6-3D79-394CDA0C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>
                <a:solidFill>
                  <a:srgbClr val="00B0F0"/>
                </a:solidFill>
              </a:rPr>
              <a:t>Key Constraints (</a:t>
            </a:r>
            <a:r>
              <a:rPr lang="en-US" sz="4400" dirty="0" err="1">
                <a:solidFill>
                  <a:srgbClr val="00B0F0"/>
                </a:solidFill>
              </a:rPr>
              <a:t>Anahtar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Kısıtlamalar</a:t>
            </a:r>
            <a:r>
              <a:rPr lang="en-US" sz="4400" dirty="0">
                <a:solidFill>
                  <a:srgbClr val="00B0F0"/>
                </a:solidFill>
              </a:rPr>
              <a:t>)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41F9-45EC-1F34-8F58-75B716F49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Manages </a:t>
            </a:r>
            <a:r>
              <a:rPr lang="en-US" sz="1400" dirty="0" err="1"/>
              <a:t>gibi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bazen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çalışanın</a:t>
            </a:r>
            <a:r>
              <a:rPr lang="en-US" sz="1400" dirty="0"/>
              <a:t> </a:t>
            </a:r>
            <a:r>
              <a:rPr lang="en-US" sz="1400" dirty="0" err="1"/>
              <a:t>birçok</a:t>
            </a:r>
            <a:r>
              <a:rPr lang="en-US" sz="1400" dirty="0"/>
              <a:t> </a:t>
            </a:r>
            <a:r>
              <a:rPr lang="en-US" sz="1400" dirty="0" err="1"/>
              <a:t>departmanla</a:t>
            </a:r>
            <a:r>
              <a:rPr lang="en-US" sz="1400" dirty="0"/>
              <a:t> (</a:t>
            </a:r>
            <a:r>
              <a:rPr lang="en-US" sz="1400" dirty="0" err="1"/>
              <a:t>yönetici</a:t>
            </a:r>
            <a:r>
              <a:rPr lang="en-US" sz="1400" dirty="0"/>
              <a:t> </a:t>
            </a:r>
            <a:r>
              <a:rPr lang="en-US" sz="1400" dirty="0" err="1"/>
              <a:t>sıfatıyla</a:t>
            </a:r>
            <a:r>
              <a:rPr lang="en-US" sz="1400" dirty="0"/>
              <a:t>) </a:t>
            </a:r>
            <a:r>
              <a:rPr lang="en-US" sz="1400" dirty="0" err="1"/>
              <a:t>ilişkilendirilebileceğini</a:t>
            </a:r>
            <a:r>
              <a:rPr lang="en-US" sz="1400" dirty="0"/>
              <a:t> </a:t>
            </a:r>
            <a:r>
              <a:rPr lang="en-US" sz="1400" dirty="0" err="1"/>
              <a:t>belirtmek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birden-çoğa</a:t>
            </a:r>
            <a:r>
              <a:rPr lang="en-US" sz="1400" dirty="0"/>
              <a:t> (one-to-many) </a:t>
            </a:r>
            <a:r>
              <a:rPr lang="en-US" sz="1400" dirty="0" err="1"/>
              <a:t>olduğu</a:t>
            </a:r>
            <a:r>
              <a:rPr lang="en-US" sz="1400" dirty="0"/>
              <a:t> </a:t>
            </a:r>
            <a:r>
              <a:rPr lang="en-US" sz="1400" dirty="0" err="1"/>
              <a:t>söylenir</a:t>
            </a:r>
            <a:r>
              <a:rPr lang="en-US" sz="1400" dirty="0"/>
              <a:t>, </a:t>
            </a:r>
            <a:r>
              <a:rPr lang="en-US" sz="1400" dirty="0" err="1"/>
              <a:t>oysa</a:t>
            </a:r>
            <a:r>
              <a:rPr lang="en-US" sz="1400" dirty="0"/>
              <a:t> her </a:t>
            </a:r>
            <a:r>
              <a:rPr lang="en-US" sz="1400" dirty="0" err="1"/>
              <a:t>departman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çalışanla</a:t>
            </a:r>
            <a:r>
              <a:rPr lang="en-US" sz="1400" dirty="0"/>
              <a:t> </a:t>
            </a:r>
            <a:r>
              <a:rPr lang="en-US" sz="1400" dirty="0" err="1"/>
              <a:t>yöneticisi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ilişkilendirilebilir</a:t>
            </a:r>
            <a:r>
              <a:rPr lang="en-US" sz="1400" dirty="0"/>
              <a:t>. Buna </a:t>
            </a:r>
            <a:r>
              <a:rPr lang="en-US" sz="1400" dirty="0" err="1"/>
              <a:t>karşılık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çalışanın</a:t>
            </a:r>
            <a:r>
              <a:rPr lang="en-US" sz="1400" dirty="0"/>
              <a:t> </a:t>
            </a:r>
            <a:r>
              <a:rPr lang="en-US" sz="1400" dirty="0" err="1"/>
              <a:t>birkaç</a:t>
            </a:r>
            <a:r>
              <a:rPr lang="en-US" sz="1400" dirty="0"/>
              <a:t> </a:t>
            </a:r>
            <a:r>
              <a:rPr lang="en-US" sz="1400" dirty="0" err="1"/>
              <a:t>departmanda</a:t>
            </a:r>
            <a:r>
              <a:rPr lang="en-US" sz="1400" dirty="0"/>
              <a:t> </a:t>
            </a:r>
            <a:r>
              <a:rPr lang="en-US" sz="1400" dirty="0" err="1"/>
              <a:t>çalışmasına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departmanın</a:t>
            </a:r>
            <a:r>
              <a:rPr lang="en-US" sz="1400" dirty="0"/>
              <a:t> </a:t>
            </a:r>
            <a:r>
              <a:rPr lang="en-US" sz="1400" dirty="0" err="1"/>
              <a:t>birkaç</a:t>
            </a:r>
            <a:r>
              <a:rPr lang="en-US" sz="1400" dirty="0"/>
              <a:t> </a:t>
            </a:r>
            <a:r>
              <a:rPr lang="en-US" sz="1400" dirty="0" err="1"/>
              <a:t>çalışana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olmasına</a:t>
            </a:r>
            <a:r>
              <a:rPr lang="en-US" sz="1400" dirty="0"/>
              <a:t> </a:t>
            </a:r>
            <a:r>
              <a:rPr lang="en-US" sz="1400" dirty="0" err="1"/>
              <a:t>izin</a:t>
            </a:r>
            <a:r>
              <a:rPr lang="en-US" sz="1400" dirty="0"/>
              <a:t> </a:t>
            </a:r>
            <a:r>
              <a:rPr lang="en-US" sz="1400" dirty="0" err="1"/>
              <a:t>verilen</a:t>
            </a:r>
            <a:r>
              <a:rPr lang="en-US" sz="1400" dirty="0"/>
              <a:t> Works-In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çoktan-çoğa</a:t>
            </a:r>
            <a:r>
              <a:rPr lang="en-US" sz="1400" dirty="0"/>
              <a:t> (many-to-many) </a:t>
            </a:r>
            <a:r>
              <a:rPr lang="en-US" sz="1400" dirty="0" err="1"/>
              <a:t>olduğu</a:t>
            </a:r>
            <a:r>
              <a:rPr lang="en-US" sz="1400" dirty="0"/>
              <a:t> </a:t>
            </a:r>
            <a:r>
              <a:rPr lang="en-US" sz="1400" dirty="0" err="1"/>
              <a:t>söylenir</a:t>
            </a:r>
            <a:r>
              <a:rPr lang="en-US" sz="14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Her </a:t>
            </a:r>
            <a:r>
              <a:rPr lang="en-US" sz="1400" dirty="0" err="1"/>
              <a:t>çalışanın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departmanı</a:t>
            </a:r>
            <a:r>
              <a:rPr lang="en-US" sz="1400" dirty="0"/>
              <a:t> </a:t>
            </a:r>
            <a:r>
              <a:rPr lang="en-US" sz="1400" dirty="0" err="1"/>
              <a:t>yönetebileceği</a:t>
            </a:r>
            <a:r>
              <a:rPr lang="en-US" sz="1400" dirty="0"/>
              <a:t> </a:t>
            </a:r>
            <a:r>
              <a:rPr lang="en-US" sz="1400" dirty="0" err="1"/>
              <a:t>kısıtlamasını</a:t>
            </a:r>
            <a:r>
              <a:rPr lang="en-US" sz="1400" dirty="0"/>
              <a:t> Manages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kümesine</a:t>
            </a:r>
            <a:r>
              <a:rPr lang="en-US" sz="1400" dirty="0"/>
              <a:t> </a:t>
            </a:r>
            <a:r>
              <a:rPr lang="en-US" sz="1400" dirty="0" err="1"/>
              <a:t>eklersek</a:t>
            </a:r>
            <a:r>
              <a:rPr lang="en-US" sz="1400" dirty="0"/>
              <a:t>, </a:t>
            </a:r>
            <a:r>
              <a:rPr lang="en-US" sz="1400" dirty="0" err="1"/>
              <a:t>Şekil</a:t>
            </a:r>
            <a:r>
              <a:rPr lang="en-US" sz="1400" dirty="0"/>
              <a:t> 2.6'da </a:t>
            </a:r>
            <a:r>
              <a:rPr lang="en-US" sz="1400" dirty="0" err="1"/>
              <a:t>Employees'ten</a:t>
            </a:r>
            <a:r>
              <a:rPr lang="en-US" sz="1400" dirty="0"/>
              <a:t> </a:t>
            </a:r>
            <a:r>
              <a:rPr lang="en-US" sz="1400" dirty="0" err="1"/>
              <a:t>Manages'e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ok </a:t>
            </a:r>
            <a:r>
              <a:rPr lang="en-US" sz="1400" dirty="0" err="1"/>
              <a:t>eklenerek</a:t>
            </a:r>
            <a:r>
              <a:rPr lang="en-US" sz="1400" dirty="0"/>
              <a:t> </a:t>
            </a:r>
            <a:r>
              <a:rPr lang="en-US" sz="1400" dirty="0" err="1"/>
              <a:t>gösterilecektir</a:t>
            </a:r>
            <a:r>
              <a:rPr lang="en-US" sz="1400" dirty="0"/>
              <a:t>, </a:t>
            </a:r>
            <a:r>
              <a:rPr lang="en-US" sz="1400" dirty="0" err="1"/>
              <a:t>bire-bir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kümesine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oluruz</a:t>
            </a:r>
            <a:r>
              <a:rPr lang="en-US" sz="1400" dirty="0"/>
              <a:t>.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1AB88E67-8DA2-D63B-0268-787EFBBCD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06" y="4416156"/>
            <a:ext cx="6311987" cy="22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3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24662-4B63-AA48-13B6-FF391F8C1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0D65-40F4-3041-0AF6-33E6FFB6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Üçlü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İlişkiler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İçin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Temel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Kısıtlamalar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BC68C-B1A6-21F1-1936-976E3198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Bu </a:t>
            </a:r>
            <a:r>
              <a:rPr lang="en-US" sz="1400" dirty="0" err="1"/>
              <a:t>kuralı</a:t>
            </a:r>
            <a:r>
              <a:rPr lang="en-US" sz="1400" dirty="0"/>
              <a:t> -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altta</a:t>
            </a:r>
            <a:r>
              <a:rPr lang="en-US" sz="1400" dirty="0"/>
              <a:t> </a:t>
            </a:r>
            <a:r>
              <a:rPr lang="en-US" sz="1400" dirty="0" err="1"/>
              <a:t>yatan</a:t>
            </a:r>
            <a:r>
              <a:rPr lang="en-US" sz="1400" dirty="0"/>
              <a:t> </a:t>
            </a:r>
            <a:r>
              <a:rPr lang="en-US" sz="1400" dirty="0" err="1"/>
              <a:t>anahtar</a:t>
            </a:r>
            <a:r>
              <a:rPr lang="en-US" sz="1400" dirty="0"/>
              <a:t> </a:t>
            </a:r>
            <a:r>
              <a:rPr lang="en-US" sz="1400" dirty="0" err="1"/>
              <a:t>kısıtlama</a:t>
            </a:r>
            <a:r>
              <a:rPr lang="en-US" sz="1400" dirty="0"/>
              <a:t> </a:t>
            </a:r>
            <a:r>
              <a:rPr lang="en-US" sz="1400" dirty="0" err="1"/>
              <a:t>kavramını</a:t>
            </a:r>
            <a:r>
              <a:rPr lang="en-US" sz="1400" dirty="0"/>
              <a:t>- </a:t>
            </a:r>
            <a:r>
              <a:rPr lang="en-US" sz="1400" dirty="0" err="1"/>
              <a:t>üç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kümesini</a:t>
            </a:r>
            <a:r>
              <a:rPr lang="en-US" sz="1400" dirty="0"/>
              <a:t> </a:t>
            </a:r>
            <a:r>
              <a:rPr lang="en-US" sz="1400" dirty="0" err="1"/>
              <a:t>içeren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kümelerine</a:t>
            </a:r>
            <a:r>
              <a:rPr lang="en-US" sz="1400" dirty="0"/>
              <a:t> </a:t>
            </a:r>
            <a:r>
              <a:rPr lang="en-US" sz="1400" dirty="0" err="1"/>
              <a:t>genişletebiliriz</a:t>
            </a:r>
            <a:r>
              <a:rPr lang="en-US" sz="1400" dirty="0"/>
              <a:t>: Bir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E'nin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R'de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anahtar</a:t>
            </a:r>
            <a:r>
              <a:rPr lang="en-US" sz="1400" dirty="0"/>
              <a:t> </a:t>
            </a:r>
            <a:r>
              <a:rPr lang="en-US" sz="1400" dirty="0" err="1"/>
              <a:t>kısıtlaması</a:t>
            </a:r>
            <a:r>
              <a:rPr lang="en-US" sz="1400" dirty="0"/>
              <a:t> </a:t>
            </a:r>
            <a:r>
              <a:rPr lang="en-US" sz="1400" dirty="0" err="1"/>
              <a:t>varsa</a:t>
            </a:r>
            <a:r>
              <a:rPr lang="en-US" sz="1400" dirty="0"/>
              <a:t>, E </a:t>
            </a:r>
            <a:r>
              <a:rPr lang="en-US" sz="1400" dirty="0" err="1"/>
              <a:t>örneğindeki</a:t>
            </a:r>
            <a:r>
              <a:rPr lang="en-US" sz="1400" dirty="0"/>
              <a:t> her </a:t>
            </a:r>
            <a:r>
              <a:rPr lang="en-US" sz="1400" dirty="0" err="1"/>
              <a:t>varlık</a:t>
            </a:r>
            <a:r>
              <a:rPr lang="en-US" sz="1400" dirty="0"/>
              <a:t>, (</a:t>
            </a:r>
            <a:r>
              <a:rPr lang="en-US" sz="1400" dirty="0" err="1"/>
              <a:t>karşılık</a:t>
            </a:r>
            <a:r>
              <a:rPr lang="en-US" sz="1400" dirty="0"/>
              <a:t> </a:t>
            </a:r>
            <a:r>
              <a:rPr lang="en-US" sz="1400" dirty="0" err="1"/>
              <a:t>gelen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örneği</a:t>
            </a:r>
            <a:r>
              <a:rPr lang="en-US" sz="1400" dirty="0"/>
              <a:t>) </a:t>
            </a:r>
            <a:r>
              <a:rPr lang="en-US" sz="1400" dirty="0" err="1"/>
              <a:t>R'de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ilişkide</a:t>
            </a:r>
            <a:r>
              <a:rPr lang="en-US" sz="1400" dirty="0"/>
              <a:t> </a:t>
            </a:r>
            <a:r>
              <a:rPr lang="en-US" sz="1400" dirty="0" err="1"/>
              <a:t>görünür</a:t>
            </a:r>
            <a:r>
              <a:rPr lang="en-US" sz="1400" dirty="0"/>
              <a:t>. </a:t>
            </a:r>
            <a:r>
              <a:rPr lang="en-US" sz="1400" dirty="0" err="1"/>
              <a:t>İlişki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R'deki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E'de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anahtar</a:t>
            </a:r>
            <a:r>
              <a:rPr lang="en-US" sz="1400" dirty="0"/>
              <a:t> </a:t>
            </a:r>
            <a:r>
              <a:rPr lang="en-US" sz="1400" dirty="0" err="1"/>
              <a:t>kısıtlaması</a:t>
            </a:r>
            <a:r>
              <a:rPr lang="en-US" sz="1400" dirty="0"/>
              <a:t> </a:t>
            </a:r>
            <a:r>
              <a:rPr lang="en-US" sz="1400" dirty="0" err="1"/>
              <a:t>olduğunu</a:t>
            </a:r>
            <a:r>
              <a:rPr lang="en-US" sz="1400" dirty="0"/>
              <a:t> </a:t>
            </a:r>
            <a:r>
              <a:rPr lang="en-US" sz="1400" dirty="0" err="1"/>
              <a:t>belirtmek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, </a:t>
            </a:r>
            <a:r>
              <a:rPr lang="en-US" sz="1400" dirty="0" err="1"/>
              <a:t>E'den</a:t>
            </a:r>
            <a:r>
              <a:rPr lang="en-US" sz="1400" dirty="0"/>
              <a:t> </a:t>
            </a:r>
            <a:r>
              <a:rPr lang="en-US" sz="1400" dirty="0" err="1"/>
              <a:t>R'ye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ok </a:t>
            </a:r>
            <a:r>
              <a:rPr lang="en-US" sz="1400" dirty="0" err="1"/>
              <a:t>çizeriz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360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86FF6-B86E-0280-BB63-BC6CAEBBA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64BCF-F99F-9AC5-FDD1-A5EDF667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Üçlü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İlişkiler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İçin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Temel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Kısıtlamalar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8ABB8-B842-A27A-7075-2679FEFBB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Şekil</a:t>
            </a:r>
            <a:r>
              <a:rPr lang="en-US" sz="1400" dirty="0"/>
              <a:t> 2.8'de, </a:t>
            </a:r>
            <a:r>
              <a:rPr lang="en-US" sz="1400" dirty="0" err="1"/>
              <a:t>anahtar</a:t>
            </a:r>
            <a:r>
              <a:rPr lang="en-US" sz="1400" dirty="0"/>
              <a:t> </a:t>
            </a:r>
            <a:r>
              <a:rPr lang="en-US" sz="1400" dirty="0" err="1"/>
              <a:t>kısıtlamaları</a:t>
            </a:r>
            <a:r>
              <a:rPr lang="en-US" sz="1400" dirty="0"/>
              <a:t> </a:t>
            </a:r>
            <a:r>
              <a:rPr lang="en-US" sz="1400" dirty="0" err="1"/>
              <a:t>olan</a:t>
            </a:r>
            <a:r>
              <a:rPr lang="en-US" sz="1400" dirty="0"/>
              <a:t> </a:t>
            </a:r>
            <a:r>
              <a:rPr lang="en-US" sz="1400" dirty="0" err="1"/>
              <a:t>üçlü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gösteriyoruz</a:t>
            </a:r>
            <a:r>
              <a:rPr lang="en-US" sz="1400" dirty="0"/>
              <a:t>. Her </a:t>
            </a:r>
            <a:r>
              <a:rPr lang="en-US" sz="1400" dirty="0" err="1"/>
              <a:t>çalışan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departmanda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tek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konumda</a:t>
            </a:r>
            <a:r>
              <a:rPr lang="en-US" sz="1400" dirty="0"/>
              <a:t> </a:t>
            </a:r>
            <a:r>
              <a:rPr lang="en-US" sz="1400" dirty="0" err="1"/>
              <a:t>çalışır</a:t>
            </a:r>
            <a:r>
              <a:rPr lang="en-US" sz="1400" dirty="0"/>
              <a:t>. Works_In3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örneği</a:t>
            </a:r>
            <a:r>
              <a:rPr lang="en-US" sz="1400" dirty="0"/>
              <a:t> </a:t>
            </a:r>
            <a:r>
              <a:rPr lang="en-US" sz="1400" dirty="0" err="1"/>
              <a:t>Şekil</a:t>
            </a:r>
            <a:r>
              <a:rPr lang="en-US" sz="1400" dirty="0"/>
              <a:t> 2.9'da </a:t>
            </a:r>
            <a:r>
              <a:rPr lang="en-US" sz="1400" dirty="0" err="1"/>
              <a:t>gösterilmiştir</a:t>
            </a:r>
            <a:r>
              <a:rPr lang="en-US" sz="1400" dirty="0"/>
              <a:t>. Her </a:t>
            </a:r>
            <a:r>
              <a:rPr lang="en-US" sz="1400" dirty="0" err="1"/>
              <a:t>departmanın</a:t>
            </a:r>
            <a:r>
              <a:rPr lang="en-US" sz="1400" dirty="0"/>
              <a:t> </a:t>
            </a:r>
            <a:r>
              <a:rPr lang="en-US" sz="1400" dirty="0" err="1"/>
              <a:t>birkaç</a:t>
            </a:r>
            <a:r>
              <a:rPr lang="en-US" sz="1400" dirty="0"/>
              <a:t> </a:t>
            </a:r>
            <a:r>
              <a:rPr lang="en-US" sz="1400" dirty="0" err="1"/>
              <a:t>çalışan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konumla</a:t>
            </a:r>
            <a:r>
              <a:rPr lang="en-US" sz="1400" dirty="0"/>
              <a:t> </a:t>
            </a:r>
            <a:r>
              <a:rPr lang="en-US" sz="1400" dirty="0" err="1"/>
              <a:t>ilişkilendirilebileceğini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her </a:t>
            </a:r>
            <a:r>
              <a:rPr lang="en-US" sz="1400" dirty="0" err="1"/>
              <a:t>konumun</a:t>
            </a:r>
            <a:r>
              <a:rPr lang="en-US" sz="1400" dirty="0"/>
              <a:t> </a:t>
            </a:r>
            <a:r>
              <a:rPr lang="en-US" sz="1400" dirty="0" err="1"/>
              <a:t>birkaç</a:t>
            </a:r>
            <a:r>
              <a:rPr lang="en-US" sz="1400" dirty="0"/>
              <a:t> </a:t>
            </a:r>
            <a:r>
              <a:rPr lang="en-US" sz="1400" dirty="0" err="1"/>
              <a:t>departman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çalışanla</a:t>
            </a:r>
            <a:r>
              <a:rPr lang="en-US" sz="1400" dirty="0"/>
              <a:t> </a:t>
            </a:r>
            <a:r>
              <a:rPr lang="en-US" sz="1400" dirty="0" err="1"/>
              <a:t>ilişkilendirilebileceğini</a:t>
            </a:r>
            <a:r>
              <a:rPr lang="en-US" sz="1400" dirty="0"/>
              <a:t> </a:t>
            </a:r>
            <a:r>
              <a:rPr lang="en-US" sz="1400" dirty="0" err="1"/>
              <a:t>unutmayın</a:t>
            </a:r>
            <a:r>
              <a:rPr lang="en-US" sz="1400" dirty="0"/>
              <a:t>; </a:t>
            </a:r>
            <a:r>
              <a:rPr lang="en-US" sz="1400" dirty="0" err="1"/>
              <a:t>ancak</a:t>
            </a:r>
            <a:r>
              <a:rPr lang="en-US" sz="1400" dirty="0"/>
              <a:t>, her </a:t>
            </a:r>
            <a:r>
              <a:rPr lang="en-US" sz="1400" dirty="0" err="1"/>
              <a:t>çalışan</a:t>
            </a:r>
            <a:r>
              <a:rPr lang="en-US" sz="1400" dirty="0"/>
              <a:t> </a:t>
            </a:r>
            <a:r>
              <a:rPr lang="en-US" sz="1400" dirty="0" err="1"/>
              <a:t>tek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departman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konumla</a:t>
            </a:r>
            <a:r>
              <a:rPr lang="en-US" sz="1400" dirty="0"/>
              <a:t> </a:t>
            </a:r>
            <a:r>
              <a:rPr lang="en-US" sz="1400" dirty="0" err="1"/>
              <a:t>ilişkilendirilir</a:t>
            </a:r>
            <a:r>
              <a:rPr lang="en-US" sz="1400" dirty="0"/>
              <a:t>.</a:t>
            </a:r>
          </a:p>
        </p:txBody>
      </p:sp>
      <p:pic>
        <p:nvPicPr>
          <p:cNvPr id="12" name="Picture 11" descr="A diagram of a relationship&#10;&#10;Description automatically generated">
            <a:extLst>
              <a:ext uri="{FF2B5EF4-FFF2-40B4-BE49-F238E27FC236}">
                <a16:creationId xmlns:a16="http://schemas.microsoft.com/office/drawing/2014/main" id="{1FC70CFB-023B-9F60-26B7-62A35F1A0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901439"/>
            <a:ext cx="5807210" cy="2591435"/>
          </a:xfrm>
          <a:prstGeom prst="rect">
            <a:avLst/>
          </a:prstGeom>
        </p:spPr>
      </p:pic>
      <p:pic>
        <p:nvPicPr>
          <p:cNvPr id="14" name="Picture 13" descr="A diagram of a diagram&#10;&#10;Description automatically generated">
            <a:extLst>
              <a:ext uri="{FF2B5EF4-FFF2-40B4-BE49-F238E27FC236}">
                <a16:creationId xmlns:a16="http://schemas.microsoft.com/office/drawing/2014/main" id="{28C07200-76DC-346A-07D6-0C62B55F3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1009" y="2919094"/>
            <a:ext cx="4337193" cy="35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26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8FB49-FCE3-3908-D713-4EBF48885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9F27-4BBB-3CCE-8F69-DF1C5950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Katılım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</a:t>
            </a:r>
            <a:r>
              <a:rPr lang="en-US" sz="4400" dirty="0" err="1">
                <a:solidFill>
                  <a:srgbClr val="00B0F0"/>
                </a:solidFill>
              </a:rPr>
              <a:t>ısıtlamaları</a:t>
            </a:r>
            <a:r>
              <a:rPr lang="en-US" sz="4400" dirty="0">
                <a:solidFill>
                  <a:srgbClr val="00B0F0"/>
                </a:solidFill>
              </a:rPr>
              <a:t> (Participation)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2BE4-E40E-C0B9-274C-508234B6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Yöneticiler</a:t>
            </a:r>
            <a:r>
              <a:rPr lang="en-US" sz="1400" dirty="0"/>
              <a:t> </a:t>
            </a:r>
            <a:r>
              <a:rPr lang="en-US" sz="1400" dirty="0" err="1"/>
              <a:t>üzerindeki</a:t>
            </a:r>
            <a:r>
              <a:rPr lang="en-US" sz="1400" dirty="0"/>
              <a:t> </a:t>
            </a:r>
            <a:r>
              <a:rPr lang="en-US" sz="1400" dirty="0" err="1"/>
              <a:t>temel</a:t>
            </a:r>
            <a:r>
              <a:rPr lang="en-US" sz="1400" dirty="0"/>
              <a:t> </a:t>
            </a:r>
            <a:r>
              <a:rPr lang="en-US" sz="1400" dirty="0" err="1"/>
              <a:t>kısıtlama</a:t>
            </a:r>
            <a:r>
              <a:rPr lang="en-US" sz="1400" dirty="0"/>
              <a:t> bize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departmanın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yöneticisi</a:t>
            </a:r>
            <a:r>
              <a:rPr lang="en-US" sz="1400" dirty="0"/>
              <a:t> </a:t>
            </a:r>
            <a:r>
              <a:rPr lang="en-US" sz="1400" dirty="0" err="1"/>
              <a:t>olduğunu</a:t>
            </a:r>
            <a:r>
              <a:rPr lang="en-US" sz="1400" dirty="0"/>
              <a:t> </a:t>
            </a:r>
            <a:r>
              <a:rPr lang="en-US" sz="1400" dirty="0" err="1"/>
              <a:t>söyler</a:t>
            </a:r>
            <a:r>
              <a:rPr lang="en-US" sz="1400" dirty="0"/>
              <a:t>. </a:t>
            </a:r>
            <a:r>
              <a:rPr lang="en-US" sz="1400" dirty="0" err="1"/>
              <a:t>Sorulması</a:t>
            </a:r>
            <a:r>
              <a:rPr lang="en-US" sz="1400" dirty="0"/>
              <a:t> </a:t>
            </a:r>
            <a:r>
              <a:rPr lang="en-US" sz="1400" dirty="0" err="1"/>
              <a:t>gereken</a:t>
            </a:r>
            <a:r>
              <a:rPr lang="en-US" sz="1400" dirty="0"/>
              <a:t> </a:t>
            </a:r>
            <a:r>
              <a:rPr lang="en-US" sz="1400" dirty="0" err="1"/>
              <a:t>doğal</a:t>
            </a:r>
            <a:r>
              <a:rPr lang="en-US" sz="1400" dirty="0"/>
              <a:t> </a:t>
            </a:r>
            <a:r>
              <a:rPr lang="en-US" sz="1400" dirty="0" err="1"/>
              <a:t>soru</a:t>
            </a:r>
            <a:r>
              <a:rPr lang="en-US" sz="1400" dirty="0"/>
              <a:t>, her </a:t>
            </a:r>
            <a:r>
              <a:rPr lang="en-US" sz="1400" dirty="0" err="1"/>
              <a:t>departmanın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Yöneticisi</a:t>
            </a:r>
            <a:r>
              <a:rPr lang="en-US" sz="1400" dirty="0"/>
              <a:t> </a:t>
            </a:r>
            <a:r>
              <a:rPr lang="en-US" sz="1400" dirty="0" err="1"/>
              <a:t>olup</a:t>
            </a:r>
            <a:r>
              <a:rPr lang="en-US" sz="1400" dirty="0"/>
              <a:t> </a:t>
            </a:r>
            <a:r>
              <a:rPr lang="en-US" sz="1400" dirty="0" err="1"/>
              <a:t>olmadığıdır</a:t>
            </a:r>
            <a:r>
              <a:rPr lang="en-US" sz="1400" dirty="0"/>
              <a:t>. Her </a:t>
            </a:r>
            <a:r>
              <a:rPr lang="en-US" sz="1400" dirty="0" err="1"/>
              <a:t>departmanın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yöneticisi</a:t>
            </a:r>
            <a:r>
              <a:rPr lang="en-US" sz="1400" dirty="0"/>
              <a:t> </a:t>
            </a:r>
            <a:r>
              <a:rPr lang="en-US" sz="1400" dirty="0" err="1"/>
              <a:t>olması</a:t>
            </a:r>
            <a:r>
              <a:rPr lang="en-US" sz="1400" dirty="0"/>
              <a:t> </a:t>
            </a:r>
            <a:r>
              <a:rPr lang="en-US" sz="1400" dirty="0" err="1"/>
              <a:t>gerektiğini</a:t>
            </a:r>
            <a:r>
              <a:rPr lang="en-US" sz="1400" dirty="0"/>
              <a:t> </a:t>
            </a:r>
            <a:r>
              <a:rPr lang="en-US" sz="1400" dirty="0" err="1"/>
              <a:t>varsayalım</a:t>
            </a:r>
            <a:r>
              <a:rPr lang="en-US" sz="1400" dirty="0"/>
              <a:t>. Bu </a:t>
            </a:r>
            <a:r>
              <a:rPr lang="en-US" sz="1400" dirty="0" err="1"/>
              <a:t>gereklilik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katılım</a:t>
            </a:r>
            <a:r>
              <a:rPr lang="en-US" sz="1400" dirty="0"/>
              <a:t> </a:t>
            </a:r>
            <a:r>
              <a:rPr lang="en-US" sz="1400" dirty="0" err="1"/>
              <a:t>kısıtlaması</a:t>
            </a:r>
            <a:r>
              <a:rPr lang="en-US" sz="1400" dirty="0"/>
              <a:t> </a:t>
            </a:r>
            <a:r>
              <a:rPr lang="en-US" sz="1400" dirty="0" err="1"/>
              <a:t>örneğidir</a:t>
            </a:r>
            <a:r>
              <a:rPr lang="en-US" sz="1400" dirty="0"/>
              <a:t>; Manages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kümesindeki</a:t>
            </a:r>
            <a:r>
              <a:rPr lang="en-US" sz="1400" dirty="0"/>
              <a:t> Departments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katılımının</a:t>
            </a:r>
            <a:r>
              <a:rPr lang="en-US" sz="1400" dirty="0"/>
              <a:t> </a:t>
            </a:r>
            <a:r>
              <a:rPr lang="en-US" sz="1400" dirty="0" err="1"/>
              <a:t>toplam</a:t>
            </a:r>
            <a:r>
              <a:rPr lang="en-US" sz="1400" b="1" dirty="0"/>
              <a:t> (Total Participation)</a:t>
            </a:r>
            <a:r>
              <a:rPr lang="en-US" sz="1400" dirty="0"/>
              <a:t> </a:t>
            </a:r>
            <a:r>
              <a:rPr lang="en-US" sz="1400" dirty="0" err="1"/>
              <a:t>olduğu</a:t>
            </a:r>
            <a:r>
              <a:rPr lang="en-US" sz="1400" dirty="0"/>
              <a:t> </a:t>
            </a:r>
            <a:r>
              <a:rPr lang="en-US" sz="1400" dirty="0" err="1"/>
              <a:t>söylenir</a:t>
            </a:r>
            <a:r>
              <a:rPr lang="en-US" sz="1400" dirty="0"/>
              <a:t>. </a:t>
            </a:r>
            <a:r>
              <a:rPr lang="en-US" sz="1400" dirty="0" err="1"/>
              <a:t>Toplam</a:t>
            </a:r>
            <a:r>
              <a:rPr lang="en-US" sz="1400" dirty="0"/>
              <a:t> </a:t>
            </a:r>
            <a:r>
              <a:rPr lang="en-US" sz="1400" dirty="0" err="1"/>
              <a:t>olmayan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katılımın</a:t>
            </a:r>
            <a:r>
              <a:rPr lang="en-US" sz="1400" dirty="0"/>
              <a:t> </a:t>
            </a:r>
            <a:r>
              <a:rPr lang="en-US" sz="1400" dirty="0" err="1"/>
              <a:t>kısmi</a:t>
            </a:r>
            <a:r>
              <a:rPr lang="en-US" sz="1400" dirty="0"/>
              <a:t> </a:t>
            </a:r>
            <a:r>
              <a:rPr lang="en-US" sz="1400" b="1" dirty="0"/>
              <a:t>(Partial Participation)</a:t>
            </a:r>
            <a:r>
              <a:rPr lang="en-US" sz="1400" dirty="0"/>
              <a:t> </a:t>
            </a:r>
            <a:r>
              <a:rPr lang="en-US" sz="1400" dirty="0" err="1"/>
              <a:t>olduğu</a:t>
            </a:r>
            <a:r>
              <a:rPr lang="en-US" sz="1400" dirty="0"/>
              <a:t> </a:t>
            </a:r>
            <a:r>
              <a:rPr lang="en-US" sz="1400" dirty="0" err="1"/>
              <a:t>söylenir</a:t>
            </a:r>
            <a:r>
              <a:rPr lang="en-US" sz="1400" dirty="0"/>
              <a:t>. </a:t>
            </a:r>
            <a:r>
              <a:rPr lang="en-US" sz="1400" dirty="0" err="1"/>
              <a:t>Örneğin</a:t>
            </a:r>
            <a:r>
              <a:rPr lang="en-US" sz="1400" dirty="0"/>
              <a:t>, </a:t>
            </a:r>
            <a:r>
              <a:rPr lang="en-US" sz="1400" dirty="0" err="1"/>
              <a:t>Manages'deki</a:t>
            </a:r>
            <a:r>
              <a:rPr lang="en-US" sz="1400" dirty="0"/>
              <a:t> Employees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katılımı</a:t>
            </a:r>
            <a:r>
              <a:rPr lang="en-US" sz="1400" dirty="0"/>
              <a:t> </a:t>
            </a:r>
            <a:r>
              <a:rPr lang="en-US" sz="1400" dirty="0" err="1"/>
              <a:t>kısmidir</a:t>
            </a:r>
            <a:r>
              <a:rPr lang="en-US" sz="1400" dirty="0"/>
              <a:t>, </a:t>
            </a:r>
            <a:r>
              <a:rPr lang="en-US" sz="1400" dirty="0" err="1"/>
              <a:t>çünkü</a:t>
            </a:r>
            <a:r>
              <a:rPr lang="en-US" sz="1400" dirty="0"/>
              <a:t> her </a:t>
            </a:r>
            <a:r>
              <a:rPr lang="en-US" sz="1400" dirty="0" err="1"/>
              <a:t>çalışan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departmanı</a:t>
            </a:r>
            <a:r>
              <a:rPr lang="en-US" sz="1400" dirty="0"/>
              <a:t> </a:t>
            </a:r>
            <a:r>
              <a:rPr lang="en-US" sz="1400" dirty="0" err="1"/>
              <a:t>yönetemez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4878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45A20-6823-1EC7-A521-E69EBEF5C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02EB-74B6-823C-9BEB-5D334916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Katılım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</a:t>
            </a:r>
            <a:r>
              <a:rPr lang="en-US" sz="4400" dirty="0" err="1">
                <a:solidFill>
                  <a:srgbClr val="00B0F0"/>
                </a:solidFill>
              </a:rPr>
              <a:t>ısıtlamaları</a:t>
            </a:r>
            <a:r>
              <a:rPr lang="en-US" sz="4400" dirty="0">
                <a:solidFill>
                  <a:srgbClr val="00B0F0"/>
                </a:solidFill>
              </a:rPr>
              <a:t> (Participation)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FAFEC-F063-D202-3C0C-DDA01FC7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90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Works_ln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kümesini</a:t>
            </a:r>
            <a:r>
              <a:rPr lang="en-US" sz="1400" dirty="0"/>
              <a:t> </a:t>
            </a:r>
            <a:r>
              <a:rPr lang="en-US" sz="1400" dirty="0" err="1"/>
              <a:t>yeniden</a:t>
            </a:r>
            <a:r>
              <a:rPr lang="en-US" sz="1400" dirty="0"/>
              <a:t> </a:t>
            </a:r>
            <a:r>
              <a:rPr lang="en-US" sz="1400" dirty="0" err="1"/>
              <a:t>ele</a:t>
            </a:r>
            <a:r>
              <a:rPr lang="en-US" sz="1400" dirty="0"/>
              <a:t> </a:t>
            </a:r>
            <a:r>
              <a:rPr lang="en-US" sz="1400" dirty="0" err="1"/>
              <a:t>aldığımızda</a:t>
            </a:r>
            <a:r>
              <a:rPr lang="en-US" sz="1400" dirty="0"/>
              <a:t>, her </a:t>
            </a:r>
            <a:r>
              <a:rPr lang="en-US" sz="1400" dirty="0" err="1"/>
              <a:t>çalışanın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az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departmanda</a:t>
            </a:r>
            <a:r>
              <a:rPr lang="en-US" sz="1400" dirty="0"/>
              <a:t> </a:t>
            </a:r>
            <a:r>
              <a:rPr lang="en-US" sz="1400" dirty="0" err="1"/>
              <a:t>çalışmasını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her </a:t>
            </a:r>
            <a:r>
              <a:rPr lang="en-US" sz="1400" dirty="0" err="1"/>
              <a:t>departmanın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az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çalışanı</a:t>
            </a:r>
            <a:r>
              <a:rPr lang="en-US" sz="1400" dirty="0"/>
              <a:t> </a:t>
            </a:r>
            <a:r>
              <a:rPr lang="en-US" sz="1400" dirty="0" err="1"/>
              <a:t>olmasını</a:t>
            </a:r>
            <a:r>
              <a:rPr lang="en-US" sz="1400" dirty="0"/>
              <a:t> </a:t>
            </a:r>
            <a:r>
              <a:rPr lang="en-US" sz="1400" dirty="0" err="1"/>
              <a:t>beklemek</a:t>
            </a:r>
            <a:r>
              <a:rPr lang="en-US" sz="1400" dirty="0"/>
              <a:t> </a:t>
            </a:r>
            <a:r>
              <a:rPr lang="en-US" sz="1400" dirty="0" err="1"/>
              <a:t>doğaldır</a:t>
            </a:r>
            <a:r>
              <a:rPr lang="en-US" sz="1400" dirty="0"/>
              <a:t>. Bu, </a:t>
            </a:r>
            <a:r>
              <a:rPr lang="en-US" sz="1400" dirty="0" err="1"/>
              <a:t>Works_ln'deki</a:t>
            </a:r>
            <a:r>
              <a:rPr lang="en-US" sz="1400" dirty="0"/>
              <a:t> hem Employees hem de </a:t>
            </a:r>
            <a:r>
              <a:rPr lang="en-US" sz="1400" dirty="0" err="1"/>
              <a:t>Departments'ın</a:t>
            </a:r>
            <a:r>
              <a:rPr lang="en-US" sz="1400" dirty="0"/>
              <a:t> </a:t>
            </a:r>
            <a:r>
              <a:rPr lang="en-US" sz="1400" dirty="0" err="1"/>
              <a:t>katılımının</a:t>
            </a:r>
            <a:r>
              <a:rPr lang="en-US" sz="1400" dirty="0"/>
              <a:t> </a:t>
            </a:r>
            <a:r>
              <a:rPr lang="en-US" sz="1400" dirty="0" err="1"/>
              <a:t>toplam</a:t>
            </a:r>
            <a:r>
              <a:rPr lang="en-US" sz="1400" dirty="0"/>
              <a:t> </a:t>
            </a:r>
            <a:r>
              <a:rPr lang="en-US" sz="1400" dirty="0" err="1"/>
              <a:t>olduğu</a:t>
            </a:r>
            <a:r>
              <a:rPr lang="en-US" sz="1400" dirty="0"/>
              <a:t> </a:t>
            </a:r>
            <a:r>
              <a:rPr lang="en-US" sz="1400" dirty="0" err="1"/>
              <a:t>anlamına</a:t>
            </a:r>
            <a:r>
              <a:rPr lang="en-US" sz="1400" dirty="0"/>
              <a:t> </a:t>
            </a:r>
            <a:r>
              <a:rPr lang="en-US" sz="1400" dirty="0" err="1"/>
              <a:t>gelir</a:t>
            </a:r>
            <a:r>
              <a:rPr lang="en-US" sz="1400" dirty="0"/>
              <a:t>. </a:t>
            </a:r>
            <a:r>
              <a:rPr lang="en-US" sz="1400" dirty="0" err="1"/>
              <a:t>Şekil</a:t>
            </a:r>
            <a:r>
              <a:rPr lang="en-US" sz="1400" dirty="0"/>
              <a:t> 2.10'daki ER </a:t>
            </a:r>
            <a:r>
              <a:rPr lang="en-US" sz="1400" dirty="0" err="1"/>
              <a:t>diyagramı</a:t>
            </a:r>
            <a:r>
              <a:rPr lang="en-US" sz="1400" dirty="0"/>
              <a:t> hem Manages hem de </a:t>
            </a:r>
            <a:r>
              <a:rPr lang="en-US" sz="1400" dirty="0" err="1"/>
              <a:t>Works_ln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kümelerini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verilen</a:t>
            </a:r>
            <a:r>
              <a:rPr lang="en-US" sz="1400" dirty="0"/>
              <a:t> </a:t>
            </a:r>
            <a:r>
              <a:rPr lang="en-US" sz="1400" dirty="0" err="1"/>
              <a:t>tüm</a:t>
            </a:r>
            <a:r>
              <a:rPr lang="en-US" sz="1400" dirty="0"/>
              <a:t> </a:t>
            </a:r>
            <a:r>
              <a:rPr lang="en-US" sz="1400" dirty="0" err="1"/>
              <a:t>kısıtlamaları</a:t>
            </a:r>
            <a:r>
              <a:rPr lang="en-US" sz="1400" dirty="0"/>
              <a:t> </a:t>
            </a:r>
            <a:r>
              <a:rPr lang="en-US" sz="1400" dirty="0" err="1"/>
              <a:t>gösterir</a:t>
            </a:r>
            <a:r>
              <a:rPr lang="en-US" sz="1400" dirty="0"/>
              <a:t>. Bir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kümesindeki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katılımı</a:t>
            </a:r>
            <a:r>
              <a:rPr lang="en-US" sz="1400" dirty="0"/>
              <a:t> </a:t>
            </a:r>
            <a:r>
              <a:rPr lang="en-US" sz="1400" dirty="0" err="1"/>
              <a:t>toplamsa</a:t>
            </a:r>
            <a:r>
              <a:rPr lang="en-US" sz="1400" dirty="0"/>
              <a:t>, </a:t>
            </a:r>
            <a:r>
              <a:rPr lang="en-US" sz="1400" dirty="0" err="1"/>
              <a:t>ikisi</a:t>
            </a:r>
            <a:r>
              <a:rPr lang="en-US" sz="1400" dirty="0"/>
              <a:t> </a:t>
            </a:r>
            <a:r>
              <a:rPr lang="en-US" sz="1400" dirty="0" err="1"/>
              <a:t>kalın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çizgiyle</a:t>
            </a:r>
            <a:r>
              <a:rPr lang="en-US" sz="1400" dirty="0"/>
              <a:t> </a:t>
            </a:r>
            <a:r>
              <a:rPr lang="en-US" sz="1400" dirty="0" err="1"/>
              <a:t>birbirine</a:t>
            </a:r>
            <a:r>
              <a:rPr lang="en-US" sz="1400" dirty="0"/>
              <a:t> </a:t>
            </a:r>
            <a:r>
              <a:rPr lang="en-US" sz="1400" dirty="0" err="1"/>
              <a:t>bağlanır</a:t>
            </a:r>
            <a:r>
              <a:rPr lang="en-US" sz="1400" dirty="0"/>
              <a:t>; </a:t>
            </a:r>
            <a:r>
              <a:rPr lang="en-US" sz="1400" dirty="0" err="1"/>
              <a:t>bağımsız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okun</a:t>
            </a:r>
            <a:r>
              <a:rPr lang="en-US" sz="1400" dirty="0"/>
              <a:t> </a:t>
            </a:r>
            <a:r>
              <a:rPr lang="en-US" sz="1400" dirty="0" err="1"/>
              <a:t>varlığı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anahtar</a:t>
            </a:r>
            <a:r>
              <a:rPr lang="en-US" sz="1400" dirty="0"/>
              <a:t> </a:t>
            </a:r>
            <a:r>
              <a:rPr lang="en-US" sz="1400" dirty="0" err="1"/>
              <a:t>kısıtlamayı</a:t>
            </a:r>
            <a:r>
              <a:rPr lang="en-US" sz="1400" dirty="0"/>
              <a:t> </a:t>
            </a:r>
            <a:r>
              <a:rPr lang="en-US" sz="1400" dirty="0" err="1"/>
              <a:t>gösterir</a:t>
            </a:r>
            <a:r>
              <a:rPr lang="en-US" sz="1400" dirty="0"/>
              <a:t>. </a:t>
            </a:r>
            <a:r>
              <a:rPr lang="en-US" sz="1400" dirty="0" err="1"/>
              <a:t>Şekil</a:t>
            </a:r>
            <a:r>
              <a:rPr lang="en-US" sz="1400" dirty="0"/>
              <a:t> 2.3 </a:t>
            </a:r>
            <a:r>
              <a:rPr lang="en-US" sz="1400" dirty="0" err="1"/>
              <a:t>ve</a:t>
            </a:r>
            <a:r>
              <a:rPr lang="en-US" sz="1400" dirty="0"/>
              <a:t> 2.7'de </a:t>
            </a:r>
            <a:r>
              <a:rPr lang="en-US" sz="1400" dirty="0" err="1"/>
              <a:t>gösterilen</a:t>
            </a:r>
            <a:r>
              <a:rPr lang="en-US" sz="1400" dirty="0"/>
              <a:t> </a:t>
            </a:r>
            <a:r>
              <a:rPr lang="en-US" sz="1400" dirty="0" err="1"/>
              <a:t>Works_In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Manages </a:t>
            </a:r>
            <a:r>
              <a:rPr lang="en-US" sz="1400" dirty="0" err="1"/>
              <a:t>örnekleri</a:t>
            </a:r>
            <a:r>
              <a:rPr lang="en-US" sz="1400" dirty="0"/>
              <a:t>, </a:t>
            </a:r>
            <a:r>
              <a:rPr lang="en-US" sz="1400" dirty="0" err="1"/>
              <a:t>Şekil</a:t>
            </a:r>
            <a:r>
              <a:rPr lang="en-US" sz="1400" dirty="0"/>
              <a:t> 2.10'daki </a:t>
            </a:r>
            <a:r>
              <a:rPr lang="en-US" sz="1400" dirty="0" err="1"/>
              <a:t>tüm</a:t>
            </a:r>
            <a:r>
              <a:rPr lang="en-US" sz="1400" dirty="0"/>
              <a:t> </a:t>
            </a:r>
            <a:r>
              <a:rPr lang="en-US" sz="1400" dirty="0" err="1"/>
              <a:t>kısıtlamaları</a:t>
            </a:r>
            <a:r>
              <a:rPr lang="en-US" sz="1400" dirty="0"/>
              <a:t> </a:t>
            </a:r>
            <a:r>
              <a:rPr lang="en-US" sz="1400" dirty="0" err="1"/>
              <a:t>karşılar</a:t>
            </a:r>
            <a:r>
              <a:rPr lang="en-US" sz="1400" dirty="0"/>
              <a:t>.</a:t>
            </a:r>
          </a:p>
        </p:txBody>
      </p:sp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8B9F0AF8-A1DA-26E5-68D0-729BC636D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474" y="1690689"/>
            <a:ext cx="5812325" cy="349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80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82CAE-4220-F1EE-2656-3A9468480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F0B7-58D1-F87D-B296-6487C56C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Zayıf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Varlıklar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7AD3-EAB2-F7C1-6E92-0B500A98E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Şimdiye</a:t>
            </a:r>
            <a:r>
              <a:rPr lang="en-US" sz="1400" dirty="0"/>
              <a:t> </a:t>
            </a:r>
            <a:r>
              <a:rPr lang="en-US" sz="1400" dirty="0" err="1"/>
              <a:t>kadar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kümesiyle</a:t>
            </a:r>
            <a:r>
              <a:rPr lang="en-US" sz="1400" dirty="0"/>
              <a:t> </a:t>
            </a:r>
            <a:r>
              <a:rPr lang="en-US" sz="1400" dirty="0" err="1"/>
              <a:t>ilişkili</a:t>
            </a:r>
            <a:r>
              <a:rPr lang="en-US" sz="1400" dirty="0"/>
              <a:t> </a:t>
            </a:r>
            <a:r>
              <a:rPr lang="en-US" sz="1400" dirty="0" err="1"/>
              <a:t>niteliklerin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anahtar</a:t>
            </a:r>
            <a:r>
              <a:rPr lang="en-US" sz="1400" dirty="0"/>
              <a:t> </a:t>
            </a:r>
            <a:r>
              <a:rPr lang="en-US" sz="1400" dirty="0" err="1"/>
              <a:t>içerdiğini</a:t>
            </a:r>
            <a:r>
              <a:rPr lang="en-US" sz="1400" dirty="0"/>
              <a:t> </a:t>
            </a:r>
            <a:r>
              <a:rPr lang="en-US" sz="1400" dirty="0" err="1"/>
              <a:t>varsaydık</a:t>
            </a:r>
            <a:r>
              <a:rPr lang="en-US" sz="1400" dirty="0"/>
              <a:t>. Bu </a:t>
            </a:r>
            <a:r>
              <a:rPr lang="en-US" sz="1400" dirty="0" err="1"/>
              <a:t>varsayım</a:t>
            </a:r>
            <a:r>
              <a:rPr lang="en-US" sz="1400" dirty="0"/>
              <a:t> her zaman </a:t>
            </a:r>
            <a:r>
              <a:rPr lang="en-US" sz="1400" dirty="0" err="1"/>
              <a:t>geçerli</a:t>
            </a:r>
            <a:r>
              <a:rPr lang="en-US" sz="1400" dirty="0"/>
              <a:t> </a:t>
            </a:r>
            <a:r>
              <a:rPr lang="en-US" sz="1400" dirty="0" err="1"/>
              <a:t>değildir</a:t>
            </a:r>
            <a:r>
              <a:rPr lang="en-US" sz="1400" dirty="0"/>
              <a:t>. </a:t>
            </a:r>
            <a:r>
              <a:rPr lang="en-US" sz="1400" dirty="0" err="1"/>
              <a:t>Örneğin</a:t>
            </a:r>
            <a:r>
              <a:rPr lang="en-US" sz="1400" dirty="0"/>
              <a:t>, </a:t>
            </a:r>
            <a:r>
              <a:rPr lang="en-US" sz="1400" dirty="0" err="1"/>
              <a:t>çalışanların</a:t>
            </a:r>
            <a:r>
              <a:rPr lang="en-US" sz="1400" dirty="0"/>
              <a:t> </a:t>
            </a:r>
            <a:r>
              <a:rPr lang="en-US" sz="1400" dirty="0" err="1"/>
              <a:t>bakmakla</a:t>
            </a:r>
            <a:r>
              <a:rPr lang="en-US" sz="1400" dirty="0"/>
              <a:t> </a:t>
            </a:r>
            <a:r>
              <a:rPr lang="en-US" sz="1400" dirty="0" err="1"/>
              <a:t>yükümlü</a:t>
            </a:r>
            <a:r>
              <a:rPr lang="en-US" sz="1400" dirty="0"/>
              <a:t> </a:t>
            </a:r>
            <a:r>
              <a:rPr lang="en-US" sz="1400" dirty="0" err="1"/>
              <a:t>oldukları</a:t>
            </a:r>
            <a:r>
              <a:rPr lang="en-US" sz="1400" dirty="0"/>
              <a:t> </a:t>
            </a:r>
            <a:r>
              <a:rPr lang="en-US" sz="1400" dirty="0" err="1"/>
              <a:t>kişileri</a:t>
            </a:r>
            <a:r>
              <a:rPr lang="en-US" sz="1400" dirty="0"/>
              <a:t> </a:t>
            </a:r>
            <a:r>
              <a:rPr lang="en-US" sz="1400" dirty="0" err="1"/>
              <a:t>kapsayacak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sigorta</a:t>
            </a:r>
            <a:r>
              <a:rPr lang="en-US" sz="1400" dirty="0"/>
              <a:t> </a:t>
            </a:r>
            <a:r>
              <a:rPr lang="en-US" sz="1400" dirty="0" err="1"/>
              <a:t>poliçeleri</a:t>
            </a:r>
            <a:r>
              <a:rPr lang="en-US" sz="1400" dirty="0"/>
              <a:t> </a:t>
            </a:r>
            <a:r>
              <a:rPr lang="en-US" sz="1400" dirty="0" err="1"/>
              <a:t>satın</a:t>
            </a:r>
            <a:r>
              <a:rPr lang="en-US" sz="1400" dirty="0"/>
              <a:t> </a:t>
            </a:r>
            <a:r>
              <a:rPr lang="en-US" sz="1400" dirty="0" err="1"/>
              <a:t>alabileceğini</a:t>
            </a:r>
            <a:r>
              <a:rPr lang="en-US" sz="1400" dirty="0"/>
              <a:t> </a:t>
            </a:r>
            <a:r>
              <a:rPr lang="en-US" sz="1400" dirty="0" err="1"/>
              <a:t>varsayalım</a:t>
            </a:r>
            <a:r>
              <a:rPr lang="en-US" sz="1400" dirty="0"/>
              <a:t>. Her </a:t>
            </a:r>
            <a:r>
              <a:rPr lang="en-US" sz="1400" dirty="0" err="1"/>
              <a:t>poliçenin</a:t>
            </a:r>
            <a:r>
              <a:rPr lang="en-US" sz="1400" dirty="0"/>
              <a:t> </a:t>
            </a:r>
            <a:r>
              <a:rPr lang="en-US" sz="1400" dirty="0" err="1"/>
              <a:t>kimleri</a:t>
            </a:r>
            <a:r>
              <a:rPr lang="en-US" sz="1400" dirty="0"/>
              <a:t> </a:t>
            </a:r>
            <a:r>
              <a:rPr lang="en-US" sz="1400" dirty="0" err="1"/>
              <a:t>kapsadığı</a:t>
            </a:r>
            <a:r>
              <a:rPr lang="en-US" sz="1400" dirty="0"/>
              <a:t> </a:t>
            </a:r>
            <a:r>
              <a:rPr lang="en-US" sz="1400" dirty="0" err="1"/>
              <a:t>dahil</a:t>
            </a:r>
            <a:r>
              <a:rPr lang="en-US" sz="1400" dirty="0"/>
              <a:t> </a:t>
            </a:r>
            <a:r>
              <a:rPr lang="en-US" sz="1400" dirty="0" err="1"/>
              <a:t>olmak</a:t>
            </a:r>
            <a:r>
              <a:rPr lang="en-US" sz="1400" dirty="0"/>
              <a:t> </a:t>
            </a:r>
            <a:r>
              <a:rPr lang="en-US" sz="1400" dirty="0" err="1"/>
              <a:t>üzere</a:t>
            </a:r>
            <a:r>
              <a:rPr lang="en-US" sz="1400" dirty="0"/>
              <a:t> </a:t>
            </a:r>
            <a:r>
              <a:rPr lang="en-US" sz="1400" dirty="0" err="1"/>
              <a:t>poliçeler</a:t>
            </a:r>
            <a:r>
              <a:rPr lang="en-US" sz="1400" dirty="0"/>
              <a:t> </a:t>
            </a:r>
            <a:r>
              <a:rPr lang="en-US" sz="1400" dirty="0" err="1"/>
              <a:t>hakkında</a:t>
            </a:r>
            <a:r>
              <a:rPr lang="en-US" sz="1400" dirty="0"/>
              <a:t> </a:t>
            </a:r>
            <a:r>
              <a:rPr lang="en-US" sz="1400" dirty="0" err="1"/>
              <a:t>bilgi</a:t>
            </a:r>
            <a:r>
              <a:rPr lang="en-US" sz="1400" dirty="0"/>
              <a:t> </a:t>
            </a:r>
            <a:r>
              <a:rPr lang="en-US" sz="1400" dirty="0" err="1"/>
              <a:t>kaydetmek</a:t>
            </a:r>
            <a:r>
              <a:rPr lang="en-US" sz="1400" dirty="0"/>
              <a:t> </a:t>
            </a:r>
            <a:r>
              <a:rPr lang="en-US" sz="1400" dirty="0" err="1"/>
              <a:t>istiyoruz</a:t>
            </a:r>
            <a:r>
              <a:rPr lang="en-US" sz="1400" dirty="0"/>
              <a:t>, </a:t>
            </a:r>
            <a:r>
              <a:rPr lang="en-US" sz="1400" dirty="0" err="1"/>
              <a:t>ancak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bilgi</a:t>
            </a:r>
            <a:r>
              <a:rPr lang="en-US" sz="1400" dirty="0"/>
              <a:t> </a:t>
            </a:r>
            <a:r>
              <a:rPr lang="en-US" sz="1400" dirty="0" err="1"/>
              <a:t>aslında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çalışanın</a:t>
            </a:r>
            <a:r>
              <a:rPr lang="en-US" sz="1400" dirty="0"/>
              <a:t> </a:t>
            </a:r>
            <a:r>
              <a:rPr lang="en-US" sz="1400" dirty="0" err="1"/>
              <a:t>bakmakla</a:t>
            </a:r>
            <a:r>
              <a:rPr lang="en-US" sz="1400" dirty="0"/>
              <a:t> </a:t>
            </a:r>
            <a:r>
              <a:rPr lang="en-US" sz="1400" dirty="0" err="1"/>
              <a:t>yükümlü</a:t>
            </a:r>
            <a:r>
              <a:rPr lang="en-US" sz="1400" dirty="0"/>
              <a:t> </a:t>
            </a:r>
            <a:r>
              <a:rPr lang="en-US" sz="1400" dirty="0" err="1"/>
              <a:t>olduğu</a:t>
            </a:r>
            <a:r>
              <a:rPr lang="en-US" sz="1400" dirty="0"/>
              <a:t> </a:t>
            </a:r>
            <a:r>
              <a:rPr lang="en-US" sz="1400" dirty="0" err="1"/>
              <a:t>kişilerle</a:t>
            </a:r>
            <a:r>
              <a:rPr lang="en-US" sz="1400" dirty="0"/>
              <a:t> </a:t>
            </a:r>
            <a:r>
              <a:rPr lang="en-US" sz="1400" dirty="0" err="1"/>
              <a:t>ilgili</a:t>
            </a:r>
            <a:r>
              <a:rPr lang="en-US" sz="1400" dirty="0"/>
              <a:t> </a:t>
            </a:r>
            <a:r>
              <a:rPr lang="en-US" sz="1400" dirty="0" err="1"/>
              <a:t>tek</a:t>
            </a:r>
            <a:r>
              <a:rPr lang="en-US" sz="1400" dirty="0"/>
              <a:t> </a:t>
            </a:r>
            <a:r>
              <a:rPr lang="en-US" sz="1400" dirty="0" err="1"/>
              <a:t>ilgi</a:t>
            </a:r>
            <a:r>
              <a:rPr lang="en-US" sz="1400" dirty="0"/>
              <a:t> </a:t>
            </a:r>
            <a:r>
              <a:rPr lang="en-US" sz="1400" dirty="0" err="1"/>
              <a:t>alanımızdır</a:t>
            </a:r>
            <a:r>
              <a:rPr lang="en-US" sz="1400" dirty="0"/>
              <a:t>. Bir </a:t>
            </a:r>
            <a:r>
              <a:rPr lang="en-US" sz="1400" dirty="0" err="1"/>
              <a:t>çalışan</a:t>
            </a:r>
            <a:r>
              <a:rPr lang="en-US" sz="1400" dirty="0"/>
              <a:t> </a:t>
            </a:r>
            <a:r>
              <a:rPr lang="en-US" sz="1400" dirty="0" err="1"/>
              <a:t>ayrılırsa</a:t>
            </a:r>
            <a:r>
              <a:rPr lang="en-US" sz="1400" dirty="0"/>
              <a:t>, </a:t>
            </a:r>
            <a:r>
              <a:rPr lang="en-US" sz="1400" dirty="0" err="1"/>
              <a:t>çalışanın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olduğu</a:t>
            </a:r>
            <a:r>
              <a:rPr lang="en-US" sz="1400" dirty="0"/>
              <a:t> </a:t>
            </a:r>
            <a:r>
              <a:rPr lang="en-US" sz="1400" dirty="0" err="1"/>
              <a:t>herhangi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poliçe</a:t>
            </a:r>
            <a:r>
              <a:rPr lang="en-US" sz="1400" dirty="0"/>
              <a:t> </a:t>
            </a:r>
            <a:r>
              <a:rPr lang="en-US" sz="1400" dirty="0" err="1"/>
              <a:t>feshedilir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veritabanından</a:t>
            </a:r>
            <a:r>
              <a:rPr lang="en-US" sz="1400" dirty="0"/>
              <a:t> </a:t>
            </a:r>
            <a:r>
              <a:rPr lang="en-US" sz="1400" dirty="0" err="1"/>
              <a:t>tüm</a:t>
            </a:r>
            <a:r>
              <a:rPr lang="en-US" sz="1400" dirty="0"/>
              <a:t> </a:t>
            </a:r>
            <a:r>
              <a:rPr lang="en-US" sz="1400" dirty="0" err="1"/>
              <a:t>ilgili</a:t>
            </a:r>
            <a:r>
              <a:rPr lang="en-US" sz="1400" dirty="0"/>
              <a:t> </a:t>
            </a:r>
            <a:r>
              <a:rPr lang="en-US" sz="1400" dirty="0" err="1"/>
              <a:t>poliçe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bakmakla</a:t>
            </a:r>
            <a:r>
              <a:rPr lang="en-US" sz="1400" dirty="0"/>
              <a:t> </a:t>
            </a:r>
            <a:r>
              <a:rPr lang="en-US" sz="1400" dirty="0" err="1"/>
              <a:t>yükümlü</a:t>
            </a:r>
            <a:r>
              <a:rPr lang="en-US" sz="1400" dirty="0"/>
              <a:t> </a:t>
            </a:r>
            <a:r>
              <a:rPr lang="en-US" sz="1400" dirty="0" err="1"/>
              <a:t>olunan</a:t>
            </a:r>
            <a:r>
              <a:rPr lang="en-US" sz="1400" dirty="0"/>
              <a:t> </a:t>
            </a:r>
            <a:r>
              <a:rPr lang="en-US" sz="1400" dirty="0" err="1"/>
              <a:t>bilgileri</a:t>
            </a:r>
            <a:r>
              <a:rPr lang="en-US" sz="1400" dirty="0"/>
              <a:t> </a:t>
            </a:r>
            <a:r>
              <a:rPr lang="en-US" sz="1400" dirty="0" err="1"/>
              <a:t>silmek</a:t>
            </a:r>
            <a:r>
              <a:rPr lang="en-US" sz="1400" dirty="0"/>
              <a:t> </a:t>
            </a:r>
            <a:r>
              <a:rPr lang="en-US" sz="1400" dirty="0" err="1"/>
              <a:t>isteriz</a:t>
            </a:r>
            <a:r>
              <a:rPr lang="en-US" sz="14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Bu </a:t>
            </a:r>
            <a:r>
              <a:rPr lang="en-US" sz="1400" dirty="0" err="1"/>
              <a:t>durumda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bakmakla</a:t>
            </a:r>
            <a:r>
              <a:rPr lang="en-US" sz="1400" dirty="0"/>
              <a:t> </a:t>
            </a:r>
            <a:r>
              <a:rPr lang="en-US" sz="1400" dirty="0" err="1"/>
              <a:t>yükümlü</a:t>
            </a:r>
            <a:r>
              <a:rPr lang="en-US" sz="1400" dirty="0"/>
              <a:t> </a:t>
            </a:r>
            <a:r>
              <a:rPr lang="en-US" sz="1400" dirty="0" err="1"/>
              <a:t>olunan</a:t>
            </a:r>
            <a:r>
              <a:rPr lang="en-US" sz="1400" dirty="0"/>
              <a:t> </a:t>
            </a:r>
            <a:r>
              <a:rPr lang="en-US" sz="1400" dirty="0" err="1"/>
              <a:t>kişiyi</a:t>
            </a:r>
            <a:r>
              <a:rPr lang="en-US" sz="1400" dirty="0"/>
              <a:t> </a:t>
            </a:r>
            <a:r>
              <a:rPr lang="en-US" sz="1400" dirty="0" err="1"/>
              <a:t>yalnızca</a:t>
            </a:r>
            <a:r>
              <a:rPr lang="en-US" sz="1400" dirty="0"/>
              <a:t> </a:t>
            </a:r>
            <a:r>
              <a:rPr lang="en-US" sz="1400" dirty="0" err="1"/>
              <a:t>adıyla</a:t>
            </a:r>
            <a:r>
              <a:rPr lang="en-US" sz="1400" dirty="0"/>
              <a:t> </a:t>
            </a:r>
            <a:r>
              <a:rPr lang="en-US" sz="1400" dirty="0" err="1"/>
              <a:t>tanımlamayı</a:t>
            </a:r>
            <a:r>
              <a:rPr lang="en-US" sz="1400" dirty="0"/>
              <a:t> </a:t>
            </a:r>
            <a:r>
              <a:rPr lang="en-US" sz="1400" dirty="0" err="1"/>
              <a:t>seçebiliriz</a:t>
            </a:r>
            <a:r>
              <a:rPr lang="en-US" sz="1400" dirty="0"/>
              <a:t>, </a:t>
            </a:r>
            <a:r>
              <a:rPr lang="en-US" sz="1400" dirty="0" err="1"/>
              <a:t>çünkü</a:t>
            </a:r>
            <a:r>
              <a:rPr lang="en-US" sz="1400" dirty="0"/>
              <a:t> </a:t>
            </a:r>
            <a:r>
              <a:rPr lang="en-US" sz="1400" dirty="0" err="1"/>
              <a:t>belirli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çalışanın</a:t>
            </a:r>
            <a:r>
              <a:rPr lang="en-US" sz="1400" dirty="0"/>
              <a:t> </a:t>
            </a:r>
            <a:r>
              <a:rPr lang="en-US" sz="1400" dirty="0" err="1"/>
              <a:t>bakmakla</a:t>
            </a:r>
            <a:r>
              <a:rPr lang="en-US" sz="1400" dirty="0"/>
              <a:t> </a:t>
            </a:r>
            <a:r>
              <a:rPr lang="en-US" sz="1400" dirty="0" err="1"/>
              <a:t>yükümlü</a:t>
            </a:r>
            <a:r>
              <a:rPr lang="en-US" sz="1400" dirty="0"/>
              <a:t> </a:t>
            </a:r>
            <a:r>
              <a:rPr lang="en-US" sz="1400" dirty="0" err="1"/>
              <a:t>olduğu</a:t>
            </a:r>
            <a:r>
              <a:rPr lang="en-US" sz="1400" dirty="0"/>
              <a:t> </a:t>
            </a:r>
            <a:r>
              <a:rPr lang="en-US" sz="1400" dirty="0" err="1"/>
              <a:t>kişilerin</a:t>
            </a:r>
            <a:r>
              <a:rPr lang="en-US" sz="1400" dirty="0"/>
              <a:t> </a:t>
            </a:r>
            <a:r>
              <a:rPr lang="en-US" sz="1400" dirty="0" err="1"/>
              <a:t>farklı</a:t>
            </a:r>
            <a:r>
              <a:rPr lang="en-US" sz="1400" dirty="0"/>
              <a:t> </a:t>
            </a:r>
            <a:r>
              <a:rPr lang="en-US" sz="1400" dirty="0" err="1"/>
              <a:t>adlara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olmasını</a:t>
            </a:r>
            <a:r>
              <a:rPr lang="en-US" sz="1400" dirty="0"/>
              <a:t> </a:t>
            </a:r>
            <a:r>
              <a:rPr lang="en-US" sz="1400" dirty="0" err="1"/>
              <a:t>beklemek</a:t>
            </a:r>
            <a:r>
              <a:rPr lang="en-US" sz="1400" dirty="0"/>
              <a:t> </a:t>
            </a:r>
            <a:r>
              <a:rPr lang="en-US" sz="1400" dirty="0" err="1"/>
              <a:t>makuldür</a:t>
            </a:r>
            <a:r>
              <a:rPr lang="en-US" sz="1400" dirty="0"/>
              <a:t>. Bu </a:t>
            </a:r>
            <a:r>
              <a:rPr lang="en-US" sz="1400" dirty="0" err="1"/>
              <a:t>nedenle</a:t>
            </a:r>
            <a:r>
              <a:rPr lang="en-US" sz="1400" dirty="0"/>
              <a:t>, </a:t>
            </a:r>
            <a:r>
              <a:rPr lang="en-US" sz="1400" dirty="0" err="1"/>
              <a:t>Bakmakla</a:t>
            </a:r>
            <a:r>
              <a:rPr lang="en-US" sz="1400" dirty="0"/>
              <a:t> </a:t>
            </a:r>
            <a:r>
              <a:rPr lang="en-US" sz="1400" dirty="0" err="1"/>
              <a:t>Yükümlüler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nitelikleri</a:t>
            </a:r>
            <a:r>
              <a:rPr lang="en-US" sz="1400" dirty="0"/>
              <a:t> </a:t>
            </a:r>
            <a:r>
              <a:rPr lang="en-US" sz="1400" dirty="0" err="1"/>
              <a:t>pname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age </a:t>
            </a:r>
            <a:r>
              <a:rPr lang="en-US" sz="1400" dirty="0" err="1"/>
              <a:t>olabilir</a:t>
            </a:r>
            <a:r>
              <a:rPr lang="en-US" sz="1400" dirty="0"/>
              <a:t>. </a:t>
            </a:r>
            <a:r>
              <a:rPr lang="en-US" sz="1400" dirty="0" err="1"/>
              <a:t>pname</a:t>
            </a:r>
            <a:r>
              <a:rPr lang="en-US" sz="1400" dirty="0"/>
              <a:t> </a:t>
            </a:r>
            <a:r>
              <a:rPr lang="en-US" sz="1400" dirty="0" err="1"/>
              <a:t>niteliği</a:t>
            </a:r>
            <a:r>
              <a:rPr lang="en-US" sz="1400" dirty="0"/>
              <a:t>, </a:t>
            </a:r>
            <a:r>
              <a:rPr lang="en-US" sz="1400" dirty="0" err="1"/>
              <a:t>bakmakla</a:t>
            </a:r>
            <a:r>
              <a:rPr lang="en-US" sz="1400" dirty="0"/>
              <a:t> </a:t>
            </a:r>
            <a:r>
              <a:rPr lang="en-US" sz="1400" dirty="0" err="1"/>
              <a:t>yükümlü</a:t>
            </a:r>
            <a:r>
              <a:rPr lang="en-US" sz="1400" dirty="0"/>
              <a:t> </a:t>
            </a:r>
            <a:r>
              <a:rPr lang="en-US" sz="1400" dirty="0" err="1"/>
              <a:t>olunan</a:t>
            </a:r>
            <a:r>
              <a:rPr lang="en-US" sz="1400" dirty="0"/>
              <a:t> </a:t>
            </a:r>
            <a:r>
              <a:rPr lang="en-US" sz="1400" dirty="0" err="1"/>
              <a:t>kişiyi</a:t>
            </a:r>
            <a:r>
              <a:rPr lang="en-US" sz="1400" dirty="0"/>
              <a:t> </a:t>
            </a:r>
            <a:r>
              <a:rPr lang="en-US" sz="1400" dirty="0" err="1"/>
              <a:t>benzersiz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tanımlamaz</a:t>
            </a:r>
            <a:r>
              <a:rPr lang="en-US" sz="1400" dirty="0"/>
              <a:t>. </a:t>
            </a:r>
            <a:r>
              <a:rPr lang="en-US" sz="1400" dirty="0" err="1"/>
              <a:t>Çalışanlar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anahtarın</a:t>
            </a:r>
            <a:r>
              <a:rPr lang="en-US" sz="1400" dirty="0"/>
              <a:t> </a:t>
            </a:r>
            <a:r>
              <a:rPr lang="en-US" sz="1400" dirty="0" err="1"/>
              <a:t>ssn</a:t>
            </a:r>
            <a:r>
              <a:rPr lang="en-US" sz="1400" dirty="0"/>
              <a:t> </a:t>
            </a:r>
            <a:r>
              <a:rPr lang="en-US" sz="1400" dirty="0" err="1"/>
              <a:t>olduğunu</a:t>
            </a:r>
            <a:r>
              <a:rPr lang="en-US" sz="1400" dirty="0"/>
              <a:t> </a:t>
            </a:r>
            <a:r>
              <a:rPr lang="en-US" sz="1400" dirty="0" err="1"/>
              <a:t>hatırlayın</a:t>
            </a:r>
            <a:r>
              <a:rPr lang="en-US" sz="1400" dirty="0"/>
              <a:t>;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nedenle</a:t>
            </a:r>
            <a:r>
              <a:rPr lang="en-US" sz="1400" dirty="0"/>
              <a:t> Smethurst </a:t>
            </a:r>
            <a:r>
              <a:rPr lang="en-US" sz="1400" dirty="0" err="1"/>
              <a:t>adında</a:t>
            </a:r>
            <a:r>
              <a:rPr lang="en-US" sz="1400" dirty="0"/>
              <a:t> </a:t>
            </a:r>
            <a:r>
              <a:rPr lang="en-US" sz="1400" dirty="0" err="1"/>
              <a:t>iki</a:t>
            </a:r>
            <a:r>
              <a:rPr lang="en-US" sz="1400" dirty="0"/>
              <a:t> </a:t>
            </a:r>
            <a:r>
              <a:rPr lang="en-US" sz="1400" dirty="0" err="1"/>
              <a:t>çalışanımız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her </a:t>
            </a:r>
            <a:r>
              <a:rPr lang="en-US" sz="1400" dirty="0" err="1"/>
              <a:t>birinin</a:t>
            </a:r>
            <a:r>
              <a:rPr lang="en-US" sz="1400" dirty="0"/>
              <a:t> Joe </a:t>
            </a:r>
            <a:r>
              <a:rPr lang="en-US" sz="1400" dirty="0" err="1"/>
              <a:t>adında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oğlu</a:t>
            </a:r>
            <a:r>
              <a:rPr lang="en-US" sz="1400" dirty="0"/>
              <a:t> </a:t>
            </a:r>
            <a:r>
              <a:rPr lang="en-US" sz="1400" dirty="0" err="1"/>
              <a:t>olabilir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909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4DA41-90E2-34DD-3B5A-54F5BEB58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720B-6309-4748-608B-810AD5DB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Zayıf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Varlıklar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F915F-9244-B2B6-DC54-6C0AA5D2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Bakmakla</a:t>
            </a:r>
            <a:r>
              <a:rPr lang="en-US" sz="1400" dirty="0"/>
              <a:t> </a:t>
            </a:r>
            <a:r>
              <a:rPr lang="en-US" sz="1400" dirty="0" err="1"/>
              <a:t>Yükümlüler</a:t>
            </a:r>
            <a:r>
              <a:rPr lang="en-US" sz="1400" dirty="0"/>
              <a:t>, </a:t>
            </a:r>
            <a:r>
              <a:rPr lang="en-US" sz="1400" dirty="0" err="1"/>
              <a:t>zayıf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örneğidir</a:t>
            </a:r>
            <a:r>
              <a:rPr lang="en-US" sz="1400" dirty="0"/>
              <a:t>. </a:t>
            </a:r>
            <a:r>
              <a:rPr lang="en-US" sz="1400" dirty="0" err="1"/>
              <a:t>Zayıf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, </a:t>
            </a:r>
            <a:r>
              <a:rPr lang="en-US" sz="1400" dirty="0" err="1"/>
              <a:t>yalnızca</a:t>
            </a:r>
            <a:r>
              <a:rPr lang="en-US" sz="1400" dirty="0"/>
              <a:t> </a:t>
            </a:r>
            <a:r>
              <a:rPr lang="en-US" sz="1400" dirty="0" err="1"/>
              <a:t>tanımlayıcı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adlandırılan</a:t>
            </a:r>
            <a:r>
              <a:rPr lang="en-US" sz="1400" dirty="0"/>
              <a:t> </a:t>
            </a:r>
            <a:r>
              <a:rPr lang="en-US" sz="1400" dirty="0" err="1"/>
              <a:t>başka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varlığın</a:t>
            </a:r>
            <a:r>
              <a:rPr lang="en-US" sz="1400" dirty="0"/>
              <a:t> </a:t>
            </a:r>
            <a:r>
              <a:rPr lang="en-US" sz="1400" dirty="0" err="1"/>
              <a:t>birincil</a:t>
            </a:r>
            <a:r>
              <a:rPr lang="en-US" sz="1400" dirty="0"/>
              <a:t> </a:t>
            </a:r>
            <a:r>
              <a:rPr lang="en-US" sz="1400" dirty="0" err="1"/>
              <a:t>anahtarıyla</a:t>
            </a:r>
            <a:r>
              <a:rPr lang="en-US" sz="1400" dirty="0"/>
              <a:t> </a:t>
            </a:r>
            <a:r>
              <a:rPr lang="en-US" sz="1400" dirty="0" err="1"/>
              <a:t>birlikte</a:t>
            </a:r>
            <a:r>
              <a:rPr lang="en-US" sz="1400" dirty="0"/>
              <a:t> </a:t>
            </a:r>
            <a:r>
              <a:rPr lang="en-US" sz="1400" dirty="0" err="1"/>
              <a:t>bazı</a:t>
            </a:r>
            <a:r>
              <a:rPr lang="en-US" sz="1400" dirty="0"/>
              <a:t> </a:t>
            </a:r>
            <a:r>
              <a:rPr lang="en-US" sz="1400" dirty="0" err="1"/>
              <a:t>niteliklerini</a:t>
            </a:r>
            <a:r>
              <a:rPr lang="en-US" sz="1400" dirty="0"/>
              <a:t> </a:t>
            </a:r>
            <a:r>
              <a:rPr lang="en-US" sz="1400" dirty="0" err="1"/>
              <a:t>dikkate</a:t>
            </a:r>
            <a:r>
              <a:rPr lang="en-US" sz="1400" dirty="0"/>
              <a:t> </a:t>
            </a:r>
            <a:r>
              <a:rPr lang="en-US" sz="1400" dirty="0" err="1"/>
              <a:t>alarak</a:t>
            </a:r>
            <a:r>
              <a:rPr lang="en-US" sz="1400" dirty="0"/>
              <a:t> </a:t>
            </a:r>
            <a:r>
              <a:rPr lang="en-US" sz="1400" dirty="0" err="1"/>
              <a:t>benzersiz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tanımlanabilir</a:t>
            </a:r>
            <a:r>
              <a:rPr lang="en-US" sz="14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1400" dirty="0" err="1"/>
              <a:t>Aşağıdaki</a:t>
            </a:r>
            <a:r>
              <a:rPr lang="en-US" sz="1400" dirty="0"/>
              <a:t> </a:t>
            </a:r>
            <a:r>
              <a:rPr lang="en-US" sz="1400" dirty="0" err="1"/>
              <a:t>kısıtlamalar</a:t>
            </a:r>
            <a:r>
              <a:rPr lang="en-US" sz="1400" dirty="0"/>
              <a:t> </a:t>
            </a:r>
            <a:r>
              <a:rPr lang="en-US" sz="1400" dirty="0" err="1"/>
              <a:t>geçerli</a:t>
            </a:r>
            <a:r>
              <a:rPr lang="en-US" sz="1400" dirty="0"/>
              <a:t> </a:t>
            </a:r>
            <a:r>
              <a:rPr lang="en-US" sz="1400" dirty="0" err="1"/>
              <a:t>olmalıdır</a:t>
            </a:r>
            <a:r>
              <a:rPr lang="en-US" sz="1400" dirty="0"/>
              <a:t>:</a:t>
            </a:r>
          </a:p>
          <a:p>
            <a:pPr lvl="1">
              <a:lnSpc>
                <a:spcPct val="170000"/>
              </a:lnSpc>
            </a:pP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zayıf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, </a:t>
            </a:r>
            <a:r>
              <a:rPr lang="en-US" sz="1400" dirty="0" err="1"/>
              <a:t>bire</a:t>
            </a:r>
            <a:r>
              <a:rPr lang="en-US" sz="1400" dirty="0"/>
              <a:t> </a:t>
            </a:r>
            <a:r>
              <a:rPr lang="en-US" sz="1400" dirty="0" err="1"/>
              <a:t>çok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kümesine</a:t>
            </a:r>
            <a:r>
              <a:rPr lang="en-US" sz="1400" dirty="0"/>
              <a:t> </a:t>
            </a:r>
            <a:r>
              <a:rPr lang="en-US" sz="1400" dirty="0" err="1"/>
              <a:t>katılmalıdır</a:t>
            </a:r>
            <a:r>
              <a:rPr lang="en-US" sz="1400" dirty="0"/>
              <a:t> (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zayıf</a:t>
            </a:r>
            <a:r>
              <a:rPr lang="en-US" sz="1400" dirty="0"/>
              <a:t> </a:t>
            </a:r>
            <a:r>
              <a:rPr lang="en-US" sz="1400" dirty="0" err="1"/>
              <a:t>varlıkla</a:t>
            </a:r>
            <a:r>
              <a:rPr lang="en-US" sz="1400" dirty="0"/>
              <a:t> </a:t>
            </a:r>
            <a:r>
              <a:rPr lang="en-US" sz="1400" dirty="0" err="1"/>
              <a:t>ilişkilendirilir</a:t>
            </a:r>
            <a:r>
              <a:rPr lang="en-US" sz="1400" dirty="0"/>
              <a:t>, </a:t>
            </a:r>
            <a:r>
              <a:rPr lang="en-US" sz="1400" dirty="0" err="1"/>
              <a:t>ancak</a:t>
            </a:r>
            <a:r>
              <a:rPr lang="en-US" sz="1400" dirty="0"/>
              <a:t> her </a:t>
            </a:r>
            <a:r>
              <a:rPr lang="en-US" sz="1400" dirty="0" err="1"/>
              <a:t>zayıf</a:t>
            </a:r>
            <a:r>
              <a:rPr lang="en-US" sz="1400" dirty="0"/>
              <a:t> </a:t>
            </a:r>
            <a:r>
              <a:rPr lang="en-US" sz="1400" dirty="0" err="1"/>
              <a:t>varlığın</a:t>
            </a:r>
            <a:r>
              <a:rPr lang="en-US" sz="1400" dirty="0"/>
              <a:t> </a:t>
            </a:r>
            <a:r>
              <a:rPr lang="en-US" sz="1400" dirty="0" err="1"/>
              <a:t>tek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sahibi</a:t>
            </a:r>
            <a:r>
              <a:rPr lang="en-US" sz="1400" dirty="0"/>
              <a:t> </a:t>
            </a:r>
            <a:r>
              <a:rPr lang="en-US" sz="1400" dirty="0" err="1"/>
              <a:t>vardır</a:t>
            </a:r>
            <a:r>
              <a:rPr lang="en-US" sz="1400" dirty="0"/>
              <a:t>). Bu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kümesine</a:t>
            </a:r>
            <a:r>
              <a:rPr lang="en-US" sz="1400" dirty="0"/>
              <a:t> </a:t>
            </a:r>
            <a:r>
              <a:rPr lang="en-US" sz="1400" dirty="0" err="1"/>
              <a:t>zayıf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tanımlayıcı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denir</a:t>
            </a:r>
            <a:r>
              <a:rPr lang="en-US" sz="1400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US" sz="1400" dirty="0" err="1"/>
              <a:t>Zayıf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, </a:t>
            </a:r>
            <a:r>
              <a:rPr lang="en-US" sz="1400" dirty="0" err="1"/>
              <a:t>tanımlayıcı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kümesinde</a:t>
            </a:r>
            <a:r>
              <a:rPr lang="en-US" sz="1400" dirty="0"/>
              <a:t> </a:t>
            </a:r>
            <a:r>
              <a:rPr lang="en-US" sz="1400" dirty="0" err="1"/>
              <a:t>toplam</a:t>
            </a:r>
            <a:r>
              <a:rPr lang="en-US" sz="1400" dirty="0"/>
              <a:t> </a:t>
            </a:r>
            <a:r>
              <a:rPr lang="en-US" sz="1400" dirty="0" err="1"/>
              <a:t>katılıma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olmalıdır</a:t>
            </a:r>
            <a:r>
              <a:rPr lang="en-US" sz="14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1400" dirty="0" err="1"/>
              <a:t>Örneğin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Bağımlı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, </a:t>
            </a:r>
            <a:r>
              <a:rPr lang="en-US" sz="1400" dirty="0" err="1"/>
              <a:t>yalnızca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olan</a:t>
            </a:r>
            <a:r>
              <a:rPr lang="en-US" sz="1400" dirty="0"/>
              <a:t> </a:t>
            </a:r>
            <a:r>
              <a:rPr lang="en-US" sz="1400" dirty="0" err="1"/>
              <a:t>Çalışanlar</a:t>
            </a:r>
            <a:r>
              <a:rPr lang="en-US" sz="1400" dirty="0"/>
              <a:t> </a:t>
            </a:r>
            <a:r>
              <a:rPr lang="en-US" sz="1400" dirty="0" err="1"/>
              <a:t>varlığının</a:t>
            </a:r>
            <a:r>
              <a:rPr lang="en-US" sz="1400" dirty="0"/>
              <a:t> </a:t>
            </a:r>
            <a:r>
              <a:rPr lang="en-US" sz="1400" dirty="0" err="1"/>
              <a:t>anahtarını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Bağımlılar</a:t>
            </a:r>
            <a:r>
              <a:rPr lang="en-US" sz="1400" dirty="0"/>
              <a:t> </a:t>
            </a:r>
            <a:r>
              <a:rPr lang="en-US" sz="1400" dirty="0" err="1"/>
              <a:t>varlığının</a:t>
            </a:r>
            <a:r>
              <a:rPr lang="en-US" sz="1400" dirty="0"/>
              <a:t> </a:t>
            </a:r>
            <a:r>
              <a:rPr lang="en-US" sz="1400" dirty="0" err="1"/>
              <a:t>pname'ini</a:t>
            </a:r>
            <a:r>
              <a:rPr lang="en-US" sz="1400" dirty="0"/>
              <a:t> </a:t>
            </a:r>
            <a:r>
              <a:rPr lang="en-US" sz="1400" dirty="0" err="1"/>
              <a:t>alırsak</a:t>
            </a:r>
            <a:r>
              <a:rPr lang="en-US" sz="1400" dirty="0"/>
              <a:t> </a:t>
            </a:r>
            <a:r>
              <a:rPr lang="en-US" sz="1400" dirty="0" err="1"/>
              <a:t>benzersiz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tanımlanabilir</a:t>
            </a:r>
            <a:r>
              <a:rPr lang="en-US" sz="1400" dirty="0"/>
              <a:t>. </a:t>
            </a:r>
            <a:r>
              <a:rPr lang="en-US" sz="1400" dirty="0" err="1"/>
              <a:t>Belirli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zayıf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varlığı</a:t>
            </a:r>
            <a:r>
              <a:rPr lang="en-US" sz="1400" dirty="0"/>
              <a:t> </a:t>
            </a:r>
            <a:r>
              <a:rPr lang="en-US" sz="1400" dirty="0" err="1"/>
              <a:t>benzersiz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tanımlayan</a:t>
            </a:r>
            <a:r>
              <a:rPr lang="en-US" sz="1400" dirty="0"/>
              <a:t> </a:t>
            </a:r>
            <a:r>
              <a:rPr lang="en-US" sz="1400" dirty="0" err="1"/>
              <a:t>zayıf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nitelikleri</a:t>
            </a:r>
            <a:r>
              <a:rPr lang="en-US" sz="1400" dirty="0"/>
              <a:t> </a:t>
            </a:r>
            <a:r>
              <a:rPr lang="en-US" sz="1400" dirty="0" err="1"/>
              <a:t>kümesine</a:t>
            </a:r>
            <a:r>
              <a:rPr lang="en-US" sz="1400" dirty="0"/>
              <a:t> </a:t>
            </a:r>
            <a:r>
              <a:rPr lang="en-US" sz="1400" dirty="0" err="1"/>
              <a:t>zayıf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kısmi</a:t>
            </a:r>
            <a:r>
              <a:rPr lang="en-US" sz="1400" dirty="0"/>
              <a:t> </a:t>
            </a:r>
            <a:r>
              <a:rPr lang="en-US" sz="1400" dirty="0" err="1"/>
              <a:t>anahtarı</a:t>
            </a:r>
            <a:r>
              <a:rPr lang="en-US" sz="1400" dirty="0"/>
              <a:t> </a:t>
            </a:r>
            <a:r>
              <a:rPr lang="en-US" sz="1400" dirty="0" err="1"/>
              <a:t>denir</a:t>
            </a:r>
            <a:r>
              <a:rPr lang="en-US" sz="1400" dirty="0"/>
              <a:t>. </a:t>
            </a:r>
            <a:r>
              <a:rPr lang="en-US" sz="1400" dirty="0" err="1"/>
              <a:t>Örneğimizde</a:t>
            </a:r>
            <a:r>
              <a:rPr lang="en-US" sz="1400" dirty="0"/>
              <a:t>, </a:t>
            </a:r>
            <a:r>
              <a:rPr lang="en-US" sz="1400" dirty="0" err="1"/>
              <a:t>pname</a:t>
            </a:r>
            <a:r>
              <a:rPr lang="en-US" sz="1400" dirty="0"/>
              <a:t> </a:t>
            </a:r>
            <a:r>
              <a:rPr lang="en-US" sz="1400" dirty="0" err="1"/>
              <a:t>Bağımlılar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kısmi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anahtardır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808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E342C-FE70-AE47-063A-3D869DB29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2445-9F98-01DD-A029-3337144D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Giriş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0EBF-961F-CD75-9533-CB9D6A41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Varlık</a:t>
            </a:r>
            <a:r>
              <a:rPr lang="en-US" dirty="0"/>
              <a:t> </a:t>
            </a:r>
            <a:r>
              <a:rPr lang="en-US" dirty="0" err="1"/>
              <a:t>ilişkisi</a:t>
            </a:r>
            <a:r>
              <a:rPr lang="en-US" dirty="0"/>
              <a:t> (ER)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,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dünyadaki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işletmede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ilişkileri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tanımlamamızı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ilk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tasarımını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Kullanıcıların</a:t>
            </a:r>
            <a:r>
              <a:rPr lang="en-US" dirty="0"/>
              <a:t> ne </a:t>
            </a:r>
            <a:r>
              <a:rPr lang="en-US" dirty="0" err="1"/>
              <a:t>istediklerine</a:t>
            </a:r>
            <a:r>
              <a:rPr lang="en-US" dirty="0"/>
              <a:t> </a:t>
            </a:r>
            <a:r>
              <a:rPr lang="en-US" dirty="0" err="1"/>
              <a:t>dair</a:t>
            </a:r>
            <a:r>
              <a:rPr lang="en-US" dirty="0"/>
              <a:t> </a:t>
            </a:r>
            <a:r>
              <a:rPr lang="en-US" dirty="0" err="1"/>
              <a:t>gayri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açıklamadan</a:t>
            </a:r>
            <a:r>
              <a:rPr lang="en-US" dirty="0"/>
              <a:t>, </a:t>
            </a:r>
            <a:r>
              <a:rPr lang="en-US" dirty="0" err="1"/>
              <a:t>veritabanlarını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DBMS'de</a:t>
            </a:r>
            <a:r>
              <a:rPr lang="en-US" dirty="0"/>
              <a:t> </a:t>
            </a:r>
            <a:r>
              <a:rPr lang="en-US" dirty="0" err="1"/>
              <a:t>uygulanabilen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ayrıntılı</a:t>
            </a:r>
            <a:r>
              <a:rPr lang="en-US" dirty="0"/>
              <a:t>, </a:t>
            </a:r>
            <a:r>
              <a:rPr lang="en-US" dirty="0" err="1"/>
              <a:t>kesin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açıklamaya</a:t>
            </a:r>
            <a:r>
              <a:rPr lang="en-US" dirty="0"/>
              <a:t> </a:t>
            </a:r>
            <a:r>
              <a:rPr lang="en-US" dirty="0" err="1"/>
              <a:t>taşımamızı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yararlı</a:t>
            </a:r>
            <a:r>
              <a:rPr lang="en-US" dirty="0"/>
              <a:t> </a:t>
            </a:r>
            <a:r>
              <a:rPr lang="en-US" dirty="0" err="1"/>
              <a:t>kavramlar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ER </a:t>
            </a:r>
            <a:r>
              <a:rPr lang="en-US" dirty="0" err="1"/>
              <a:t>diyagramlarının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varyasyonunun</a:t>
            </a:r>
            <a:r>
              <a:rPr lang="en-US" dirty="0"/>
              <a:t> </a:t>
            </a:r>
            <a:r>
              <a:rPr lang="en-US" dirty="0" err="1"/>
              <a:t>kullanımda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görmüş</a:t>
            </a:r>
            <a:r>
              <a:rPr lang="en-US" dirty="0"/>
              <a:t> </a:t>
            </a:r>
            <a:r>
              <a:rPr lang="en-US" dirty="0" err="1"/>
              <a:t>standartların</a:t>
            </a:r>
            <a:r>
              <a:rPr lang="en-US" dirty="0"/>
              <a:t> </a:t>
            </a:r>
            <a:r>
              <a:rPr lang="en-US" dirty="0" err="1"/>
              <a:t>geçerli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belirtiyoruz</a:t>
            </a:r>
            <a:r>
              <a:rPr lang="en-US" dirty="0"/>
              <a:t>. Bu </a:t>
            </a:r>
            <a:r>
              <a:rPr lang="en-US" dirty="0" err="1"/>
              <a:t>bölümdeki</a:t>
            </a:r>
            <a:r>
              <a:rPr lang="en-US" dirty="0"/>
              <a:t> </a:t>
            </a:r>
            <a:r>
              <a:rPr lang="en-US" dirty="0" err="1"/>
              <a:t>sunum</a:t>
            </a:r>
            <a:r>
              <a:rPr lang="en-US" dirty="0"/>
              <a:t>, ER </a:t>
            </a:r>
            <a:r>
              <a:rPr lang="en-US" dirty="0" err="1"/>
              <a:t>modelleri</a:t>
            </a:r>
            <a:r>
              <a:rPr lang="en-US" dirty="0"/>
              <a:t> </a:t>
            </a:r>
            <a:r>
              <a:rPr lang="en-US" dirty="0" err="1"/>
              <a:t>ailesinin</a:t>
            </a:r>
            <a:r>
              <a:rPr lang="en-US" dirty="0"/>
              <a:t> </a:t>
            </a:r>
            <a:r>
              <a:rPr lang="en-US" dirty="0" err="1"/>
              <a:t>temsilcisidir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özelliklerden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seçki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10102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A74A6-5D63-0FCB-D7FC-70EDBA3E9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7F10-D941-2BB5-B662-F5E9C1BB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Zayıf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Varlıklar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CC449-40B2-8225-70A0-CD6C1D560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Bağımlılar</a:t>
            </a:r>
            <a:r>
              <a:rPr lang="en-US" sz="1400" dirty="0"/>
              <a:t> </a:t>
            </a:r>
            <a:r>
              <a:rPr lang="en-US" sz="1400" dirty="0" err="1"/>
              <a:t>zayıf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Çalışanlar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ilişkisi</a:t>
            </a:r>
            <a:r>
              <a:rPr lang="en-US" sz="1400" dirty="0"/>
              <a:t> </a:t>
            </a:r>
            <a:r>
              <a:rPr lang="en-US" sz="1400" dirty="0" err="1"/>
              <a:t>Şekil</a:t>
            </a:r>
            <a:r>
              <a:rPr lang="en-US" sz="1400" dirty="0"/>
              <a:t> 2.1.1'de </a:t>
            </a:r>
            <a:r>
              <a:rPr lang="en-US" sz="1400" dirty="0" err="1"/>
              <a:t>gösterilmiştir</a:t>
            </a:r>
            <a:r>
              <a:rPr lang="en-US" sz="1400" dirty="0"/>
              <a:t>. </a:t>
            </a:r>
            <a:r>
              <a:rPr lang="en-US" sz="1400" dirty="0" err="1"/>
              <a:t>Bağımlıların</a:t>
            </a:r>
            <a:r>
              <a:rPr lang="en-US" sz="1400" dirty="0"/>
              <a:t> </a:t>
            </a:r>
            <a:r>
              <a:rPr lang="en-US" sz="1400" dirty="0" err="1"/>
              <a:t>Politika'daki</a:t>
            </a:r>
            <a:r>
              <a:rPr lang="en-US" sz="1400" dirty="0"/>
              <a:t> </a:t>
            </a:r>
            <a:r>
              <a:rPr lang="en-US" sz="1400" dirty="0" err="1"/>
              <a:t>toplam</a:t>
            </a:r>
            <a:r>
              <a:rPr lang="en-US" sz="1400" dirty="0"/>
              <a:t> </a:t>
            </a:r>
            <a:r>
              <a:rPr lang="en-US" sz="1400" dirty="0" err="1"/>
              <a:t>katılımı</a:t>
            </a:r>
            <a:r>
              <a:rPr lang="en-US" sz="1400" dirty="0"/>
              <a:t>, </a:t>
            </a:r>
            <a:r>
              <a:rPr lang="en-US" sz="1400" dirty="0" err="1"/>
              <a:t>koyu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çizgiyle</a:t>
            </a:r>
            <a:r>
              <a:rPr lang="en-US" sz="1400" dirty="0"/>
              <a:t> </a:t>
            </a:r>
            <a:r>
              <a:rPr lang="en-US" sz="1400" dirty="0" err="1"/>
              <a:t>bağlanarak</a:t>
            </a:r>
            <a:r>
              <a:rPr lang="en-US" sz="1400" dirty="0"/>
              <a:t> </a:t>
            </a:r>
            <a:r>
              <a:rPr lang="en-US" sz="1400" dirty="0" err="1"/>
              <a:t>gösterilir</a:t>
            </a:r>
            <a:r>
              <a:rPr lang="en-US" sz="1400" dirty="0"/>
              <a:t>. </a:t>
            </a:r>
            <a:r>
              <a:rPr lang="en-US" sz="1400" dirty="0" err="1"/>
              <a:t>Bağımlılardan</a:t>
            </a:r>
            <a:r>
              <a:rPr lang="en-US" sz="1400" dirty="0"/>
              <a:t> </a:t>
            </a:r>
            <a:r>
              <a:rPr lang="en-US" sz="1400" dirty="0" err="1"/>
              <a:t>Politika'ya</a:t>
            </a:r>
            <a:r>
              <a:rPr lang="en-US" sz="1400" dirty="0"/>
              <a:t> </a:t>
            </a:r>
            <a:r>
              <a:rPr lang="en-US" sz="1400" dirty="0" err="1"/>
              <a:t>doğru</a:t>
            </a:r>
            <a:r>
              <a:rPr lang="en-US" sz="1400" dirty="0"/>
              <a:t> </a:t>
            </a:r>
            <a:r>
              <a:rPr lang="en-US" sz="1400" dirty="0" err="1"/>
              <a:t>giden</a:t>
            </a:r>
            <a:r>
              <a:rPr lang="en-US" sz="1400" dirty="0"/>
              <a:t> ok, her </a:t>
            </a:r>
            <a:r>
              <a:rPr lang="en-US" sz="1400" dirty="0" err="1"/>
              <a:t>Bağımlı</a:t>
            </a:r>
            <a:r>
              <a:rPr lang="en-US" sz="1400" dirty="0"/>
              <a:t> </a:t>
            </a:r>
            <a:r>
              <a:rPr lang="en-US" sz="1400" dirty="0" err="1"/>
              <a:t>varlığının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(</a:t>
            </a:r>
            <a:r>
              <a:rPr lang="en-US" sz="1400" dirty="0" err="1"/>
              <a:t>aslında</a:t>
            </a:r>
            <a:r>
              <a:rPr lang="en-US" sz="1400" dirty="0"/>
              <a:t>, </a:t>
            </a:r>
            <a:r>
              <a:rPr lang="en-US" sz="1400" dirty="0" err="1"/>
              <a:t>katılım</a:t>
            </a:r>
            <a:r>
              <a:rPr lang="en-US" sz="1400" dirty="0"/>
              <a:t> </a:t>
            </a:r>
            <a:r>
              <a:rPr lang="en-US" sz="1400" dirty="0" err="1"/>
              <a:t>kısıtlaması</a:t>
            </a:r>
            <a:r>
              <a:rPr lang="en-US" sz="1400" dirty="0"/>
              <a:t> </a:t>
            </a:r>
            <a:r>
              <a:rPr lang="en-US" sz="1400" dirty="0" err="1"/>
              <a:t>nedeniyle</a:t>
            </a:r>
            <a:r>
              <a:rPr lang="en-US" sz="1400" dirty="0"/>
              <a:t> tam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) </a:t>
            </a:r>
            <a:r>
              <a:rPr lang="en-US" sz="1400" dirty="0" err="1"/>
              <a:t>Politika</a:t>
            </a:r>
            <a:r>
              <a:rPr lang="en-US" sz="1400" dirty="0"/>
              <a:t> </a:t>
            </a:r>
            <a:r>
              <a:rPr lang="en-US" sz="1400" dirty="0" err="1"/>
              <a:t>ilişkisinde</a:t>
            </a:r>
            <a:r>
              <a:rPr lang="en-US" sz="1400" dirty="0"/>
              <a:t> </a:t>
            </a:r>
            <a:r>
              <a:rPr lang="en-US" sz="1400" dirty="0" err="1"/>
              <a:t>göründüğünü</a:t>
            </a:r>
            <a:r>
              <a:rPr lang="en-US" sz="1400" dirty="0"/>
              <a:t> </a:t>
            </a:r>
            <a:r>
              <a:rPr lang="en-US" sz="1400" dirty="0" err="1"/>
              <a:t>gösterir</a:t>
            </a:r>
            <a:r>
              <a:rPr lang="en-US" sz="1400" dirty="0"/>
              <a:t>. </a:t>
            </a:r>
            <a:r>
              <a:rPr lang="en-US" sz="1400" dirty="0" err="1"/>
              <a:t>Bağımlıların</a:t>
            </a:r>
            <a:r>
              <a:rPr lang="en-US" sz="1400" dirty="0"/>
              <a:t> </a:t>
            </a:r>
            <a:r>
              <a:rPr lang="en-US" sz="1400" dirty="0" err="1"/>
              <a:t>zayıf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Politika'nın</a:t>
            </a:r>
            <a:r>
              <a:rPr lang="en-US" sz="1400" dirty="0"/>
              <a:t> </a:t>
            </a:r>
            <a:r>
              <a:rPr lang="en-US" sz="1400" dirty="0" err="1"/>
              <a:t>onun</a:t>
            </a:r>
            <a:r>
              <a:rPr lang="en-US" sz="1400" dirty="0"/>
              <a:t> </a:t>
            </a:r>
            <a:r>
              <a:rPr lang="en-US" sz="1400" dirty="0" err="1"/>
              <a:t>tanımlayıcı</a:t>
            </a:r>
            <a:r>
              <a:rPr lang="en-US" sz="1400" dirty="0"/>
              <a:t> </a:t>
            </a:r>
            <a:r>
              <a:rPr lang="en-US" sz="1400" dirty="0" err="1"/>
              <a:t>ilişkisi</a:t>
            </a:r>
            <a:r>
              <a:rPr lang="en-US" sz="1400" dirty="0"/>
              <a:t> </a:t>
            </a:r>
            <a:r>
              <a:rPr lang="en-US" sz="1400" dirty="0" err="1"/>
              <a:t>olduğunu</a:t>
            </a:r>
            <a:r>
              <a:rPr lang="en-US" sz="1400" dirty="0"/>
              <a:t> </a:t>
            </a:r>
            <a:r>
              <a:rPr lang="en-US" sz="1400" dirty="0" err="1"/>
              <a:t>vurgulamak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her </a:t>
            </a:r>
            <a:r>
              <a:rPr lang="en-US" sz="1400" dirty="0" err="1"/>
              <a:t>ikisini</a:t>
            </a:r>
            <a:r>
              <a:rPr lang="en-US" sz="1400" dirty="0"/>
              <a:t> de </a:t>
            </a:r>
            <a:r>
              <a:rPr lang="en-US" sz="1400" dirty="0" err="1"/>
              <a:t>koyu</a:t>
            </a:r>
            <a:r>
              <a:rPr lang="en-US" sz="1400" dirty="0"/>
              <a:t> </a:t>
            </a:r>
            <a:r>
              <a:rPr lang="en-US" sz="1400" dirty="0" err="1"/>
              <a:t>çizgilerle</a:t>
            </a:r>
            <a:r>
              <a:rPr lang="en-US" sz="1400" dirty="0"/>
              <a:t> </a:t>
            </a:r>
            <a:r>
              <a:rPr lang="en-US" sz="1400" dirty="0" err="1"/>
              <a:t>çizeriz</a:t>
            </a:r>
            <a:r>
              <a:rPr lang="en-US" sz="1400" dirty="0"/>
              <a:t>. </a:t>
            </a:r>
            <a:r>
              <a:rPr lang="en-US" sz="1400" dirty="0" err="1"/>
              <a:t>pname'in</a:t>
            </a:r>
            <a:r>
              <a:rPr lang="en-US" sz="1400" dirty="0"/>
              <a:t> </a:t>
            </a:r>
            <a:r>
              <a:rPr lang="en-US" sz="1400" dirty="0" err="1"/>
              <a:t>Bağımlılar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kısmi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anahtar</a:t>
            </a:r>
            <a:r>
              <a:rPr lang="en-US" sz="1400" dirty="0"/>
              <a:t> </a:t>
            </a:r>
            <a:r>
              <a:rPr lang="en-US" sz="1400" dirty="0" err="1"/>
              <a:t>olduğunu</a:t>
            </a:r>
            <a:r>
              <a:rPr lang="en-US" sz="1400" dirty="0"/>
              <a:t> </a:t>
            </a:r>
            <a:r>
              <a:rPr lang="en-US" sz="1400" dirty="0" err="1"/>
              <a:t>belirtmek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, </a:t>
            </a:r>
            <a:r>
              <a:rPr lang="en-US" sz="1400" dirty="0" err="1"/>
              <a:t>kesik</a:t>
            </a:r>
            <a:r>
              <a:rPr lang="en-US" sz="1400" dirty="0"/>
              <a:t> </a:t>
            </a:r>
            <a:r>
              <a:rPr lang="en-US" sz="1400" dirty="0" err="1"/>
              <a:t>çizgi</a:t>
            </a:r>
            <a:r>
              <a:rPr lang="en-US" sz="1400" dirty="0"/>
              <a:t> </a:t>
            </a:r>
            <a:r>
              <a:rPr lang="en-US" sz="1400" dirty="0" err="1"/>
              <a:t>kullanarak</a:t>
            </a:r>
            <a:r>
              <a:rPr lang="en-US" sz="1400" dirty="0"/>
              <a:t> </a:t>
            </a:r>
            <a:r>
              <a:rPr lang="en-US" sz="1400" dirty="0" err="1"/>
              <a:t>altını</a:t>
            </a:r>
            <a:r>
              <a:rPr lang="en-US" sz="1400" dirty="0"/>
              <a:t> </a:t>
            </a:r>
            <a:r>
              <a:rPr lang="en-US" sz="1400" dirty="0" err="1"/>
              <a:t>çizeriz</a:t>
            </a:r>
            <a:r>
              <a:rPr lang="en-US" sz="1400" dirty="0"/>
              <a:t>. Bu, </a:t>
            </a:r>
            <a:r>
              <a:rPr lang="en-US" sz="1400" dirty="0" err="1"/>
              <a:t>aynı</a:t>
            </a:r>
            <a:r>
              <a:rPr lang="en-US" sz="1400" dirty="0"/>
              <a:t> </a:t>
            </a:r>
            <a:r>
              <a:rPr lang="en-US" sz="1400" dirty="0" err="1"/>
              <a:t>pname</a:t>
            </a:r>
            <a:r>
              <a:rPr lang="en-US" sz="1400" dirty="0"/>
              <a:t> </a:t>
            </a:r>
            <a:r>
              <a:rPr lang="en-US" sz="1400" dirty="0" err="1"/>
              <a:t>değerine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iki</a:t>
            </a:r>
            <a:r>
              <a:rPr lang="en-US" sz="1400" dirty="0"/>
              <a:t> </a:t>
            </a:r>
            <a:r>
              <a:rPr lang="en-US" sz="1400" dirty="0" err="1"/>
              <a:t>bağımlı</a:t>
            </a:r>
            <a:r>
              <a:rPr lang="en-US" sz="1400" dirty="0"/>
              <a:t> </a:t>
            </a:r>
            <a:r>
              <a:rPr lang="en-US" sz="1400" dirty="0" err="1"/>
              <a:t>olabileceği</a:t>
            </a:r>
            <a:r>
              <a:rPr lang="en-US" sz="1400" dirty="0"/>
              <a:t> </a:t>
            </a:r>
            <a:r>
              <a:rPr lang="en-US" sz="1400" dirty="0" err="1"/>
              <a:t>anlamına</a:t>
            </a:r>
            <a:r>
              <a:rPr lang="en-US" sz="1400" dirty="0"/>
              <a:t> </a:t>
            </a:r>
            <a:r>
              <a:rPr lang="en-US" sz="1400" dirty="0" err="1"/>
              <a:t>gelir</a:t>
            </a:r>
            <a:r>
              <a:rPr lang="en-US" sz="1400" dirty="0"/>
              <a:t>.</a:t>
            </a:r>
          </a:p>
        </p:txBody>
      </p:sp>
      <p:pic>
        <p:nvPicPr>
          <p:cNvPr id="7" name="Picture 6" descr="A diagram of a policy&#10;&#10;Description automatically generated">
            <a:extLst>
              <a:ext uri="{FF2B5EF4-FFF2-40B4-BE49-F238E27FC236}">
                <a16:creationId xmlns:a16="http://schemas.microsoft.com/office/drawing/2014/main" id="{C0E6772F-DD7E-19ED-C975-B8A32C0C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054029"/>
            <a:ext cx="7772400" cy="24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10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C41BD-ABD8-3A9B-788A-A8CC789FB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402E-A264-E3EC-BA1D-A035E02C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Sınıf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Hiyerarşileri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347E-4476-8BE0-5EC8-9C54AE2AC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Bazen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kümesindeki</a:t>
            </a:r>
            <a:r>
              <a:rPr lang="en-US" sz="1400" dirty="0"/>
              <a:t> </a:t>
            </a:r>
            <a:r>
              <a:rPr lang="en-US" sz="1400" dirty="0" err="1"/>
              <a:t>varlıkları</a:t>
            </a:r>
            <a:r>
              <a:rPr lang="en-US" sz="1400" dirty="0"/>
              <a:t> alt </a:t>
            </a:r>
            <a:r>
              <a:rPr lang="en-US" sz="1400" dirty="0" err="1"/>
              <a:t>sınıflara</a:t>
            </a:r>
            <a:r>
              <a:rPr lang="en-US" sz="1400" dirty="0"/>
              <a:t> </a:t>
            </a:r>
            <a:r>
              <a:rPr lang="en-US" sz="1400" dirty="0" err="1"/>
              <a:t>sınıflandırmak</a:t>
            </a:r>
            <a:r>
              <a:rPr lang="en-US" sz="1400" dirty="0"/>
              <a:t> </a:t>
            </a:r>
            <a:r>
              <a:rPr lang="en-US" sz="1400" dirty="0" err="1"/>
              <a:t>doğaldır</a:t>
            </a:r>
            <a:r>
              <a:rPr lang="en-US" sz="1400" dirty="0"/>
              <a:t>. </a:t>
            </a:r>
            <a:r>
              <a:rPr lang="en-US" sz="1400" dirty="0" err="1"/>
              <a:t>Örneğin</a:t>
            </a:r>
            <a:r>
              <a:rPr lang="en-US" sz="1400" dirty="0"/>
              <a:t>, </a:t>
            </a:r>
            <a:r>
              <a:rPr lang="en-US" sz="1400" dirty="0" err="1"/>
              <a:t>ödemenin</a:t>
            </a:r>
            <a:r>
              <a:rPr lang="en-US" sz="1400" dirty="0"/>
              <a:t> hangi </a:t>
            </a:r>
            <a:r>
              <a:rPr lang="en-US" sz="1400" dirty="0" err="1"/>
              <a:t>temele</a:t>
            </a:r>
            <a:r>
              <a:rPr lang="en-US" sz="1400" dirty="0"/>
              <a:t> </a:t>
            </a:r>
            <a:r>
              <a:rPr lang="en-US" sz="1400" dirty="0" err="1"/>
              <a:t>dayandığını</a:t>
            </a:r>
            <a:r>
              <a:rPr lang="en-US" sz="1400" dirty="0"/>
              <a:t> </a:t>
            </a:r>
            <a:r>
              <a:rPr lang="en-US" sz="1400" dirty="0" err="1"/>
              <a:t>ayırt</a:t>
            </a:r>
            <a:r>
              <a:rPr lang="en-US" sz="1400" dirty="0"/>
              <a:t> </a:t>
            </a:r>
            <a:r>
              <a:rPr lang="en-US" sz="1400" dirty="0" err="1"/>
              <a:t>etmek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Hourly-Emps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ContractEmps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hakkında</a:t>
            </a:r>
            <a:r>
              <a:rPr lang="en-US" sz="1400" dirty="0"/>
              <a:t> </a:t>
            </a:r>
            <a:r>
              <a:rPr lang="en-US" sz="1400" dirty="0" err="1"/>
              <a:t>konuşmak</a:t>
            </a:r>
            <a:r>
              <a:rPr lang="en-US" sz="1400" dirty="0"/>
              <a:t> </a:t>
            </a:r>
            <a:r>
              <a:rPr lang="en-US" sz="1400" dirty="0" err="1"/>
              <a:t>isteyebiliriz</a:t>
            </a:r>
            <a:r>
              <a:rPr lang="en-US" sz="1400" dirty="0"/>
              <a:t>. </a:t>
            </a:r>
            <a:r>
              <a:rPr lang="en-US" sz="1400" dirty="0" err="1"/>
              <a:t>Hourly_Emps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hours_worked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hourly_wage</a:t>
            </a:r>
            <a:r>
              <a:rPr lang="en-US" sz="1400" dirty="0"/>
              <a:t> </a:t>
            </a:r>
            <a:r>
              <a:rPr lang="en-US" sz="1400" dirty="0" err="1"/>
              <a:t>niteliklerini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ContractEmps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contractid</a:t>
            </a:r>
            <a:r>
              <a:rPr lang="en-US" sz="1400" dirty="0"/>
              <a:t> </a:t>
            </a:r>
            <a:r>
              <a:rPr lang="en-US" sz="1400" dirty="0" err="1"/>
              <a:t>niteliğini</a:t>
            </a:r>
            <a:r>
              <a:rPr lang="en-US" sz="1400" dirty="0"/>
              <a:t> </a:t>
            </a:r>
            <a:r>
              <a:rPr lang="en-US" sz="1400" dirty="0" err="1"/>
              <a:t>tanımlayabiliriz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7407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6A53-8784-33CF-6569-6C25CD24B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DDA3-44A6-5B86-A284-3E5505620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Sınıf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Hiyerarşileri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C3C83-10EB-575C-84F1-5DBC765D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Bu </a:t>
            </a:r>
            <a:r>
              <a:rPr lang="en-US" sz="1400" dirty="0" err="1"/>
              <a:t>kümelerden</a:t>
            </a:r>
            <a:r>
              <a:rPr lang="en-US" sz="1400" dirty="0"/>
              <a:t> </a:t>
            </a:r>
            <a:r>
              <a:rPr lang="en-US" sz="1400" dirty="0" err="1"/>
              <a:t>birindeki</a:t>
            </a:r>
            <a:r>
              <a:rPr lang="en-US" sz="1400" dirty="0"/>
              <a:t> her </a:t>
            </a:r>
            <a:r>
              <a:rPr lang="en-US" sz="1400" dirty="0" err="1"/>
              <a:t>varlığın</a:t>
            </a:r>
            <a:r>
              <a:rPr lang="en-US" sz="1400" dirty="0"/>
              <a:t> </a:t>
            </a:r>
            <a:r>
              <a:rPr lang="en-US" sz="1400" dirty="0" err="1"/>
              <a:t>aynı</a:t>
            </a:r>
            <a:r>
              <a:rPr lang="en-US" sz="1400" dirty="0"/>
              <a:t> </a:t>
            </a:r>
            <a:r>
              <a:rPr lang="en-US" sz="1400" dirty="0" err="1"/>
              <a:t>zamanda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Employees </a:t>
            </a:r>
            <a:r>
              <a:rPr lang="en-US" sz="1400" dirty="0" err="1"/>
              <a:t>varlığı</a:t>
            </a:r>
            <a:r>
              <a:rPr lang="en-US" sz="1400" dirty="0"/>
              <a:t> </a:t>
            </a:r>
            <a:r>
              <a:rPr lang="en-US" sz="1400" dirty="0" err="1"/>
              <a:t>olması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nedenle</a:t>
            </a:r>
            <a:r>
              <a:rPr lang="en-US" sz="1400" dirty="0"/>
              <a:t> </a:t>
            </a:r>
            <a:r>
              <a:rPr lang="en-US" sz="1400" dirty="0" err="1"/>
              <a:t>Employees'in</a:t>
            </a:r>
            <a:r>
              <a:rPr lang="en-US" sz="1400" dirty="0"/>
              <a:t> </a:t>
            </a:r>
            <a:r>
              <a:rPr lang="en-US" sz="1400" dirty="0" err="1"/>
              <a:t>tüm</a:t>
            </a:r>
            <a:r>
              <a:rPr lang="en-US" sz="1400" dirty="0"/>
              <a:t> </a:t>
            </a:r>
            <a:r>
              <a:rPr lang="en-US" sz="1400" dirty="0" err="1"/>
              <a:t>niteliklerinin</a:t>
            </a:r>
            <a:r>
              <a:rPr lang="en-US" sz="1400" dirty="0"/>
              <a:t> </a:t>
            </a:r>
            <a:r>
              <a:rPr lang="en-US" sz="1400" dirty="0" err="1"/>
              <a:t>tanımlanmış</a:t>
            </a:r>
            <a:r>
              <a:rPr lang="en-US" sz="1400" dirty="0"/>
              <a:t> </a:t>
            </a:r>
            <a:r>
              <a:rPr lang="en-US" sz="1400" dirty="0" err="1"/>
              <a:t>olması</a:t>
            </a:r>
            <a:r>
              <a:rPr lang="en-US" sz="1400" dirty="0"/>
              <a:t> </a:t>
            </a:r>
            <a:r>
              <a:rPr lang="en-US" sz="1400" dirty="0" err="1"/>
              <a:t>gerektiği</a:t>
            </a:r>
            <a:r>
              <a:rPr lang="en-US" sz="1400" dirty="0"/>
              <a:t> </a:t>
            </a:r>
            <a:r>
              <a:rPr lang="en-US" sz="1400" dirty="0" err="1"/>
              <a:t>semantiğini</a:t>
            </a:r>
            <a:r>
              <a:rPr lang="en-US" sz="1400" dirty="0"/>
              <a:t> </a:t>
            </a:r>
            <a:r>
              <a:rPr lang="en-US" sz="1400" dirty="0" err="1"/>
              <a:t>istiyoruz</a:t>
            </a:r>
            <a:r>
              <a:rPr lang="en-US" sz="1400" dirty="0"/>
              <a:t>. Bu </a:t>
            </a:r>
            <a:r>
              <a:rPr lang="en-US" sz="1400" dirty="0" err="1"/>
              <a:t>nedenle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Hourly_Emps</a:t>
            </a:r>
            <a:r>
              <a:rPr lang="en-US" sz="1400" dirty="0"/>
              <a:t> </a:t>
            </a:r>
            <a:r>
              <a:rPr lang="en-US" sz="1400" dirty="0" err="1"/>
              <a:t>varlığı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tanımlanan</a:t>
            </a:r>
            <a:r>
              <a:rPr lang="en-US" sz="1400" dirty="0"/>
              <a:t> </a:t>
            </a:r>
            <a:r>
              <a:rPr lang="en-US" sz="1400" dirty="0" err="1"/>
              <a:t>nitelikler</a:t>
            </a:r>
            <a:r>
              <a:rPr lang="en-US" sz="1400" dirty="0"/>
              <a:t> Employees </a:t>
            </a:r>
            <a:r>
              <a:rPr lang="en-US" sz="1400" dirty="0" err="1"/>
              <a:t>artı</a:t>
            </a:r>
            <a:r>
              <a:rPr lang="en-US" sz="1400" dirty="0"/>
              <a:t> </a:t>
            </a:r>
            <a:r>
              <a:rPr lang="en-US" sz="1400" dirty="0" err="1"/>
              <a:t>Hourly_Emps</a:t>
            </a:r>
            <a:r>
              <a:rPr lang="en-US" sz="1400" dirty="0"/>
              <a:t> </a:t>
            </a:r>
            <a:r>
              <a:rPr lang="en-US" sz="1400" dirty="0" err="1"/>
              <a:t>nitelikleridir</a:t>
            </a:r>
            <a:r>
              <a:rPr lang="en-US" sz="1400" dirty="0"/>
              <a:t>. Employees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niteliklerinin</a:t>
            </a:r>
            <a:r>
              <a:rPr lang="en-US" sz="1400" dirty="0"/>
              <a:t> </a:t>
            </a:r>
            <a:r>
              <a:rPr lang="en-US" sz="1400" dirty="0" err="1"/>
              <a:t>Hourly_Emps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tarafından</a:t>
            </a:r>
            <a:r>
              <a:rPr lang="en-US" sz="1400" dirty="0"/>
              <a:t> </a:t>
            </a:r>
            <a:r>
              <a:rPr lang="en-US" sz="1400" dirty="0" err="1"/>
              <a:t>devralındığını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Hourly-Emps </a:t>
            </a:r>
            <a:r>
              <a:rPr lang="en-US" sz="1400" dirty="0" err="1"/>
              <a:t>ISA'sının</a:t>
            </a:r>
            <a:r>
              <a:rPr lang="en-US" sz="1400" dirty="0"/>
              <a:t> (</a:t>
            </a:r>
            <a:r>
              <a:rPr lang="en-US" sz="1400" dirty="0" err="1"/>
              <a:t>yani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) Employees </a:t>
            </a:r>
            <a:r>
              <a:rPr lang="en-US" sz="1400" dirty="0" err="1"/>
              <a:t>olduğunu</a:t>
            </a:r>
            <a:r>
              <a:rPr lang="en-US" sz="1400" dirty="0"/>
              <a:t> </a:t>
            </a:r>
            <a:r>
              <a:rPr lang="en-US" sz="1400" dirty="0" err="1"/>
              <a:t>söylüyoruz</a:t>
            </a:r>
            <a:r>
              <a:rPr lang="en-US" sz="1400" dirty="0"/>
              <a:t>. Ek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C++ </a:t>
            </a:r>
            <a:r>
              <a:rPr lang="en-US" sz="1400" dirty="0" err="1"/>
              <a:t>gibi</a:t>
            </a:r>
            <a:r>
              <a:rPr lang="en-US" sz="1400" dirty="0"/>
              <a:t> </a:t>
            </a:r>
            <a:r>
              <a:rPr lang="en-US" sz="1400" dirty="0" err="1"/>
              <a:t>programlama</a:t>
            </a:r>
            <a:r>
              <a:rPr lang="en-US" sz="1400" dirty="0"/>
              <a:t> </a:t>
            </a:r>
            <a:r>
              <a:rPr lang="en-US" sz="1400" dirty="0" err="1"/>
              <a:t>dillerindeki</a:t>
            </a:r>
            <a:r>
              <a:rPr lang="en-US" sz="1400" dirty="0"/>
              <a:t> </a:t>
            </a:r>
            <a:r>
              <a:rPr lang="en-US" sz="1400" dirty="0" err="1"/>
              <a:t>sınıf</a:t>
            </a:r>
            <a:r>
              <a:rPr lang="en-US" sz="1400" dirty="0"/>
              <a:t> </a:t>
            </a:r>
            <a:r>
              <a:rPr lang="en-US" sz="1400" dirty="0" err="1"/>
              <a:t>hiyerarşilerinin</a:t>
            </a:r>
            <a:r>
              <a:rPr lang="en-US" sz="1400" dirty="0"/>
              <a:t> </a:t>
            </a:r>
            <a:r>
              <a:rPr lang="en-US" sz="1400" dirty="0" err="1"/>
              <a:t>aksine</a:t>
            </a:r>
            <a:r>
              <a:rPr lang="en-US" sz="1400" dirty="0"/>
              <a:t>,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kümelerinin</a:t>
            </a:r>
            <a:r>
              <a:rPr lang="en-US" sz="1400" dirty="0"/>
              <a:t> </a:t>
            </a:r>
            <a:r>
              <a:rPr lang="en-US" sz="1400" dirty="0" err="1"/>
              <a:t>örnekleri</a:t>
            </a:r>
            <a:r>
              <a:rPr lang="en-US" sz="1400" dirty="0"/>
              <a:t> </a:t>
            </a:r>
            <a:r>
              <a:rPr lang="en-US" sz="1400" dirty="0" err="1"/>
              <a:t>üzerindeki</a:t>
            </a:r>
            <a:r>
              <a:rPr lang="en-US" sz="1400" dirty="0"/>
              <a:t> </a:t>
            </a:r>
            <a:r>
              <a:rPr lang="en-US" sz="1400" dirty="0" err="1"/>
              <a:t>sorgularda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kısıtlama</a:t>
            </a:r>
            <a:r>
              <a:rPr lang="en-US" sz="1400" dirty="0"/>
              <a:t> </a:t>
            </a:r>
            <a:r>
              <a:rPr lang="en-US" sz="1400" dirty="0" err="1"/>
              <a:t>vardır</a:t>
            </a:r>
            <a:r>
              <a:rPr lang="en-US" sz="1400" dirty="0"/>
              <a:t>: </a:t>
            </a:r>
            <a:r>
              <a:rPr lang="en-US" sz="1400" dirty="0" err="1"/>
              <a:t>Tüm</a:t>
            </a:r>
            <a:r>
              <a:rPr lang="en-US" sz="1400" dirty="0"/>
              <a:t> Employees </a:t>
            </a:r>
            <a:r>
              <a:rPr lang="en-US" sz="1400" dirty="0" err="1"/>
              <a:t>varlıklarını</a:t>
            </a:r>
            <a:r>
              <a:rPr lang="en-US" sz="1400" dirty="0"/>
              <a:t> </a:t>
            </a:r>
            <a:r>
              <a:rPr lang="en-US" sz="1400" dirty="0" err="1"/>
              <a:t>soran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sorgu</a:t>
            </a:r>
            <a:r>
              <a:rPr lang="en-US" sz="1400" dirty="0"/>
              <a:t>, </a:t>
            </a:r>
            <a:r>
              <a:rPr lang="en-US" sz="1400" dirty="0" err="1"/>
              <a:t>tüm</a:t>
            </a:r>
            <a:r>
              <a:rPr lang="en-US" sz="1400" dirty="0"/>
              <a:t> </a:t>
            </a:r>
            <a:r>
              <a:rPr lang="en-US" sz="1400" dirty="0" err="1"/>
              <a:t>Hourly_Emps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ContractEmps</a:t>
            </a:r>
            <a:r>
              <a:rPr lang="en-US" sz="1400" dirty="0"/>
              <a:t> </a:t>
            </a:r>
            <a:r>
              <a:rPr lang="en-US" sz="1400" dirty="0" err="1"/>
              <a:t>varlıklarını</a:t>
            </a:r>
            <a:r>
              <a:rPr lang="en-US" sz="1400" dirty="0"/>
              <a:t> da </a:t>
            </a:r>
            <a:r>
              <a:rPr lang="en-US" sz="1400" dirty="0" err="1"/>
              <a:t>dikkate</a:t>
            </a:r>
            <a:r>
              <a:rPr lang="en-US" sz="1400" dirty="0"/>
              <a:t> </a:t>
            </a:r>
            <a:r>
              <a:rPr lang="en-US" sz="1400" dirty="0" err="1"/>
              <a:t>almalıdır</a:t>
            </a:r>
            <a:r>
              <a:rPr lang="en-US" sz="1400" dirty="0"/>
              <a:t>. </a:t>
            </a:r>
            <a:r>
              <a:rPr lang="en-US" sz="1400" dirty="0" err="1"/>
              <a:t>Şekil</a:t>
            </a:r>
            <a:r>
              <a:rPr lang="en-US" sz="1400" dirty="0"/>
              <a:t> 2.12, </a:t>
            </a:r>
            <a:r>
              <a:rPr lang="en-US" sz="1400" dirty="0" err="1"/>
              <a:t>sınıf</a:t>
            </a:r>
            <a:r>
              <a:rPr lang="en-US" sz="1400" dirty="0"/>
              <a:t> </a:t>
            </a:r>
            <a:r>
              <a:rPr lang="en-US" sz="1400" dirty="0" err="1"/>
              <a:t>hiyerarşisini</a:t>
            </a:r>
            <a:r>
              <a:rPr lang="en-US" sz="1400" dirty="0"/>
              <a:t> </a:t>
            </a:r>
            <a:r>
              <a:rPr lang="en-US" sz="1400" dirty="0" err="1"/>
              <a:t>göstermektedir</a:t>
            </a:r>
            <a:r>
              <a:rPr lang="en-US" sz="1400" dirty="0"/>
              <a:t>.</a:t>
            </a:r>
          </a:p>
        </p:txBody>
      </p:sp>
      <p:pic>
        <p:nvPicPr>
          <p:cNvPr id="7" name="Picture 6" descr="A diagram of a company structure&#10;&#10;Description automatically generated">
            <a:extLst>
              <a:ext uri="{FF2B5EF4-FFF2-40B4-BE49-F238E27FC236}">
                <a16:creationId xmlns:a16="http://schemas.microsoft.com/office/drawing/2014/main" id="{85D1D120-B916-A095-E895-2700842FE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00" y="1706563"/>
            <a:ext cx="47371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74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FA15C-931B-1B6E-4F15-4778BA304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4C6DC-0205-7240-5133-F9962735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Sınıf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Hiyerarşileri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7947-3022-1D6F-60EE-1B04EB10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42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Employees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ayrıca</a:t>
            </a:r>
            <a:r>
              <a:rPr lang="en-US" sz="1400" dirty="0"/>
              <a:t> </a:t>
            </a:r>
            <a:r>
              <a:rPr lang="en-US" sz="1400" dirty="0" err="1"/>
              <a:t>farklı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ölçüt</a:t>
            </a:r>
            <a:r>
              <a:rPr lang="en-US" sz="1400" dirty="0"/>
              <a:t> </a:t>
            </a:r>
            <a:r>
              <a:rPr lang="en-US" sz="1400" dirty="0" err="1"/>
              <a:t>kullanılarak</a:t>
            </a:r>
            <a:r>
              <a:rPr lang="en-US" sz="1400" dirty="0"/>
              <a:t> </a:t>
            </a:r>
            <a:r>
              <a:rPr lang="en-US" sz="1400" dirty="0" err="1"/>
              <a:t>sınıflandırılabilir</a:t>
            </a:r>
            <a:r>
              <a:rPr lang="en-US" sz="1400" dirty="0"/>
              <a:t>. </a:t>
            </a:r>
            <a:r>
              <a:rPr lang="en-US" sz="1400" dirty="0" err="1"/>
              <a:t>Örneğin</a:t>
            </a:r>
            <a:r>
              <a:rPr lang="en-US" sz="1400" dirty="0"/>
              <a:t>, </a:t>
            </a:r>
            <a:r>
              <a:rPr lang="en-US" sz="1400" dirty="0" err="1"/>
              <a:t>çalışanların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alt </a:t>
            </a:r>
            <a:r>
              <a:rPr lang="en-US" sz="1400" dirty="0" err="1"/>
              <a:t>kümesini</a:t>
            </a:r>
            <a:r>
              <a:rPr lang="en-US" sz="1400" dirty="0"/>
              <a:t> </a:t>
            </a:r>
            <a:r>
              <a:rPr lang="en-US" sz="1400" dirty="0" err="1"/>
              <a:t>SeniorEmps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tanımlayabiliriz</a:t>
            </a:r>
            <a:r>
              <a:rPr lang="en-US" sz="1400" dirty="0"/>
              <a:t>. </a:t>
            </a:r>
            <a:r>
              <a:rPr lang="en-US" sz="1400" dirty="0" err="1"/>
              <a:t>İkinci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ISA </a:t>
            </a:r>
            <a:r>
              <a:rPr lang="en-US" sz="1400" dirty="0" err="1"/>
              <a:t>düğümünü</a:t>
            </a:r>
            <a:r>
              <a:rPr lang="en-US" sz="1400" dirty="0"/>
              <a:t> </a:t>
            </a:r>
            <a:r>
              <a:rPr lang="en-US" sz="1400" dirty="0" err="1"/>
              <a:t>Employees'in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çocuğu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ekleyerek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SeniorEmps'i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düğümün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çocuğu</a:t>
            </a:r>
            <a:r>
              <a:rPr lang="en-US" sz="1400" dirty="0"/>
              <a:t> </a:t>
            </a:r>
            <a:r>
              <a:rPr lang="en-US" sz="1400" dirty="0" err="1"/>
              <a:t>yaparak</a:t>
            </a:r>
            <a:r>
              <a:rPr lang="en-US" sz="1400" dirty="0"/>
              <a:t> </a:t>
            </a:r>
            <a:r>
              <a:rPr lang="en-US" sz="1400" dirty="0" err="1"/>
              <a:t>Şekil</a:t>
            </a:r>
            <a:r>
              <a:rPr lang="en-US" sz="1400" dirty="0"/>
              <a:t> 2.12'yi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değişikliği</a:t>
            </a:r>
            <a:r>
              <a:rPr lang="en-US" sz="1400" dirty="0"/>
              <a:t> </a:t>
            </a:r>
            <a:r>
              <a:rPr lang="en-US" sz="1400" dirty="0" err="1"/>
              <a:t>yansıtacak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değiştirebiliriz</a:t>
            </a:r>
            <a:r>
              <a:rPr lang="en-US" sz="1400" dirty="0"/>
              <a:t>. Bu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kümelerinin</a:t>
            </a:r>
            <a:r>
              <a:rPr lang="en-US" sz="1400" dirty="0"/>
              <a:t> her </a:t>
            </a:r>
            <a:r>
              <a:rPr lang="en-US" sz="1400" dirty="0" err="1"/>
              <a:t>biri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sınıflandırılabilir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çok</a:t>
            </a:r>
            <a:r>
              <a:rPr lang="en-US" sz="1400" dirty="0"/>
              <a:t> </a:t>
            </a:r>
            <a:r>
              <a:rPr lang="en-US" sz="1400" dirty="0" err="1"/>
              <a:t>düzeyli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ISA </a:t>
            </a:r>
            <a:r>
              <a:rPr lang="en-US" sz="1400" dirty="0" err="1"/>
              <a:t>hiyerarşisi</a:t>
            </a:r>
            <a:r>
              <a:rPr lang="en-US" sz="1400" dirty="0"/>
              <a:t> </a:t>
            </a:r>
            <a:r>
              <a:rPr lang="en-US" sz="1400" dirty="0" err="1"/>
              <a:t>oluşturulabilir</a:t>
            </a:r>
            <a:r>
              <a:rPr lang="en-US" sz="1400" dirty="0"/>
              <a:t>.</a:t>
            </a:r>
          </a:p>
        </p:txBody>
      </p:sp>
      <p:pic>
        <p:nvPicPr>
          <p:cNvPr id="4" name="Picture 3" descr="A diagram of a company structure&#10;&#10;Description automatically generated">
            <a:extLst>
              <a:ext uri="{FF2B5EF4-FFF2-40B4-BE49-F238E27FC236}">
                <a16:creationId xmlns:a16="http://schemas.microsoft.com/office/drawing/2014/main" id="{E55D35FD-F244-97B5-957F-7062C729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00" y="1706563"/>
            <a:ext cx="47371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00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5EDB0-B946-9BE6-C161-9CF08D9F9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12F8-FA01-BC42-EFC6-EE911546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Sınıf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Hiyerarşileri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A2FE-DA99-D3BB-9902-7AABC585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dirty="0"/>
              <a:t>Bir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hiyerarşisi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görülebilir</a:t>
            </a:r>
            <a:r>
              <a:rPr lang="en-US" dirty="0"/>
              <a:t>:</a:t>
            </a:r>
          </a:p>
          <a:p>
            <a:pPr lvl="1">
              <a:lnSpc>
                <a:spcPct val="170000"/>
              </a:lnSpc>
            </a:pPr>
            <a:r>
              <a:rPr lang="en-US" sz="1600" dirty="0"/>
              <a:t>Employees alt </a:t>
            </a:r>
            <a:r>
              <a:rPr lang="en-US" sz="1600" dirty="0" err="1"/>
              <a:t>sınıflara</a:t>
            </a:r>
            <a:r>
              <a:rPr lang="en-US" sz="1600" dirty="0"/>
              <a:t> </a:t>
            </a:r>
            <a:r>
              <a:rPr lang="en-US" sz="1600" dirty="0" err="1"/>
              <a:t>uzmanlaşır</a:t>
            </a:r>
            <a:r>
              <a:rPr lang="en-US" sz="1600" dirty="0"/>
              <a:t>. </a:t>
            </a:r>
            <a:r>
              <a:rPr lang="en-US" sz="1600" dirty="0" err="1"/>
              <a:t>Uzmanlaşma</a:t>
            </a:r>
            <a:r>
              <a:rPr lang="en-US" sz="1600" dirty="0"/>
              <a:t>,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varlık</a:t>
            </a:r>
            <a:r>
              <a:rPr lang="en-US" sz="1600" dirty="0"/>
              <a:t> </a:t>
            </a:r>
            <a:r>
              <a:rPr lang="en-US" sz="1600" dirty="0" err="1"/>
              <a:t>kümesinin</a:t>
            </a:r>
            <a:r>
              <a:rPr lang="en-US" sz="1600" dirty="0"/>
              <a:t> (</a:t>
            </a:r>
            <a:r>
              <a:rPr lang="en-US" sz="1600" dirty="0" err="1"/>
              <a:t>üst</a:t>
            </a:r>
            <a:r>
              <a:rPr lang="en-US" sz="1600" dirty="0"/>
              <a:t> </a:t>
            </a:r>
            <a:r>
              <a:rPr lang="en-US" sz="1600" dirty="0" err="1"/>
              <a:t>sınıf</a:t>
            </a:r>
            <a:r>
              <a:rPr lang="en-US" sz="1600" dirty="0"/>
              <a:t>) </a:t>
            </a:r>
            <a:r>
              <a:rPr lang="en-US" sz="1600" dirty="0" err="1"/>
              <a:t>bazı</a:t>
            </a:r>
            <a:r>
              <a:rPr lang="en-US" sz="1600" dirty="0"/>
              <a:t> </a:t>
            </a:r>
            <a:r>
              <a:rPr lang="en-US" sz="1600" dirty="0" err="1"/>
              <a:t>ayırt</a:t>
            </a:r>
            <a:r>
              <a:rPr lang="en-US" sz="1600" dirty="0"/>
              <a:t> </a:t>
            </a:r>
            <a:r>
              <a:rPr lang="en-US" sz="1600" dirty="0" err="1"/>
              <a:t>edici</a:t>
            </a:r>
            <a:r>
              <a:rPr lang="en-US" sz="1600" dirty="0"/>
              <a:t> </a:t>
            </a:r>
            <a:r>
              <a:rPr lang="en-US" sz="1600" dirty="0" err="1"/>
              <a:t>özellikleri</a:t>
            </a:r>
            <a:r>
              <a:rPr lang="en-US" sz="1600" dirty="0"/>
              <a:t> </a:t>
            </a:r>
            <a:r>
              <a:rPr lang="en-US" sz="1600" dirty="0" err="1"/>
              <a:t>paylaşan</a:t>
            </a:r>
            <a:r>
              <a:rPr lang="en-US" sz="1600" dirty="0"/>
              <a:t> alt </a:t>
            </a:r>
            <a:r>
              <a:rPr lang="en-US" sz="1600" dirty="0" err="1"/>
              <a:t>kümelerini</a:t>
            </a:r>
            <a:r>
              <a:rPr lang="en-US" sz="1600" dirty="0"/>
              <a:t> </a:t>
            </a:r>
            <a:r>
              <a:rPr lang="en-US" sz="1600" dirty="0" err="1"/>
              <a:t>tanımlama</a:t>
            </a:r>
            <a:r>
              <a:rPr lang="en-US" sz="1600" dirty="0"/>
              <a:t> </a:t>
            </a:r>
            <a:r>
              <a:rPr lang="en-US" sz="1600" dirty="0" err="1"/>
              <a:t>sürecidir</a:t>
            </a:r>
            <a:r>
              <a:rPr lang="en-US" sz="1600" dirty="0"/>
              <a:t>. </a:t>
            </a:r>
            <a:r>
              <a:rPr lang="en-US" sz="1600" dirty="0" err="1"/>
              <a:t>Genellikle</a:t>
            </a:r>
            <a:r>
              <a:rPr lang="en-US" sz="1600" dirty="0"/>
              <a:t>, </a:t>
            </a:r>
            <a:r>
              <a:rPr lang="en-US" sz="1600" dirty="0" err="1"/>
              <a:t>üst</a:t>
            </a:r>
            <a:r>
              <a:rPr lang="en-US" sz="1600" dirty="0"/>
              <a:t> </a:t>
            </a:r>
            <a:r>
              <a:rPr lang="en-US" sz="1600" dirty="0" err="1"/>
              <a:t>sınıf</a:t>
            </a:r>
            <a:r>
              <a:rPr lang="en-US" sz="1600" dirty="0"/>
              <a:t> </a:t>
            </a:r>
            <a:r>
              <a:rPr lang="en-US" sz="1600" dirty="0" err="1"/>
              <a:t>önce</a:t>
            </a:r>
            <a:r>
              <a:rPr lang="en-US" sz="1600" dirty="0"/>
              <a:t> </a:t>
            </a:r>
            <a:r>
              <a:rPr lang="en-US" sz="1600" dirty="0" err="1"/>
              <a:t>tanımlanır</a:t>
            </a:r>
            <a:r>
              <a:rPr lang="en-US" sz="1600" dirty="0"/>
              <a:t>, alt </a:t>
            </a:r>
            <a:r>
              <a:rPr lang="en-US" sz="1600" dirty="0" err="1"/>
              <a:t>sınıflar</a:t>
            </a:r>
            <a:r>
              <a:rPr lang="en-US" sz="1600" dirty="0"/>
              <a:t> </a:t>
            </a:r>
            <a:r>
              <a:rPr lang="en-US" sz="1600" dirty="0" err="1"/>
              <a:t>daha</a:t>
            </a:r>
            <a:r>
              <a:rPr lang="en-US" sz="1600" dirty="0"/>
              <a:t> </a:t>
            </a:r>
            <a:r>
              <a:rPr lang="en-US" sz="1600" dirty="0" err="1"/>
              <a:t>sonra</a:t>
            </a:r>
            <a:r>
              <a:rPr lang="en-US" sz="1600" dirty="0"/>
              <a:t> </a:t>
            </a:r>
            <a:r>
              <a:rPr lang="en-US" sz="1600" dirty="0" err="1"/>
              <a:t>tanımlanır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alt </a:t>
            </a:r>
            <a:r>
              <a:rPr lang="en-US" sz="1600" dirty="0" err="1"/>
              <a:t>sınıfa</a:t>
            </a:r>
            <a:r>
              <a:rPr lang="en-US" sz="1600" dirty="0"/>
              <a:t> </a:t>
            </a:r>
            <a:r>
              <a:rPr lang="en-US" sz="1600" dirty="0" err="1"/>
              <a:t>özgü</a:t>
            </a:r>
            <a:r>
              <a:rPr lang="en-US" sz="1600" dirty="0"/>
              <a:t> </a:t>
            </a:r>
            <a:r>
              <a:rPr lang="en-US" sz="1600" dirty="0" err="1"/>
              <a:t>nitelikler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kümeleri</a:t>
            </a:r>
            <a:r>
              <a:rPr lang="en-US" sz="1600" dirty="0"/>
              <a:t> </a:t>
            </a:r>
            <a:r>
              <a:rPr lang="en-US" sz="1600" dirty="0" err="1"/>
              <a:t>daha</a:t>
            </a:r>
            <a:r>
              <a:rPr lang="en-US" sz="1600" dirty="0"/>
              <a:t> </a:t>
            </a:r>
            <a:r>
              <a:rPr lang="en-US" sz="1600" dirty="0" err="1"/>
              <a:t>sonra</a:t>
            </a:r>
            <a:r>
              <a:rPr lang="en-US" sz="1600" dirty="0"/>
              <a:t> </a:t>
            </a:r>
            <a:r>
              <a:rPr lang="en-US" sz="1600" dirty="0" err="1"/>
              <a:t>eklenir</a:t>
            </a:r>
            <a:r>
              <a:rPr lang="en-US" sz="1600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US" sz="1600" dirty="0"/>
              <a:t>Hourly-Emps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ContractEmps</a:t>
            </a:r>
            <a:r>
              <a:rPr lang="en-US" sz="1600" dirty="0"/>
              <a:t>, Employees </a:t>
            </a:r>
            <a:r>
              <a:rPr lang="en-US" sz="1600" dirty="0" err="1"/>
              <a:t>tarafından</a:t>
            </a:r>
            <a:r>
              <a:rPr lang="en-US" sz="1600" dirty="0"/>
              <a:t> </a:t>
            </a:r>
            <a:r>
              <a:rPr lang="en-US" sz="1600" dirty="0" err="1"/>
              <a:t>genelleştirilir</a:t>
            </a:r>
            <a:r>
              <a:rPr lang="en-US" sz="1600" dirty="0"/>
              <a:t>. </a:t>
            </a:r>
            <a:r>
              <a:rPr lang="en-US" sz="1600" dirty="0" err="1"/>
              <a:t>Başka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örnek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, </a:t>
            </a:r>
            <a:r>
              <a:rPr lang="en-US" sz="1600" dirty="0" err="1"/>
              <a:t>iki</a:t>
            </a:r>
            <a:r>
              <a:rPr lang="en-US" sz="1600" dirty="0"/>
              <a:t> </a:t>
            </a:r>
            <a:r>
              <a:rPr lang="en-US" sz="1600" dirty="0" err="1"/>
              <a:t>varlık</a:t>
            </a:r>
            <a:r>
              <a:rPr lang="en-US" sz="1600" dirty="0"/>
              <a:t> </a:t>
            </a:r>
            <a:r>
              <a:rPr lang="en-US" sz="1600" dirty="0" err="1"/>
              <a:t>kümesi</a:t>
            </a:r>
            <a:r>
              <a:rPr lang="en-US" sz="1600" dirty="0"/>
              <a:t> Motorboats </a:t>
            </a:r>
            <a:r>
              <a:rPr lang="en-US" sz="1600" dirty="0" err="1"/>
              <a:t>ve</a:t>
            </a:r>
            <a:r>
              <a:rPr lang="en-US" sz="1600" dirty="0"/>
              <a:t> Cars,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varlık</a:t>
            </a:r>
            <a:r>
              <a:rPr lang="en-US" sz="1600" dirty="0"/>
              <a:t> </a:t>
            </a:r>
            <a:r>
              <a:rPr lang="en-US" sz="1600" dirty="0" err="1"/>
              <a:t>kümesi</a:t>
            </a:r>
            <a:r>
              <a:rPr lang="en-US" sz="1600" dirty="0"/>
              <a:t> </a:t>
            </a:r>
            <a:r>
              <a:rPr lang="en-US" sz="1600" dirty="0" err="1"/>
              <a:t>MotorVehicles'a</a:t>
            </a:r>
            <a:r>
              <a:rPr lang="en-US" sz="1600" dirty="0"/>
              <a:t> </a:t>
            </a:r>
            <a:r>
              <a:rPr lang="en-US" sz="1600" dirty="0" err="1"/>
              <a:t>genelleştirilebilir</a:t>
            </a:r>
            <a:r>
              <a:rPr lang="en-US" sz="1600" dirty="0"/>
              <a:t>. </a:t>
            </a:r>
            <a:r>
              <a:rPr lang="en-US" sz="1600" dirty="0" err="1"/>
              <a:t>Genelleştirme</a:t>
            </a:r>
            <a:r>
              <a:rPr lang="en-US" sz="1600" dirty="0"/>
              <a:t>,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varlık</a:t>
            </a:r>
            <a:r>
              <a:rPr lang="en-US" sz="1600" dirty="0"/>
              <a:t> </a:t>
            </a:r>
            <a:r>
              <a:rPr lang="en-US" sz="1600" dirty="0" err="1"/>
              <a:t>kümesi</a:t>
            </a:r>
            <a:r>
              <a:rPr lang="en-US" sz="1600" dirty="0"/>
              <a:t> </a:t>
            </a:r>
            <a:r>
              <a:rPr lang="en-US" sz="1600" dirty="0" err="1"/>
              <a:t>koleksiyonunun</a:t>
            </a:r>
            <a:r>
              <a:rPr lang="en-US" sz="1600" dirty="0"/>
              <a:t> </a:t>
            </a:r>
            <a:r>
              <a:rPr lang="en-US" sz="1600" dirty="0" err="1"/>
              <a:t>bazı</a:t>
            </a:r>
            <a:r>
              <a:rPr lang="en-US" sz="1600" dirty="0"/>
              <a:t> </a:t>
            </a:r>
            <a:r>
              <a:rPr lang="en-US" sz="1600" dirty="0" err="1"/>
              <a:t>ortak</a:t>
            </a:r>
            <a:r>
              <a:rPr lang="en-US" sz="1600" dirty="0"/>
              <a:t> </a:t>
            </a:r>
            <a:r>
              <a:rPr lang="en-US" sz="1600" dirty="0" err="1"/>
              <a:t>özelliklerini</a:t>
            </a:r>
            <a:r>
              <a:rPr lang="en-US" sz="1600" dirty="0"/>
              <a:t> </a:t>
            </a:r>
            <a:r>
              <a:rPr lang="en-US" sz="1600" dirty="0" err="1"/>
              <a:t>tanımlamaktan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ortak</a:t>
            </a:r>
            <a:r>
              <a:rPr lang="en-US" sz="1600" dirty="0"/>
              <a:t> </a:t>
            </a:r>
            <a:r>
              <a:rPr lang="en-US" sz="1600" dirty="0" err="1"/>
              <a:t>özelliklere</a:t>
            </a:r>
            <a:r>
              <a:rPr lang="en-US" sz="1600" dirty="0"/>
              <a:t> </a:t>
            </a:r>
            <a:r>
              <a:rPr lang="en-US" sz="1600" dirty="0" err="1"/>
              <a:t>sahip</a:t>
            </a:r>
            <a:r>
              <a:rPr lang="en-US" sz="1600" dirty="0"/>
              <a:t> </a:t>
            </a:r>
            <a:r>
              <a:rPr lang="en-US" sz="1600" dirty="0" err="1"/>
              <a:t>varlıkları</a:t>
            </a:r>
            <a:r>
              <a:rPr lang="en-US" sz="1600" dirty="0"/>
              <a:t> </a:t>
            </a:r>
            <a:r>
              <a:rPr lang="en-US" sz="1600" dirty="0" err="1"/>
              <a:t>içeren</a:t>
            </a:r>
            <a:r>
              <a:rPr lang="en-US" sz="1600" dirty="0"/>
              <a:t> yeni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varlık</a:t>
            </a:r>
            <a:r>
              <a:rPr lang="en-US" sz="1600" dirty="0"/>
              <a:t> </a:t>
            </a:r>
            <a:r>
              <a:rPr lang="en-US" sz="1600" dirty="0" err="1"/>
              <a:t>kümesi</a:t>
            </a:r>
            <a:r>
              <a:rPr lang="en-US" sz="1600" dirty="0"/>
              <a:t> </a:t>
            </a:r>
            <a:r>
              <a:rPr lang="en-US" sz="1600" dirty="0" err="1"/>
              <a:t>oluşturmaktan</a:t>
            </a:r>
            <a:r>
              <a:rPr lang="en-US" sz="1600" dirty="0"/>
              <a:t> </a:t>
            </a:r>
            <a:r>
              <a:rPr lang="en-US" sz="1600" dirty="0" err="1"/>
              <a:t>oluşur</a:t>
            </a:r>
            <a:r>
              <a:rPr lang="en-US" sz="1600" dirty="0"/>
              <a:t>. </a:t>
            </a:r>
            <a:r>
              <a:rPr lang="en-US" sz="1600" dirty="0" err="1"/>
              <a:t>Genellikle</a:t>
            </a:r>
            <a:r>
              <a:rPr lang="en-US" sz="1600" dirty="0"/>
              <a:t>, alt </a:t>
            </a:r>
            <a:r>
              <a:rPr lang="en-US" sz="1600" dirty="0" err="1"/>
              <a:t>sınıflar</a:t>
            </a:r>
            <a:r>
              <a:rPr lang="en-US" sz="1600" dirty="0"/>
              <a:t> </a:t>
            </a:r>
            <a:r>
              <a:rPr lang="en-US" sz="1600" dirty="0" err="1"/>
              <a:t>önce</a:t>
            </a:r>
            <a:r>
              <a:rPr lang="en-US" sz="1600" dirty="0"/>
              <a:t> </a:t>
            </a:r>
            <a:r>
              <a:rPr lang="en-US" sz="1600" dirty="0" err="1"/>
              <a:t>tanımlanır</a:t>
            </a:r>
            <a:r>
              <a:rPr lang="en-US" sz="1600" dirty="0"/>
              <a:t>, </a:t>
            </a:r>
            <a:r>
              <a:rPr lang="en-US" sz="1600" dirty="0" err="1"/>
              <a:t>üst</a:t>
            </a:r>
            <a:r>
              <a:rPr lang="en-US" sz="1600" dirty="0"/>
              <a:t> </a:t>
            </a:r>
            <a:r>
              <a:rPr lang="en-US" sz="1600" dirty="0" err="1"/>
              <a:t>sınıf</a:t>
            </a:r>
            <a:r>
              <a:rPr lang="en-US" sz="1600" dirty="0"/>
              <a:t> </a:t>
            </a:r>
            <a:r>
              <a:rPr lang="en-US" sz="1600" dirty="0" err="1"/>
              <a:t>daha</a:t>
            </a:r>
            <a:r>
              <a:rPr lang="en-US" sz="1600" dirty="0"/>
              <a:t> </a:t>
            </a:r>
            <a:r>
              <a:rPr lang="en-US" sz="1600" dirty="0" err="1"/>
              <a:t>sonra</a:t>
            </a:r>
            <a:r>
              <a:rPr lang="en-US" sz="1600" dirty="0"/>
              <a:t> </a:t>
            </a:r>
            <a:r>
              <a:rPr lang="en-US" sz="1600" dirty="0" err="1"/>
              <a:t>tanımlanır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üst</a:t>
            </a:r>
            <a:r>
              <a:rPr lang="en-US" sz="1600" dirty="0"/>
              <a:t> </a:t>
            </a:r>
            <a:r>
              <a:rPr lang="en-US" sz="1600" dirty="0" err="1"/>
              <a:t>sınıfı</a:t>
            </a:r>
            <a:r>
              <a:rPr lang="en-US" sz="1600" dirty="0"/>
              <a:t> </a:t>
            </a:r>
            <a:r>
              <a:rPr lang="en-US" sz="1600" dirty="0" err="1"/>
              <a:t>içeren</a:t>
            </a:r>
            <a:r>
              <a:rPr lang="en-US" sz="1600" dirty="0"/>
              <a:t> </a:t>
            </a:r>
            <a:r>
              <a:rPr lang="en-US" sz="1600" dirty="0" err="1"/>
              <a:t>tüm</a:t>
            </a:r>
            <a:r>
              <a:rPr lang="en-US" sz="1600" dirty="0"/>
              <a:t>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kümeleri</a:t>
            </a:r>
            <a:r>
              <a:rPr lang="en-US" sz="1600" dirty="0"/>
              <a:t> </a:t>
            </a:r>
            <a:r>
              <a:rPr lang="en-US" sz="1600" dirty="0" err="1"/>
              <a:t>daha</a:t>
            </a:r>
            <a:r>
              <a:rPr lang="en-US" sz="1600" dirty="0"/>
              <a:t> </a:t>
            </a:r>
            <a:r>
              <a:rPr lang="en-US" sz="1600" dirty="0" err="1"/>
              <a:t>sonra</a:t>
            </a:r>
            <a:r>
              <a:rPr lang="en-US" sz="1600" dirty="0"/>
              <a:t> </a:t>
            </a:r>
            <a:r>
              <a:rPr lang="en-US" sz="1600" dirty="0" err="1"/>
              <a:t>tanımlanır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8649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FEF2B-6A99-8B7C-2E80-A80D228F6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BE8D-DE76-56A3-5D72-E18DB472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Sınıf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Hiyerarşileri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7D44-124F-2644-E1D0-2EBB47A5E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ISA </a:t>
            </a:r>
            <a:r>
              <a:rPr lang="en-US" sz="1400" dirty="0" err="1"/>
              <a:t>hiyerarşilerine</a:t>
            </a:r>
            <a:r>
              <a:rPr lang="en-US" sz="1400" dirty="0"/>
              <a:t> </a:t>
            </a:r>
            <a:r>
              <a:rPr lang="en-US" sz="1400" dirty="0" err="1"/>
              <a:t>göre</a:t>
            </a:r>
            <a:r>
              <a:rPr lang="en-US" sz="1400" dirty="0"/>
              <a:t> </a:t>
            </a:r>
            <a:r>
              <a:rPr lang="en-US" sz="1400" dirty="0" err="1"/>
              <a:t>iki</a:t>
            </a:r>
            <a:r>
              <a:rPr lang="en-US" sz="1400" dirty="0"/>
              <a:t> </a:t>
            </a:r>
            <a:r>
              <a:rPr lang="en-US" sz="1400" dirty="0" err="1"/>
              <a:t>tür</a:t>
            </a:r>
            <a:r>
              <a:rPr lang="en-US" sz="1400" dirty="0"/>
              <a:t> </a:t>
            </a:r>
            <a:r>
              <a:rPr lang="en-US" sz="1400" dirty="0" err="1"/>
              <a:t>kısıtlama</a:t>
            </a:r>
            <a:r>
              <a:rPr lang="en-US" sz="1400" dirty="0"/>
              <a:t> </a:t>
            </a:r>
            <a:r>
              <a:rPr lang="en-US" sz="1400" dirty="0" err="1"/>
              <a:t>belirleyebiliriz</a:t>
            </a:r>
            <a:r>
              <a:rPr lang="en-US" sz="1400" dirty="0"/>
              <a:t>, </a:t>
            </a:r>
            <a:r>
              <a:rPr lang="en-US" sz="1400" dirty="0" err="1"/>
              <a:t>yani</a:t>
            </a:r>
            <a:r>
              <a:rPr lang="en-US" sz="1400" dirty="0"/>
              <a:t> </a:t>
            </a:r>
            <a:r>
              <a:rPr lang="en-US" sz="1400" dirty="0" err="1"/>
              <a:t>örtüşme</a:t>
            </a:r>
            <a:r>
              <a:rPr lang="en-US" sz="1400" dirty="0"/>
              <a:t> (Overlap)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kapsama</a:t>
            </a:r>
            <a:r>
              <a:rPr lang="en-US" sz="1400" dirty="0"/>
              <a:t> (Covering) </a:t>
            </a:r>
            <a:r>
              <a:rPr lang="en-US" sz="1400" dirty="0" err="1"/>
              <a:t>kısıtlamaları</a:t>
            </a:r>
            <a:r>
              <a:rPr lang="en-US" sz="1400" dirty="0"/>
              <a:t>. </a:t>
            </a:r>
            <a:r>
              <a:rPr lang="en-US" sz="1400" dirty="0" err="1"/>
              <a:t>Örtüşme</a:t>
            </a:r>
            <a:r>
              <a:rPr lang="en-US" sz="1400" dirty="0"/>
              <a:t> </a:t>
            </a:r>
            <a:r>
              <a:rPr lang="en-US" sz="1400" dirty="0" err="1"/>
              <a:t>kısıtlamaları</a:t>
            </a:r>
            <a:r>
              <a:rPr lang="en-US" sz="1400" dirty="0"/>
              <a:t>, </a:t>
            </a:r>
            <a:r>
              <a:rPr lang="en-US" sz="1400" dirty="0" err="1"/>
              <a:t>iki</a:t>
            </a:r>
            <a:r>
              <a:rPr lang="en-US" sz="1400" dirty="0"/>
              <a:t> alt </a:t>
            </a:r>
            <a:r>
              <a:rPr lang="en-US" sz="1400" dirty="0" err="1"/>
              <a:t>sınıfın</a:t>
            </a:r>
            <a:r>
              <a:rPr lang="en-US" sz="1400" dirty="0"/>
              <a:t> </a:t>
            </a:r>
            <a:r>
              <a:rPr lang="en-US" sz="1400" dirty="0" err="1"/>
              <a:t>aynı</a:t>
            </a:r>
            <a:r>
              <a:rPr lang="en-US" sz="1400" dirty="0"/>
              <a:t> </a:t>
            </a:r>
            <a:r>
              <a:rPr lang="en-US" sz="1400" dirty="0" err="1"/>
              <a:t>varlığı</a:t>
            </a:r>
            <a:r>
              <a:rPr lang="en-US" sz="1400" dirty="0"/>
              <a:t> </a:t>
            </a:r>
            <a:r>
              <a:rPr lang="en-US" sz="1400" dirty="0" err="1"/>
              <a:t>içermesine</a:t>
            </a:r>
            <a:r>
              <a:rPr lang="en-US" sz="1400" dirty="0"/>
              <a:t> </a:t>
            </a:r>
            <a:r>
              <a:rPr lang="en-US" sz="1400" dirty="0" err="1"/>
              <a:t>izin</a:t>
            </a:r>
            <a:r>
              <a:rPr lang="en-US" sz="1400" dirty="0"/>
              <a:t> </a:t>
            </a:r>
            <a:r>
              <a:rPr lang="en-US" sz="1400" dirty="0" err="1"/>
              <a:t>verilip</a:t>
            </a:r>
            <a:r>
              <a:rPr lang="en-US" sz="1400" dirty="0"/>
              <a:t> </a:t>
            </a:r>
            <a:r>
              <a:rPr lang="en-US" sz="1400" dirty="0" err="1"/>
              <a:t>verilmeyeceğini</a:t>
            </a:r>
            <a:r>
              <a:rPr lang="en-US" sz="1400" dirty="0"/>
              <a:t> </a:t>
            </a:r>
            <a:r>
              <a:rPr lang="en-US" sz="1400" dirty="0" err="1"/>
              <a:t>belirler</a:t>
            </a:r>
            <a:r>
              <a:rPr lang="en-US" sz="1400" dirty="0"/>
              <a:t>. </a:t>
            </a:r>
            <a:r>
              <a:rPr lang="en-US" sz="1400" dirty="0" err="1"/>
              <a:t>Örneğin</a:t>
            </a:r>
            <a:r>
              <a:rPr lang="en-US" sz="1400" dirty="0"/>
              <a:t>, </a:t>
            </a:r>
            <a:r>
              <a:rPr lang="en-US" sz="1400" dirty="0" err="1"/>
              <a:t>Attishoo</a:t>
            </a:r>
            <a:r>
              <a:rPr lang="en-US" sz="1400" dirty="0"/>
              <a:t> hem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Hourly_Emps</a:t>
            </a:r>
            <a:r>
              <a:rPr lang="en-US" sz="1400" dirty="0"/>
              <a:t> </a:t>
            </a:r>
            <a:r>
              <a:rPr lang="en-US" sz="1400" dirty="0" err="1"/>
              <a:t>varlığı</a:t>
            </a:r>
            <a:r>
              <a:rPr lang="en-US" sz="1400" dirty="0"/>
              <a:t> hem de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ContracLEmps</a:t>
            </a:r>
            <a:r>
              <a:rPr lang="en-US" sz="1400" dirty="0"/>
              <a:t> </a:t>
            </a:r>
            <a:r>
              <a:rPr lang="en-US" sz="1400" dirty="0" err="1"/>
              <a:t>varlığı</a:t>
            </a:r>
            <a:r>
              <a:rPr lang="en-US" sz="1400" dirty="0"/>
              <a:t> </a:t>
            </a:r>
            <a:r>
              <a:rPr lang="en-US" sz="1400" dirty="0" err="1"/>
              <a:t>olabilir</a:t>
            </a:r>
            <a:r>
              <a:rPr lang="en-US" sz="1400" dirty="0"/>
              <a:t> mi? </a:t>
            </a:r>
            <a:r>
              <a:rPr lang="en-US" sz="1400" dirty="0" err="1"/>
              <a:t>Sezgisel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, </a:t>
            </a:r>
            <a:r>
              <a:rPr lang="en-US" sz="1400" dirty="0" err="1"/>
              <a:t>hayır</a:t>
            </a:r>
            <a:r>
              <a:rPr lang="en-US" sz="1400" dirty="0"/>
              <a:t>. Hem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ContracLEmps</a:t>
            </a:r>
            <a:r>
              <a:rPr lang="en-US" sz="1400" dirty="0"/>
              <a:t> </a:t>
            </a:r>
            <a:r>
              <a:rPr lang="en-US" sz="1400" dirty="0" err="1"/>
              <a:t>varlığı</a:t>
            </a:r>
            <a:r>
              <a:rPr lang="en-US" sz="1400" dirty="0"/>
              <a:t> hem de </a:t>
            </a:r>
            <a:r>
              <a:rPr lang="en-US" sz="1400" dirty="0" err="1"/>
              <a:t>bir</a:t>
            </a:r>
            <a:r>
              <a:rPr lang="en-US" sz="1400" dirty="0"/>
              <a:t> Senior-Emps </a:t>
            </a:r>
            <a:r>
              <a:rPr lang="en-US" sz="1400" dirty="0" err="1"/>
              <a:t>varlığı</a:t>
            </a:r>
            <a:r>
              <a:rPr lang="en-US" sz="1400" dirty="0"/>
              <a:t> </a:t>
            </a:r>
            <a:r>
              <a:rPr lang="en-US" sz="1400" dirty="0" err="1"/>
              <a:t>olabilir</a:t>
            </a:r>
            <a:r>
              <a:rPr lang="en-US" sz="1400" dirty="0"/>
              <a:t> mi? </a:t>
            </a:r>
            <a:r>
              <a:rPr lang="en-US" sz="1400" dirty="0" err="1"/>
              <a:t>Sezgisel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, evet. </a:t>
            </a:r>
            <a:r>
              <a:rPr lang="en-US" sz="1400" dirty="0" err="1"/>
              <a:t>Bunu</a:t>
            </a:r>
            <a:r>
              <a:rPr lang="en-US" sz="1400" dirty="0"/>
              <a:t> '</a:t>
            </a:r>
            <a:r>
              <a:rPr lang="en-US" sz="1400" dirty="0" err="1"/>
              <a:t>ContractEmps</a:t>
            </a:r>
            <a:r>
              <a:rPr lang="en-US" sz="1400" dirty="0"/>
              <a:t> OVERLAPS </a:t>
            </a:r>
            <a:r>
              <a:rPr lang="en-US" sz="1400" dirty="0" err="1"/>
              <a:t>SeniorEmps</a:t>
            </a:r>
            <a:r>
              <a:rPr lang="en-US" sz="1400" dirty="0"/>
              <a:t>' </a:t>
            </a:r>
            <a:r>
              <a:rPr lang="en-US" sz="1400" dirty="0" err="1"/>
              <a:t>yazarak</a:t>
            </a:r>
            <a:r>
              <a:rPr lang="en-US" sz="1400" dirty="0"/>
              <a:t> </a:t>
            </a:r>
            <a:r>
              <a:rPr lang="en-US" sz="1400" dirty="0" err="1"/>
              <a:t>belirtiriz</a:t>
            </a:r>
            <a:r>
              <a:rPr lang="en-US" sz="1400" dirty="0"/>
              <a:t>. </a:t>
            </a:r>
            <a:r>
              <a:rPr lang="en-US" sz="1400" dirty="0" err="1"/>
              <a:t>Böyle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ifadenin</a:t>
            </a:r>
            <a:r>
              <a:rPr lang="en-US" sz="1400" dirty="0"/>
              <a:t> </a:t>
            </a:r>
            <a:r>
              <a:rPr lang="en-US" sz="1400" dirty="0" err="1"/>
              <a:t>yokluğunda</a:t>
            </a:r>
            <a:r>
              <a:rPr lang="en-US" sz="1400" dirty="0"/>
              <a:t>, </a:t>
            </a:r>
            <a:r>
              <a:rPr lang="en-US" sz="1400" dirty="0" err="1"/>
              <a:t>varsayılan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kümelerinin</a:t>
            </a:r>
            <a:r>
              <a:rPr lang="en-US" sz="1400" dirty="0"/>
              <a:t> </a:t>
            </a:r>
            <a:r>
              <a:rPr lang="en-US" sz="1400" dirty="0" err="1"/>
              <a:t>hiçbir</a:t>
            </a:r>
            <a:r>
              <a:rPr lang="en-US" sz="1400" dirty="0"/>
              <a:t> </a:t>
            </a:r>
            <a:r>
              <a:rPr lang="en-US" sz="1400" dirty="0" err="1"/>
              <a:t>örtüşmeye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olmayacak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kısıtlandığını</a:t>
            </a:r>
            <a:r>
              <a:rPr lang="en-US" sz="1400" dirty="0"/>
              <a:t> </a:t>
            </a:r>
            <a:r>
              <a:rPr lang="en-US" sz="1400" dirty="0" err="1"/>
              <a:t>varsayarız</a:t>
            </a:r>
            <a:r>
              <a:rPr lang="en-US" sz="14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1400" dirty="0" err="1"/>
              <a:t>Kapsama</a:t>
            </a:r>
            <a:r>
              <a:rPr lang="en-US" sz="1400" dirty="0"/>
              <a:t> </a:t>
            </a:r>
            <a:r>
              <a:rPr lang="en-US" sz="1400" dirty="0" err="1"/>
              <a:t>kısıtlamaları</a:t>
            </a:r>
            <a:r>
              <a:rPr lang="en-US" sz="1400" dirty="0"/>
              <a:t>, alt </a:t>
            </a:r>
            <a:r>
              <a:rPr lang="en-US" sz="1400" dirty="0" err="1"/>
              <a:t>sınıflardaki</a:t>
            </a:r>
            <a:r>
              <a:rPr lang="en-US" sz="1400" dirty="0"/>
              <a:t> </a:t>
            </a:r>
            <a:r>
              <a:rPr lang="en-US" sz="1400" dirty="0" err="1"/>
              <a:t>varlıkların</a:t>
            </a:r>
            <a:r>
              <a:rPr lang="en-US" sz="1400" dirty="0"/>
              <a:t> </a:t>
            </a:r>
            <a:r>
              <a:rPr lang="en-US" sz="1400" dirty="0" err="1"/>
              <a:t>toplu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üst</a:t>
            </a:r>
            <a:r>
              <a:rPr lang="en-US" sz="1400" dirty="0"/>
              <a:t> </a:t>
            </a:r>
            <a:r>
              <a:rPr lang="en-US" sz="1400" dirty="0" err="1"/>
              <a:t>sınıftaki</a:t>
            </a:r>
            <a:r>
              <a:rPr lang="en-US" sz="1400" dirty="0"/>
              <a:t> </a:t>
            </a:r>
            <a:r>
              <a:rPr lang="en-US" sz="1400" dirty="0" err="1"/>
              <a:t>tüm</a:t>
            </a:r>
            <a:r>
              <a:rPr lang="en-US" sz="1400" dirty="0"/>
              <a:t> </a:t>
            </a:r>
            <a:r>
              <a:rPr lang="en-US" sz="1400" dirty="0" err="1"/>
              <a:t>varlıkları</a:t>
            </a:r>
            <a:r>
              <a:rPr lang="en-US" sz="1400" dirty="0"/>
              <a:t> </a:t>
            </a:r>
            <a:r>
              <a:rPr lang="en-US" sz="1400" dirty="0" err="1"/>
              <a:t>içerip</a:t>
            </a:r>
            <a:r>
              <a:rPr lang="en-US" sz="1400" dirty="0"/>
              <a:t> </a:t>
            </a:r>
            <a:r>
              <a:rPr lang="en-US" sz="1400" dirty="0" err="1"/>
              <a:t>içermediğini</a:t>
            </a:r>
            <a:r>
              <a:rPr lang="en-US" sz="1400" dirty="0"/>
              <a:t> </a:t>
            </a:r>
            <a:r>
              <a:rPr lang="en-US" sz="1400" dirty="0" err="1"/>
              <a:t>belirler</a:t>
            </a:r>
            <a:r>
              <a:rPr lang="en-US" sz="1400" dirty="0"/>
              <a:t>. </a:t>
            </a:r>
            <a:r>
              <a:rPr lang="en-US" sz="1400" dirty="0" err="1"/>
              <a:t>Örneğin</a:t>
            </a:r>
            <a:r>
              <a:rPr lang="en-US" sz="1400" dirty="0"/>
              <a:t>, her Employees </a:t>
            </a:r>
            <a:r>
              <a:rPr lang="en-US" sz="1400" dirty="0" err="1"/>
              <a:t>varlığı</a:t>
            </a:r>
            <a:r>
              <a:rPr lang="en-US" sz="1400" dirty="0"/>
              <a:t> alt </a:t>
            </a:r>
            <a:r>
              <a:rPr lang="en-US" sz="1400" dirty="0" err="1"/>
              <a:t>sınıflarından</a:t>
            </a:r>
            <a:r>
              <a:rPr lang="en-US" sz="1400" dirty="0"/>
              <a:t> </a:t>
            </a:r>
            <a:r>
              <a:rPr lang="en-US" sz="1400" dirty="0" err="1"/>
              <a:t>birine</a:t>
            </a:r>
            <a:r>
              <a:rPr lang="en-US" sz="1400" dirty="0"/>
              <a:t> </a:t>
            </a:r>
            <a:r>
              <a:rPr lang="en-US" sz="1400" dirty="0" err="1"/>
              <a:t>ait</a:t>
            </a:r>
            <a:r>
              <a:rPr lang="en-US" sz="1400" dirty="0"/>
              <a:t> </a:t>
            </a:r>
            <a:r>
              <a:rPr lang="en-US" sz="1400" dirty="0" err="1"/>
              <a:t>olmak</a:t>
            </a:r>
            <a:r>
              <a:rPr lang="en-US" sz="1400" dirty="0"/>
              <a:t> </a:t>
            </a:r>
            <a:r>
              <a:rPr lang="en-US" sz="1400" dirty="0" err="1"/>
              <a:t>zorunda</a:t>
            </a:r>
            <a:r>
              <a:rPr lang="en-US" sz="1400" dirty="0"/>
              <a:t> </a:t>
            </a:r>
            <a:r>
              <a:rPr lang="en-US" sz="1400" dirty="0" err="1"/>
              <a:t>mıdır</a:t>
            </a:r>
            <a:r>
              <a:rPr lang="en-US" sz="1400" dirty="0"/>
              <a:t>? </a:t>
            </a:r>
            <a:r>
              <a:rPr lang="en-US" sz="1400" dirty="0" err="1"/>
              <a:t>Sezgisel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, </a:t>
            </a:r>
            <a:r>
              <a:rPr lang="en-US" sz="1400" dirty="0" err="1"/>
              <a:t>hayır</a:t>
            </a:r>
            <a:r>
              <a:rPr lang="en-US" sz="1400" dirty="0"/>
              <a:t>. Her </a:t>
            </a:r>
            <a:r>
              <a:rPr lang="en-US" sz="1400" dirty="0" err="1"/>
              <a:t>Motor_Vehiclers</a:t>
            </a:r>
            <a:r>
              <a:rPr lang="en-US" sz="1400" dirty="0"/>
              <a:t> </a:t>
            </a:r>
            <a:r>
              <a:rPr lang="en-US" sz="1400" dirty="0" err="1"/>
              <a:t>varlığı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Motorboats </a:t>
            </a:r>
            <a:r>
              <a:rPr lang="en-US" sz="1400" dirty="0" err="1"/>
              <a:t>varlığı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Cars </a:t>
            </a:r>
            <a:r>
              <a:rPr lang="en-US" sz="1400" dirty="0" err="1"/>
              <a:t>varlığı</a:t>
            </a:r>
            <a:r>
              <a:rPr lang="en-US" sz="1400" dirty="0"/>
              <a:t> </a:t>
            </a:r>
            <a:r>
              <a:rPr lang="en-US" sz="1400" dirty="0" err="1"/>
              <a:t>olmak</a:t>
            </a:r>
            <a:r>
              <a:rPr lang="en-US" sz="1400" dirty="0"/>
              <a:t> </a:t>
            </a:r>
            <a:r>
              <a:rPr lang="en-US" sz="1400" dirty="0" err="1"/>
              <a:t>zorunda</a:t>
            </a:r>
            <a:r>
              <a:rPr lang="en-US" sz="1400" dirty="0"/>
              <a:t> </a:t>
            </a:r>
            <a:r>
              <a:rPr lang="en-US" sz="1400" dirty="0" err="1"/>
              <a:t>mıdır</a:t>
            </a:r>
            <a:r>
              <a:rPr lang="en-US" sz="1400" dirty="0"/>
              <a:t>? </a:t>
            </a:r>
            <a:r>
              <a:rPr lang="en-US" sz="1400" dirty="0" err="1"/>
              <a:t>Sezgisel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, evet; </a:t>
            </a:r>
            <a:r>
              <a:rPr lang="en-US" sz="1400" dirty="0" err="1"/>
              <a:t>Genelleme</a:t>
            </a:r>
            <a:r>
              <a:rPr lang="en-US" sz="1400" dirty="0"/>
              <a:t> </a:t>
            </a:r>
            <a:r>
              <a:rPr lang="en-US" sz="1400" dirty="0" err="1"/>
              <a:t>hiyerarşilerinin</a:t>
            </a:r>
            <a:r>
              <a:rPr lang="en-US" sz="1400" dirty="0"/>
              <a:t> </a:t>
            </a:r>
            <a:r>
              <a:rPr lang="en-US" sz="1400" dirty="0" err="1"/>
              <a:t>karakteristik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özelliği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üst</a:t>
            </a:r>
            <a:r>
              <a:rPr lang="en-US" sz="1400" dirty="0"/>
              <a:t> </a:t>
            </a:r>
            <a:r>
              <a:rPr lang="en-US" sz="1400" dirty="0" err="1"/>
              <a:t>sınıfın</a:t>
            </a:r>
            <a:r>
              <a:rPr lang="en-US" sz="1400" dirty="0"/>
              <a:t> her </a:t>
            </a:r>
            <a:r>
              <a:rPr lang="en-US" sz="1400" dirty="0" err="1"/>
              <a:t>örneğinin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alt </a:t>
            </a:r>
            <a:r>
              <a:rPr lang="en-US" sz="1400" dirty="0" err="1"/>
              <a:t>sınıfın</a:t>
            </a:r>
            <a:r>
              <a:rPr lang="en-US" sz="1400" dirty="0"/>
              <a:t> </a:t>
            </a:r>
            <a:r>
              <a:rPr lang="en-US" sz="1400" dirty="0" err="1"/>
              <a:t>örneği</a:t>
            </a:r>
            <a:r>
              <a:rPr lang="en-US" sz="1400" dirty="0"/>
              <a:t> </a:t>
            </a:r>
            <a:r>
              <a:rPr lang="en-US" sz="1400" dirty="0" err="1"/>
              <a:t>olmasıdır</a:t>
            </a:r>
            <a:r>
              <a:rPr lang="en-US" sz="1400" dirty="0"/>
              <a:t>. </a:t>
            </a:r>
            <a:r>
              <a:rPr lang="en-US" sz="1400" dirty="0" err="1"/>
              <a:t>Bunu</a:t>
            </a:r>
            <a:r>
              <a:rPr lang="en-US" sz="1400" dirty="0"/>
              <a:t> '</a:t>
            </a:r>
            <a:r>
              <a:rPr lang="en-US" sz="1400" dirty="0" err="1"/>
              <a:t>Motorlu</a:t>
            </a:r>
            <a:r>
              <a:rPr lang="en-US" sz="1400" dirty="0"/>
              <a:t> </a:t>
            </a:r>
            <a:r>
              <a:rPr lang="en-US" sz="1400" dirty="0" err="1"/>
              <a:t>Tekneler</a:t>
            </a:r>
            <a:r>
              <a:rPr lang="en-US" sz="1400" dirty="0"/>
              <a:t> VE </a:t>
            </a:r>
            <a:r>
              <a:rPr lang="en-US" sz="1400" dirty="0" err="1"/>
              <a:t>Arabalar</a:t>
            </a:r>
            <a:r>
              <a:rPr lang="en-US" sz="1400" dirty="0"/>
              <a:t> </a:t>
            </a:r>
            <a:r>
              <a:rPr lang="en-US" sz="1400" dirty="0" err="1"/>
              <a:t>Motorlu</a:t>
            </a:r>
            <a:r>
              <a:rPr lang="en-US" sz="1400" dirty="0"/>
              <a:t> </a:t>
            </a:r>
            <a:r>
              <a:rPr lang="en-US" sz="1400" dirty="0" err="1"/>
              <a:t>Taşıtları</a:t>
            </a:r>
            <a:r>
              <a:rPr lang="en-US" sz="1400" dirty="0"/>
              <a:t> ÖRTER' </a:t>
            </a:r>
            <a:r>
              <a:rPr lang="en-US" sz="1400" dirty="0" err="1"/>
              <a:t>yazarak</a:t>
            </a:r>
            <a:r>
              <a:rPr lang="en-US" sz="1400" dirty="0"/>
              <a:t> </a:t>
            </a:r>
            <a:r>
              <a:rPr lang="en-US" sz="1400" dirty="0" err="1"/>
              <a:t>belirteceğiz</a:t>
            </a:r>
            <a:r>
              <a:rPr lang="en-US" sz="1400" dirty="0"/>
              <a:t>. </a:t>
            </a:r>
            <a:r>
              <a:rPr lang="en-US" sz="1400" dirty="0" err="1"/>
              <a:t>Böyle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ifadenin</a:t>
            </a:r>
            <a:r>
              <a:rPr lang="en-US" sz="1400" dirty="0"/>
              <a:t> </a:t>
            </a:r>
            <a:r>
              <a:rPr lang="en-US" sz="1400" dirty="0" err="1"/>
              <a:t>yokluğunda</a:t>
            </a:r>
            <a:r>
              <a:rPr lang="en-US" sz="1400" dirty="0"/>
              <a:t>, </a:t>
            </a:r>
            <a:r>
              <a:rPr lang="en-US" sz="1400" dirty="0" err="1"/>
              <a:t>varsayılan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örtme</a:t>
            </a:r>
            <a:r>
              <a:rPr lang="en-US" sz="1400" dirty="0"/>
              <a:t> </a:t>
            </a:r>
            <a:r>
              <a:rPr lang="en-US" sz="1400" dirty="0" err="1"/>
              <a:t>kısıtlaması</a:t>
            </a:r>
            <a:r>
              <a:rPr lang="en-US" sz="1400" dirty="0"/>
              <a:t> </a:t>
            </a:r>
            <a:r>
              <a:rPr lang="en-US" sz="1400" dirty="0" err="1"/>
              <a:t>olmadığını</a:t>
            </a:r>
            <a:r>
              <a:rPr lang="en-US" sz="1400" dirty="0"/>
              <a:t> </a:t>
            </a:r>
            <a:r>
              <a:rPr lang="en-US" sz="1400" dirty="0" err="1"/>
              <a:t>varsayıyoruz</a:t>
            </a:r>
            <a:r>
              <a:rPr lang="en-US" sz="1400" dirty="0"/>
              <a:t>; </a:t>
            </a:r>
            <a:r>
              <a:rPr lang="en-US" sz="1400" dirty="0" err="1"/>
              <a:t>motorlu</a:t>
            </a:r>
            <a:r>
              <a:rPr lang="en-US" sz="1400" dirty="0"/>
              <a:t> </a:t>
            </a:r>
            <a:r>
              <a:rPr lang="en-US" sz="1400" dirty="0" err="1"/>
              <a:t>tekne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araba </a:t>
            </a:r>
            <a:r>
              <a:rPr lang="en-US" sz="1400" dirty="0" err="1"/>
              <a:t>olmayan</a:t>
            </a:r>
            <a:r>
              <a:rPr lang="en-US" sz="1400" dirty="0"/>
              <a:t> </a:t>
            </a:r>
            <a:r>
              <a:rPr lang="en-US" sz="1400" dirty="0" err="1"/>
              <a:t>motorlu</a:t>
            </a:r>
            <a:r>
              <a:rPr lang="en-US" sz="1400" dirty="0"/>
              <a:t> </a:t>
            </a:r>
            <a:r>
              <a:rPr lang="en-US" sz="1400" dirty="0" err="1"/>
              <a:t>taşıtlarımız</a:t>
            </a:r>
            <a:r>
              <a:rPr lang="en-US" sz="1400" dirty="0"/>
              <a:t> </a:t>
            </a:r>
            <a:r>
              <a:rPr lang="en-US" sz="1400" dirty="0" err="1"/>
              <a:t>olabilir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5451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AA8AF-8CAD-3D5A-EB0A-19CB9628A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420A-3FBC-0E88-39A6-86832751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Sınıf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Hiyerarşileri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F0C8-A8CD-91F1-E6D0-9E69B3A5D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Alt </a:t>
            </a:r>
            <a:r>
              <a:rPr lang="en-US" sz="1400" dirty="0" err="1"/>
              <a:t>sınıfları</a:t>
            </a:r>
            <a:r>
              <a:rPr lang="en-US" sz="1400" dirty="0"/>
              <a:t> (</a:t>
            </a:r>
            <a:r>
              <a:rPr lang="en-US" sz="1400" dirty="0" err="1"/>
              <a:t>uzmanlaşma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genelleme</a:t>
            </a:r>
            <a:r>
              <a:rPr lang="en-US" sz="1400" dirty="0"/>
              <a:t> </a:t>
            </a:r>
            <a:r>
              <a:rPr lang="en-US" sz="1400" dirty="0" err="1"/>
              <a:t>yoluyla</a:t>
            </a:r>
            <a:r>
              <a:rPr lang="en-US" sz="1400" dirty="0"/>
              <a:t>) </a:t>
            </a:r>
            <a:r>
              <a:rPr lang="en-US" sz="1400" dirty="0" err="1"/>
              <a:t>tanımlamanın</a:t>
            </a:r>
            <a:r>
              <a:rPr lang="en-US" sz="1400" dirty="0"/>
              <a:t> </a:t>
            </a:r>
            <a:r>
              <a:rPr lang="en-US" sz="1400" dirty="0" err="1"/>
              <a:t>iki</a:t>
            </a:r>
            <a:r>
              <a:rPr lang="en-US" sz="1400" dirty="0"/>
              <a:t> </a:t>
            </a:r>
            <a:r>
              <a:rPr lang="en-US" sz="1400" dirty="0" err="1"/>
              <a:t>temel</a:t>
            </a:r>
            <a:r>
              <a:rPr lang="en-US" sz="1400" dirty="0"/>
              <a:t> </a:t>
            </a:r>
            <a:r>
              <a:rPr lang="en-US" sz="1400" dirty="0" err="1"/>
              <a:t>nedeni</a:t>
            </a:r>
            <a:r>
              <a:rPr lang="en-US" sz="1400" dirty="0"/>
              <a:t> </a:t>
            </a:r>
            <a:r>
              <a:rPr lang="en-US" sz="1400" dirty="0" err="1"/>
              <a:t>vardır</a:t>
            </a:r>
            <a:r>
              <a:rPr lang="en-US" sz="1400" dirty="0"/>
              <a:t>:</a:t>
            </a:r>
          </a:p>
          <a:p>
            <a:pPr lvl="1">
              <a:lnSpc>
                <a:spcPct val="170000"/>
              </a:lnSpc>
            </a:pPr>
            <a:r>
              <a:rPr lang="en-US" sz="1400" dirty="0" err="1"/>
              <a:t>Yalnızca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alt </a:t>
            </a:r>
            <a:r>
              <a:rPr lang="en-US" sz="1400" dirty="0" err="1"/>
              <a:t>sınıftaki</a:t>
            </a:r>
            <a:r>
              <a:rPr lang="en-US" sz="1400" dirty="0"/>
              <a:t> </a:t>
            </a:r>
            <a:r>
              <a:rPr lang="en-US" sz="1400" dirty="0" err="1"/>
              <a:t>varlıklar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anlamlı</a:t>
            </a:r>
            <a:r>
              <a:rPr lang="en-US" sz="1400" dirty="0"/>
              <a:t> </a:t>
            </a:r>
            <a:r>
              <a:rPr lang="en-US" sz="1400" dirty="0" err="1"/>
              <a:t>olan</a:t>
            </a:r>
            <a:r>
              <a:rPr lang="en-US" sz="1400" dirty="0"/>
              <a:t> </a:t>
            </a:r>
            <a:r>
              <a:rPr lang="en-US" sz="1400" dirty="0" err="1"/>
              <a:t>tanımlayıcı</a:t>
            </a:r>
            <a:r>
              <a:rPr lang="en-US" sz="1400" dirty="0"/>
              <a:t> </a:t>
            </a:r>
            <a:r>
              <a:rPr lang="en-US" sz="1400" dirty="0" err="1"/>
              <a:t>nitelikler</a:t>
            </a:r>
            <a:r>
              <a:rPr lang="en-US" sz="1400" dirty="0"/>
              <a:t> </a:t>
            </a:r>
            <a:r>
              <a:rPr lang="en-US" sz="1400" dirty="0" err="1"/>
              <a:t>eklemek</a:t>
            </a:r>
            <a:r>
              <a:rPr lang="en-US" sz="1400" dirty="0"/>
              <a:t> </a:t>
            </a:r>
            <a:r>
              <a:rPr lang="en-US" sz="1400" dirty="0" err="1"/>
              <a:t>isteyebiliriz</a:t>
            </a:r>
            <a:r>
              <a:rPr lang="en-US" sz="1400" dirty="0"/>
              <a:t>. </a:t>
            </a:r>
            <a:r>
              <a:rPr lang="en-US" sz="1400" dirty="0" err="1"/>
              <a:t>Örneğin</a:t>
            </a:r>
            <a:r>
              <a:rPr lang="en-US" sz="1400" dirty="0"/>
              <a:t>, </a:t>
            </a:r>
            <a:r>
              <a:rPr lang="en-US" sz="1400" dirty="0" err="1"/>
              <a:t>saatlik_ücretler</a:t>
            </a:r>
            <a:r>
              <a:rPr lang="en-US" sz="1400" dirty="0"/>
              <a:t>, </a:t>
            </a:r>
            <a:r>
              <a:rPr lang="en-US" sz="1400" dirty="0" err="1"/>
              <a:t>ücreti</a:t>
            </a:r>
            <a:r>
              <a:rPr lang="en-US" sz="1400" dirty="0"/>
              <a:t> </a:t>
            </a:r>
            <a:r>
              <a:rPr lang="en-US" sz="1400" dirty="0" err="1"/>
              <a:t>bireysel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sözleşmeyle</a:t>
            </a:r>
            <a:r>
              <a:rPr lang="en-US" sz="1400" dirty="0"/>
              <a:t> </a:t>
            </a:r>
            <a:r>
              <a:rPr lang="en-US" sz="1400" dirty="0" err="1"/>
              <a:t>belirlenen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ContractEmps</a:t>
            </a:r>
            <a:r>
              <a:rPr lang="en-US" sz="1400" dirty="0"/>
              <a:t> </a:t>
            </a:r>
            <a:r>
              <a:rPr lang="en-US" sz="1400" dirty="0" err="1"/>
              <a:t>varlığı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anlamlı</a:t>
            </a:r>
            <a:r>
              <a:rPr lang="en-US" sz="1400" dirty="0"/>
              <a:t> </a:t>
            </a:r>
            <a:r>
              <a:rPr lang="en-US" sz="1400" dirty="0" err="1"/>
              <a:t>değildir</a:t>
            </a:r>
            <a:r>
              <a:rPr lang="en-US" sz="1400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Bir </a:t>
            </a:r>
            <a:r>
              <a:rPr lang="en-US" sz="1400" dirty="0" err="1"/>
              <a:t>ilişkiye</a:t>
            </a:r>
            <a:r>
              <a:rPr lang="en-US" sz="1400" dirty="0"/>
              <a:t> </a:t>
            </a:r>
            <a:r>
              <a:rPr lang="en-US" sz="1400" dirty="0" err="1"/>
              <a:t>katılan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kümesini</a:t>
            </a:r>
            <a:r>
              <a:rPr lang="en-US" sz="1400" dirty="0"/>
              <a:t> </a:t>
            </a:r>
            <a:r>
              <a:rPr lang="en-US" sz="1400" dirty="0" err="1"/>
              <a:t>tanımlamak</a:t>
            </a:r>
            <a:r>
              <a:rPr lang="en-US" sz="1400" dirty="0"/>
              <a:t> </a:t>
            </a:r>
            <a:r>
              <a:rPr lang="en-US" sz="1400" dirty="0" err="1"/>
              <a:t>isteyebiliriz</a:t>
            </a:r>
            <a:r>
              <a:rPr lang="en-US" sz="1400" dirty="0"/>
              <a:t>. </a:t>
            </a:r>
            <a:r>
              <a:rPr lang="en-US" sz="1400" dirty="0" err="1"/>
              <a:t>Örneğin</a:t>
            </a:r>
            <a:r>
              <a:rPr lang="en-US" sz="1400" dirty="0"/>
              <a:t>, </a:t>
            </a:r>
            <a:r>
              <a:rPr lang="en-US" sz="1400" dirty="0" err="1"/>
              <a:t>yalnızca</a:t>
            </a:r>
            <a:r>
              <a:rPr lang="en-US" sz="1400" dirty="0"/>
              <a:t> </a:t>
            </a:r>
            <a:r>
              <a:rPr lang="en-US" sz="1400" dirty="0" err="1"/>
              <a:t>kıdemli</a:t>
            </a:r>
            <a:r>
              <a:rPr lang="en-US" sz="1400" dirty="0"/>
              <a:t> </a:t>
            </a:r>
            <a:r>
              <a:rPr lang="en-US" sz="1400" dirty="0" err="1"/>
              <a:t>çalışanların</a:t>
            </a:r>
            <a:r>
              <a:rPr lang="en-US" sz="1400" dirty="0"/>
              <a:t> </a:t>
            </a:r>
            <a:r>
              <a:rPr lang="en-US" sz="1400" dirty="0" err="1"/>
              <a:t>yönetici</a:t>
            </a:r>
            <a:r>
              <a:rPr lang="en-US" sz="1400" dirty="0"/>
              <a:t> </a:t>
            </a:r>
            <a:r>
              <a:rPr lang="en-US" sz="1400" dirty="0" err="1"/>
              <a:t>olabilmesini</a:t>
            </a:r>
            <a:r>
              <a:rPr lang="en-US" sz="1400" dirty="0"/>
              <a:t> </a:t>
            </a:r>
            <a:r>
              <a:rPr lang="en-US" sz="1400" dirty="0" err="1"/>
              <a:t>sağlamak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, </a:t>
            </a:r>
            <a:r>
              <a:rPr lang="en-US" sz="1400" dirty="0" err="1"/>
              <a:t>katılan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kümelerinin</a:t>
            </a:r>
            <a:r>
              <a:rPr lang="en-US" sz="1400" dirty="0"/>
              <a:t> </a:t>
            </a:r>
            <a:r>
              <a:rPr lang="en-US" sz="1400" dirty="0" err="1"/>
              <a:t>Kıdemli-Çalışanlar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Departmanlar</a:t>
            </a:r>
            <a:r>
              <a:rPr lang="en-US" sz="1400" dirty="0"/>
              <a:t> </a:t>
            </a:r>
            <a:r>
              <a:rPr lang="en-US" sz="1400" dirty="0" err="1"/>
              <a:t>olacak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Yönetir</a:t>
            </a:r>
            <a:r>
              <a:rPr lang="en-US" sz="1400" dirty="0"/>
              <a:t> </a:t>
            </a:r>
            <a:r>
              <a:rPr lang="en-US" sz="1400" dirty="0" err="1"/>
              <a:t>ilişkisini</a:t>
            </a:r>
            <a:r>
              <a:rPr lang="en-US" sz="1400" dirty="0"/>
              <a:t> </a:t>
            </a:r>
            <a:r>
              <a:rPr lang="en-US" sz="1400" dirty="0" err="1"/>
              <a:t>tanımlamak</a:t>
            </a:r>
            <a:r>
              <a:rPr lang="en-US" sz="1400" dirty="0"/>
              <a:t> </a:t>
            </a:r>
            <a:r>
              <a:rPr lang="en-US" sz="1400" dirty="0" err="1"/>
              <a:t>isteyebiliriz</a:t>
            </a:r>
            <a:r>
              <a:rPr lang="en-US" sz="1400" dirty="0"/>
              <a:t>. </a:t>
            </a:r>
            <a:r>
              <a:rPr lang="en-US" sz="1400" dirty="0" err="1"/>
              <a:t>Başka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örnek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, </a:t>
            </a:r>
            <a:r>
              <a:rPr lang="en-US" sz="1400" dirty="0" err="1"/>
              <a:t>Motorbotlar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Arabalar</a:t>
            </a:r>
            <a:r>
              <a:rPr lang="en-US" sz="1400" dirty="0"/>
              <a:t> </a:t>
            </a:r>
            <a:r>
              <a:rPr lang="en-US" sz="1400" dirty="0" err="1"/>
              <a:t>farklı</a:t>
            </a:r>
            <a:r>
              <a:rPr lang="en-US" sz="1400" dirty="0"/>
              <a:t> </a:t>
            </a:r>
            <a:r>
              <a:rPr lang="en-US" sz="1400" dirty="0" err="1"/>
              <a:t>tanımlayıcı</a:t>
            </a:r>
            <a:r>
              <a:rPr lang="en-US" sz="1400" dirty="0"/>
              <a:t> </a:t>
            </a:r>
            <a:r>
              <a:rPr lang="en-US" sz="1400" dirty="0" err="1"/>
              <a:t>niteliklere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olabilir</a:t>
            </a:r>
            <a:r>
              <a:rPr lang="en-US" sz="1400" dirty="0"/>
              <a:t> (</a:t>
            </a:r>
            <a:r>
              <a:rPr lang="en-US" sz="1400" dirty="0" err="1"/>
              <a:t>örneğin</a:t>
            </a:r>
            <a:r>
              <a:rPr lang="en-US" sz="1400" dirty="0"/>
              <a:t>, </a:t>
            </a:r>
            <a:r>
              <a:rPr lang="en-US" sz="1400" dirty="0" err="1"/>
              <a:t>tonaj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kapı</a:t>
            </a:r>
            <a:r>
              <a:rPr lang="en-US" sz="1400" dirty="0"/>
              <a:t> </a:t>
            </a:r>
            <a:r>
              <a:rPr lang="en-US" sz="1400" dirty="0" err="1"/>
              <a:t>sayısı</a:t>
            </a:r>
            <a:r>
              <a:rPr lang="en-US" sz="1400" dirty="0"/>
              <a:t>), </a:t>
            </a:r>
            <a:r>
              <a:rPr lang="en-US" sz="1400" dirty="0" err="1"/>
              <a:t>ancak</a:t>
            </a:r>
            <a:r>
              <a:rPr lang="en-US" sz="1400" dirty="0"/>
              <a:t> </a:t>
            </a:r>
            <a:r>
              <a:rPr lang="en-US" sz="1400" dirty="0" err="1"/>
              <a:t>Motorlu_Araçlar</a:t>
            </a:r>
            <a:r>
              <a:rPr lang="en-US" sz="1400" dirty="0"/>
              <a:t> </a:t>
            </a:r>
            <a:r>
              <a:rPr lang="en-US" sz="1400" dirty="0" err="1"/>
              <a:t>varlıkları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lisanslı</a:t>
            </a:r>
            <a:r>
              <a:rPr lang="en-US" sz="1400" dirty="0"/>
              <a:t> </a:t>
            </a:r>
            <a:r>
              <a:rPr lang="en-US" sz="1400" dirty="0" err="1"/>
              <a:t>olmaları</a:t>
            </a:r>
            <a:r>
              <a:rPr lang="en-US" sz="1400" dirty="0"/>
              <a:t> </a:t>
            </a:r>
            <a:r>
              <a:rPr lang="en-US" sz="1400" dirty="0" err="1"/>
              <a:t>gerekir</a:t>
            </a:r>
            <a:r>
              <a:rPr lang="en-US" sz="1400" dirty="0"/>
              <a:t>. </a:t>
            </a:r>
            <a:r>
              <a:rPr lang="en-US" sz="1400" dirty="0" err="1"/>
              <a:t>Lisanslama</a:t>
            </a:r>
            <a:r>
              <a:rPr lang="en-US" sz="1400" dirty="0"/>
              <a:t> </a:t>
            </a:r>
            <a:r>
              <a:rPr lang="en-US" sz="1400" dirty="0" err="1"/>
              <a:t>bilgileri</a:t>
            </a:r>
            <a:r>
              <a:rPr lang="en-US" sz="1400" dirty="0"/>
              <a:t>, </a:t>
            </a:r>
            <a:r>
              <a:rPr lang="en-US" sz="1400" dirty="0" err="1"/>
              <a:t>Motorlu_Araçlar</a:t>
            </a:r>
            <a:r>
              <a:rPr lang="en-US" sz="1400" dirty="0"/>
              <a:t>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Sahipler</a:t>
            </a:r>
            <a:r>
              <a:rPr lang="en-US" sz="1400" dirty="0"/>
              <a:t> </a:t>
            </a:r>
            <a:r>
              <a:rPr lang="en-US" sz="1400" dirty="0" err="1"/>
              <a:t>adlı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arasındaki</a:t>
            </a:r>
            <a:r>
              <a:rPr lang="en-US" sz="1400" dirty="0"/>
              <a:t> </a:t>
            </a:r>
            <a:r>
              <a:rPr lang="en-US" sz="1400" dirty="0" err="1"/>
              <a:t>Licensed_To</a:t>
            </a:r>
            <a:r>
              <a:rPr lang="en-US" sz="1400" dirty="0"/>
              <a:t> </a:t>
            </a:r>
            <a:r>
              <a:rPr lang="en-US" sz="1400" dirty="0" err="1"/>
              <a:t>ilişkisi</a:t>
            </a:r>
            <a:r>
              <a:rPr lang="en-US" sz="1400" dirty="0"/>
              <a:t> </a:t>
            </a:r>
            <a:r>
              <a:rPr lang="en-US" sz="1400" dirty="0" err="1"/>
              <a:t>tarafından</a:t>
            </a:r>
            <a:r>
              <a:rPr lang="en-US" sz="1400" dirty="0"/>
              <a:t> </a:t>
            </a:r>
            <a:r>
              <a:rPr lang="en-US" sz="1400" dirty="0" err="1"/>
              <a:t>yakalanabilir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894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88671-FDC2-87B2-D0B6-CD57AF56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57ED-3553-93F4-3187-3F97F460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Toplama</a:t>
            </a:r>
            <a:r>
              <a:rPr lang="en-US" sz="4400" dirty="0">
                <a:solidFill>
                  <a:srgbClr val="00B0F0"/>
                </a:solidFill>
              </a:rPr>
              <a:t> (Aggregation)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CE8AA-FD53-E242-575D-02141A0FE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Şimdiye</a:t>
            </a:r>
            <a:r>
              <a:rPr lang="en-US" sz="1400" dirty="0"/>
              <a:t> </a:t>
            </a:r>
            <a:r>
              <a:rPr lang="en-US" sz="1400" dirty="0" err="1"/>
              <a:t>kadar</a:t>
            </a:r>
            <a:r>
              <a:rPr lang="en-US" sz="1400" dirty="0"/>
              <a:t> </a:t>
            </a:r>
            <a:r>
              <a:rPr lang="en-US" sz="1400" dirty="0" err="1"/>
              <a:t>tanımlandığı</a:t>
            </a:r>
            <a:r>
              <a:rPr lang="en-US" sz="1400" dirty="0"/>
              <a:t> </a:t>
            </a:r>
            <a:r>
              <a:rPr lang="en-US" sz="1400" dirty="0" err="1"/>
              <a:t>gibi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kümeleri</a:t>
            </a:r>
            <a:r>
              <a:rPr lang="en-US" sz="1400" dirty="0"/>
              <a:t> </a:t>
            </a:r>
            <a:r>
              <a:rPr lang="en-US" sz="1400" dirty="0" err="1"/>
              <a:t>arasındaki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ilişkidir</a:t>
            </a:r>
            <a:r>
              <a:rPr lang="en-US" sz="1400" dirty="0"/>
              <a:t>. </a:t>
            </a:r>
            <a:r>
              <a:rPr lang="en-US" sz="1400" dirty="0" err="1"/>
              <a:t>Bazen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koleksiyonu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ilişkiler</a:t>
            </a:r>
            <a:r>
              <a:rPr lang="en-US" sz="1400" dirty="0"/>
              <a:t> </a:t>
            </a:r>
            <a:r>
              <a:rPr lang="en-US" sz="1400" dirty="0" err="1"/>
              <a:t>arasındaki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ilişkiyi</a:t>
            </a:r>
            <a:r>
              <a:rPr lang="en-US" sz="1400" dirty="0"/>
              <a:t> </a:t>
            </a:r>
            <a:r>
              <a:rPr lang="en-US" sz="1400" dirty="0" err="1"/>
              <a:t>modellememiz</a:t>
            </a:r>
            <a:r>
              <a:rPr lang="en-US" sz="1400" dirty="0"/>
              <a:t> </a:t>
            </a:r>
            <a:r>
              <a:rPr lang="en-US" sz="1400" dirty="0" err="1"/>
              <a:t>gerekir</a:t>
            </a:r>
            <a:r>
              <a:rPr lang="en-US" sz="1400" dirty="0"/>
              <a:t>. </a:t>
            </a:r>
            <a:r>
              <a:rPr lang="en-US" sz="1400" dirty="0" err="1"/>
              <a:t>Projeler</a:t>
            </a:r>
            <a:r>
              <a:rPr lang="en-US" sz="1400" dirty="0"/>
              <a:t> </a:t>
            </a:r>
            <a:r>
              <a:rPr lang="en-US" sz="1400" dirty="0" err="1"/>
              <a:t>adlı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kümemiz</a:t>
            </a:r>
            <a:r>
              <a:rPr lang="en-US" sz="1400" dirty="0"/>
              <a:t> </a:t>
            </a:r>
            <a:r>
              <a:rPr lang="en-US" sz="1400" dirty="0" err="1"/>
              <a:t>olduğunu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her </a:t>
            </a:r>
            <a:r>
              <a:rPr lang="en-US" sz="1400" dirty="0" err="1"/>
              <a:t>Proje</a:t>
            </a:r>
            <a:r>
              <a:rPr lang="en-US" sz="1400" dirty="0"/>
              <a:t> </a:t>
            </a:r>
            <a:r>
              <a:rPr lang="en-US" sz="1400" dirty="0" err="1"/>
              <a:t>varlığının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departman</a:t>
            </a:r>
            <a:r>
              <a:rPr lang="en-US" sz="1400" dirty="0"/>
              <a:t> </a:t>
            </a:r>
            <a:r>
              <a:rPr lang="en-US" sz="1400" dirty="0" err="1"/>
              <a:t>tarafından</a:t>
            </a:r>
            <a:r>
              <a:rPr lang="en-US" sz="1400" dirty="0"/>
              <a:t> </a:t>
            </a:r>
            <a:r>
              <a:rPr lang="en-US" sz="1400" dirty="0" err="1"/>
              <a:t>desteklendiğini</a:t>
            </a:r>
            <a:r>
              <a:rPr lang="en-US" sz="1400" dirty="0"/>
              <a:t> </a:t>
            </a:r>
            <a:r>
              <a:rPr lang="en-US" sz="1400" dirty="0" err="1"/>
              <a:t>varsayalım</a:t>
            </a:r>
            <a:r>
              <a:rPr lang="en-US" sz="1400" dirty="0"/>
              <a:t>. </a:t>
            </a:r>
            <a:r>
              <a:rPr lang="en-US" sz="1400" dirty="0" err="1"/>
              <a:t>Sponsorlar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bilgileri</a:t>
            </a:r>
            <a:r>
              <a:rPr lang="en-US" sz="1400" dirty="0"/>
              <a:t> </a:t>
            </a:r>
            <a:r>
              <a:rPr lang="en-US" sz="1400" dirty="0" err="1"/>
              <a:t>yakalar</a:t>
            </a:r>
            <a:r>
              <a:rPr lang="en-US" sz="1400" dirty="0"/>
              <a:t>. Bir </a:t>
            </a:r>
            <a:r>
              <a:rPr lang="en-US" sz="1400" dirty="0" err="1"/>
              <a:t>projeyi</a:t>
            </a:r>
            <a:r>
              <a:rPr lang="en-US" sz="1400" dirty="0"/>
              <a:t> </a:t>
            </a:r>
            <a:r>
              <a:rPr lang="en-US" sz="1400" dirty="0" err="1"/>
              <a:t>destekleyen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departman</a:t>
            </a:r>
            <a:r>
              <a:rPr lang="en-US" sz="1400" dirty="0"/>
              <a:t>, </a:t>
            </a:r>
            <a:r>
              <a:rPr lang="en-US" sz="1400" dirty="0" err="1"/>
              <a:t>sponsorluğu</a:t>
            </a:r>
            <a:r>
              <a:rPr lang="en-US" sz="1400" dirty="0"/>
              <a:t> </a:t>
            </a:r>
            <a:r>
              <a:rPr lang="en-US" sz="1400" dirty="0" err="1"/>
              <a:t>izlemek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çalışanlar</a:t>
            </a:r>
            <a:r>
              <a:rPr lang="en-US" sz="1400" dirty="0"/>
              <a:t> </a:t>
            </a:r>
            <a:r>
              <a:rPr lang="en-US" sz="1400" dirty="0" err="1"/>
              <a:t>atayabilir</a:t>
            </a:r>
            <a:r>
              <a:rPr lang="en-US" sz="1400" dirty="0"/>
              <a:t>. </a:t>
            </a:r>
            <a:r>
              <a:rPr lang="en-US" sz="1400" dirty="0" err="1"/>
              <a:t>Sezgisel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, </a:t>
            </a:r>
            <a:r>
              <a:rPr lang="en-US" sz="1400" dirty="0" err="1"/>
              <a:t>İzleyiciler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Sponsorlar</a:t>
            </a:r>
            <a:r>
              <a:rPr lang="en-US" sz="1400" dirty="0"/>
              <a:t> </a:t>
            </a:r>
            <a:r>
              <a:rPr lang="en-US" sz="1400" dirty="0" err="1"/>
              <a:t>ilişkisini</a:t>
            </a:r>
            <a:r>
              <a:rPr lang="en-US" sz="1400" dirty="0"/>
              <a:t> (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Projeler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Departmanlar</a:t>
            </a:r>
            <a:r>
              <a:rPr lang="en-US" sz="1400" dirty="0"/>
              <a:t> </a:t>
            </a:r>
            <a:r>
              <a:rPr lang="en-US" sz="1400" dirty="0" err="1"/>
              <a:t>varlığı</a:t>
            </a:r>
            <a:r>
              <a:rPr lang="en-US" sz="1400" dirty="0"/>
              <a:t> </a:t>
            </a:r>
            <a:r>
              <a:rPr lang="en-US" sz="1400" dirty="0" err="1"/>
              <a:t>yerine</a:t>
            </a:r>
            <a:r>
              <a:rPr lang="en-US" sz="1400" dirty="0"/>
              <a:t>)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Çalışanlar</a:t>
            </a:r>
            <a:r>
              <a:rPr lang="en-US" sz="1400" dirty="0"/>
              <a:t> </a:t>
            </a:r>
            <a:r>
              <a:rPr lang="en-US" sz="1400" dirty="0" err="1"/>
              <a:t>varlığıyla</a:t>
            </a:r>
            <a:r>
              <a:rPr lang="en-US" sz="1400" dirty="0"/>
              <a:t> </a:t>
            </a:r>
            <a:r>
              <a:rPr lang="en-US" sz="1400" dirty="0" err="1"/>
              <a:t>ilişkilendiren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olmalıdır</a:t>
            </a:r>
            <a:r>
              <a:rPr lang="en-US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10132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61CAE-E31A-3270-97E4-1A9E55CA3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5604-12FA-CC55-AA15-870C2E11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Toplama</a:t>
            </a:r>
            <a:r>
              <a:rPr lang="en-US" sz="4400" dirty="0">
                <a:solidFill>
                  <a:srgbClr val="00B0F0"/>
                </a:solidFill>
              </a:rPr>
              <a:t> (Aggregation)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9B09-0F23-0C41-F89B-A56548A73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916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İzleyiciler</a:t>
            </a:r>
            <a:r>
              <a:rPr lang="en-US" sz="1400" dirty="0"/>
              <a:t> </a:t>
            </a:r>
            <a:r>
              <a:rPr lang="en-US" sz="1400" dirty="0" err="1"/>
              <a:t>gibi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kümesini</a:t>
            </a:r>
            <a:r>
              <a:rPr lang="en-US" sz="1400" dirty="0"/>
              <a:t> </a:t>
            </a:r>
            <a:r>
              <a:rPr lang="en-US" sz="1400" dirty="0" err="1"/>
              <a:t>tanımlamak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, ER </a:t>
            </a:r>
            <a:r>
              <a:rPr lang="en-US" sz="1400" dirty="0" err="1"/>
              <a:t>modelinin</a:t>
            </a:r>
            <a:r>
              <a:rPr lang="en-US" sz="1400" dirty="0"/>
              <a:t> </a:t>
            </a:r>
            <a:r>
              <a:rPr lang="en-US" sz="1400" dirty="0" err="1"/>
              <a:t>toplama</a:t>
            </a:r>
            <a:r>
              <a:rPr lang="en-US" sz="1400" dirty="0"/>
              <a:t> </a:t>
            </a:r>
            <a:r>
              <a:rPr lang="en-US" sz="1400" dirty="0" err="1"/>
              <a:t>adı</a:t>
            </a:r>
            <a:r>
              <a:rPr lang="en-US" sz="1400" dirty="0"/>
              <a:t> </a:t>
            </a:r>
            <a:r>
              <a:rPr lang="en-US" sz="1400" dirty="0" err="1"/>
              <a:t>verilen</a:t>
            </a:r>
            <a:r>
              <a:rPr lang="en-US" sz="1400" dirty="0"/>
              <a:t> yeni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özelliğini</a:t>
            </a:r>
            <a:r>
              <a:rPr lang="en-US" sz="1400" dirty="0"/>
              <a:t> </a:t>
            </a:r>
            <a:r>
              <a:rPr lang="en-US" sz="1400" dirty="0" err="1"/>
              <a:t>sunuyoruz</a:t>
            </a:r>
            <a:r>
              <a:rPr lang="en-US" sz="1400" dirty="0"/>
              <a:t>. </a:t>
            </a:r>
            <a:r>
              <a:rPr lang="en-US" sz="1400" dirty="0" err="1"/>
              <a:t>Toplama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(</a:t>
            </a:r>
            <a:r>
              <a:rPr lang="en-US" sz="1400" dirty="0" err="1"/>
              <a:t>kesikli</a:t>
            </a:r>
            <a:r>
              <a:rPr lang="en-US" sz="1400" dirty="0"/>
              <a:t> </a:t>
            </a:r>
            <a:r>
              <a:rPr lang="en-US" sz="1400" dirty="0" err="1"/>
              <a:t>kutuyla</a:t>
            </a:r>
            <a:r>
              <a:rPr lang="en-US" sz="1400" dirty="0"/>
              <a:t> </a:t>
            </a:r>
            <a:r>
              <a:rPr lang="en-US" sz="1400" dirty="0" err="1"/>
              <a:t>tanımlanan</a:t>
            </a:r>
            <a:r>
              <a:rPr lang="en-US" sz="1400" dirty="0"/>
              <a:t>) </a:t>
            </a:r>
            <a:r>
              <a:rPr lang="en-US" sz="1400" dirty="0" err="1"/>
              <a:t>başka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kümesine</a:t>
            </a:r>
            <a:r>
              <a:rPr lang="en-US" sz="1400" dirty="0"/>
              <a:t> </a:t>
            </a:r>
            <a:r>
              <a:rPr lang="en-US" sz="1400" dirty="0" err="1"/>
              <a:t>katıldığını</a:t>
            </a:r>
            <a:r>
              <a:rPr lang="en-US" sz="1400" dirty="0"/>
              <a:t> </a:t>
            </a:r>
            <a:r>
              <a:rPr lang="en-US" sz="1400" dirty="0" err="1"/>
              <a:t>belirtmemizi</a:t>
            </a:r>
            <a:r>
              <a:rPr lang="en-US" sz="1400" dirty="0"/>
              <a:t> </a:t>
            </a:r>
            <a:r>
              <a:rPr lang="en-US" sz="1400" dirty="0" err="1"/>
              <a:t>sağlar</a:t>
            </a:r>
            <a:r>
              <a:rPr lang="en-US" sz="1400" dirty="0"/>
              <a:t>. Bu, </a:t>
            </a:r>
            <a:r>
              <a:rPr lang="en-US" sz="1400" dirty="0" err="1"/>
              <a:t>Şekil</a:t>
            </a:r>
            <a:r>
              <a:rPr lang="en-US" sz="1400" dirty="0"/>
              <a:t> 2.13'te, </a:t>
            </a:r>
            <a:r>
              <a:rPr lang="en-US" sz="1400" dirty="0" err="1"/>
              <a:t>toplamayı</a:t>
            </a:r>
            <a:r>
              <a:rPr lang="en-US" sz="1400" dirty="0"/>
              <a:t> </a:t>
            </a:r>
            <a:r>
              <a:rPr lang="en-US" sz="1400" dirty="0" err="1"/>
              <a:t>belirtmek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Sponsorlar</a:t>
            </a:r>
            <a:r>
              <a:rPr lang="en-US" sz="1400" dirty="0"/>
              <a:t> (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katılan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kümeleri</a:t>
            </a:r>
            <a:r>
              <a:rPr lang="en-US" sz="1400" dirty="0"/>
              <a:t>) </a:t>
            </a:r>
            <a:r>
              <a:rPr lang="en-US" sz="1400" dirty="0" err="1"/>
              <a:t>etrafında</a:t>
            </a:r>
            <a:r>
              <a:rPr lang="en-US" sz="1400" dirty="0"/>
              <a:t> </a:t>
            </a:r>
            <a:r>
              <a:rPr lang="en-US" sz="1400" dirty="0" err="1"/>
              <a:t>kesikli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kutu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gösterilmiştir</a:t>
            </a:r>
            <a:r>
              <a:rPr lang="en-US" sz="1400" dirty="0"/>
              <a:t>. Bu, bize, </a:t>
            </a:r>
            <a:r>
              <a:rPr lang="en-US" sz="1400" dirty="0" err="1"/>
              <a:t>Monitörler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kümesini</a:t>
            </a:r>
            <a:r>
              <a:rPr lang="en-US" sz="1400" dirty="0"/>
              <a:t> </a:t>
            </a:r>
            <a:r>
              <a:rPr lang="en-US" sz="1400" dirty="0" err="1"/>
              <a:t>tanımlama</a:t>
            </a:r>
            <a:r>
              <a:rPr lang="en-US" sz="1400" dirty="0"/>
              <a:t> </a:t>
            </a:r>
            <a:r>
              <a:rPr lang="en-US" sz="1400" dirty="0" err="1"/>
              <a:t>amaçları</a:t>
            </a:r>
            <a:r>
              <a:rPr lang="en-US" sz="1400" dirty="0"/>
              <a:t> </a:t>
            </a:r>
            <a:r>
              <a:rPr lang="en-US" sz="1400" dirty="0" err="1"/>
              <a:t>doğrultusunda</a:t>
            </a:r>
            <a:r>
              <a:rPr lang="en-US" sz="1400" dirty="0"/>
              <a:t> </a:t>
            </a:r>
            <a:r>
              <a:rPr lang="en-US" sz="1400" dirty="0" err="1"/>
              <a:t>Sponsorları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ele</a:t>
            </a:r>
            <a:r>
              <a:rPr lang="en-US" sz="1400" dirty="0"/>
              <a:t> alma </a:t>
            </a:r>
            <a:r>
              <a:rPr lang="en-US" sz="1400" dirty="0" err="1"/>
              <a:t>olanağı</a:t>
            </a:r>
            <a:r>
              <a:rPr lang="en-US" sz="1400" dirty="0"/>
              <a:t> </a:t>
            </a:r>
            <a:r>
              <a:rPr lang="en-US" sz="1400" dirty="0" err="1"/>
              <a:t>sağlar</a:t>
            </a:r>
            <a:r>
              <a:rPr lang="en-US" sz="1400" dirty="0"/>
              <a:t>.</a:t>
            </a:r>
          </a:p>
        </p:txBody>
      </p:sp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14EE8094-AA1B-BFFC-1D5A-5EFA58262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360" y="1825625"/>
            <a:ext cx="5806440" cy="38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30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2EB84-518B-3B39-6231-209572427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488E-8BBC-2AEC-A417-727C936B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Toplama</a:t>
            </a:r>
            <a:r>
              <a:rPr lang="en-US" sz="4400" dirty="0">
                <a:solidFill>
                  <a:srgbClr val="00B0F0"/>
                </a:solidFill>
              </a:rPr>
              <a:t> (Aggregation)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774E-3859-8B79-AA3C-EC26DA1A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916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Toplama</a:t>
            </a:r>
            <a:r>
              <a:rPr lang="en-US" sz="1400" dirty="0"/>
              <a:t> </a:t>
            </a:r>
            <a:r>
              <a:rPr lang="en-US" sz="1400" dirty="0" err="1"/>
              <a:t>işlemini</a:t>
            </a:r>
            <a:r>
              <a:rPr lang="en-US" sz="1400" dirty="0"/>
              <a:t> ne zaman </a:t>
            </a:r>
            <a:r>
              <a:rPr lang="en-US" sz="1400" dirty="0" err="1"/>
              <a:t>kullanmalıyız</a:t>
            </a:r>
            <a:r>
              <a:rPr lang="en-US" sz="1400" dirty="0"/>
              <a:t>? </a:t>
            </a:r>
            <a:r>
              <a:rPr lang="en-US" sz="1400" dirty="0" err="1"/>
              <a:t>Sezgisel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, </a:t>
            </a:r>
            <a:r>
              <a:rPr lang="en-US" sz="1400" dirty="0" err="1"/>
              <a:t>ilişkiler</a:t>
            </a:r>
            <a:r>
              <a:rPr lang="en-US" sz="1400" dirty="0"/>
              <a:t> </a:t>
            </a:r>
            <a:r>
              <a:rPr lang="en-US" sz="1400" dirty="0" err="1"/>
              <a:t>arasında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ilişkiyi</a:t>
            </a:r>
            <a:r>
              <a:rPr lang="en-US" sz="1400" dirty="0"/>
              <a:t> </a:t>
            </a:r>
            <a:r>
              <a:rPr lang="en-US" sz="1400" dirty="0" err="1"/>
              <a:t>ifade</a:t>
            </a:r>
            <a:r>
              <a:rPr lang="en-US" sz="1400" dirty="0"/>
              <a:t> </a:t>
            </a:r>
            <a:r>
              <a:rPr lang="en-US" sz="1400" dirty="0" err="1"/>
              <a:t>etmemiz</a:t>
            </a:r>
            <a:r>
              <a:rPr lang="en-US" sz="1400" dirty="0"/>
              <a:t> </a:t>
            </a:r>
            <a:r>
              <a:rPr lang="en-US" sz="1400" dirty="0" err="1"/>
              <a:t>gerektiğinde</a:t>
            </a:r>
            <a:r>
              <a:rPr lang="en-US" sz="1400" dirty="0"/>
              <a:t> </a:t>
            </a:r>
            <a:r>
              <a:rPr lang="en-US" sz="1400" dirty="0" err="1"/>
              <a:t>kullanırız</a:t>
            </a:r>
            <a:r>
              <a:rPr lang="en-US" sz="1400" dirty="0"/>
              <a:t>. </a:t>
            </a:r>
            <a:r>
              <a:rPr lang="en-US" sz="1400" dirty="0" err="1"/>
              <a:t>Ancak</a:t>
            </a:r>
            <a:r>
              <a:rPr lang="en-US" sz="1400" dirty="0"/>
              <a:t>, </a:t>
            </a:r>
            <a:r>
              <a:rPr lang="en-US" sz="1400" dirty="0" err="1"/>
              <a:t>toplama</a:t>
            </a:r>
            <a:r>
              <a:rPr lang="en-US" sz="1400" dirty="0"/>
              <a:t> </a:t>
            </a:r>
            <a:r>
              <a:rPr lang="en-US" sz="1400" dirty="0" err="1"/>
              <a:t>işlemini</a:t>
            </a:r>
            <a:r>
              <a:rPr lang="en-US" sz="1400" dirty="0"/>
              <a:t> </a:t>
            </a:r>
            <a:r>
              <a:rPr lang="en-US" sz="1400" dirty="0" err="1"/>
              <a:t>kullanmadan</a:t>
            </a:r>
            <a:r>
              <a:rPr lang="en-US" sz="1400" dirty="0"/>
              <a:t> </a:t>
            </a:r>
            <a:r>
              <a:rPr lang="en-US" sz="1400" dirty="0" err="1"/>
              <a:t>diğer</a:t>
            </a:r>
            <a:r>
              <a:rPr lang="en-US" sz="1400" dirty="0"/>
              <a:t> </a:t>
            </a:r>
            <a:r>
              <a:rPr lang="en-US" sz="1400" dirty="0" err="1"/>
              <a:t>ilişkileri</a:t>
            </a:r>
            <a:r>
              <a:rPr lang="en-US" sz="1400" dirty="0"/>
              <a:t> </a:t>
            </a:r>
            <a:r>
              <a:rPr lang="en-US" sz="1400" dirty="0" err="1"/>
              <a:t>içeren</a:t>
            </a:r>
            <a:r>
              <a:rPr lang="en-US" sz="1400" dirty="0"/>
              <a:t> </a:t>
            </a:r>
            <a:r>
              <a:rPr lang="en-US" sz="1400" dirty="0" err="1"/>
              <a:t>ilişkileri</a:t>
            </a:r>
            <a:r>
              <a:rPr lang="en-US" sz="1400" dirty="0"/>
              <a:t> </a:t>
            </a:r>
            <a:r>
              <a:rPr lang="en-US" sz="1400" dirty="0" err="1"/>
              <a:t>ifade</a:t>
            </a:r>
            <a:r>
              <a:rPr lang="en-US" sz="1400" dirty="0"/>
              <a:t> </a:t>
            </a:r>
            <a:r>
              <a:rPr lang="en-US" sz="1400" dirty="0" err="1"/>
              <a:t>edemez</a:t>
            </a:r>
            <a:r>
              <a:rPr lang="en-US" sz="1400" dirty="0"/>
              <a:t> </a:t>
            </a:r>
            <a:r>
              <a:rPr lang="en-US" sz="1400" dirty="0" err="1"/>
              <a:t>miyiz</a:t>
            </a:r>
            <a:r>
              <a:rPr lang="en-US" sz="1400" dirty="0"/>
              <a:t>? </a:t>
            </a:r>
            <a:r>
              <a:rPr lang="en-US" sz="1400" dirty="0" err="1"/>
              <a:t>Örneğimizde</a:t>
            </a:r>
            <a:r>
              <a:rPr lang="en-US" sz="1400" dirty="0"/>
              <a:t>, </a:t>
            </a:r>
            <a:r>
              <a:rPr lang="en-US" sz="1400" dirty="0" err="1"/>
              <a:t>Sponsorları</a:t>
            </a:r>
            <a:r>
              <a:rPr lang="en-US" sz="1400" dirty="0"/>
              <a:t> </a:t>
            </a:r>
            <a:r>
              <a:rPr lang="en-US" sz="1400" dirty="0" err="1"/>
              <a:t>neden</a:t>
            </a:r>
            <a:r>
              <a:rPr lang="en-US" sz="1400" dirty="0"/>
              <a:t> </a:t>
            </a:r>
            <a:r>
              <a:rPr lang="en-US" sz="1400" dirty="0" err="1"/>
              <a:t>üçlü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haline</a:t>
            </a:r>
            <a:r>
              <a:rPr lang="en-US" sz="1400" dirty="0"/>
              <a:t> </a:t>
            </a:r>
            <a:r>
              <a:rPr lang="en-US" sz="1400" dirty="0" err="1"/>
              <a:t>getirmiyoruz</a:t>
            </a:r>
            <a:r>
              <a:rPr lang="en-US" sz="1400" dirty="0"/>
              <a:t>? </a:t>
            </a:r>
            <a:r>
              <a:rPr lang="en-US" sz="1400" dirty="0" err="1"/>
              <a:t>Cevap</a:t>
            </a:r>
            <a:r>
              <a:rPr lang="en-US" sz="1400" dirty="0"/>
              <a:t>, </a:t>
            </a:r>
            <a:r>
              <a:rPr lang="en-US" sz="1400" dirty="0" err="1"/>
              <a:t>aslında</a:t>
            </a:r>
            <a:r>
              <a:rPr lang="en-US" sz="1400" dirty="0"/>
              <a:t> </a:t>
            </a:r>
            <a:r>
              <a:rPr lang="en-US" sz="1400" dirty="0" err="1"/>
              <a:t>Sponsorlar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İzleyiciler</a:t>
            </a:r>
            <a:r>
              <a:rPr lang="en-US" sz="1400" dirty="0"/>
              <a:t> </a:t>
            </a:r>
            <a:r>
              <a:rPr lang="en-US" sz="1400" dirty="0" err="1"/>
              <a:t>olmak</a:t>
            </a:r>
            <a:r>
              <a:rPr lang="en-US" sz="1400" dirty="0"/>
              <a:t> </a:t>
            </a:r>
            <a:r>
              <a:rPr lang="en-US" sz="1400" dirty="0" err="1"/>
              <a:t>üzere</a:t>
            </a:r>
            <a:r>
              <a:rPr lang="en-US" sz="1400" dirty="0"/>
              <a:t> </a:t>
            </a:r>
            <a:r>
              <a:rPr lang="en-US" sz="1400" dirty="0" err="1"/>
              <a:t>iki</a:t>
            </a:r>
            <a:r>
              <a:rPr lang="en-US" sz="1400" dirty="0"/>
              <a:t> </a:t>
            </a:r>
            <a:r>
              <a:rPr lang="en-US" sz="1400" dirty="0" err="1"/>
              <a:t>ayrı</a:t>
            </a:r>
            <a:r>
              <a:rPr lang="en-US" sz="1400" dirty="0"/>
              <a:t> </a:t>
            </a:r>
            <a:r>
              <a:rPr lang="en-US" sz="1400" dirty="0" err="1"/>
              <a:t>ilişkinin</a:t>
            </a:r>
            <a:r>
              <a:rPr lang="en-US" sz="1400" dirty="0"/>
              <a:t> </a:t>
            </a:r>
            <a:r>
              <a:rPr lang="en-US" sz="1400" dirty="0" err="1"/>
              <a:t>olması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her </a:t>
            </a:r>
            <a:r>
              <a:rPr lang="en-US" sz="1400" dirty="0" err="1"/>
              <a:t>birinin</a:t>
            </a:r>
            <a:r>
              <a:rPr lang="en-US" sz="1400" dirty="0"/>
              <a:t> </a:t>
            </a:r>
            <a:r>
              <a:rPr lang="en-US" sz="1400" dirty="0" err="1"/>
              <a:t>muhtemelen</a:t>
            </a:r>
            <a:r>
              <a:rPr lang="en-US" sz="1400" dirty="0"/>
              <a:t> </a:t>
            </a:r>
            <a:r>
              <a:rPr lang="en-US" sz="1400" dirty="0" err="1"/>
              <a:t>kendi</a:t>
            </a:r>
            <a:r>
              <a:rPr lang="en-US" sz="1400" dirty="0"/>
              <a:t> </a:t>
            </a:r>
            <a:r>
              <a:rPr lang="en-US" sz="1400" dirty="0" err="1"/>
              <a:t>niteliklerine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olmasıdır</a:t>
            </a:r>
            <a:r>
              <a:rPr lang="en-US" sz="1400" dirty="0"/>
              <a:t>. </a:t>
            </a:r>
            <a:r>
              <a:rPr lang="en-US" sz="1400" dirty="0" err="1"/>
              <a:t>Örneğin</a:t>
            </a:r>
            <a:r>
              <a:rPr lang="en-US" sz="1400" dirty="0"/>
              <a:t>, </a:t>
            </a:r>
            <a:r>
              <a:rPr lang="en-US" sz="1400" dirty="0" err="1"/>
              <a:t>İzleyiciler</a:t>
            </a:r>
            <a:r>
              <a:rPr lang="en-US" sz="1400" dirty="0"/>
              <a:t> </a:t>
            </a:r>
            <a:r>
              <a:rPr lang="en-US" sz="1400" dirty="0" err="1"/>
              <a:t>ilişkisi</a:t>
            </a:r>
            <a:r>
              <a:rPr lang="en-US" sz="1400" dirty="0"/>
              <a:t>, </a:t>
            </a:r>
            <a:r>
              <a:rPr lang="en-US" sz="1400" dirty="0" err="1"/>
              <a:t>çalışanın</a:t>
            </a:r>
            <a:r>
              <a:rPr lang="en-US" sz="1400" dirty="0"/>
              <a:t> </a:t>
            </a:r>
            <a:r>
              <a:rPr lang="en-US" sz="1400" dirty="0" err="1"/>
              <a:t>sponsorluk</a:t>
            </a:r>
            <a:r>
              <a:rPr lang="en-US" sz="1400" dirty="0"/>
              <a:t> </a:t>
            </a:r>
            <a:r>
              <a:rPr lang="en-US" sz="1400" dirty="0" err="1"/>
              <a:t>izleyicisi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atandığı</a:t>
            </a:r>
            <a:r>
              <a:rPr lang="en-US" sz="1400" dirty="0"/>
              <a:t> </a:t>
            </a:r>
            <a:r>
              <a:rPr lang="en-US" sz="1400" dirty="0" err="1"/>
              <a:t>tarihi</a:t>
            </a:r>
            <a:r>
              <a:rPr lang="en-US" sz="1400" dirty="0"/>
              <a:t> </a:t>
            </a:r>
            <a:r>
              <a:rPr lang="en-US" sz="1400" dirty="0" err="1"/>
              <a:t>kaydeden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until </a:t>
            </a:r>
            <a:r>
              <a:rPr lang="en-US" sz="1400" dirty="0" err="1"/>
              <a:t>niteliğine</a:t>
            </a:r>
            <a:r>
              <a:rPr lang="en-US" sz="1400" dirty="0"/>
              <a:t> </a:t>
            </a:r>
            <a:r>
              <a:rPr lang="en-US" sz="1400" dirty="0" err="1"/>
              <a:t>sahiptir</a:t>
            </a:r>
            <a:r>
              <a:rPr lang="en-US" sz="1400" dirty="0"/>
              <a:t>. Bu </a:t>
            </a:r>
            <a:r>
              <a:rPr lang="en-US" sz="1400" dirty="0" err="1"/>
              <a:t>niteliği</a:t>
            </a:r>
            <a:r>
              <a:rPr lang="en-US" sz="1400" dirty="0"/>
              <a:t>, </a:t>
            </a:r>
            <a:r>
              <a:rPr lang="en-US" sz="1400" dirty="0" err="1"/>
              <a:t>sponsorluğun</a:t>
            </a:r>
            <a:r>
              <a:rPr lang="en-US" sz="1400" dirty="0"/>
              <a:t> </a:t>
            </a:r>
            <a:r>
              <a:rPr lang="en-US" sz="1400" dirty="0" err="1"/>
              <a:t>yürürlüğe</a:t>
            </a:r>
            <a:r>
              <a:rPr lang="en-US" sz="1400" dirty="0"/>
              <a:t> </a:t>
            </a:r>
            <a:r>
              <a:rPr lang="en-US" sz="1400" dirty="0" err="1"/>
              <a:t>girdiği</a:t>
            </a:r>
            <a:r>
              <a:rPr lang="en-US" sz="1400" dirty="0"/>
              <a:t> </a:t>
            </a:r>
            <a:r>
              <a:rPr lang="en-US" sz="1400" dirty="0" err="1"/>
              <a:t>tarih</a:t>
            </a:r>
            <a:r>
              <a:rPr lang="en-US" sz="1400" dirty="0"/>
              <a:t> </a:t>
            </a:r>
            <a:r>
              <a:rPr lang="en-US" sz="1400" dirty="0" err="1"/>
              <a:t>olan</a:t>
            </a:r>
            <a:r>
              <a:rPr lang="en-US" sz="1400" dirty="0"/>
              <a:t> </a:t>
            </a:r>
            <a:r>
              <a:rPr lang="en-US" sz="1400" dirty="0" err="1"/>
              <a:t>Sponsorların</a:t>
            </a:r>
            <a:r>
              <a:rPr lang="en-US" sz="1400" dirty="0"/>
              <a:t> since </a:t>
            </a:r>
            <a:r>
              <a:rPr lang="en-US" sz="1400" dirty="0" err="1"/>
              <a:t>niteliğiyle</a:t>
            </a:r>
            <a:r>
              <a:rPr lang="en-US" sz="1400" dirty="0"/>
              <a:t> </a:t>
            </a:r>
            <a:r>
              <a:rPr lang="en-US" sz="1400" dirty="0" err="1"/>
              <a:t>karşılaştırın</a:t>
            </a:r>
            <a:r>
              <a:rPr lang="en-US" sz="1400" dirty="0"/>
              <a:t>.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A8829D5E-87A3-6D60-5A0B-1A2F4A13D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360" y="1825625"/>
            <a:ext cx="5806440" cy="386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0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08DB8-87E6-D733-8E71-AC34746BC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5CC3-3CF7-5BFE-8E6C-5A5DACDA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Tasarımı ve ER Şemaları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58E9-7BAC-7266-0443-7CAD5C0D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Varlık</a:t>
            </a:r>
            <a:r>
              <a:rPr lang="en-US" dirty="0"/>
              <a:t> </a:t>
            </a:r>
            <a:r>
              <a:rPr lang="en-US" dirty="0" err="1"/>
              <a:t>ilişkisi</a:t>
            </a:r>
            <a:r>
              <a:rPr lang="en-US" dirty="0"/>
              <a:t> (ER)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,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dünyadaki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işletmede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ilişkileri</a:t>
            </a:r>
            <a:r>
              <a:rPr lang="en-US" dirty="0"/>
              <a:t> </a:t>
            </a:r>
            <a:r>
              <a:rPr lang="en-US" dirty="0" err="1"/>
              <a:t>açısından</a:t>
            </a:r>
            <a:r>
              <a:rPr lang="en-US" dirty="0"/>
              <a:t> </a:t>
            </a:r>
            <a:r>
              <a:rPr lang="en-US" dirty="0" err="1"/>
              <a:t>tanımlamamızı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ilk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tasarımını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Kullanıcıların</a:t>
            </a:r>
            <a:r>
              <a:rPr lang="en-US" dirty="0"/>
              <a:t> ne </a:t>
            </a:r>
            <a:r>
              <a:rPr lang="en-US" dirty="0" err="1"/>
              <a:t>istediklerine</a:t>
            </a:r>
            <a:r>
              <a:rPr lang="en-US" dirty="0"/>
              <a:t> </a:t>
            </a:r>
            <a:r>
              <a:rPr lang="en-US" dirty="0" err="1"/>
              <a:t>dair</a:t>
            </a:r>
            <a:r>
              <a:rPr lang="en-US" dirty="0"/>
              <a:t> </a:t>
            </a:r>
            <a:r>
              <a:rPr lang="en-US" dirty="0" err="1"/>
              <a:t>gayri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açıklamadan</a:t>
            </a:r>
            <a:r>
              <a:rPr lang="en-US" dirty="0"/>
              <a:t>, </a:t>
            </a:r>
            <a:r>
              <a:rPr lang="en-US" dirty="0" err="1"/>
              <a:t>veritabanlarını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DBMS'de</a:t>
            </a:r>
            <a:r>
              <a:rPr lang="en-US" dirty="0"/>
              <a:t> </a:t>
            </a:r>
            <a:r>
              <a:rPr lang="en-US" dirty="0" err="1"/>
              <a:t>uygulanabilen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ayrıntılı</a:t>
            </a:r>
            <a:r>
              <a:rPr lang="en-US" dirty="0"/>
              <a:t>, </a:t>
            </a:r>
            <a:r>
              <a:rPr lang="en-US" dirty="0" err="1"/>
              <a:t>kesin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açıklamaya</a:t>
            </a:r>
            <a:r>
              <a:rPr lang="en-US" dirty="0"/>
              <a:t> </a:t>
            </a:r>
            <a:r>
              <a:rPr lang="en-US" dirty="0" err="1"/>
              <a:t>taşımamızı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yararlı</a:t>
            </a:r>
            <a:r>
              <a:rPr lang="en-US" dirty="0"/>
              <a:t> </a:t>
            </a:r>
            <a:r>
              <a:rPr lang="en-US" dirty="0" err="1"/>
              <a:t>kavramlar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ER </a:t>
            </a:r>
            <a:r>
              <a:rPr lang="en-US" dirty="0" err="1"/>
              <a:t>diyagramlarının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varyasyonunun</a:t>
            </a:r>
            <a:r>
              <a:rPr lang="en-US" dirty="0"/>
              <a:t> </a:t>
            </a:r>
            <a:r>
              <a:rPr lang="en-US" dirty="0" err="1"/>
              <a:t>kullanımda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görmüş</a:t>
            </a:r>
            <a:r>
              <a:rPr lang="en-US" dirty="0"/>
              <a:t> </a:t>
            </a:r>
            <a:r>
              <a:rPr lang="en-US" dirty="0" err="1"/>
              <a:t>standartların</a:t>
            </a:r>
            <a:r>
              <a:rPr lang="en-US" dirty="0"/>
              <a:t> </a:t>
            </a:r>
            <a:r>
              <a:rPr lang="en-US" dirty="0" err="1"/>
              <a:t>geçerli</a:t>
            </a:r>
            <a:r>
              <a:rPr lang="en-US" dirty="0"/>
              <a:t> </a:t>
            </a:r>
            <a:r>
              <a:rPr lang="en-US" dirty="0" err="1"/>
              <a:t>olmadığını</a:t>
            </a:r>
            <a:r>
              <a:rPr lang="en-US" dirty="0"/>
              <a:t> </a:t>
            </a:r>
            <a:r>
              <a:rPr lang="en-US" dirty="0" err="1"/>
              <a:t>belirtiyoruz</a:t>
            </a:r>
            <a:r>
              <a:rPr lang="en-US" dirty="0"/>
              <a:t>. Bu </a:t>
            </a:r>
            <a:r>
              <a:rPr lang="en-US" dirty="0" err="1"/>
              <a:t>bölümdeki</a:t>
            </a:r>
            <a:r>
              <a:rPr lang="en-US" dirty="0"/>
              <a:t> </a:t>
            </a:r>
            <a:r>
              <a:rPr lang="en-US" dirty="0" err="1"/>
              <a:t>sunum</a:t>
            </a:r>
            <a:r>
              <a:rPr lang="en-US" dirty="0"/>
              <a:t>, ER </a:t>
            </a:r>
            <a:r>
              <a:rPr lang="en-US" dirty="0" err="1"/>
              <a:t>modelleri</a:t>
            </a:r>
            <a:r>
              <a:rPr lang="en-US" dirty="0"/>
              <a:t> </a:t>
            </a:r>
            <a:r>
              <a:rPr lang="en-US" dirty="0" err="1"/>
              <a:t>ailesinin</a:t>
            </a:r>
            <a:r>
              <a:rPr lang="en-US" dirty="0"/>
              <a:t> </a:t>
            </a:r>
            <a:r>
              <a:rPr lang="en-US" dirty="0" err="1"/>
              <a:t>temsilcisidir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popüler</a:t>
            </a:r>
            <a:r>
              <a:rPr lang="en-US" dirty="0"/>
              <a:t> </a:t>
            </a:r>
            <a:r>
              <a:rPr lang="en-US" dirty="0" err="1"/>
              <a:t>özelliklerden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seçki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68239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AD32D-F997-68A3-B159-A002B4B71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116D-E1E1-E64F-BDFD-1354CE90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>
                <a:solidFill>
                  <a:srgbClr val="00B0F0"/>
                </a:solidFill>
              </a:rPr>
              <a:t>ER </a:t>
            </a:r>
            <a:r>
              <a:rPr lang="en-US" sz="4400" dirty="0" err="1">
                <a:solidFill>
                  <a:srgbClr val="00B0F0"/>
                </a:solidFill>
              </a:rPr>
              <a:t>Modeli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ile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Kavramsal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Tasarım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397B-2946-F5C9-D1CA-925C81799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dirty="0"/>
              <a:t>Bir ER </a:t>
            </a:r>
            <a:r>
              <a:rPr lang="en-US" sz="2000" dirty="0" err="1"/>
              <a:t>diyagramı</a:t>
            </a:r>
            <a:r>
              <a:rPr lang="en-US" sz="2000" dirty="0"/>
              <a:t> </a:t>
            </a:r>
            <a:r>
              <a:rPr lang="en-US" sz="2000" dirty="0" err="1"/>
              <a:t>geliştirmek</a:t>
            </a:r>
            <a:r>
              <a:rPr lang="en-US" sz="2000" dirty="0"/>
              <a:t>, </a:t>
            </a:r>
            <a:r>
              <a:rPr lang="en-US" sz="2000" dirty="0" err="1"/>
              <a:t>aşağıdakiler</a:t>
            </a:r>
            <a:r>
              <a:rPr lang="en-US" sz="2000" dirty="0"/>
              <a:t> de </a:t>
            </a:r>
            <a:r>
              <a:rPr lang="en-US" sz="2000" dirty="0" err="1"/>
              <a:t>dahil</a:t>
            </a:r>
            <a:r>
              <a:rPr lang="en-US" sz="2000" dirty="0"/>
              <a:t> </a:t>
            </a:r>
            <a:r>
              <a:rPr lang="en-US" sz="2000" dirty="0" err="1"/>
              <a:t>olmak</a:t>
            </a:r>
            <a:r>
              <a:rPr lang="en-US" sz="2000" dirty="0"/>
              <a:t> </a:t>
            </a:r>
            <a:r>
              <a:rPr lang="en-US" sz="2000" dirty="0" err="1"/>
              <a:t>üzere</a:t>
            </a:r>
            <a:r>
              <a:rPr lang="en-US" sz="2000" dirty="0"/>
              <a:t> </a:t>
            </a:r>
            <a:r>
              <a:rPr lang="en-US" sz="2000" dirty="0" err="1"/>
              <a:t>çeşitli</a:t>
            </a:r>
            <a:r>
              <a:rPr lang="en-US" sz="2000" dirty="0"/>
              <a:t> </a:t>
            </a:r>
            <a:r>
              <a:rPr lang="en-US" sz="2000" dirty="0" err="1"/>
              <a:t>seçenekler</a:t>
            </a:r>
            <a:r>
              <a:rPr lang="en-US" sz="2000" dirty="0"/>
              <a:t> </a:t>
            </a:r>
            <a:r>
              <a:rPr lang="en-US" sz="2000" dirty="0" err="1"/>
              <a:t>sunar</a:t>
            </a:r>
            <a:r>
              <a:rPr lang="en-US" sz="2000" dirty="0"/>
              <a:t>:</a:t>
            </a:r>
          </a:p>
          <a:p>
            <a:pPr lvl="1">
              <a:lnSpc>
                <a:spcPct val="170000"/>
              </a:lnSpc>
            </a:pPr>
            <a:r>
              <a:rPr lang="en-US" sz="1600" dirty="0"/>
              <a:t>Bir </a:t>
            </a:r>
            <a:r>
              <a:rPr lang="en-US" sz="1600" dirty="0" err="1"/>
              <a:t>kavram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varlık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mı</a:t>
            </a:r>
            <a:r>
              <a:rPr lang="en-US" sz="1600" dirty="0"/>
              <a:t> </a:t>
            </a:r>
            <a:r>
              <a:rPr lang="en-US" sz="1600" dirty="0" err="1"/>
              <a:t>yoksa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öznitelik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mı</a:t>
            </a:r>
            <a:r>
              <a:rPr lang="en-US" sz="1600" dirty="0"/>
              <a:t> </a:t>
            </a:r>
            <a:r>
              <a:rPr lang="en-US" sz="1600" dirty="0" err="1"/>
              <a:t>modellenmelidir</a:t>
            </a:r>
            <a:r>
              <a:rPr lang="en-US" sz="1600" dirty="0"/>
              <a:t>?</a:t>
            </a:r>
          </a:p>
          <a:p>
            <a:pPr lvl="1">
              <a:lnSpc>
                <a:spcPct val="170000"/>
              </a:lnSpc>
            </a:pPr>
            <a:r>
              <a:rPr lang="en-US" sz="1600" dirty="0"/>
              <a:t>Bir </a:t>
            </a:r>
            <a:r>
              <a:rPr lang="en-US" sz="1600" dirty="0" err="1"/>
              <a:t>kavram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varlık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mı</a:t>
            </a:r>
            <a:r>
              <a:rPr lang="en-US" sz="1600" dirty="0"/>
              <a:t> </a:t>
            </a:r>
            <a:r>
              <a:rPr lang="en-US" sz="1600" dirty="0" err="1"/>
              <a:t>yoksa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mı</a:t>
            </a:r>
            <a:r>
              <a:rPr lang="en-US" sz="1600" dirty="0"/>
              <a:t> </a:t>
            </a:r>
            <a:r>
              <a:rPr lang="en-US" sz="1600" dirty="0" err="1"/>
              <a:t>modellenmelidir</a:t>
            </a:r>
            <a:r>
              <a:rPr lang="en-US" sz="1600" dirty="0"/>
              <a:t>?</a:t>
            </a:r>
          </a:p>
          <a:p>
            <a:pPr lvl="1">
              <a:lnSpc>
                <a:spcPct val="170000"/>
              </a:lnSpc>
            </a:pPr>
            <a:r>
              <a:rPr lang="en-US" sz="1600" dirty="0" err="1"/>
              <a:t>İlişki</a:t>
            </a:r>
            <a:r>
              <a:rPr lang="en-US" sz="1600" dirty="0"/>
              <a:t> </a:t>
            </a:r>
            <a:r>
              <a:rPr lang="en-US" sz="1600" dirty="0" err="1"/>
              <a:t>kümeleri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katılımcı</a:t>
            </a:r>
            <a:r>
              <a:rPr lang="en-US" sz="1600" dirty="0"/>
              <a:t> </a:t>
            </a:r>
            <a:r>
              <a:rPr lang="en-US" sz="1600" dirty="0" err="1"/>
              <a:t>varlık</a:t>
            </a:r>
            <a:r>
              <a:rPr lang="en-US" sz="1600" dirty="0"/>
              <a:t> </a:t>
            </a:r>
            <a:r>
              <a:rPr lang="en-US" sz="1600" dirty="0" err="1"/>
              <a:t>kümeleri</a:t>
            </a:r>
            <a:r>
              <a:rPr lang="en-US" sz="1600" dirty="0"/>
              <a:t> hangi </a:t>
            </a:r>
            <a:r>
              <a:rPr lang="en-US" sz="1600" dirty="0" err="1"/>
              <a:t>yayı</a:t>
            </a:r>
            <a:r>
              <a:rPr lang="en-US" sz="1600" dirty="0"/>
              <a:t> </a:t>
            </a:r>
            <a:r>
              <a:rPr lang="en-US" sz="1600" dirty="0" err="1"/>
              <a:t>oluşturur</a:t>
            </a:r>
            <a:r>
              <a:rPr lang="en-US" sz="1600" dirty="0"/>
              <a:t>? </a:t>
            </a:r>
            <a:r>
              <a:rPr lang="en-US" sz="1600" dirty="0" err="1"/>
              <a:t>İkili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üçlü</a:t>
            </a:r>
            <a:r>
              <a:rPr lang="en-US" sz="1600" dirty="0"/>
              <a:t> </a:t>
            </a:r>
            <a:r>
              <a:rPr lang="en-US" sz="1600" dirty="0" err="1"/>
              <a:t>ilişkiler</a:t>
            </a:r>
            <a:r>
              <a:rPr lang="en-US" sz="1600" dirty="0"/>
              <a:t> mi </a:t>
            </a:r>
            <a:r>
              <a:rPr lang="en-US" sz="1600" dirty="0" err="1"/>
              <a:t>kullanmalıyız</a:t>
            </a:r>
            <a:r>
              <a:rPr lang="en-US" sz="1600" dirty="0"/>
              <a:t>?</a:t>
            </a:r>
          </a:p>
          <a:p>
            <a:pPr lvl="1">
              <a:lnSpc>
                <a:spcPct val="170000"/>
              </a:lnSpc>
            </a:pPr>
            <a:r>
              <a:rPr lang="en-US" sz="1600" dirty="0" err="1"/>
              <a:t>Toplam</a:t>
            </a:r>
            <a:r>
              <a:rPr lang="en-US" sz="1600" dirty="0"/>
              <a:t> </a:t>
            </a:r>
            <a:r>
              <a:rPr lang="en-US" sz="1600" dirty="0" err="1"/>
              <a:t>kullanmalı</a:t>
            </a:r>
            <a:r>
              <a:rPr lang="en-US" sz="1600" dirty="0"/>
              <a:t> </a:t>
            </a:r>
            <a:r>
              <a:rPr lang="en-US" sz="1600" dirty="0" err="1"/>
              <a:t>mıyız</a:t>
            </a:r>
            <a:r>
              <a:rPr lang="en-US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954540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BA848-6214-7CAD-8AC7-16966E871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9C19-40F6-3A4F-FE60-A826F96B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Varlık</a:t>
            </a:r>
            <a:r>
              <a:rPr lang="en-US" sz="4400" dirty="0">
                <a:solidFill>
                  <a:srgbClr val="00B0F0"/>
                </a:solidFill>
              </a:rPr>
              <a:t> vs </a:t>
            </a:r>
            <a:r>
              <a:rPr lang="en-US" sz="4400" dirty="0" err="1">
                <a:solidFill>
                  <a:srgbClr val="00B0F0"/>
                </a:solidFill>
              </a:rPr>
              <a:t>Öznitelik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6427-F1BF-B9D0-2758-5EEBEA4B7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dirty="0"/>
              <a:t>Bir </a:t>
            </a:r>
            <a:r>
              <a:rPr lang="en-US" sz="1600" dirty="0" err="1"/>
              <a:t>varlık</a:t>
            </a:r>
            <a:r>
              <a:rPr lang="en-US" sz="1600" dirty="0"/>
              <a:t> </a:t>
            </a:r>
            <a:r>
              <a:rPr lang="en-US" sz="1600" dirty="0" err="1"/>
              <a:t>kümesinin</a:t>
            </a:r>
            <a:r>
              <a:rPr lang="en-US" sz="1600" dirty="0"/>
              <a:t> </a:t>
            </a:r>
            <a:r>
              <a:rPr lang="en-US" sz="1600" dirty="0" err="1"/>
              <a:t>niteliklerini</a:t>
            </a:r>
            <a:r>
              <a:rPr lang="en-US" sz="1600" dirty="0"/>
              <a:t> </a:t>
            </a:r>
            <a:r>
              <a:rPr lang="en-US" sz="1600" dirty="0" err="1"/>
              <a:t>belirlerken</a:t>
            </a:r>
            <a:r>
              <a:rPr lang="en-US" sz="1600" dirty="0"/>
              <a:t>, </a:t>
            </a:r>
            <a:r>
              <a:rPr lang="en-US" sz="1600" dirty="0" err="1"/>
              <a:t>bazen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özelliğin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nitelik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mı</a:t>
            </a:r>
            <a:r>
              <a:rPr lang="en-US" sz="1600" dirty="0"/>
              <a:t> </a:t>
            </a:r>
            <a:r>
              <a:rPr lang="en-US" sz="1600" dirty="0" err="1"/>
              <a:t>yoksa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varlık</a:t>
            </a:r>
            <a:r>
              <a:rPr lang="en-US" sz="1600" dirty="0"/>
              <a:t> </a:t>
            </a:r>
            <a:r>
              <a:rPr lang="en-US" sz="1600" dirty="0" err="1"/>
              <a:t>kümesi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mı</a:t>
            </a:r>
            <a:r>
              <a:rPr lang="en-US" sz="1600" dirty="0"/>
              <a:t> </a:t>
            </a:r>
            <a:r>
              <a:rPr lang="en-US" sz="1600" dirty="0" err="1"/>
              <a:t>modellenmesi</a:t>
            </a:r>
            <a:r>
              <a:rPr lang="en-US" sz="1600" dirty="0"/>
              <a:t> </a:t>
            </a:r>
            <a:r>
              <a:rPr lang="en-US" sz="1600" dirty="0" err="1"/>
              <a:t>gerektiği</a:t>
            </a:r>
            <a:r>
              <a:rPr lang="en-US" sz="1600" dirty="0"/>
              <a:t> (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kümesi</a:t>
            </a:r>
            <a:r>
              <a:rPr lang="en-US" sz="1600" dirty="0"/>
              <a:t> </a:t>
            </a:r>
            <a:r>
              <a:rPr lang="en-US" sz="1600" dirty="0" err="1"/>
              <a:t>kullanarak</a:t>
            </a:r>
            <a:r>
              <a:rPr lang="en-US" sz="1600" dirty="0"/>
              <a:t> ilk </a:t>
            </a:r>
            <a:r>
              <a:rPr lang="en-US" sz="1600" dirty="0" err="1"/>
              <a:t>varlık</a:t>
            </a:r>
            <a:r>
              <a:rPr lang="en-US" sz="1600" dirty="0"/>
              <a:t> </a:t>
            </a:r>
            <a:r>
              <a:rPr lang="en-US" sz="1600" dirty="0" err="1"/>
              <a:t>kümesiyle</a:t>
            </a:r>
            <a:r>
              <a:rPr lang="en-US" sz="1600" dirty="0"/>
              <a:t> </a:t>
            </a:r>
            <a:r>
              <a:rPr lang="en-US" sz="1600" dirty="0" err="1"/>
              <a:t>ilişkilendirilmesi</a:t>
            </a:r>
            <a:r>
              <a:rPr lang="en-US" sz="1600" dirty="0"/>
              <a:t>) net </a:t>
            </a:r>
            <a:r>
              <a:rPr lang="en-US" sz="1600" dirty="0" err="1"/>
              <a:t>değildir</a:t>
            </a:r>
            <a:r>
              <a:rPr lang="en-US" sz="1600" dirty="0"/>
              <a:t>. </a:t>
            </a:r>
            <a:r>
              <a:rPr lang="en-US" sz="1600" dirty="0" err="1"/>
              <a:t>Örneğin</a:t>
            </a:r>
            <a:r>
              <a:rPr lang="en-US" sz="1600" dirty="0"/>
              <a:t>, </a:t>
            </a:r>
            <a:r>
              <a:rPr lang="en-US" sz="1600" dirty="0" err="1"/>
              <a:t>Çalışanlar</a:t>
            </a:r>
            <a:r>
              <a:rPr lang="en-US" sz="1600" dirty="0"/>
              <a:t> </a:t>
            </a:r>
            <a:r>
              <a:rPr lang="en-US" sz="1600" dirty="0" err="1"/>
              <a:t>varlık</a:t>
            </a:r>
            <a:r>
              <a:rPr lang="en-US" sz="1600" dirty="0"/>
              <a:t> </a:t>
            </a:r>
            <a:r>
              <a:rPr lang="en-US" sz="1600" dirty="0" err="1"/>
              <a:t>kümesine</a:t>
            </a:r>
            <a:r>
              <a:rPr lang="en-US" sz="1600" dirty="0"/>
              <a:t> </a:t>
            </a:r>
            <a:r>
              <a:rPr lang="en-US" sz="1600" dirty="0" err="1"/>
              <a:t>adres</a:t>
            </a:r>
            <a:r>
              <a:rPr lang="en-US" sz="1600" dirty="0"/>
              <a:t> </a:t>
            </a:r>
            <a:r>
              <a:rPr lang="en-US" sz="1600" dirty="0" err="1"/>
              <a:t>bilgisi</a:t>
            </a:r>
            <a:r>
              <a:rPr lang="en-US" sz="1600" dirty="0"/>
              <a:t> </a:t>
            </a:r>
            <a:r>
              <a:rPr lang="en-US" sz="1600" dirty="0" err="1"/>
              <a:t>eklemeyi</a:t>
            </a:r>
            <a:r>
              <a:rPr lang="en-US" sz="1600" dirty="0"/>
              <a:t> </a:t>
            </a:r>
            <a:r>
              <a:rPr lang="en-US" sz="1600" dirty="0" err="1"/>
              <a:t>düşünün</a:t>
            </a:r>
            <a:r>
              <a:rPr lang="en-US" sz="1600" dirty="0"/>
              <a:t>. Bir </a:t>
            </a:r>
            <a:r>
              <a:rPr lang="en-US" sz="1600" dirty="0" err="1"/>
              <a:t>seçenek</a:t>
            </a:r>
            <a:r>
              <a:rPr lang="en-US" sz="1600" dirty="0"/>
              <a:t>,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nitelik</a:t>
            </a:r>
            <a:r>
              <a:rPr lang="en-US" sz="1600" dirty="0"/>
              <a:t> </a:t>
            </a:r>
            <a:r>
              <a:rPr lang="en-US" sz="1600" dirty="0" err="1"/>
              <a:t>adresi</a:t>
            </a:r>
            <a:r>
              <a:rPr lang="en-US" sz="1600" dirty="0"/>
              <a:t> </a:t>
            </a:r>
            <a:r>
              <a:rPr lang="en-US" sz="1600" dirty="0" err="1"/>
              <a:t>kullanmaktır</a:t>
            </a:r>
            <a:r>
              <a:rPr lang="en-US" sz="1600" dirty="0"/>
              <a:t>. Bu </a:t>
            </a:r>
            <a:r>
              <a:rPr lang="en-US" sz="1600" dirty="0" err="1"/>
              <a:t>seçenek</a:t>
            </a:r>
            <a:r>
              <a:rPr lang="en-US" sz="1600" dirty="0"/>
              <a:t>, </a:t>
            </a:r>
            <a:r>
              <a:rPr lang="en-US" sz="1600" dirty="0" err="1"/>
              <a:t>çalışan</a:t>
            </a:r>
            <a:r>
              <a:rPr lang="en-US" sz="1600" dirty="0"/>
              <a:t> </a:t>
            </a:r>
            <a:r>
              <a:rPr lang="en-US" sz="1600" dirty="0" err="1"/>
              <a:t>başına</a:t>
            </a:r>
            <a:r>
              <a:rPr lang="en-US" sz="1600" dirty="0"/>
              <a:t> </a:t>
            </a:r>
            <a:r>
              <a:rPr lang="en-US" sz="1600" dirty="0" err="1"/>
              <a:t>yalnızca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adres</a:t>
            </a:r>
            <a:r>
              <a:rPr lang="en-US" sz="1600" dirty="0"/>
              <a:t> </a:t>
            </a:r>
            <a:r>
              <a:rPr lang="en-US" sz="1600" dirty="0" err="1"/>
              <a:t>kaydetmemiz</a:t>
            </a:r>
            <a:r>
              <a:rPr lang="en-US" sz="1600" dirty="0"/>
              <a:t> </a:t>
            </a:r>
            <a:r>
              <a:rPr lang="en-US" sz="1600" dirty="0" err="1"/>
              <a:t>gerektiğinde</a:t>
            </a:r>
            <a:r>
              <a:rPr lang="en-US" sz="1600" dirty="0"/>
              <a:t> </a:t>
            </a:r>
            <a:r>
              <a:rPr lang="en-US" sz="1600" dirty="0" err="1"/>
              <a:t>uygundur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adresi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dize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düşünmek</a:t>
            </a:r>
            <a:r>
              <a:rPr lang="en-US" sz="1600" dirty="0"/>
              <a:t> </a:t>
            </a:r>
            <a:r>
              <a:rPr lang="en-US" sz="1600" dirty="0" err="1"/>
              <a:t>yeterlidir</a:t>
            </a:r>
            <a:r>
              <a:rPr lang="en-US" sz="1600" dirty="0"/>
              <a:t>. </a:t>
            </a:r>
            <a:r>
              <a:rPr lang="en-US" sz="1600" dirty="0" err="1"/>
              <a:t>Alternatif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, </a:t>
            </a:r>
            <a:r>
              <a:rPr lang="en-US" sz="1600" dirty="0" err="1"/>
              <a:t>Adresler</a:t>
            </a:r>
            <a:r>
              <a:rPr lang="en-US" sz="1600" dirty="0"/>
              <a:t> </a:t>
            </a:r>
            <a:r>
              <a:rPr lang="en-US" sz="1600" dirty="0" err="1"/>
              <a:t>adlı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varlık</a:t>
            </a:r>
            <a:r>
              <a:rPr lang="en-US" sz="1600" dirty="0"/>
              <a:t> </a:t>
            </a:r>
            <a:r>
              <a:rPr lang="en-US" sz="1600" dirty="0" err="1"/>
              <a:t>kümesi</a:t>
            </a:r>
            <a:r>
              <a:rPr lang="en-US" sz="1600" dirty="0"/>
              <a:t> </a:t>
            </a:r>
            <a:r>
              <a:rPr lang="en-US" sz="1600" dirty="0" err="1"/>
              <a:t>oluşturmak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çalışanlar</a:t>
            </a:r>
            <a:r>
              <a:rPr lang="en-US" sz="1600" dirty="0"/>
              <a:t>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adresler</a:t>
            </a:r>
            <a:r>
              <a:rPr lang="en-US" sz="1600" dirty="0"/>
              <a:t> </a:t>
            </a:r>
            <a:r>
              <a:rPr lang="en-US" sz="1600" dirty="0" err="1"/>
              <a:t>arasındaki</a:t>
            </a:r>
            <a:r>
              <a:rPr lang="en-US" sz="1600" dirty="0"/>
              <a:t> </a:t>
            </a:r>
            <a:r>
              <a:rPr lang="en-US" sz="1600" dirty="0" err="1"/>
              <a:t>ilişkileri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kullanarak</a:t>
            </a:r>
            <a:r>
              <a:rPr lang="en-US" sz="1600" dirty="0"/>
              <a:t> (</a:t>
            </a:r>
            <a:r>
              <a:rPr lang="en-US" sz="1600" dirty="0" err="1"/>
              <a:t>örneğin</a:t>
            </a:r>
            <a:r>
              <a:rPr lang="en-US" sz="1600" dirty="0"/>
              <a:t>, </a:t>
            </a:r>
            <a:r>
              <a:rPr lang="en-US" sz="1600" dirty="0" err="1"/>
              <a:t>Has_Address</a:t>
            </a:r>
            <a:r>
              <a:rPr lang="en-US" sz="1600" dirty="0"/>
              <a:t>) </a:t>
            </a:r>
            <a:r>
              <a:rPr lang="en-US" sz="1600" dirty="0" err="1"/>
              <a:t>kaydetmektir</a:t>
            </a:r>
            <a:r>
              <a:rPr lang="en-US" sz="1600" dirty="0"/>
              <a:t>. Bu </a:t>
            </a:r>
            <a:r>
              <a:rPr lang="en-US" sz="1600" dirty="0" err="1"/>
              <a:t>daha</a:t>
            </a:r>
            <a:r>
              <a:rPr lang="en-US" sz="1600" dirty="0"/>
              <a:t> </a:t>
            </a:r>
            <a:r>
              <a:rPr lang="en-US" sz="1600" dirty="0" err="1"/>
              <a:t>karmaşık</a:t>
            </a:r>
            <a:r>
              <a:rPr lang="en-US" sz="1600" dirty="0"/>
              <a:t> </a:t>
            </a:r>
            <a:r>
              <a:rPr lang="en-US" sz="1600" dirty="0" err="1"/>
              <a:t>alternatif</a:t>
            </a:r>
            <a:r>
              <a:rPr lang="en-US" sz="1600" dirty="0"/>
              <a:t> </a:t>
            </a:r>
            <a:r>
              <a:rPr lang="en-US" sz="1600" dirty="0" err="1"/>
              <a:t>iki</a:t>
            </a:r>
            <a:r>
              <a:rPr lang="en-US" sz="1600" dirty="0"/>
              <a:t> </a:t>
            </a:r>
            <a:r>
              <a:rPr lang="en-US" sz="1600" dirty="0" err="1"/>
              <a:t>durumda</a:t>
            </a:r>
            <a:r>
              <a:rPr lang="en-US" sz="1600" dirty="0"/>
              <a:t> </a:t>
            </a:r>
            <a:r>
              <a:rPr lang="en-US" sz="1600" dirty="0" err="1"/>
              <a:t>gereklidir</a:t>
            </a:r>
            <a:r>
              <a:rPr lang="en-US" sz="1600" dirty="0"/>
              <a:t>:</a:t>
            </a:r>
          </a:p>
          <a:p>
            <a:pPr lvl="1">
              <a:lnSpc>
                <a:spcPct val="170000"/>
              </a:lnSpc>
            </a:pPr>
            <a:r>
              <a:rPr lang="en-US" sz="1200" dirty="0"/>
              <a:t>Bir </a:t>
            </a:r>
            <a:r>
              <a:rPr lang="en-US" sz="1200" dirty="0" err="1"/>
              <a:t>çalışan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birden</a:t>
            </a:r>
            <a:r>
              <a:rPr lang="en-US" sz="1200" dirty="0"/>
              <a:t> </a:t>
            </a:r>
            <a:r>
              <a:rPr lang="en-US" sz="1200" dirty="0" err="1"/>
              <a:t>fazla</a:t>
            </a:r>
            <a:r>
              <a:rPr lang="en-US" sz="1200" dirty="0"/>
              <a:t> </a:t>
            </a:r>
            <a:r>
              <a:rPr lang="en-US" sz="1200" dirty="0" err="1"/>
              <a:t>adres</a:t>
            </a:r>
            <a:r>
              <a:rPr lang="en-US" sz="1200" dirty="0"/>
              <a:t> </a:t>
            </a:r>
            <a:r>
              <a:rPr lang="en-US" sz="1200" dirty="0" err="1"/>
              <a:t>kaydetmemiz</a:t>
            </a:r>
            <a:r>
              <a:rPr lang="en-US" sz="1200" dirty="0"/>
              <a:t> </a:t>
            </a:r>
            <a:r>
              <a:rPr lang="en-US" sz="1200" dirty="0" err="1"/>
              <a:t>gerekir</a:t>
            </a:r>
            <a:r>
              <a:rPr lang="en-US" sz="1200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US" sz="1200" dirty="0"/>
              <a:t>ER </a:t>
            </a:r>
            <a:r>
              <a:rPr lang="en-US" sz="1200" dirty="0" err="1"/>
              <a:t>diyagramımızda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adresin</a:t>
            </a:r>
            <a:r>
              <a:rPr lang="en-US" sz="1200" dirty="0"/>
              <a:t> </a:t>
            </a:r>
            <a:r>
              <a:rPr lang="en-US" sz="1200" dirty="0" err="1"/>
              <a:t>yapısını</a:t>
            </a:r>
            <a:r>
              <a:rPr lang="en-US" sz="1200" dirty="0"/>
              <a:t> </a:t>
            </a:r>
            <a:r>
              <a:rPr lang="en-US" sz="1200" dirty="0" err="1"/>
              <a:t>yakalamak</a:t>
            </a:r>
            <a:r>
              <a:rPr lang="en-US" sz="1200" dirty="0"/>
              <a:t> </a:t>
            </a:r>
            <a:r>
              <a:rPr lang="en-US" sz="1200" dirty="0" err="1"/>
              <a:t>istiyoruz</a:t>
            </a:r>
            <a:r>
              <a:rPr lang="en-US" sz="1200" dirty="0"/>
              <a:t>. </a:t>
            </a:r>
            <a:r>
              <a:rPr lang="en-US" sz="1200" dirty="0" err="1"/>
              <a:t>Örneğin</a:t>
            </a:r>
            <a:r>
              <a:rPr lang="en-US" sz="1200" dirty="0"/>
              <a:t>,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adresi</a:t>
            </a:r>
            <a:r>
              <a:rPr lang="en-US" sz="1200" dirty="0"/>
              <a:t> </a:t>
            </a:r>
            <a:r>
              <a:rPr lang="en-US" sz="1200" dirty="0" err="1"/>
              <a:t>şehir</a:t>
            </a:r>
            <a:r>
              <a:rPr lang="en-US" sz="1200" dirty="0"/>
              <a:t>, eyalet, </a:t>
            </a:r>
            <a:r>
              <a:rPr lang="en-US" sz="1200" dirty="0" err="1"/>
              <a:t>ülke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posta</a:t>
            </a:r>
            <a:r>
              <a:rPr lang="en-US" sz="1200" dirty="0"/>
              <a:t> </a:t>
            </a:r>
            <a:r>
              <a:rPr lang="en-US" sz="1200" dirty="0" err="1"/>
              <a:t>koduna</a:t>
            </a:r>
            <a:r>
              <a:rPr lang="en-US" sz="1200" dirty="0"/>
              <a:t> </a:t>
            </a:r>
            <a:r>
              <a:rPr lang="en-US" sz="1200" dirty="0" err="1"/>
              <a:t>bölebiliriz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buna ek </a:t>
            </a:r>
            <a:r>
              <a:rPr lang="en-US" sz="1200" dirty="0" err="1"/>
              <a:t>olarak</a:t>
            </a:r>
            <a:r>
              <a:rPr lang="en-US" sz="1200" dirty="0"/>
              <a:t> </a:t>
            </a:r>
            <a:r>
              <a:rPr lang="en-US" sz="1200" dirty="0" err="1"/>
              <a:t>sokak</a:t>
            </a:r>
            <a:r>
              <a:rPr lang="en-US" sz="1200" dirty="0"/>
              <a:t> </a:t>
            </a:r>
            <a:r>
              <a:rPr lang="en-US" sz="1200" dirty="0" err="1"/>
              <a:t>bilgileri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dize</a:t>
            </a:r>
            <a:r>
              <a:rPr lang="en-US" sz="1200" dirty="0"/>
              <a:t> de </a:t>
            </a:r>
            <a:r>
              <a:rPr lang="en-US" sz="1200" dirty="0" err="1"/>
              <a:t>ekleyebiliriz</a:t>
            </a:r>
            <a:r>
              <a:rPr lang="en-US" sz="1200" dirty="0"/>
              <a:t>. Bir </a:t>
            </a:r>
            <a:r>
              <a:rPr lang="en-US" sz="1200" dirty="0" err="1"/>
              <a:t>adresi</a:t>
            </a:r>
            <a:r>
              <a:rPr lang="en-US" sz="1200" dirty="0"/>
              <a:t> </a:t>
            </a:r>
            <a:r>
              <a:rPr lang="en-US" sz="1200" dirty="0" err="1"/>
              <a:t>bu</a:t>
            </a:r>
            <a:r>
              <a:rPr lang="en-US" sz="1200" dirty="0"/>
              <a:t> </a:t>
            </a:r>
            <a:r>
              <a:rPr lang="en-US" sz="1200" dirty="0" err="1"/>
              <a:t>niteliklere</a:t>
            </a:r>
            <a:r>
              <a:rPr lang="en-US" sz="1200" dirty="0"/>
              <a:t> </a:t>
            </a:r>
            <a:r>
              <a:rPr lang="en-US" sz="1200" dirty="0" err="1"/>
              <a:t>sahip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varlık</a:t>
            </a:r>
            <a:r>
              <a:rPr lang="en-US" sz="1200" dirty="0"/>
              <a:t> </a:t>
            </a:r>
            <a:r>
              <a:rPr lang="en-US" sz="1200" dirty="0" err="1"/>
              <a:t>olarak</a:t>
            </a:r>
            <a:r>
              <a:rPr lang="en-US" sz="1200" dirty="0"/>
              <a:t> </a:t>
            </a:r>
            <a:r>
              <a:rPr lang="en-US" sz="1200" dirty="0" err="1"/>
              <a:t>temsil</a:t>
            </a:r>
            <a:r>
              <a:rPr lang="en-US" sz="1200" dirty="0"/>
              <a:t> </a:t>
            </a:r>
            <a:r>
              <a:rPr lang="en-US" sz="1200" dirty="0" err="1"/>
              <a:t>ederek</a:t>
            </a:r>
            <a:r>
              <a:rPr lang="en-US" sz="1200" dirty="0"/>
              <a:t>, "Madison, </a:t>
            </a:r>
            <a:r>
              <a:rPr lang="en-US" sz="1200" dirty="0" err="1"/>
              <a:t>WI'da</a:t>
            </a:r>
            <a:r>
              <a:rPr lang="en-US" sz="1200" dirty="0"/>
              <a:t> </a:t>
            </a:r>
            <a:r>
              <a:rPr lang="en-US" sz="1200" dirty="0" err="1"/>
              <a:t>adresi</a:t>
            </a:r>
            <a:r>
              <a:rPr lang="en-US" sz="1200" dirty="0"/>
              <a:t> </a:t>
            </a:r>
            <a:r>
              <a:rPr lang="en-US" sz="1200" dirty="0" err="1"/>
              <a:t>olan</a:t>
            </a:r>
            <a:r>
              <a:rPr lang="en-US" sz="1200" dirty="0"/>
              <a:t> </a:t>
            </a:r>
            <a:r>
              <a:rPr lang="en-US" sz="1200" dirty="0" err="1"/>
              <a:t>tüm</a:t>
            </a:r>
            <a:r>
              <a:rPr lang="en-US" sz="1200" dirty="0"/>
              <a:t> </a:t>
            </a:r>
            <a:r>
              <a:rPr lang="en-US" sz="1200" dirty="0" err="1"/>
              <a:t>çalışanları</a:t>
            </a:r>
            <a:r>
              <a:rPr lang="en-US" sz="1200" dirty="0"/>
              <a:t> </a:t>
            </a:r>
            <a:r>
              <a:rPr lang="en-US" sz="1200" dirty="0" err="1"/>
              <a:t>bul</a:t>
            </a:r>
            <a:r>
              <a:rPr lang="en-US" sz="1200" dirty="0"/>
              <a:t>" </a:t>
            </a:r>
            <a:r>
              <a:rPr lang="en-US" sz="1200" dirty="0" err="1"/>
              <a:t>gibi</a:t>
            </a:r>
            <a:r>
              <a:rPr lang="en-US" sz="1200" dirty="0"/>
              <a:t> </a:t>
            </a:r>
            <a:r>
              <a:rPr lang="en-US" sz="1200" dirty="0" err="1"/>
              <a:t>sorguları</a:t>
            </a:r>
            <a:r>
              <a:rPr lang="en-US" sz="1200" dirty="0"/>
              <a:t> </a:t>
            </a:r>
            <a:r>
              <a:rPr lang="en-US" sz="1200" dirty="0" err="1"/>
              <a:t>destekleyebiliriz</a:t>
            </a:r>
            <a:r>
              <a:rPr lang="en-US" sz="1200" dirty="0"/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25234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91F9F-57B2-0694-DDF3-EB4823770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D687-7F7C-C998-31A2-0771D4F7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Varlık</a:t>
            </a:r>
            <a:r>
              <a:rPr lang="en-US" sz="4400" dirty="0">
                <a:solidFill>
                  <a:srgbClr val="00B0F0"/>
                </a:solidFill>
              </a:rPr>
              <a:t> vs </a:t>
            </a:r>
            <a:r>
              <a:rPr lang="en-US" sz="4400" dirty="0" err="1">
                <a:solidFill>
                  <a:srgbClr val="00B0F0"/>
                </a:solidFill>
              </a:rPr>
              <a:t>Öznitelik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6705-B04E-98E5-8BE4-2CF16F47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dirty="0"/>
              <a:t>Bir </a:t>
            </a:r>
            <a:r>
              <a:rPr lang="en-US" sz="1600" dirty="0" err="1"/>
              <a:t>kavramın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öznitelik</a:t>
            </a:r>
            <a:r>
              <a:rPr lang="en-US" sz="1600" dirty="0"/>
              <a:t> </a:t>
            </a:r>
            <a:r>
              <a:rPr lang="en-US" sz="1600" dirty="0" err="1"/>
              <a:t>kümesi</a:t>
            </a:r>
            <a:r>
              <a:rPr lang="en-US" sz="1600" dirty="0"/>
              <a:t> </a:t>
            </a:r>
            <a:r>
              <a:rPr lang="en-US" sz="1600" dirty="0" err="1"/>
              <a:t>yerine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varlık</a:t>
            </a:r>
            <a:r>
              <a:rPr lang="en-US" sz="1600" dirty="0"/>
              <a:t> </a:t>
            </a:r>
            <a:r>
              <a:rPr lang="en-US" sz="1600" dirty="0" err="1"/>
              <a:t>kümesi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modellenmesi</a:t>
            </a:r>
            <a:r>
              <a:rPr lang="en-US" sz="1600" dirty="0"/>
              <a:t> </a:t>
            </a:r>
            <a:r>
              <a:rPr lang="en-US" sz="1600" dirty="0" err="1"/>
              <a:t>gerektiğine</a:t>
            </a:r>
            <a:r>
              <a:rPr lang="en-US" sz="1600" dirty="0"/>
              <a:t> </a:t>
            </a:r>
            <a:r>
              <a:rPr lang="en-US" sz="1600" dirty="0" err="1"/>
              <a:t>dair</a:t>
            </a:r>
            <a:r>
              <a:rPr lang="en-US" sz="1600" dirty="0"/>
              <a:t> </a:t>
            </a:r>
            <a:r>
              <a:rPr lang="en-US" sz="1600" dirty="0" err="1"/>
              <a:t>başka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örnek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, </a:t>
            </a:r>
            <a:r>
              <a:rPr lang="en-US" sz="1600" dirty="0" err="1"/>
              <a:t>Şekil</a:t>
            </a:r>
            <a:r>
              <a:rPr lang="en-US" sz="1600" dirty="0"/>
              <a:t> 2.14'te </a:t>
            </a:r>
            <a:r>
              <a:rPr lang="en-US" sz="1600" dirty="0" err="1"/>
              <a:t>gösterilen</a:t>
            </a:r>
            <a:r>
              <a:rPr lang="en-US" sz="1600" dirty="0"/>
              <a:t> </a:t>
            </a:r>
            <a:r>
              <a:rPr lang="en-US" sz="1600" dirty="0" err="1"/>
              <a:t>ilişki</a:t>
            </a:r>
            <a:r>
              <a:rPr lang="en-US" sz="1600" dirty="0"/>
              <a:t> </a:t>
            </a:r>
            <a:r>
              <a:rPr lang="en-US" sz="1600" dirty="0" err="1"/>
              <a:t>kümesini</a:t>
            </a:r>
            <a:r>
              <a:rPr lang="en-US" sz="1600" dirty="0"/>
              <a:t> (Works_In4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adlandırılır</a:t>
            </a:r>
            <a:r>
              <a:rPr lang="en-US" sz="1600" dirty="0"/>
              <a:t>) </a:t>
            </a:r>
            <a:r>
              <a:rPr lang="en-US" sz="1600" dirty="0" err="1"/>
              <a:t>ele</a:t>
            </a:r>
            <a:r>
              <a:rPr lang="en-US" sz="1600" dirty="0"/>
              <a:t> </a:t>
            </a:r>
            <a:r>
              <a:rPr lang="en-US" sz="1600" dirty="0" err="1"/>
              <a:t>alalım</a:t>
            </a:r>
            <a:r>
              <a:rPr lang="en-US" sz="1600" dirty="0"/>
              <a:t>.</a:t>
            </a:r>
            <a:endParaRPr lang="en-US" sz="800" dirty="0"/>
          </a:p>
        </p:txBody>
      </p:sp>
      <p:pic>
        <p:nvPicPr>
          <p:cNvPr id="7" name="Picture 6" descr="A diagram of a work flow&#10;&#10;Description automatically generated">
            <a:extLst>
              <a:ext uri="{FF2B5EF4-FFF2-40B4-BE49-F238E27FC236}">
                <a16:creationId xmlns:a16="http://schemas.microsoft.com/office/drawing/2014/main" id="{447AEA2F-F1C1-61A3-1FA2-C7985FD19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94046"/>
            <a:ext cx="7772400" cy="268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48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C1DAD-A4BF-317D-CD43-48087454E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C2E7-B778-AA14-D427-362101BB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Varlık</a:t>
            </a:r>
            <a:r>
              <a:rPr lang="en-US" sz="4400" dirty="0">
                <a:solidFill>
                  <a:srgbClr val="00B0F0"/>
                </a:solidFill>
              </a:rPr>
              <a:t> vs </a:t>
            </a:r>
            <a:r>
              <a:rPr lang="en-US" sz="4400" dirty="0" err="1">
                <a:solidFill>
                  <a:srgbClr val="00B0F0"/>
                </a:solidFill>
              </a:rPr>
              <a:t>Öznitelik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A6F5-18D5-4C76-999E-0F2066861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200" dirty="0" err="1"/>
              <a:t>Şekil</a:t>
            </a:r>
            <a:r>
              <a:rPr lang="en-US" sz="1200" dirty="0"/>
              <a:t> 2.2'deki </a:t>
            </a:r>
            <a:r>
              <a:rPr lang="en-US" sz="1200" dirty="0" err="1"/>
              <a:t>Works_In</a:t>
            </a:r>
            <a:r>
              <a:rPr lang="en-US" sz="1200" dirty="0"/>
              <a:t> </a:t>
            </a:r>
            <a:r>
              <a:rPr lang="en-US" sz="1200" dirty="0" err="1"/>
              <a:t>ilişki</a:t>
            </a:r>
            <a:r>
              <a:rPr lang="en-US" sz="1200" dirty="0"/>
              <a:t> </a:t>
            </a:r>
            <a:r>
              <a:rPr lang="en-US" sz="1200" dirty="0" err="1"/>
              <a:t>kümesinden</a:t>
            </a:r>
            <a:r>
              <a:rPr lang="en-US" sz="1200" dirty="0"/>
              <a:t> </a:t>
            </a:r>
            <a:r>
              <a:rPr lang="en-US" sz="1200" dirty="0" err="1"/>
              <a:t>tek</a:t>
            </a:r>
            <a:r>
              <a:rPr lang="en-US" sz="1200" dirty="0"/>
              <a:t> </a:t>
            </a:r>
            <a:r>
              <a:rPr lang="en-US" sz="1200" dirty="0" err="1"/>
              <a:t>farkı</a:t>
            </a:r>
            <a:r>
              <a:rPr lang="en-US" sz="1200" dirty="0"/>
              <a:t>, since </a:t>
            </a:r>
            <a:r>
              <a:rPr lang="en-US" sz="1200" dirty="0" err="1"/>
              <a:t>yerine</a:t>
            </a:r>
            <a:r>
              <a:rPr lang="en-US" sz="1200" dirty="0"/>
              <a:t> from </a:t>
            </a:r>
            <a:r>
              <a:rPr lang="en-US" sz="1200" dirty="0" err="1"/>
              <a:t>ve</a:t>
            </a:r>
            <a:r>
              <a:rPr lang="en-US" sz="1200" dirty="0"/>
              <a:t> to </a:t>
            </a:r>
            <a:r>
              <a:rPr lang="en-US" sz="1200" dirty="0" err="1"/>
              <a:t>niteliklerine</a:t>
            </a:r>
            <a:r>
              <a:rPr lang="en-US" sz="1200" dirty="0"/>
              <a:t> </a:t>
            </a:r>
            <a:r>
              <a:rPr lang="en-US" sz="1200" dirty="0" err="1"/>
              <a:t>sahip</a:t>
            </a:r>
            <a:r>
              <a:rPr lang="en-US" sz="1200" dirty="0"/>
              <a:t> </a:t>
            </a:r>
            <a:r>
              <a:rPr lang="en-US" sz="1200" dirty="0" err="1"/>
              <a:t>olmasıdır</a:t>
            </a:r>
            <a:r>
              <a:rPr lang="en-US" sz="1200" dirty="0"/>
              <a:t>. </a:t>
            </a:r>
            <a:r>
              <a:rPr lang="en-US" sz="1200" dirty="0" err="1"/>
              <a:t>Sezgisel</a:t>
            </a:r>
            <a:r>
              <a:rPr lang="en-US" sz="1200" dirty="0"/>
              <a:t> </a:t>
            </a:r>
            <a:r>
              <a:rPr lang="en-US" sz="1200" dirty="0" err="1"/>
              <a:t>olarak</a:t>
            </a:r>
            <a:r>
              <a:rPr lang="en-US" sz="1200" dirty="0"/>
              <a:t>,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çalışanın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departmanda</a:t>
            </a:r>
            <a:r>
              <a:rPr lang="en-US" sz="1200" dirty="0"/>
              <a:t> </a:t>
            </a:r>
            <a:r>
              <a:rPr lang="en-US" sz="1200" dirty="0" err="1"/>
              <a:t>çalıştığı</a:t>
            </a:r>
            <a:r>
              <a:rPr lang="en-US" sz="1200" dirty="0"/>
              <a:t> </a:t>
            </a:r>
            <a:r>
              <a:rPr lang="en-US" sz="1200" dirty="0" err="1"/>
              <a:t>aralığı</a:t>
            </a:r>
            <a:r>
              <a:rPr lang="en-US" sz="1200" dirty="0"/>
              <a:t> </a:t>
            </a:r>
            <a:r>
              <a:rPr lang="en-US" sz="1200" dirty="0" err="1"/>
              <a:t>kaydeder</a:t>
            </a:r>
            <a:r>
              <a:rPr lang="en-US" sz="1200" dirty="0"/>
              <a:t>. </a:t>
            </a:r>
            <a:r>
              <a:rPr lang="en-US" sz="1200" dirty="0" err="1"/>
              <a:t>Şimdi</a:t>
            </a:r>
            <a:r>
              <a:rPr lang="en-US" sz="1200" dirty="0"/>
              <a:t>,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çalışanın</a:t>
            </a:r>
            <a:r>
              <a:rPr lang="en-US" sz="1200" dirty="0"/>
              <a:t> </a:t>
            </a:r>
            <a:r>
              <a:rPr lang="en-US" sz="1200" dirty="0" err="1"/>
              <a:t>belirli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departmanda</a:t>
            </a:r>
            <a:r>
              <a:rPr lang="en-US" sz="1200" dirty="0"/>
              <a:t> </a:t>
            </a:r>
            <a:r>
              <a:rPr lang="en-US" sz="1200" dirty="0" err="1"/>
              <a:t>birden</a:t>
            </a:r>
            <a:r>
              <a:rPr lang="en-US" sz="1200" dirty="0"/>
              <a:t> </a:t>
            </a:r>
            <a:r>
              <a:rPr lang="en-US" sz="1200" dirty="0" err="1"/>
              <a:t>fazla</a:t>
            </a:r>
            <a:r>
              <a:rPr lang="en-US" sz="1200" dirty="0"/>
              <a:t> </a:t>
            </a:r>
            <a:r>
              <a:rPr lang="en-US" sz="1200" dirty="0" err="1"/>
              <a:t>dönem</a:t>
            </a:r>
            <a:r>
              <a:rPr lang="en-US" sz="1200" dirty="0"/>
              <a:t> </a:t>
            </a:r>
            <a:r>
              <a:rPr lang="en-US" sz="1200" dirty="0" err="1"/>
              <a:t>boyunca</a:t>
            </a:r>
            <a:r>
              <a:rPr lang="en-US" sz="1200" dirty="0"/>
              <a:t> </a:t>
            </a:r>
            <a:r>
              <a:rPr lang="en-US" sz="1200" dirty="0" err="1"/>
              <a:t>çalışmasının</a:t>
            </a:r>
            <a:r>
              <a:rPr lang="en-US" sz="1200" dirty="0"/>
              <a:t> </a:t>
            </a:r>
            <a:r>
              <a:rPr lang="en-US" sz="1200" dirty="0" err="1"/>
              <a:t>mümkün</a:t>
            </a:r>
            <a:r>
              <a:rPr lang="en-US" sz="1200" dirty="0"/>
              <a:t> </a:t>
            </a:r>
            <a:r>
              <a:rPr lang="en-US" sz="1200" dirty="0" err="1"/>
              <a:t>olduğunu</a:t>
            </a:r>
            <a:r>
              <a:rPr lang="en-US" sz="1200" dirty="0"/>
              <a:t> </a:t>
            </a:r>
            <a:r>
              <a:rPr lang="en-US" sz="1200" dirty="0" err="1"/>
              <a:t>varsayalım</a:t>
            </a:r>
            <a:r>
              <a:rPr lang="en-US" sz="12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1200" dirty="0"/>
              <a:t>Bu </a:t>
            </a:r>
            <a:r>
              <a:rPr lang="en-US" sz="1200" dirty="0" err="1"/>
              <a:t>olasılık</a:t>
            </a:r>
            <a:r>
              <a:rPr lang="en-US" sz="1200" dirty="0"/>
              <a:t>, ER </a:t>
            </a:r>
            <a:r>
              <a:rPr lang="en-US" sz="1200" dirty="0" err="1"/>
              <a:t>diyagramının</a:t>
            </a:r>
            <a:r>
              <a:rPr lang="en-US" sz="1200" dirty="0"/>
              <a:t> </a:t>
            </a:r>
            <a:r>
              <a:rPr lang="en-US" sz="1200" dirty="0" err="1"/>
              <a:t>semantiği</a:t>
            </a:r>
            <a:r>
              <a:rPr lang="en-US" sz="1200" dirty="0"/>
              <a:t> </a:t>
            </a:r>
            <a:r>
              <a:rPr lang="en-US" sz="1200" dirty="0" err="1"/>
              <a:t>tarafından</a:t>
            </a:r>
            <a:r>
              <a:rPr lang="en-US" sz="1200" dirty="0"/>
              <a:t> </a:t>
            </a:r>
            <a:r>
              <a:rPr lang="en-US" sz="1200" dirty="0" err="1"/>
              <a:t>dışlanır</a:t>
            </a:r>
            <a:r>
              <a:rPr lang="en-US" sz="1200" dirty="0"/>
              <a:t>, </a:t>
            </a:r>
            <a:r>
              <a:rPr lang="en-US" sz="1200" dirty="0" err="1"/>
              <a:t>çünkü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ilişki</a:t>
            </a:r>
            <a:r>
              <a:rPr lang="en-US" sz="1200" dirty="0"/>
              <a:t>, </a:t>
            </a:r>
            <a:r>
              <a:rPr lang="en-US" sz="1200" dirty="0" err="1"/>
              <a:t>katılımcı</a:t>
            </a:r>
            <a:r>
              <a:rPr lang="en-US" sz="1200" dirty="0"/>
              <a:t> </a:t>
            </a:r>
            <a:r>
              <a:rPr lang="en-US" sz="1200" dirty="0" err="1"/>
              <a:t>varlıklar</a:t>
            </a:r>
            <a:r>
              <a:rPr lang="en-US" sz="1200" dirty="0"/>
              <a:t> </a:t>
            </a:r>
            <a:r>
              <a:rPr lang="en-US" sz="1200" dirty="0" err="1"/>
              <a:t>tarafından</a:t>
            </a:r>
            <a:r>
              <a:rPr lang="en-US" sz="1200" dirty="0"/>
              <a:t> </a:t>
            </a:r>
            <a:r>
              <a:rPr lang="en-US" sz="1200" dirty="0" err="1"/>
              <a:t>benzersiz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şekilde</a:t>
            </a:r>
            <a:r>
              <a:rPr lang="en-US" sz="1200" dirty="0"/>
              <a:t> </a:t>
            </a:r>
            <a:r>
              <a:rPr lang="en-US" sz="1200" dirty="0" err="1"/>
              <a:t>tanımlanır</a:t>
            </a:r>
            <a:r>
              <a:rPr lang="en-US" sz="1200" dirty="0"/>
              <a:t> (</a:t>
            </a:r>
            <a:r>
              <a:rPr lang="en-US" sz="1200" dirty="0" err="1"/>
              <a:t>Bölüm</a:t>
            </a:r>
            <a:r>
              <a:rPr lang="en-US" sz="1200" dirty="0"/>
              <a:t> 2.3'ten </a:t>
            </a:r>
            <a:r>
              <a:rPr lang="en-US" sz="1200" dirty="0" err="1"/>
              <a:t>hatırlayın</a:t>
            </a:r>
            <a:r>
              <a:rPr lang="en-US" sz="1200" dirty="0"/>
              <a:t>). </a:t>
            </a:r>
            <a:r>
              <a:rPr lang="en-US" sz="1200" dirty="0" err="1"/>
              <a:t>Sorun</a:t>
            </a:r>
            <a:r>
              <a:rPr lang="en-US" sz="1200" dirty="0"/>
              <a:t>, Works_ln2 </a:t>
            </a:r>
            <a:r>
              <a:rPr lang="en-US" sz="1200" dirty="0" err="1"/>
              <a:t>ilişkisinin</a:t>
            </a:r>
            <a:r>
              <a:rPr lang="en-US" sz="1200" dirty="0"/>
              <a:t> her </a:t>
            </a:r>
            <a:r>
              <a:rPr lang="en-US" sz="1200" dirty="0" err="1"/>
              <a:t>örneği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tanımlayıcı</a:t>
            </a:r>
            <a:r>
              <a:rPr lang="en-US" sz="1200" dirty="0"/>
              <a:t> </a:t>
            </a:r>
            <a:r>
              <a:rPr lang="en-US" sz="1200" dirty="0" err="1"/>
              <a:t>nitelikler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birkaç</a:t>
            </a:r>
            <a:r>
              <a:rPr lang="en-US" sz="1200" dirty="0"/>
              <a:t> </a:t>
            </a:r>
            <a:r>
              <a:rPr lang="en-US" sz="1200" dirty="0" err="1"/>
              <a:t>değer</a:t>
            </a:r>
            <a:r>
              <a:rPr lang="en-US" sz="1200" dirty="0"/>
              <a:t> </a:t>
            </a:r>
            <a:r>
              <a:rPr lang="en-US" sz="1200" dirty="0" err="1"/>
              <a:t>kaydetmek</a:t>
            </a:r>
            <a:r>
              <a:rPr lang="en-US" sz="1200" dirty="0"/>
              <a:t> </a:t>
            </a:r>
            <a:r>
              <a:rPr lang="en-US" sz="1200" dirty="0" err="1"/>
              <a:t>istememizdir</a:t>
            </a:r>
            <a:r>
              <a:rPr lang="en-US" sz="1200" dirty="0"/>
              <a:t>. (Bu durum, her </a:t>
            </a:r>
            <a:r>
              <a:rPr lang="en-US" sz="1200" dirty="0" err="1"/>
              <a:t>çalışan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birkaç</a:t>
            </a:r>
            <a:r>
              <a:rPr lang="en-US" sz="1200" dirty="0"/>
              <a:t> </a:t>
            </a:r>
            <a:r>
              <a:rPr lang="en-US" sz="1200" dirty="0" err="1"/>
              <a:t>adres</a:t>
            </a:r>
            <a:r>
              <a:rPr lang="en-US" sz="1200" dirty="0"/>
              <a:t> </a:t>
            </a:r>
            <a:r>
              <a:rPr lang="en-US" sz="1200" dirty="0" err="1"/>
              <a:t>kaydetmek</a:t>
            </a:r>
            <a:r>
              <a:rPr lang="en-US" sz="1200" dirty="0"/>
              <a:t> </a:t>
            </a:r>
            <a:r>
              <a:rPr lang="en-US" sz="1200" dirty="0" err="1"/>
              <a:t>istemeye</a:t>
            </a:r>
            <a:r>
              <a:rPr lang="en-US" sz="1200" dirty="0"/>
              <a:t> </a:t>
            </a:r>
            <a:r>
              <a:rPr lang="en-US" sz="1200" dirty="0" err="1"/>
              <a:t>benzer</a:t>
            </a:r>
            <a:r>
              <a:rPr lang="en-US" sz="1200" dirty="0"/>
              <a:t>.) Bu </a:t>
            </a:r>
            <a:r>
              <a:rPr lang="en-US" sz="1200" dirty="0" err="1"/>
              <a:t>sorunu</a:t>
            </a:r>
            <a:r>
              <a:rPr lang="en-US" sz="1200" dirty="0"/>
              <a:t>, </a:t>
            </a:r>
            <a:r>
              <a:rPr lang="en-US" sz="1200" dirty="0" err="1"/>
              <a:t>Şekil</a:t>
            </a:r>
            <a:r>
              <a:rPr lang="en-US" sz="1200" dirty="0"/>
              <a:t> 2.15'te </a:t>
            </a:r>
            <a:r>
              <a:rPr lang="en-US" sz="1200" dirty="0" err="1"/>
              <a:t>gösterildiği</a:t>
            </a:r>
            <a:r>
              <a:rPr lang="en-US" sz="1200" dirty="0"/>
              <a:t> </a:t>
            </a:r>
            <a:r>
              <a:rPr lang="en-US" sz="1200" dirty="0" err="1"/>
              <a:t>gibi</a:t>
            </a:r>
            <a:r>
              <a:rPr lang="en-US" sz="1200" dirty="0"/>
              <a:t>, Duration </a:t>
            </a:r>
            <a:r>
              <a:rPr lang="en-US" sz="1200" dirty="0" err="1"/>
              <a:t>adlı</a:t>
            </a:r>
            <a:r>
              <a:rPr lang="en-US" sz="1200" dirty="0"/>
              <a:t>, from </a:t>
            </a:r>
            <a:r>
              <a:rPr lang="en-US" sz="1200" dirty="0" err="1"/>
              <a:t>ve</a:t>
            </a:r>
            <a:r>
              <a:rPr lang="en-US" sz="1200" dirty="0"/>
              <a:t> to </a:t>
            </a:r>
            <a:r>
              <a:rPr lang="en-US" sz="1200" dirty="0" err="1"/>
              <a:t>niteliklerine</a:t>
            </a:r>
            <a:r>
              <a:rPr lang="en-US" sz="1200" dirty="0"/>
              <a:t> </a:t>
            </a:r>
            <a:r>
              <a:rPr lang="en-US" sz="1200" dirty="0" err="1"/>
              <a:t>sahip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varlık</a:t>
            </a:r>
            <a:r>
              <a:rPr lang="en-US" sz="1200" dirty="0"/>
              <a:t> </a:t>
            </a:r>
            <a:r>
              <a:rPr lang="en-US" sz="1200" dirty="0" err="1"/>
              <a:t>kümesi</a:t>
            </a:r>
            <a:r>
              <a:rPr lang="en-US" sz="1200" dirty="0"/>
              <a:t> </a:t>
            </a:r>
            <a:r>
              <a:rPr lang="en-US" sz="1200" dirty="0" err="1"/>
              <a:t>sunarak</a:t>
            </a:r>
            <a:r>
              <a:rPr lang="en-US" sz="1200" dirty="0"/>
              <a:t> </a:t>
            </a:r>
            <a:r>
              <a:rPr lang="en-US" sz="1200" dirty="0" err="1"/>
              <a:t>çözebiliriz</a:t>
            </a:r>
            <a:r>
              <a:rPr lang="en-US" sz="1200" dirty="0"/>
              <a:t>.</a:t>
            </a:r>
            <a:endParaRPr lang="en-US" sz="600" dirty="0"/>
          </a:p>
        </p:txBody>
      </p:sp>
      <p:pic>
        <p:nvPicPr>
          <p:cNvPr id="8" name="Picture 7" descr="A diagram of a relationship&#10;&#10;Description automatically generated">
            <a:extLst>
              <a:ext uri="{FF2B5EF4-FFF2-40B4-BE49-F238E27FC236}">
                <a16:creationId xmlns:a16="http://schemas.microsoft.com/office/drawing/2014/main" id="{D57F4F2E-83AA-FAE0-4078-E201BB3C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80" y="4236464"/>
            <a:ext cx="6365240" cy="26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02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7ED50-91D9-EB5A-EB40-0A53F3D8C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E96B-F74A-D73A-6934-0304E7A7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Varlık</a:t>
            </a:r>
            <a:r>
              <a:rPr lang="en-US" sz="4400" dirty="0">
                <a:solidFill>
                  <a:srgbClr val="00B0F0"/>
                </a:solidFill>
              </a:rPr>
              <a:t> vs </a:t>
            </a:r>
            <a:r>
              <a:rPr lang="en-US" sz="4400" dirty="0" err="1">
                <a:solidFill>
                  <a:srgbClr val="00B0F0"/>
                </a:solidFill>
              </a:rPr>
              <a:t>İlişki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39B83-76BC-757B-9131-83399465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200" dirty="0" err="1"/>
              <a:t>Şekil</a:t>
            </a:r>
            <a:r>
              <a:rPr lang="en-US" sz="1200" dirty="0"/>
              <a:t> 2.6'da Manages </a:t>
            </a:r>
            <a:r>
              <a:rPr lang="en-US" sz="1200" dirty="0" err="1"/>
              <a:t>adlı</a:t>
            </a:r>
            <a:r>
              <a:rPr lang="en-US" sz="1200" dirty="0"/>
              <a:t> </a:t>
            </a:r>
            <a:r>
              <a:rPr lang="en-US" sz="1200" dirty="0" err="1"/>
              <a:t>ilişki</a:t>
            </a:r>
            <a:r>
              <a:rPr lang="en-US" sz="1200" dirty="0"/>
              <a:t> </a:t>
            </a:r>
            <a:r>
              <a:rPr lang="en-US" sz="1200" dirty="0" err="1"/>
              <a:t>kümesini</a:t>
            </a:r>
            <a:r>
              <a:rPr lang="en-US" sz="1200" dirty="0"/>
              <a:t> </a:t>
            </a:r>
            <a:r>
              <a:rPr lang="en-US" sz="1200" dirty="0" err="1"/>
              <a:t>ele</a:t>
            </a:r>
            <a:r>
              <a:rPr lang="en-US" sz="1200" dirty="0"/>
              <a:t> </a:t>
            </a:r>
            <a:r>
              <a:rPr lang="en-US" sz="1200" dirty="0" err="1"/>
              <a:t>alalım</a:t>
            </a:r>
            <a:r>
              <a:rPr lang="en-US" sz="1200" dirty="0"/>
              <a:t>. Her </a:t>
            </a:r>
            <a:r>
              <a:rPr lang="en-US" sz="1200" dirty="0" err="1"/>
              <a:t>departman</a:t>
            </a:r>
            <a:r>
              <a:rPr lang="en-US" sz="1200" dirty="0"/>
              <a:t> </a:t>
            </a:r>
            <a:r>
              <a:rPr lang="en-US" sz="1200" dirty="0" err="1"/>
              <a:t>yöneticisine</a:t>
            </a:r>
            <a:r>
              <a:rPr lang="en-US" sz="1200" dirty="0"/>
              <a:t>, </a:t>
            </a:r>
            <a:r>
              <a:rPr lang="en-US" sz="1200" dirty="0" err="1"/>
              <a:t>Şekil</a:t>
            </a:r>
            <a:r>
              <a:rPr lang="en-US" sz="1200" dirty="0"/>
              <a:t> 2.16'da </a:t>
            </a:r>
            <a:r>
              <a:rPr lang="en-US" sz="1200" dirty="0" err="1"/>
              <a:t>gösterildiği</a:t>
            </a:r>
            <a:r>
              <a:rPr lang="en-US" sz="1200" dirty="0"/>
              <a:t> </a:t>
            </a:r>
            <a:r>
              <a:rPr lang="en-US" sz="1200" dirty="0" err="1"/>
              <a:t>gibi</a:t>
            </a:r>
            <a:r>
              <a:rPr lang="en-US" sz="1200" dirty="0"/>
              <a:t> </a:t>
            </a:r>
            <a:r>
              <a:rPr lang="en-US" sz="1200" dirty="0" err="1"/>
              <a:t>takdir</a:t>
            </a:r>
            <a:r>
              <a:rPr lang="en-US" sz="1200" dirty="0"/>
              <a:t> </a:t>
            </a:r>
            <a:r>
              <a:rPr lang="en-US" sz="1200" dirty="0" err="1"/>
              <a:t>yetkisine</a:t>
            </a:r>
            <a:r>
              <a:rPr lang="en-US" sz="1200" dirty="0"/>
              <a:t> </a:t>
            </a:r>
            <a:r>
              <a:rPr lang="en-US" sz="1200" dirty="0" err="1"/>
              <a:t>bağlı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bütçe</a:t>
            </a:r>
            <a:r>
              <a:rPr lang="en-US" sz="1200" dirty="0"/>
              <a:t> (</a:t>
            </a:r>
            <a:r>
              <a:rPr lang="en-US" sz="1200" dirty="0" err="1"/>
              <a:t>dbudget</a:t>
            </a:r>
            <a:r>
              <a:rPr lang="en-US" sz="1200" dirty="0"/>
              <a:t>) </a:t>
            </a:r>
            <a:r>
              <a:rPr lang="en-US" sz="1200" dirty="0" err="1"/>
              <a:t>verildiğini</a:t>
            </a:r>
            <a:r>
              <a:rPr lang="en-US" sz="1200" dirty="0"/>
              <a:t> </a:t>
            </a:r>
            <a:r>
              <a:rPr lang="en-US" sz="1200" dirty="0" err="1"/>
              <a:t>varsayalım</a:t>
            </a:r>
            <a:r>
              <a:rPr lang="en-US" sz="1200" dirty="0"/>
              <a:t>; </a:t>
            </a:r>
            <a:r>
              <a:rPr lang="en-US" sz="1200" dirty="0" err="1"/>
              <a:t>burada</a:t>
            </a:r>
            <a:r>
              <a:rPr lang="en-US" sz="1200" dirty="0"/>
              <a:t> </a:t>
            </a:r>
            <a:r>
              <a:rPr lang="en-US" sz="1200" dirty="0" err="1"/>
              <a:t>ilişki</a:t>
            </a:r>
            <a:r>
              <a:rPr lang="en-US" sz="1200" dirty="0"/>
              <a:t> </a:t>
            </a:r>
            <a:r>
              <a:rPr lang="en-US" sz="1200" dirty="0" err="1"/>
              <a:t>kümesini</a:t>
            </a:r>
            <a:r>
              <a:rPr lang="en-US" sz="1200" dirty="0"/>
              <a:t> Manages2 </a:t>
            </a:r>
            <a:r>
              <a:rPr lang="en-US" sz="1200" dirty="0" err="1"/>
              <a:t>olarak</a:t>
            </a:r>
            <a:r>
              <a:rPr lang="en-US" sz="1200" dirty="0"/>
              <a:t> </a:t>
            </a:r>
            <a:r>
              <a:rPr lang="en-US" sz="1200" dirty="0" err="1"/>
              <a:t>yeniden</a:t>
            </a:r>
            <a:r>
              <a:rPr lang="en-US" sz="1200" dirty="0"/>
              <a:t> </a:t>
            </a:r>
            <a:r>
              <a:rPr lang="en-US" sz="1200" dirty="0" err="1"/>
              <a:t>adlandırdık</a:t>
            </a:r>
            <a:r>
              <a:rPr lang="en-US" sz="1200" dirty="0"/>
              <a:t>.</a:t>
            </a:r>
            <a:endParaRPr lang="en-US" sz="600" dirty="0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065A8C49-4157-443F-7734-566719A11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36632"/>
            <a:ext cx="7772400" cy="26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3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1F2E6-5451-4ED9-EF19-592DA05E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2FCB-6E5F-29F5-C833-7510811F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Varlık</a:t>
            </a:r>
            <a:r>
              <a:rPr lang="en-US" sz="4400" dirty="0">
                <a:solidFill>
                  <a:srgbClr val="00B0F0"/>
                </a:solidFill>
              </a:rPr>
              <a:t> vs </a:t>
            </a:r>
            <a:r>
              <a:rPr lang="en-US" sz="4400" dirty="0" err="1">
                <a:solidFill>
                  <a:srgbClr val="00B0F0"/>
                </a:solidFill>
              </a:rPr>
              <a:t>İlişki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38611-2653-FE0C-9C1B-2ED8F790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200" dirty="0"/>
              <a:t>Bir </a:t>
            </a:r>
            <a:r>
              <a:rPr lang="en-US" sz="1200" dirty="0" err="1"/>
              <a:t>departman</a:t>
            </a:r>
            <a:r>
              <a:rPr lang="en-US" sz="1200" dirty="0"/>
              <a:t> </a:t>
            </a:r>
            <a:r>
              <a:rPr lang="en-US" sz="1200" dirty="0" err="1"/>
              <a:t>verildiğinde</a:t>
            </a:r>
            <a:r>
              <a:rPr lang="en-US" sz="1200" dirty="0"/>
              <a:t>, </a:t>
            </a:r>
            <a:r>
              <a:rPr lang="en-US" sz="1200" dirty="0" err="1"/>
              <a:t>yöneticiyi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ayrıca</a:t>
            </a:r>
            <a:r>
              <a:rPr lang="en-US" sz="1200" dirty="0"/>
              <a:t> </a:t>
            </a:r>
            <a:r>
              <a:rPr lang="en-US" sz="1200" dirty="0" err="1"/>
              <a:t>yöneticinin</a:t>
            </a:r>
            <a:r>
              <a:rPr lang="en-US" sz="1200" dirty="0"/>
              <a:t> </a:t>
            </a:r>
            <a:r>
              <a:rPr lang="en-US" sz="1200" dirty="0" err="1"/>
              <a:t>başlangıç</a:t>
            </a:r>
            <a:r>
              <a:rPr lang="en-US" sz="1200" dirty="0"/>
              <a:t> ​​</a:t>
            </a:r>
            <a:r>
              <a:rPr lang="en-US" sz="1200" dirty="0" err="1"/>
              <a:t>tarihini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o </a:t>
            </a:r>
            <a:r>
              <a:rPr lang="en-US" sz="1200" dirty="0" err="1"/>
              <a:t>departman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bütçesini</a:t>
            </a:r>
            <a:r>
              <a:rPr lang="en-US" sz="1200" dirty="0"/>
              <a:t> </a:t>
            </a:r>
            <a:r>
              <a:rPr lang="en-US" sz="1200" dirty="0" err="1"/>
              <a:t>biliyoruz</a:t>
            </a:r>
            <a:r>
              <a:rPr lang="en-US" sz="1200" dirty="0"/>
              <a:t>. Bir </a:t>
            </a:r>
            <a:r>
              <a:rPr lang="en-US" sz="1200" dirty="0" err="1"/>
              <a:t>yöneticinin</a:t>
            </a:r>
            <a:r>
              <a:rPr lang="en-US" sz="1200" dirty="0"/>
              <a:t> </a:t>
            </a:r>
            <a:r>
              <a:rPr lang="en-US" sz="1200" dirty="0" err="1"/>
              <a:t>yönettiği</a:t>
            </a:r>
            <a:r>
              <a:rPr lang="en-US" sz="1200" dirty="0"/>
              <a:t> her </a:t>
            </a:r>
            <a:r>
              <a:rPr lang="en-US" sz="1200" dirty="0" err="1"/>
              <a:t>departman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ayrı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takdir</a:t>
            </a:r>
            <a:r>
              <a:rPr lang="en-US" sz="1200" dirty="0"/>
              <a:t> </a:t>
            </a:r>
            <a:r>
              <a:rPr lang="en-US" sz="1200" dirty="0" err="1"/>
              <a:t>yetkisine</a:t>
            </a:r>
            <a:r>
              <a:rPr lang="en-US" sz="1200" dirty="0"/>
              <a:t> </a:t>
            </a:r>
            <a:r>
              <a:rPr lang="en-US" sz="1200" dirty="0" err="1"/>
              <a:t>bağlı</a:t>
            </a:r>
            <a:r>
              <a:rPr lang="en-US" sz="1200" dirty="0"/>
              <a:t> </a:t>
            </a:r>
            <a:r>
              <a:rPr lang="en-US" sz="1200" dirty="0" err="1"/>
              <a:t>bütçe</a:t>
            </a:r>
            <a:r>
              <a:rPr lang="en-US" sz="1200" dirty="0"/>
              <a:t> </a:t>
            </a:r>
            <a:r>
              <a:rPr lang="en-US" sz="1200" dirty="0" err="1"/>
              <a:t>aldığını</a:t>
            </a:r>
            <a:r>
              <a:rPr lang="en-US" sz="1200" dirty="0"/>
              <a:t> </a:t>
            </a:r>
            <a:r>
              <a:rPr lang="en-US" sz="1200" dirty="0" err="1"/>
              <a:t>varsayarsak</a:t>
            </a:r>
            <a:r>
              <a:rPr lang="en-US" sz="1200" dirty="0"/>
              <a:t>, </a:t>
            </a:r>
            <a:r>
              <a:rPr lang="en-US" sz="1200" dirty="0" err="1"/>
              <a:t>bu</a:t>
            </a:r>
            <a:r>
              <a:rPr lang="en-US" sz="1200" dirty="0"/>
              <a:t> </a:t>
            </a:r>
            <a:r>
              <a:rPr lang="en-US" sz="1200" dirty="0" err="1"/>
              <a:t>yaklaşım</a:t>
            </a:r>
            <a:r>
              <a:rPr lang="en-US" sz="1200" dirty="0"/>
              <a:t> </a:t>
            </a:r>
            <a:r>
              <a:rPr lang="en-US" sz="1200" dirty="0" err="1"/>
              <a:t>doğaldır</a:t>
            </a:r>
            <a:r>
              <a:rPr lang="en-US" sz="12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1200" dirty="0"/>
              <a:t>Peki </a:t>
            </a:r>
            <a:r>
              <a:rPr lang="en-US" sz="1200" dirty="0" err="1"/>
              <a:t>takdir</a:t>
            </a:r>
            <a:r>
              <a:rPr lang="en-US" sz="1200" dirty="0"/>
              <a:t> </a:t>
            </a:r>
            <a:r>
              <a:rPr lang="en-US" sz="1200" dirty="0" err="1"/>
              <a:t>yetkisine</a:t>
            </a:r>
            <a:r>
              <a:rPr lang="en-US" sz="1200" dirty="0"/>
              <a:t> </a:t>
            </a:r>
            <a:r>
              <a:rPr lang="en-US" sz="1200" dirty="0" err="1"/>
              <a:t>bağlı</a:t>
            </a:r>
            <a:r>
              <a:rPr lang="en-US" sz="1200" dirty="0"/>
              <a:t> </a:t>
            </a:r>
            <a:r>
              <a:rPr lang="en-US" sz="1200" dirty="0" err="1"/>
              <a:t>bütçe</a:t>
            </a:r>
            <a:r>
              <a:rPr lang="en-US" sz="1200" dirty="0"/>
              <a:t>, o </a:t>
            </a:r>
            <a:r>
              <a:rPr lang="en-US" sz="1200" dirty="0" err="1"/>
              <a:t>çalışan</a:t>
            </a:r>
            <a:r>
              <a:rPr lang="en-US" sz="1200" dirty="0"/>
              <a:t> </a:t>
            </a:r>
            <a:r>
              <a:rPr lang="en-US" sz="1200" dirty="0" err="1"/>
              <a:t>tarafından</a:t>
            </a:r>
            <a:r>
              <a:rPr lang="en-US" sz="1200" dirty="0"/>
              <a:t> </a:t>
            </a:r>
            <a:r>
              <a:rPr lang="en-US" sz="1200" dirty="0" err="1"/>
              <a:t>yönetilen</a:t>
            </a:r>
            <a:r>
              <a:rPr lang="en-US" sz="1200" dirty="0"/>
              <a:t> </a:t>
            </a:r>
            <a:r>
              <a:rPr lang="en-US" sz="1200" dirty="0" err="1"/>
              <a:t>tüm</a:t>
            </a:r>
            <a:r>
              <a:rPr lang="en-US" sz="1200" dirty="0"/>
              <a:t> </a:t>
            </a:r>
            <a:r>
              <a:rPr lang="en-US" sz="1200" dirty="0" err="1"/>
              <a:t>departmanları</a:t>
            </a:r>
            <a:r>
              <a:rPr lang="en-US" sz="1200" dirty="0"/>
              <a:t> </a:t>
            </a:r>
            <a:r>
              <a:rPr lang="en-US" sz="1200" dirty="0" err="1"/>
              <a:t>kapsayan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toplamsa</a:t>
            </a:r>
            <a:r>
              <a:rPr lang="en-US" sz="1200" dirty="0"/>
              <a:t> ne </a:t>
            </a:r>
            <a:r>
              <a:rPr lang="en-US" sz="1200" dirty="0" err="1"/>
              <a:t>olur</a:t>
            </a:r>
            <a:r>
              <a:rPr lang="en-US" sz="1200" dirty="0"/>
              <a:t>? Bu </a:t>
            </a:r>
            <a:r>
              <a:rPr lang="en-US" sz="1200" dirty="0" err="1"/>
              <a:t>durumda</a:t>
            </a:r>
            <a:r>
              <a:rPr lang="en-US" sz="1200" dirty="0"/>
              <a:t>, </a:t>
            </a:r>
            <a:r>
              <a:rPr lang="en-US" sz="1200" dirty="0" err="1"/>
              <a:t>belirli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çalışanı</a:t>
            </a:r>
            <a:r>
              <a:rPr lang="en-US" sz="1200" dirty="0"/>
              <a:t> </a:t>
            </a:r>
            <a:r>
              <a:rPr lang="en-US" sz="1200" dirty="0" err="1"/>
              <a:t>içeren</a:t>
            </a:r>
            <a:r>
              <a:rPr lang="en-US" sz="1200" dirty="0"/>
              <a:t> her Manages2 </a:t>
            </a:r>
            <a:r>
              <a:rPr lang="en-US" sz="1200" dirty="0" err="1"/>
              <a:t>ilişkisinin</a:t>
            </a:r>
            <a:r>
              <a:rPr lang="en-US" sz="1200" dirty="0"/>
              <a:t> </a:t>
            </a:r>
            <a:r>
              <a:rPr lang="en-US" sz="1200" dirty="0" err="1"/>
              <a:t>dbudget</a:t>
            </a:r>
            <a:r>
              <a:rPr lang="en-US" sz="1200" dirty="0"/>
              <a:t> </a:t>
            </a:r>
            <a:r>
              <a:rPr lang="en-US" sz="1200" dirty="0" err="1"/>
              <a:t>alanında</a:t>
            </a:r>
            <a:r>
              <a:rPr lang="en-US" sz="1200" dirty="0"/>
              <a:t> </a:t>
            </a:r>
            <a:r>
              <a:rPr lang="en-US" sz="1200" dirty="0" err="1"/>
              <a:t>aynı</a:t>
            </a:r>
            <a:r>
              <a:rPr lang="en-US" sz="1200" dirty="0"/>
              <a:t> </a:t>
            </a:r>
            <a:r>
              <a:rPr lang="en-US" sz="1200" dirty="0" err="1"/>
              <a:t>değeri</a:t>
            </a:r>
            <a:r>
              <a:rPr lang="en-US" sz="1200" dirty="0"/>
              <a:t> </a:t>
            </a:r>
            <a:r>
              <a:rPr lang="en-US" sz="1200" dirty="0" err="1"/>
              <a:t>olacaktır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bu</a:t>
            </a:r>
            <a:r>
              <a:rPr lang="en-US" sz="1200" dirty="0"/>
              <a:t> da </a:t>
            </a:r>
            <a:r>
              <a:rPr lang="en-US" sz="1200" dirty="0" err="1"/>
              <a:t>aynı</a:t>
            </a:r>
            <a:r>
              <a:rPr lang="en-US" sz="1200" dirty="0"/>
              <a:t> </a:t>
            </a:r>
            <a:r>
              <a:rPr lang="en-US" sz="1200" dirty="0" err="1"/>
              <a:t>bilginin</a:t>
            </a:r>
            <a:r>
              <a:rPr lang="en-US" sz="1200" dirty="0"/>
              <a:t> </a:t>
            </a:r>
            <a:r>
              <a:rPr lang="en-US" sz="1200" dirty="0" err="1"/>
              <a:t>gereksiz</a:t>
            </a:r>
            <a:r>
              <a:rPr lang="en-US" sz="1200" dirty="0"/>
              <a:t> yere </a:t>
            </a:r>
            <a:r>
              <a:rPr lang="en-US" sz="1200" dirty="0" err="1"/>
              <a:t>depolanmasına</a:t>
            </a:r>
            <a:r>
              <a:rPr lang="en-US" sz="1200" dirty="0"/>
              <a:t> </a:t>
            </a:r>
            <a:r>
              <a:rPr lang="en-US" sz="1200" dirty="0" err="1"/>
              <a:t>yol</a:t>
            </a:r>
            <a:r>
              <a:rPr lang="en-US" sz="1200" dirty="0"/>
              <a:t> </a:t>
            </a:r>
            <a:r>
              <a:rPr lang="en-US" sz="1200" dirty="0" err="1"/>
              <a:t>açacaktır</a:t>
            </a:r>
            <a:r>
              <a:rPr lang="en-US" sz="1200" dirty="0"/>
              <a:t>. Bu </a:t>
            </a:r>
            <a:r>
              <a:rPr lang="en-US" sz="1200" dirty="0" err="1"/>
              <a:t>tasarımdaki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diğer</a:t>
            </a:r>
            <a:r>
              <a:rPr lang="en-US" sz="1200" dirty="0"/>
              <a:t> </a:t>
            </a:r>
            <a:r>
              <a:rPr lang="en-US" sz="1200" dirty="0" err="1"/>
              <a:t>sorun</a:t>
            </a:r>
            <a:r>
              <a:rPr lang="en-US" sz="1200" dirty="0"/>
              <a:t> da </a:t>
            </a:r>
            <a:r>
              <a:rPr lang="en-US" sz="1200" dirty="0" err="1"/>
              <a:t>yanıltıcı</a:t>
            </a:r>
            <a:r>
              <a:rPr lang="en-US" sz="1200" dirty="0"/>
              <a:t> </a:t>
            </a:r>
            <a:r>
              <a:rPr lang="en-US" sz="1200" dirty="0" err="1"/>
              <a:t>olmasıdır</a:t>
            </a:r>
            <a:r>
              <a:rPr lang="en-US" sz="1200" dirty="0"/>
              <a:t>; </a:t>
            </a:r>
            <a:r>
              <a:rPr lang="en-US" sz="1200" dirty="0" err="1"/>
              <a:t>bütçenin</a:t>
            </a:r>
            <a:r>
              <a:rPr lang="en-US" sz="1200" dirty="0"/>
              <a:t> </a:t>
            </a:r>
            <a:r>
              <a:rPr lang="en-US" sz="1200" dirty="0" err="1"/>
              <a:t>aslında</a:t>
            </a:r>
            <a:r>
              <a:rPr lang="en-US" sz="1200" dirty="0"/>
              <a:t> </a:t>
            </a:r>
            <a:r>
              <a:rPr lang="en-US" sz="1200" dirty="0" err="1"/>
              <a:t>yöneticiyle</a:t>
            </a:r>
            <a:r>
              <a:rPr lang="en-US" sz="1200" dirty="0"/>
              <a:t> </a:t>
            </a:r>
            <a:r>
              <a:rPr lang="en-US" sz="1200" dirty="0" err="1"/>
              <a:t>ilişkili</a:t>
            </a:r>
            <a:r>
              <a:rPr lang="en-US" sz="1200" dirty="0"/>
              <a:t> </a:t>
            </a:r>
            <a:r>
              <a:rPr lang="en-US" sz="1200" dirty="0" err="1"/>
              <a:t>olmasına</a:t>
            </a:r>
            <a:r>
              <a:rPr lang="en-US" sz="1200" dirty="0"/>
              <a:t> </a:t>
            </a:r>
            <a:r>
              <a:rPr lang="en-US" sz="1200" dirty="0" err="1"/>
              <a:t>rağmen</a:t>
            </a:r>
            <a:r>
              <a:rPr lang="en-US" sz="1200" dirty="0"/>
              <a:t> </a:t>
            </a:r>
            <a:r>
              <a:rPr lang="en-US" sz="1200" dirty="0" err="1"/>
              <a:t>ilişkiyle</a:t>
            </a:r>
            <a:r>
              <a:rPr lang="en-US" sz="1200" dirty="0"/>
              <a:t> </a:t>
            </a:r>
            <a:r>
              <a:rPr lang="en-US" sz="1200" dirty="0" err="1"/>
              <a:t>ilişkili</a:t>
            </a:r>
            <a:r>
              <a:rPr lang="en-US" sz="1200" dirty="0"/>
              <a:t> </a:t>
            </a:r>
            <a:r>
              <a:rPr lang="en-US" sz="1200" dirty="0" err="1"/>
              <a:t>olduğunu</a:t>
            </a:r>
            <a:r>
              <a:rPr lang="en-US" sz="1200" dirty="0"/>
              <a:t> </a:t>
            </a:r>
            <a:r>
              <a:rPr lang="en-US" sz="1200" dirty="0" err="1"/>
              <a:t>ima</a:t>
            </a:r>
            <a:r>
              <a:rPr lang="en-US" sz="1200" dirty="0"/>
              <a:t> </a:t>
            </a:r>
            <a:r>
              <a:rPr lang="en-US" sz="1200" dirty="0" err="1"/>
              <a:t>eder</a:t>
            </a:r>
            <a:r>
              <a:rPr lang="en-US" sz="1200" dirty="0"/>
              <a:t>.</a:t>
            </a:r>
            <a:endParaRPr lang="en-US" sz="600" dirty="0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A621A6E5-02B2-8543-3B19-048483F59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36632"/>
            <a:ext cx="7772400" cy="26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74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DA60C-2E16-24AE-23D5-3FC031E3A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D69-5ADB-38E2-8FBD-FA8EC995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Varlık</a:t>
            </a:r>
            <a:r>
              <a:rPr lang="en-US" sz="4400" dirty="0">
                <a:solidFill>
                  <a:srgbClr val="00B0F0"/>
                </a:solidFill>
              </a:rPr>
              <a:t> vs </a:t>
            </a:r>
            <a:r>
              <a:rPr lang="en-US" sz="4400" dirty="0" err="1">
                <a:solidFill>
                  <a:srgbClr val="00B0F0"/>
                </a:solidFill>
              </a:rPr>
              <a:t>İlişki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002A-3B76-1214-569D-6E9713D3F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200" dirty="0"/>
              <a:t>Bu </a:t>
            </a:r>
            <a:r>
              <a:rPr lang="en-US" sz="1200" dirty="0" err="1"/>
              <a:t>sorunları</a:t>
            </a:r>
            <a:r>
              <a:rPr lang="en-US" sz="1200" dirty="0"/>
              <a:t>, </a:t>
            </a:r>
            <a:r>
              <a:rPr lang="en-US" sz="1200" dirty="0" err="1"/>
              <a:t>Yöneticiler</a:t>
            </a:r>
            <a:r>
              <a:rPr lang="en-US" sz="1200" dirty="0"/>
              <a:t> (ISA </a:t>
            </a:r>
            <a:r>
              <a:rPr lang="en-US" sz="1200" dirty="0" err="1"/>
              <a:t>hiyerarşisinde</a:t>
            </a:r>
            <a:r>
              <a:rPr lang="en-US" sz="1200" dirty="0"/>
              <a:t> </a:t>
            </a:r>
            <a:r>
              <a:rPr lang="en-US" sz="1200" dirty="0" err="1"/>
              <a:t>Çalışanlar'ın</a:t>
            </a:r>
            <a:r>
              <a:rPr lang="en-US" sz="1200" dirty="0"/>
              <a:t> </a:t>
            </a:r>
            <a:r>
              <a:rPr lang="en-US" sz="1200" dirty="0" err="1"/>
              <a:t>altına</a:t>
            </a:r>
            <a:r>
              <a:rPr lang="en-US" sz="1200" dirty="0"/>
              <a:t> </a:t>
            </a:r>
            <a:r>
              <a:rPr lang="en-US" sz="1200" dirty="0" err="1"/>
              <a:t>yerleştirilebilen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her </a:t>
            </a:r>
            <a:r>
              <a:rPr lang="en-US" sz="1200" dirty="0" err="1"/>
              <a:t>yöneticinin</a:t>
            </a:r>
            <a:r>
              <a:rPr lang="en-US" sz="1200" dirty="0"/>
              <a:t> </a:t>
            </a:r>
            <a:r>
              <a:rPr lang="en-US" sz="1200" dirty="0" err="1"/>
              <a:t>aynı</a:t>
            </a:r>
            <a:r>
              <a:rPr lang="en-US" sz="1200" dirty="0"/>
              <a:t> </a:t>
            </a:r>
            <a:r>
              <a:rPr lang="en-US" sz="1200" dirty="0" err="1"/>
              <a:t>zamanda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çalışan</a:t>
            </a:r>
            <a:r>
              <a:rPr lang="en-US" sz="1200" dirty="0"/>
              <a:t> </a:t>
            </a:r>
            <a:r>
              <a:rPr lang="en-US" sz="1200" dirty="0" err="1"/>
              <a:t>olduğunu</a:t>
            </a:r>
            <a:r>
              <a:rPr lang="en-US" sz="1200" dirty="0"/>
              <a:t> </a:t>
            </a:r>
            <a:r>
              <a:rPr lang="en-US" sz="1200" dirty="0" err="1"/>
              <a:t>gösteren</a:t>
            </a:r>
            <a:r>
              <a:rPr lang="en-US" sz="1200" dirty="0"/>
              <a:t>) </a:t>
            </a:r>
            <a:r>
              <a:rPr lang="en-US" sz="1200" dirty="0" err="1"/>
              <a:t>adı</a:t>
            </a:r>
            <a:r>
              <a:rPr lang="en-US" sz="1200" dirty="0"/>
              <a:t> </a:t>
            </a:r>
            <a:r>
              <a:rPr lang="en-US" sz="1200" dirty="0" err="1"/>
              <a:t>verilen</a:t>
            </a:r>
            <a:r>
              <a:rPr lang="en-US" sz="1200" dirty="0"/>
              <a:t> yeni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varlık</a:t>
            </a:r>
            <a:r>
              <a:rPr lang="en-US" sz="1200" dirty="0"/>
              <a:t> </a:t>
            </a:r>
            <a:r>
              <a:rPr lang="en-US" sz="1200" dirty="0" err="1"/>
              <a:t>kümesi</a:t>
            </a:r>
            <a:r>
              <a:rPr lang="en-US" sz="1200" dirty="0"/>
              <a:t> </a:t>
            </a:r>
            <a:r>
              <a:rPr lang="en-US" sz="1200" dirty="0" err="1"/>
              <a:t>sunarak</a:t>
            </a:r>
            <a:r>
              <a:rPr lang="en-US" sz="1200" dirty="0"/>
              <a:t> </a:t>
            </a:r>
            <a:r>
              <a:rPr lang="en-US" sz="1200" dirty="0" err="1"/>
              <a:t>çözebiliriz</a:t>
            </a:r>
            <a:r>
              <a:rPr lang="en-US" sz="1200" dirty="0"/>
              <a:t>. since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dbudget</a:t>
            </a:r>
            <a:r>
              <a:rPr lang="en-US" sz="1200" dirty="0"/>
              <a:t> </a:t>
            </a:r>
            <a:r>
              <a:rPr lang="en-US" sz="1200" dirty="0" err="1"/>
              <a:t>nitelikleri</a:t>
            </a:r>
            <a:r>
              <a:rPr lang="en-US" sz="1200" dirty="0"/>
              <a:t> </a:t>
            </a:r>
            <a:r>
              <a:rPr lang="en-US" sz="1200" dirty="0" err="1"/>
              <a:t>artık</a:t>
            </a:r>
            <a:r>
              <a:rPr lang="en-US" sz="1200" dirty="0"/>
              <a:t> </a:t>
            </a:r>
            <a:r>
              <a:rPr lang="en-US" sz="1200" dirty="0" err="1"/>
              <a:t>amaçlandığı</a:t>
            </a:r>
            <a:r>
              <a:rPr lang="en-US" sz="1200" dirty="0"/>
              <a:t> </a:t>
            </a:r>
            <a:r>
              <a:rPr lang="en-US" sz="1200" dirty="0" err="1"/>
              <a:t>gibi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yönetici</a:t>
            </a:r>
            <a:r>
              <a:rPr lang="en-US" sz="1200" dirty="0"/>
              <a:t> </a:t>
            </a:r>
            <a:r>
              <a:rPr lang="en-US" sz="1200" dirty="0" err="1"/>
              <a:t>varlığını</a:t>
            </a:r>
            <a:r>
              <a:rPr lang="en-US" sz="1200" dirty="0"/>
              <a:t> </a:t>
            </a:r>
            <a:r>
              <a:rPr lang="en-US" sz="1200" dirty="0" err="1"/>
              <a:t>tanımlıyor</a:t>
            </a:r>
            <a:r>
              <a:rPr lang="en-US" sz="1200" dirty="0"/>
              <a:t>. Bir </a:t>
            </a:r>
            <a:r>
              <a:rPr lang="en-US" sz="1200" dirty="0" err="1"/>
              <a:t>değişiklik</a:t>
            </a:r>
            <a:r>
              <a:rPr lang="en-US" sz="1200" dirty="0"/>
              <a:t> </a:t>
            </a:r>
            <a:r>
              <a:rPr lang="en-US" sz="1200" dirty="0" err="1"/>
              <a:t>olarak</a:t>
            </a:r>
            <a:r>
              <a:rPr lang="en-US" sz="1200" dirty="0"/>
              <a:t>, her </a:t>
            </a:r>
            <a:r>
              <a:rPr lang="en-US" sz="1200" dirty="0" err="1"/>
              <a:t>yöneticinin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bütçesi</a:t>
            </a:r>
            <a:r>
              <a:rPr lang="en-US" sz="1200" dirty="0"/>
              <a:t> </a:t>
            </a:r>
            <a:r>
              <a:rPr lang="en-US" sz="1200" dirty="0" err="1"/>
              <a:t>olsa</a:t>
            </a:r>
            <a:r>
              <a:rPr lang="en-US" sz="1200" dirty="0"/>
              <a:t> da, her </a:t>
            </a:r>
            <a:r>
              <a:rPr lang="en-US" sz="1200" dirty="0" err="1"/>
              <a:t>yöneticinin</a:t>
            </a:r>
            <a:r>
              <a:rPr lang="en-US" sz="1200" dirty="0"/>
              <a:t> her </a:t>
            </a:r>
            <a:r>
              <a:rPr lang="en-US" sz="1200" dirty="0" err="1"/>
              <a:t>departman</a:t>
            </a:r>
            <a:r>
              <a:rPr lang="en-US" sz="1200" dirty="0"/>
              <a:t> </a:t>
            </a:r>
            <a:r>
              <a:rPr lang="en-US" sz="1200" dirty="0" err="1"/>
              <a:t>için</a:t>
            </a:r>
            <a:r>
              <a:rPr lang="en-US" sz="1200" dirty="0"/>
              <a:t> </a:t>
            </a:r>
            <a:r>
              <a:rPr lang="en-US" sz="1200" dirty="0" err="1"/>
              <a:t>farklı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başlangıç</a:t>
            </a:r>
            <a:r>
              <a:rPr lang="en-US" sz="1200" dirty="0"/>
              <a:t> ​​</a:t>
            </a:r>
            <a:r>
              <a:rPr lang="en-US" sz="1200" dirty="0" err="1"/>
              <a:t>tarihi</a:t>
            </a:r>
            <a:r>
              <a:rPr lang="en-US" sz="1200" dirty="0"/>
              <a:t> (</a:t>
            </a:r>
            <a:r>
              <a:rPr lang="en-US" sz="1200" dirty="0" err="1"/>
              <a:t>yönetici</a:t>
            </a:r>
            <a:r>
              <a:rPr lang="en-US" sz="1200" dirty="0"/>
              <a:t> </a:t>
            </a:r>
            <a:r>
              <a:rPr lang="en-US" sz="1200" dirty="0" err="1"/>
              <a:t>olarak</a:t>
            </a:r>
            <a:r>
              <a:rPr lang="en-US" sz="1200" dirty="0"/>
              <a:t>) </a:t>
            </a:r>
            <a:r>
              <a:rPr lang="en-US" sz="1200" dirty="0" err="1"/>
              <a:t>olabilir</a:t>
            </a:r>
            <a:r>
              <a:rPr lang="en-US" sz="1200" dirty="0"/>
              <a:t>. Bu </a:t>
            </a:r>
            <a:r>
              <a:rPr lang="en-US" sz="1200" dirty="0" err="1"/>
              <a:t>durumda</a:t>
            </a:r>
            <a:r>
              <a:rPr lang="en-US" sz="1200" dirty="0"/>
              <a:t> </a:t>
            </a:r>
            <a:r>
              <a:rPr lang="en-US" sz="1200" dirty="0" err="1"/>
              <a:t>dbudget</a:t>
            </a:r>
            <a:r>
              <a:rPr lang="en-US" sz="1200" dirty="0"/>
              <a:t> </a:t>
            </a:r>
            <a:r>
              <a:rPr lang="en-US" sz="1200" dirty="0" err="1"/>
              <a:t>Yöneticilerin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niteliğidir</a:t>
            </a:r>
            <a:r>
              <a:rPr lang="en-US" sz="1200" dirty="0"/>
              <a:t>, </a:t>
            </a:r>
            <a:r>
              <a:rPr lang="en-US" sz="1200" dirty="0" err="1"/>
              <a:t>ancak</a:t>
            </a:r>
            <a:r>
              <a:rPr lang="en-US" sz="1200" dirty="0"/>
              <a:t> since </a:t>
            </a:r>
            <a:r>
              <a:rPr lang="en-US" sz="1200" dirty="0" err="1"/>
              <a:t>yöneticiler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departmanlar</a:t>
            </a:r>
            <a:r>
              <a:rPr lang="en-US" sz="1200" dirty="0"/>
              <a:t> </a:t>
            </a:r>
            <a:r>
              <a:rPr lang="en-US" sz="1200" dirty="0" err="1"/>
              <a:t>arasındaki</a:t>
            </a:r>
            <a:r>
              <a:rPr lang="en-US" sz="1200" dirty="0"/>
              <a:t> </a:t>
            </a:r>
            <a:r>
              <a:rPr lang="en-US" sz="1200" dirty="0" err="1"/>
              <a:t>ilişki</a:t>
            </a:r>
            <a:r>
              <a:rPr lang="en-US" sz="1200" dirty="0"/>
              <a:t> </a:t>
            </a:r>
            <a:r>
              <a:rPr lang="en-US" sz="1200" dirty="0" err="1"/>
              <a:t>kümesinin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niteliğidir</a:t>
            </a:r>
            <a:r>
              <a:rPr lang="en-US" sz="1200" dirty="0"/>
              <a:t>.</a:t>
            </a:r>
            <a:endParaRPr lang="en-US" sz="600" dirty="0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25A1515F-6152-72F4-E890-25B6F2DAF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36632"/>
            <a:ext cx="7772400" cy="26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75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C3083-D73F-2A8E-E0A6-BBB225B69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5649-D330-3DCB-E584-B11BB20B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İkili</a:t>
            </a:r>
            <a:r>
              <a:rPr lang="en-US" sz="4400" dirty="0">
                <a:solidFill>
                  <a:srgbClr val="00B0F0"/>
                </a:solidFill>
              </a:rPr>
              <a:t> vs </a:t>
            </a:r>
            <a:r>
              <a:rPr lang="en-US" sz="4400" dirty="0" err="1">
                <a:solidFill>
                  <a:srgbClr val="00B0F0"/>
                </a:solidFill>
              </a:rPr>
              <a:t>Üçlü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İlişki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028E-AAB6-EDE8-0BEB-8E2ED6C7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Şekil</a:t>
            </a:r>
            <a:r>
              <a:rPr lang="en-US" sz="1400" dirty="0"/>
              <a:t> 2.18'de </a:t>
            </a:r>
            <a:r>
              <a:rPr lang="en-US" sz="1400" dirty="0" err="1"/>
              <a:t>gösterilen</a:t>
            </a:r>
            <a:r>
              <a:rPr lang="en-US" sz="1400" dirty="0"/>
              <a:t> ER </a:t>
            </a:r>
            <a:r>
              <a:rPr lang="en-US" sz="1400" dirty="0" err="1"/>
              <a:t>diyagramını</a:t>
            </a:r>
            <a:r>
              <a:rPr lang="en-US" sz="1400" dirty="0"/>
              <a:t> </a:t>
            </a:r>
            <a:r>
              <a:rPr lang="en-US" sz="1400" dirty="0" err="1"/>
              <a:t>ele</a:t>
            </a:r>
            <a:r>
              <a:rPr lang="en-US" sz="1400" dirty="0"/>
              <a:t> </a:t>
            </a:r>
            <a:r>
              <a:rPr lang="en-US" sz="1400" dirty="0" err="1"/>
              <a:t>alalım</a:t>
            </a:r>
            <a:r>
              <a:rPr lang="en-US" sz="1400" dirty="0"/>
              <a:t>. Bir </a:t>
            </a:r>
            <a:r>
              <a:rPr lang="en-US" sz="1400" dirty="0" err="1"/>
              <a:t>çalışanın</a:t>
            </a:r>
            <a:r>
              <a:rPr lang="en-US" sz="1400" dirty="0"/>
              <a:t> </a:t>
            </a:r>
            <a:r>
              <a:rPr lang="en-US" sz="1400" dirty="0" err="1"/>
              <a:t>birden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poliçeye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olabileceği</a:t>
            </a:r>
            <a:r>
              <a:rPr lang="en-US" sz="1400" dirty="0"/>
              <a:t>, her </a:t>
            </a:r>
            <a:r>
              <a:rPr lang="en-US" sz="1400" dirty="0" err="1"/>
              <a:t>poliçenin</a:t>
            </a:r>
            <a:r>
              <a:rPr lang="en-US" sz="1400" dirty="0"/>
              <a:t> </a:t>
            </a:r>
            <a:r>
              <a:rPr lang="en-US" sz="1400" dirty="0" err="1"/>
              <a:t>birden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çalışana</a:t>
            </a:r>
            <a:r>
              <a:rPr lang="en-US" sz="1400" dirty="0"/>
              <a:t> </a:t>
            </a:r>
            <a:r>
              <a:rPr lang="en-US" sz="1400" dirty="0" err="1"/>
              <a:t>ait</a:t>
            </a:r>
            <a:r>
              <a:rPr lang="en-US" sz="1400" dirty="0"/>
              <a:t> </a:t>
            </a:r>
            <a:r>
              <a:rPr lang="en-US" sz="1400" dirty="0" err="1"/>
              <a:t>olabileceği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her </a:t>
            </a:r>
            <a:r>
              <a:rPr lang="en-US" sz="1400" dirty="0" err="1"/>
              <a:t>bakmakla</a:t>
            </a:r>
            <a:r>
              <a:rPr lang="en-US" sz="1400" dirty="0"/>
              <a:t> </a:t>
            </a:r>
            <a:r>
              <a:rPr lang="en-US" sz="1400" dirty="0" err="1"/>
              <a:t>yükümlü</a:t>
            </a:r>
            <a:r>
              <a:rPr lang="en-US" sz="1400" dirty="0"/>
              <a:t> </a:t>
            </a:r>
            <a:r>
              <a:rPr lang="en-US" sz="1400" dirty="0" err="1"/>
              <a:t>olunan</a:t>
            </a:r>
            <a:r>
              <a:rPr lang="en-US" sz="1400" dirty="0"/>
              <a:t> </a:t>
            </a:r>
            <a:r>
              <a:rPr lang="en-US" sz="1400" dirty="0" err="1"/>
              <a:t>kişinin</a:t>
            </a:r>
            <a:r>
              <a:rPr lang="en-US" sz="1400" dirty="0"/>
              <a:t> </a:t>
            </a:r>
            <a:r>
              <a:rPr lang="en-US" sz="1400" dirty="0" err="1"/>
              <a:t>birden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poliçeyle</a:t>
            </a:r>
            <a:r>
              <a:rPr lang="en-US" sz="1400" dirty="0"/>
              <a:t> </a:t>
            </a:r>
            <a:r>
              <a:rPr lang="en-US" sz="1400" dirty="0" err="1"/>
              <a:t>kapsanabileceği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durumu</a:t>
            </a:r>
            <a:r>
              <a:rPr lang="en-US" sz="1400" dirty="0"/>
              <a:t> </a:t>
            </a:r>
            <a:r>
              <a:rPr lang="en-US" sz="1400" dirty="0" err="1"/>
              <a:t>modellemektedir</a:t>
            </a:r>
            <a:r>
              <a:rPr lang="en-US" sz="1400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US" sz="1000" dirty="0" err="1"/>
              <a:t>Aşağıdaki</a:t>
            </a:r>
            <a:r>
              <a:rPr lang="en-US" sz="1000" dirty="0"/>
              <a:t> ek </a:t>
            </a:r>
            <a:r>
              <a:rPr lang="en-US" sz="1000" dirty="0" err="1"/>
              <a:t>gereksinimlerimiz</a:t>
            </a:r>
            <a:r>
              <a:rPr lang="en-US" sz="1000" dirty="0"/>
              <a:t> </a:t>
            </a:r>
            <a:r>
              <a:rPr lang="en-US" sz="1000" dirty="0" err="1"/>
              <a:t>olduğunu</a:t>
            </a:r>
            <a:r>
              <a:rPr lang="en-US" sz="1000" dirty="0"/>
              <a:t> </a:t>
            </a:r>
            <a:r>
              <a:rPr lang="en-US" sz="1000" dirty="0" err="1"/>
              <a:t>varsayalım</a:t>
            </a:r>
            <a:r>
              <a:rPr lang="en-US" sz="1000" dirty="0"/>
              <a:t>:</a:t>
            </a:r>
          </a:p>
          <a:p>
            <a:pPr lvl="1">
              <a:lnSpc>
                <a:spcPct val="170000"/>
              </a:lnSpc>
            </a:pPr>
            <a:r>
              <a:rPr lang="en-US" sz="1000" dirty="0"/>
              <a:t>Bir </a:t>
            </a:r>
            <a:r>
              <a:rPr lang="en-US" sz="1000" dirty="0" err="1"/>
              <a:t>poliçe</a:t>
            </a:r>
            <a:r>
              <a:rPr lang="en-US" sz="1000" dirty="0"/>
              <a:t> </a:t>
            </a:r>
            <a:r>
              <a:rPr lang="en-US" sz="1000" dirty="0" err="1"/>
              <a:t>iki</a:t>
            </a:r>
            <a:r>
              <a:rPr lang="en-US" sz="1000" dirty="0"/>
              <a:t> </a:t>
            </a:r>
            <a:r>
              <a:rPr lang="en-US" sz="1000" dirty="0" err="1"/>
              <a:t>veya</a:t>
            </a:r>
            <a:r>
              <a:rPr lang="en-US" sz="1000" dirty="0"/>
              <a:t> </a:t>
            </a:r>
            <a:r>
              <a:rPr lang="en-US" sz="1000" dirty="0" err="1"/>
              <a:t>daha</a:t>
            </a:r>
            <a:r>
              <a:rPr lang="en-US" sz="1000" dirty="0"/>
              <a:t> </a:t>
            </a:r>
            <a:r>
              <a:rPr lang="en-US" sz="1000" dirty="0" err="1"/>
              <a:t>fazla</a:t>
            </a:r>
            <a:r>
              <a:rPr lang="en-US" sz="1000" dirty="0"/>
              <a:t> </a:t>
            </a:r>
            <a:r>
              <a:rPr lang="en-US" sz="1000" dirty="0" err="1"/>
              <a:t>çalışan</a:t>
            </a:r>
            <a:r>
              <a:rPr lang="en-US" sz="1000" dirty="0"/>
              <a:t> </a:t>
            </a:r>
            <a:r>
              <a:rPr lang="en-US" sz="1000" dirty="0" err="1"/>
              <a:t>tarafından</a:t>
            </a:r>
            <a:r>
              <a:rPr lang="en-US" sz="1000" dirty="0"/>
              <a:t> </a:t>
            </a:r>
            <a:r>
              <a:rPr lang="en-US" sz="1000" dirty="0" err="1"/>
              <a:t>ortaklaşa</a:t>
            </a:r>
            <a:r>
              <a:rPr lang="en-US" sz="1000" dirty="0"/>
              <a:t> </a:t>
            </a:r>
            <a:r>
              <a:rPr lang="en-US" sz="1000" dirty="0" err="1"/>
              <a:t>sahip</a:t>
            </a:r>
            <a:r>
              <a:rPr lang="en-US" sz="1000" dirty="0"/>
              <a:t> </a:t>
            </a:r>
            <a:r>
              <a:rPr lang="en-US" sz="1000" dirty="0" err="1"/>
              <a:t>olunamaz</a:t>
            </a:r>
            <a:r>
              <a:rPr lang="en-US" sz="1000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US" sz="1000" dirty="0"/>
              <a:t>Her </a:t>
            </a:r>
            <a:r>
              <a:rPr lang="en-US" sz="1000" dirty="0" err="1"/>
              <a:t>poliçe</a:t>
            </a:r>
            <a:r>
              <a:rPr lang="en-US" sz="1000" dirty="0"/>
              <a:t> </a:t>
            </a:r>
            <a:r>
              <a:rPr lang="en-US" sz="1000" dirty="0" err="1"/>
              <a:t>bir</a:t>
            </a:r>
            <a:r>
              <a:rPr lang="en-US" sz="1000" dirty="0"/>
              <a:t> </a:t>
            </a:r>
            <a:r>
              <a:rPr lang="en-US" sz="1000" dirty="0" err="1"/>
              <a:t>çalışana</a:t>
            </a:r>
            <a:r>
              <a:rPr lang="en-US" sz="1000" dirty="0"/>
              <a:t> </a:t>
            </a:r>
            <a:r>
              <a:rPr lang="en-US" sz="1000" dirty="0" err="1"/>
              <a:t>ait</a:t>
            </a:r>
            <a:r>
              <a:rPr lang="en-US" sz="1000" dirty="0"/>
              <a:t> </a:t>
            </a:r>
            <a:r>
              <a:rPr lang="en-US" sz="1000" dirty="0" err="1"/>
              <a:t>olmalıdır</a:t>
            </a:r>
            <a:r>
              <a:rPr lang="en-US" sz="1000" dirty="0"/>
              <a:t>.</a:t>
            </a:r>
          </a:p>
          <a:p>
            <a:pPr lvl="1">
              <a:lnSpc>
                <a:spcPct val="170000"/>
              </a:lnSpc>
            </a:pPr>
            <a:r>
              <a:rPr lang="en-US" sz="1000" dirty="0" err="1"/>
              <a:t>Bakmakla</a:t>
            </a:r>
            <a:r>
              <a:rPr lang="en-US" sz="1000" dirty="0"/>
              <a:t> </a:t>
            </a:r>
            <a:r>
              <a:rPr lang="en-US" sz="1000" dirty="0" err="1"/>
              <a:t>yükümlü</a:t>
            </a:r>
            <a:r>
              <a:rPr lang="en-US" sz="1000" dirty="0"/>
              <a:t> </a:t>
            </a:r>
            <a:r>
              <a:rPr lang="en-US" sz="1000" dirty="0" err="1"/>
              <a:t>olunanlar</a:t>
            </a:r>
            <a:r>
              <a:rPr lang="en-US" sz="1000" dirty="0"/>
              <a:t> </a:t>
            </a:r>
            <a:r>
              <a:rPr lang="en-US" sz="1000" dirty="0" err="1"/>
              <a:t>zayıf</a:t>
            </a:r>
            <a:r>
              <a:rPr lang="en-US" sz="1000" dirty="0"/>
              <a:t> </a:t>
            </a:r>
            <a:r>
              <a:rPr lang="en-US" sz="1000" dirty="0" err="1"/>
              <a:t>bir</a:t>
            </a:r>
            <a:r>
              <a:rPr lang="en-US" sz="1000" dirty="0"/>
              <a:t> </a:t>
            </a:r>
            <a:r>
              <a:rPr lang="en-US" sz="1000" dirty="0" err="1"/>
              <a:t>varlık</a:t>
            </a:r>
            <a:r>
              <a:rPr lang="en-US" sz="1000" dirty="0"/>
              <a:t> </a:t>
            </a:r>
            <a:r>
              <a:rPr lang="en-US" sz="1000" dirty="0" err="1"/>
              <a:t>kümesidir</a:t>
            </a:r>
            <a:r>
              <a:rPr lang="en-US" sz="1000" dirty="0"/>
              <a:t> </a:t>
            </a:r>
            <a:r>
              <a:rPr lang="en-US" sz="1000" dirty="0" err="1"/>
              <a:t>ve</a:t>
            </a:r>
            <a:r>
              <a:rPr lang="en-US" sz="1000" dirty="0"/>
              <a:t> her </a:t>
            </a:r>
            <a:r>
              <a:rPr lang="en-US" sz="1000" dirty="0" err="1"/>
              <a:t>bağımlı</a:t>
            </a:r>
            <a:r>
              <a:rPr lang="en-US" sz="1000" dirty="0"/>
              <a:t> </a:t>
            </a:r>
            <a:r>
              <a:rPr lang="en-US" sz="1000" dirty="0" err="1"/>
              <a:t>varlık</a:t>
            </a:r>
            <a:r>
              <a:rPr lang="en-US" sz="1000" dirty="0"/>
              <a:t>, </a:t>
            </a:r>
            <a:r>
              <a:rPr lang="en-US" sz="1000" dirty="0" err="1"/>
              <a:t>bir</a:t>
            </a:r>
            <a:r>
              <a:rPr lang="en-US" sz="1000" dirty="0"/>
              <a:t> </a:t>
            </a:r>
            <a:r>
              <a:rPr lang="en-US" sz="1000" dirty="0" err="1"/>
              <a:t>politika</a:t>
            </a:r>
            <a:r>
              <a:rPr lang="en-US" sz="1000" dirty="0"/>
              <a:t> </a:t>
            </a:r>
            <a:r>
              <a:rPr lang="en-US" sz="1000" dirty="0" err="1"/>
              <a:t>varlığının</a:t>
            </a:r>
            <a:r>
              <a:rPr lang="en-US" sz="1000" dirty="0"/>
              <a:t> </a:t>
            </a:r>
            <a:r>
              <a:rPr lang="en-US" sz="1000" dirty="0" err="1"/>
              <a:t>policyid'siyle</a:t>
            </a:r>
            <a:r>
              <a:rPr lang="en-US" sz="1000" dirty="0"/>
              <a:t> </a:t>
            </a:r>
            <a:r>
              <a:rPr lang="en-US" sz="1000" dirty="0" err="1"/>
              <a:t>birlikte</a:t>
            </a:r>
            <a:r>
              <a:rPr lang="en-US" sz="1000" dirty="0"/>
              <a:t> </a:t>
            </a:r>
            <a:r>
              <a:rPr lang="en-US" sz="1000" dirty="0" err="1"/>
              <a:t>pname</a:t>
            </a:r>
            <a:r>
              <a:rPr lang="en-US" sz="1000" dirty="0"/>
              <a:t> </a:t>
            </a:r>
            <a:r>
              <a:rPr lang="en-US" sz="1000" dirty="0" err="1"/>
              <a:t>alınarak</a:t>
            </a:r>
            <a:r>
              <a:rPr lang="en-US" sz="1000" dirty="0"/>
              <a:t> </a:t>
            </a:r>
            <a:r>
              <a:rPr lang="en-US" sz="1000" dirty="0" err="1"/>
              <a:t>benzersiz</a:t>
            </a:r>
            <a:r>
              <a:rPr lang="en-US" sz="1000" dirty="0"/>
              <a:t> </a:t>
            </a:r>
            <a:r>
              <a:rPr lang="en-US" sz="1000" dirty="0" err="1"/>
              <a:t>bir</a:t>
            </a:r>
            <a:r>
              <a:rPr lang="en-US" sz="1000" dirty="0"/>
              <a:t> </a:t>
            </a:r>
            <a:r>
              <a:rPr lang="en-US" sz="1000" dirty="0" err="1"/>
              <a:t>şekilde</a:t>
            </a:r>
            <a:r>
              <a:rPr lang="en-US" sz="1000" dirty="0"/>
              <a:t> </a:t>
            </a:r>
            <a:r>
              <a:rPr lang="en-US" sz="1000" dirty="0" err="1"/>
              <a:t>tanımlanır</a:t>
            </a:r>
            <a:r>
              <a:rPr lang="en-US" sz="1000" dirty="0"/>
              <a:t> (</a:t>
            </a:r>
            <a:r>
              <a:rPr lang="en-US" sz="1000" dirty="0" err="1"/>
              <a:t>bu</a:t>
            </a:r>
            <a:r>
              <a:rPr lang="en-US" sz="1000" dirty="0"/>
              <a:t>, </a:t>
            </a:r>
            <a:r>
              <a:rPr lang="en-US" sz="1000" dirty="0" err="1"/>
              <a:t>sezgisel</a:t>
            </a:r>
            <a:r>
              <a:rPr lang="en-US" sz="1000" dirty="0"/>
              <a:t> </a:t>
            </a:r>
            <a:r>
              <a:rPr lang="en-US" sz="1000" dirty="0" err="1"/>
              <a:t>olarak</a:t>
            </a:r>
            <a:r>
              <a:rPr lang="en-US" sz="1000" dirty="0"/>
              <a:t>, </a:t>
            </a:r>
            <a:r>
              <a:rPr lang="en-US" sz="1000" dirty="0" err="1"/>
              <a:t>verilen</a:t>
            </a:r>
            <a:r>
              <a:rPr lang="en-US" sz="1000" dirty="0"/>
              <a:t> </a:t>
            </a:r>
            <a:r>
              <a:rPr lang="en-US" sz="1000" dirty="0" err="1"/>
              <a:t>bakmakla</a:t>
            </a:r>
            <a:r>
              <a:rPr lang="en-US" sz="1000" dirty="0"/>
              <a:t> </a:t>
            </a:r>
            <a:r>
              <a:rPr lang="en-US" sz="1000" dirty="0" err="1"/>
              <a:t>yükümlü</a:t>
            </a:r>
            <a:r>
              <a:rPr lang="en-US" sz="1000" dirty="0"/>
              <a:t> </a:t>
            </a:r>
            <a:r>
              <a:rPr lang="en-US" sz="1000" dirty="0" err="1"/>
              <a:t>olunanı</a:t>
            </a:r>
            <a:r>
              <a:rPr lang="en-US" sz="1000" dirty="0"/>
              <a:t> </a:t>
            </a:r>
            <a:r>
              <a:rPr lang="en-US" sz="1000" dirty="0" err="1"/>
              <a:t>kapsar</a:t>
            </a:r>
            <a:r>
              <a:rPr lang="en-US" sz="1000" dirty="0"/>
              <a:t>).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5D9E81DC-A28B-9166-74EC-C2C4E20E6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128" y="1825625"/>
            <a:ext cx="5262671" cy="290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561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E63AB-D7EA-AF09-E3E3-75F4FDA81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7FF4-BAAF-1FF0-8CF1-DFEE3FBD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İkili</a:t>
            </a:r>
            <a:r>
              <a:rPr lang="en-US" sz="4400" dirty="0">
                <a:solidFill>
                  <a:srgbClr val="00B0F0"/>
                </a:solidFill>
              </a:rPr>
              <a:t> vs </a:t>
            </a:r>
            <a:r>
              <a:rPr lang="en-US" sz="4400" dirty="0" err="1">
                <a:solidFill>
                  <a:srgbClr val="00B0F0"/>
                </a:solidFill>
              </a:rPr>
              <a:t>Üçlü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İlişki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60CE1-0878-98F0-F057-147698DA5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İlk </a:t>
            </a:r>
            <a:r>
              <a:rPr lang="en-US" sz="1400" dirty="0" err="1"/>
              <a:t>gereklilik</a:t>
            </a:r>
            <a:r>
              <a:rPr lang="en-US" sz="1400" dirty="0"/>
              <a:t>, </a:t>
            </a:r>
            <a:r>
              <a:rPr lang="en-US" sz="1400" dirty="0" err="1"/>
              <a:t>Politikalar</a:t>
            </a:r>
            <a:r>
              <a:rPr lang="en-US" sz="1400" dirty="0"/>
              <a:t> </a:t>
            </a:r>
            <a:r>
              <a:rPr lang="en-US" sz="1400" dirty="0" err="1"/>
              <a:t>üzerinde</a:t>
            </a:r>
            <a:r>
              <a:rPr lang="en-US" sz="1400" dirty="0"/>
              <a:t> </a:t>
            </a:r>
            <a:r>
              <a:rPr lang="en-US" sz="1400" dirty="0" err="1"/>
              <a:t>Kapsamlar</a:t>
            </a:r>
            <a:r>
              <a:rPr lang="en-US" sz="1400" dirty="0"/>
              <a:t> </a:t>
            </a:r>
            <a:r>
              <a:rPr lang="en-US" sz="1400" dirty="0" err="1"/>
              <a:t>açısından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temel</a:t>
            </a:r>
            <a:r>
              <a:rPr lang="en-US" sz="1400" dirty="0"/>
              <a:t> </a:t>
            </a:r>
            <a:r>
              <a:rPr lang="en-US" sz="1400" dirty="0" err="1"/>
              <a:t>kısıtlama</a:t>
            </a:r>
            <a:r>
              <a:rPr lang="en-US" sz="1400" dirty="0"/>
              <a:t> </a:t>
            </a:r>
            <a:r>
              <a:rPr lang="en-US" sz="1400" dirty="0" err="1"/>
              <a:t>uygulamamızı</a:t>
            </a:r>
            <a:r>
              <a:rPr lang="en-US" sz="1400" dirty="0"/>
              <a:t> </a:t>
            </a:r>
            <a:r>
              <a:rPr lang="en-US" sz="1400" dirty="0" err="1"/>
              <a:t>önerir</a:t>
            </a:r>
            <a:r>
              <a:rPr lang="en-US" sz="1400" dirty="0"/>
              <a:t>, </a:t>
            </a:r>
            <a:r>
              <a:rPr lang="en-US" sz="1400" dirty="0" err="1"/>
              <a:t>ancak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kısıtlamanın</a:t>
            </a:r>
            <a:r>
              <a:rPr lang="en-US" sz="1400" dirty="0"/>
              <a:t> </a:t>
            </a:r>
            <a:r>
              <a:rPr lang="en-US" sz="1400" dirty="0" err="1"/>
              <a:t>beklenmeyen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yan</a:t>
            </a:r>
            <a:r>
              <a:rPr lang="en-US" sz="1400" dirty="0"/>
              <a:t> </a:t>
            </a:r>
            <a:r>
              <a:rPr lang="en-US" sz="1400" dirty="0" err="1"/>
              <a:t>etkisi</a:t>
            </a:r>
            <a:r>
              <a:rPr lang="en-US" sz="1400" dirty="0"/>
              <a:t> </a:t>
            </a:r>
            <a:r>
              <a:rPr lang="en-US" sz="1400" dirty="0" err="1"/>
              <a:t>vardır</a:t>
            </a:r>
            <a:r>
              <a:rPr lang="en-US" sz="1400" dirty="0"/>
              <a:t>: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politika</a:t>
            </a:r>
            <a:r>
              <a:rPr lang="en-US" sz="1400" dirty="0"/>
              <a:t> </a:t>
            </a:r>
            <a:r>
              <a:rPr lang="en-US" sz="1400" dirty="0" err="1"/>
              <a:t>yalnızca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bağımlıyı</a:t>
            </a:r>
            <a:r>
              <a:rPr lang="en-US" sz="1400" dirty="0"/>
              <a:t> </a:t>
            </a:r>
            <a:r>
              <a:rPr lang="en-US" sz="1400" dirty="0" err="1"/>
              <a:t>kapsayabilir</a:t>
            </a:r>
            <a:r>
              <a:rPr lang="en-US" sz="1400" dirty="0"/>
              <a:t>. </a:t>
            </a:r>
            <a:r>
              <a:rPr lang="en-US" sz="1400" dirty="0" err="1"/>
              <a:t>İkinci</a:t>
            </a:r>
            <a:r>
              <a:rPr lang="en-US" sz="1400" dirty="0"/>
              <a:t> </a:t>
            </a:r>
            <a:r>
              <a:rPr lang="en-US" sz="1400" dirty="0" err="1"/>
              <a:t>gereklilik</a:t>
            </a:r>
            <a:r>
              <a:rPr lang="en-US" sz="1400" dirty="0"/>
              <a:t>, </a:t>
            </a:r>
            <a:r>
              <a:rPr lang="en-US" sz="1400" dirty="0" err="1"/>
              <a:t>Politikalar</a:t>
            </a:r>
            <a:r>
              <a:rPr lang="en-US" sz="1400" dirty="0"/>
              <a:t> </a:t>
            </a:r>
            <a:r>
              <a:rPr lang="en-US" sz="1400" dirty="0" err="1"/>
              <a:t>üzerinde</a:t>
            </a:r>
            <a:r>
              <a:rPr lang="en-US" sz="1400" dirty="0"/>
              <a:t> </a:t>
            </a:r>
            <a:r>
              <a:rPr lang="en-US" sz="1400" dirty="0" err="1"/>
              <a:t>toplam</a:t>
            </a:r>
            <a:r>
              <a:rPr lang="en-US" sz="1400" dirty="0"/>
              <a:t> </a:t>
            </a:r>
            <a:r>
              <a:rPr lang="en-US" sz="1400" dirty="0" err="1"/>
              <a:t>katılım</a:t>
            </a:r>
            <a:r>
              <a:rPr lang="en-US" sz="1400" dirty="0"/>
              <a:t> </a:t>
            </a:r>
            <a:r>
              <a:rPr lang="en-US" sz="1400" dirty="0" err="1"/>
              <a:t>kısıtlaması</a:t>
            </a:r>
            <a:r>
              <a:rPr lang="en-US" sz="1400" dirty="0"/>
              <a:t> </a:t>
            </a:r>
            <a:r>
              <a:rPr lang="en-US" sz="1400" dirty="0" err="1"/>
              <a:t>uygulamamızı</a:t>
            </a:r>
            <a:r>
              <a:rPr lang="en-US" sz="1400" dirty="0"/>
              <a:t> </a:t>
            </a:r>
            <a:r>
              <a:rPr lang="en-US" sz="1400" dirty="0" err="1"/>
              <a:t>önerir</a:t>
            </a:r>
            <a:r>
              <a:rPr lang="en-US" sz="1400" dirty="0"/>
              <a:t>. Bu </a:t>
            </a:r>
            <a:r>
              <a:rPr lang="en-US" sz="1400" dirty="0" err="1"/>
              <a:t>çözüm</a:t>
            </a:r>
            <a:r>
              <a:rPr lang="en-US" sz="1400" dirty="0"/>
              <a:t>, her </a:t>
            </a:r>
            <a:r>
              <a:rPr lang="en-US" sz="1400" dirty="0" err="1"/>
              <a:t>politika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az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bağımlıyı</a:t>
            </a:r>
            <a:r>
              <a:rPr lang="en-US" sz="1400" dirty="0"/>
              <a:t> </a:t>
            </a:r>
            <a:r>
              <a:rPr lang="en-US" sz="1400" dirty="0" err="1"/>
              <a:t>kapsıyorsa</a:t>
            </a:r>
            <a:r>
              <a:rPr lang="en-US" sz="1400" dirty="0"/>
              <a:t> </a:t>
            </a:r>
            <a:r>
              <a:rPr lang="en-US" sz="1400" dirty="0" err="1"/>
              <a:t>kabul</a:t>
            </a:r>
            <a:r>
              <a:rPr lang="en-US" sz="1400" dirty="0"/>
              <a:t> </a:t>
            </a:r>
            <a:r>
              <a:rPr lang="en-US" sz="1400" dirty="0" err="1"/>
              <a:t>edilebilir</a:t>
            </a:r>
            <a:r>
              <a:rPr lang="en-US" sz="1400" dirty="0"/>
              <a:t>. </a:t>
            </a:r>
            <a:r>
              <a:rPr lang="en-US" sz="1400" dirty="0" err="1"/>
              <a:t>Üçüncü</a:t>
            </a:r>
            <a:r>
              <a:rPr lang="en-US" sz="1400" dirty="0"/>
              <a:t> </a:t>
            </a:r>
            <a:r>
              <a:rPr lang="en-US" sz="1400" dirty="0" err="1"/>
              <a:t>gereklilik</a:t>
            </a:r>
            <a:r>
              <a:rPr lang="en-US" sz="1400" dirty="0"/>
              <a:t>, </a:t>
            </a:r>
            <a:r>
              <a:rPr lang="en-US" sz="1400" dirty="0" err="1"/>
              <a:t>ikili</a:t>
            </a:r>
            <a:r>
              <a:rPr lang="en-US" sz="1400" dirty="0"/>
              <a:t> </a:t>
            </a:r>
            <a:r>
              <a:rPr lang="en-US" sz="1400" dirty="0" err="1"/>
              <a:t>olan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tanımlayıcı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tanıtmamızı</a:t>
            </a:r>
            <a:r>
              <a:rPr lang="en-US" sz="1400" dirty="0"/>
              <a:t> </a:t>
            </a:r>
            <a:r>
              <a:rPr lang="en-US" sz="1400" dirty="0" err="1"/>
              <a:t>zorunlu</a:t>
            </a:r>
            <a:r>
              <a:rPr lang="en-US" sz="1400" dirty="0"/>
              <a:t> </a:t>
            </a:r>
            <a:r>
              <a:rPr lang="en-US" sz="1400" dirty="0" err="1"/>
              <a:t>kılar</a:t>
            </a:r>
            <a:endParaRPr lang="en-US" sz="1000" dirty="0"/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4826BB84-1781-06A6-0411-A8841FC1D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128" y="1825625"/>
            <a:ext cx="5262671" cy="290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431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94775-98FA-8557-2980-B9F91E2AF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AE1B-26CF-33EB-82CB-A519C8E8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İkili</a:t>
            </a:r>
            <a:r>
              <a:rPr lang="en-US" sz="4400" dirty="0">
                <a:solidFill>
                  <a:srgbClr val="00B0F0"/>
                </a:solidFill>
              </a:rPr>
              <a:t> vs </a:t>
            </a:r>
            <a:r>
              <a:rPr lang="en-US" sz="4400" dirty="0" err="1">
                <a:solidFill>
                  <a:srgbClr val="00B0F0"/>
                </a:solidFill>
              </a:rPr>
              <a:t>Üçlü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İlişki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DA57-87E8-02F8-93AE-FB50CC79A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4866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Yukarıdaki</a:t>
            </a:r>
            <a:r>
              <a:rPr lang="en-US" sz="1400" dirty="0"/>
              <a:t> </a:t>
            </a:r>
            <a:r>
              <a:rPr lang="en-US" sz="1400" dirty="0" err="1"/>
              <a:t>üçüncü</a:t>
            </a:r>
            <a:r>
              <a:rPr lang="en-US" sz="1400" dirty="0"/>
              <a:t> </a:t>
            </a:r>
            <a:r>
              <a:rPr lang="en-US" sz="1400" dirty="0" err="1"/>
              <a:t>noktayı</a:t>
            </a:r>
            <a:r>
              <a:rPr lang="en-US" sz="1400" dirty="0"/>
              <a:t> </a:t>
            </a:r>
            <a:r>
              <a:rPr lang="en-US" sz="1400" dirty="0" err="1"/>
              <a:t>görmezden</a:t>
            </a:r>
            <a:r>
              <a:rPr lang="en-US" sz="1400" dirty="0"/>
              <a:t> </a:t>
            </a:r>
            <a:r>
              <a:rPr lang="en-US" sz="1400" dirty="0" err="1"/>
              <a:t>gelsek</a:t>
            </a:r>
            <a:r>
              <a:rPr lang="en-US" sz="1400" dirty="0"/>
              <a:t> bile,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durumu</a:t>
            </a:r>
            <a:r>
              <a:rPr lang="en-US" sz="1400" dirty="0"/>
              <a:t> </a:t>
            </a:r>
            <a:r>
              <a:rPr lang="en-US" sz="1400" dirty="0" err="1"/>
              <a:t>modellemenin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iyi </a:t>
            </a:r>
            <a:r>
              <a:rPr lang="en-US" sz="1400" dirty="0" err="1"/>
              <a:t>yolu</a:t>
            </a:r>
            <a:r>
              <a:rPr lang="en-US" sz="1400" dirty="0"/>
              <a:t>, </a:t>
            </a:r>
            <a:r>
              <a:rPr lang="en-US" sz="1400" dirty="0" err="1"/>
              <a:t>Şekil</a:t>
            </a:r>
            <a:r>
              <a:rPr lang="en-US" sz="1400" dirty="0"/>
              <a:t> 2.19'da </a:t>
            </a:r>
            <a:r>
              <a:rPr lang="en-US" sz="1400" dirty="0" err="1"/>
              <a:t>gösterildiği</a:t>
            </a:r>
            <a:r>
              <a:rPr lang="en-US" sz="1400" dirty="0"/>
              <a:t> </a:t>
            </a:r>
            <a:r>
              <a:rPr lang="en-US" sz="1400" dirty="0" err="1"/>
              <a:t>gibi</a:t>
            </a:r>
            <a:r>
              <a:rPr lang="en-US" sz="1400" dirty="0"/>
              <a:t> </a:t>
            </a:r>
            <a:r>
              <a:rPr lang="en-US" sz="1400" dirty="0" err="1"/>
              <a:t>iki</a:t>
            </a:r>
            <a:r>
              <a:rPr lang="en-US" sz="1400" dirty="0"/>
              <a:t> </a:t>
            </a:r>
            <a:r>
              <a:rPr lang="en-US" sz="1400" dirty="0" err="1"/>
              <a:t>ikili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kullanmaktır</a:t>
            </a:r>
            <a:r>
              <a:rPr lang="en-US" sz="14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Bu </a:t>
            </a:r>
            <a:r>
              <a:rPr lang="en-US" sz="1400" dirty="0" err="1"/>
              <a:t>örnekte</a:t>
            </a:r>
            <a:r>
              <a:rPr lang="en-US" sz="1400" dirty="0"/>
              <a:t> </a:t>
            </a:r>
            <a:r>
              <a:rPr lang="en-US" sz="1400" dirty="0" err="1"/>
              <a:t>aslında</a:t>
            </a:r>
            <a:r>
              <a:rPr lang="en-US" sz="1400" dirty="0"/>
              <a:t> </a:t>
            </a:r>
            <a:r>
              <a:rPr lang="en-US" sz="1400" dirty="0" err="1"/>
              <a:t>Politikaları</a:t>
            </a:r>
            <a:r>
              <a:rPr lang="en-US" sz="1400" dirty="0"/>
              <a:t> </a:t>
            </a:r>
            <a:r>
              <a:rPr lang="en-US" sz="1400" dirty="0" err="1"/>
              <a:t>içeren</a:t>
            </a:r>
            <a:r>
              <a:rPr lang="en-US" sz="1400" dirty="0"/>
              <a:t> </a:t>
            </a:r>
            <a:r>
              <a:rPr lang="en-US" sz="1400" dirty="0" err="1"/>
              <a:t>iki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vardı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tek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üçlü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kullanma</a:t>
            </a:r>
            <a:r>
              <a:rPr lang="en-US" sz="1400" dirty="0"/>
              <a:t> </a:t>
            </a:r>
            <a:r>
              <a:rPr lang="en-US" sz="1400" dirty="0" err="1"/>
              <a:t>girişimimiz</a:t>
            </a:r>
            <a:r>
              <a:rPr lang="en-US" sz="1400" dirty="0"/>
              <a:t> (</a:t>
            </a:r>
            <a:r>
              <a:rPr lang="en-US" sz="1400" dirty="0" err="1"/>
              <a:t>Şekil</a:t>
            </a:r>
            <a:r>
              <a:rPr lang="en-US" sz="1400" dirty="0"/>
              <a:t> 2.18) </a:t>
            </a:r>
            <a:r>
              <a:rPr lang="en-US" sz="1400" dirty="0" err="1"/>
              <a:t>uygunsuzdu</a:t>
            </a:r>
            <a:r>
              <a:rPr lang="en-US" sz="1400" dirty="0"/>
              <a:t>. </a:t>
            </a:r>
            <a:r>
              <a:rPr lang="en-US" sz="1400" dirty="0" err="1"/>
              <a:t>Ancak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ilişkinin</a:t>
            </a:r>
            <a:r>
              <a:rPr lang="en-US" sz="1400" dirty="0"/>
              <a:t> </a:t>
            </a:r>
            <a:r>
              <a:rPr lang="en-US" sz="1400" dirty="0" err="1"/>
              <a:t>doğası</a:t>
            </a:r>
            <a:r>
              <a:rPr lang="en-US" sz="1400" dirty="0"/>
              <a:t> </a:t>
            </a:r>
            <a:r>
              <a:rPr lang="en-US" sz="1400" dirty="0" err="1"/>
              <a:t>gereği</a:t>
            </a:r>
            <a:r>
              <a:rPr lang="en-US" sz="1400" dirty="0"/>
              <a:t> </a:t>
            </a:r>
            <a:r>
              <a:rPr lang="en-US" sz="1400" dirty="0" err="1"/>
              <a:t>ikiden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varlığı</a:t>
            </a:r>
            <a:r>
              <a:rPr lang="en-US" sz="1400" dirty="0"/>
              <a:t> </a:t>
            </a:r>
            <a:r>
              <a:rPr lang="en-US" sz="1400" dirty="0" err="1"/>
              <a:t>ilişkilendirdiği</a:t>
            </a:r>
            <a:r>
              <a:rPr lang="en-US" sz="1400" dirty="0"/>
              <a:t> </a:t>
            </a:r>
            <a:r>
              <a:rPr lang="en-US" sz="1400" dirty="0" err="1"/>
              <a:t>durumlar</a:t>
            </a:r>
            <a:r>
              <a:rPr lang="en-US" sz="1400" dirty="0"/>
              <a:t> </a:t>
            </a:r>
            <a:r>
              <a:rPr lang="en-US" sz="1400" dirty="0" err="1"/>
              <a:t>vardır</a:t>
            </a:r>
            <a:r>
              <a:rPr lang="en-US" sz="1400" dirty="0"/>
              <a:t>. </a:t>
            </a:r>
            <a:r>
              <a:rPr lang="en-US" sz="1400" dirty="0" err="1"/>
              <a:t>Böyle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örneği</a:t>
            </a:r>
            <a:r>
              <a:rPr lang="en-US" sz="1400" dirty="0"/>
              <a:t> </a:t>
            </a:r>
            <a:r>
              <a:rPr lang="en-US" sz="1400" dirty="0" err="1"/>
              <a:t>Şekil</a:t>
            </a:r>
            <a:r>
              <a:rPr lang="en-US" sz="1400" dirty="0"/>
              <a:t> 2.4'te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ayrıca</a:t>
            </a:r>
            <a:r>
              <a:rPr lang="en-US" sz="1400" dirty="0"/>
              <a:t> </a:t>
            </a:r>
            <a:r>
              <a:rPr lang="en-US" sz="1400" dirty="0" err="1"/>
              <a:t>Şekil</a:t>
            </a:r>
            <a:r>
              <a:rPr lang="en-US" sz="1400" dirty="0"/>
              <a:t> 2.15 </a:t>
            </a:r>
            <a:r>
              <a:rPr lang="en-US" sz="1400" dirty="0" err="1"/>
              <a:t>ve</a:t>
            </a:r>
            <a:r>
              <a:rPr lang="en-US" sz="1400" dirty="0"/>
              <a:t> 2.17'de </a:t>
            </a:r>
            <a:r>
              <a:rPr lang="en-US" sz="1400" dirty="0" err="1"/>
              <a:t>gördük</a:t>
            </a:r>
            <a:r>
              <a:rPr lang="en-US" sz="1400" dirty="0"/>
              <a:t>.</a:t>
            </a:r>
            <a:endParaRPr lang="en-US" sz="1000" dirty="0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8E9FE113-0343-2A93-8AF1-EE6A38E23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066" y="1825625"/>
            <a:ext cx="5390733" cy="31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4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F1D5D-DACD-A1B9-1422-A61F3C7CC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999B-1E78-7598-ED3D-C49534E6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Tasarımı ve ER Şemaları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79F2-9949-30B9-7AF8-0D1C66D8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tasarımına</a:t>
            </a:r>
            <a:r>
              <a:rPr lang="en-US" dirty="0"/>
              <a:t> </a:t>
            </a:r>
            <a:r>
              <a:rPr lang="en-US" dirty="0" err="1"/>
              <a:t>ilişkin</a:t>
            </a:r>
            <a:r>
              <a:rPr lang="en-US" dirty="0"/>
              <a:t> </a:t>
            </a:r>
            <a:r>
              <a:rPr lang="en-US" dirty="0" err="1"/>
              <a:t>tartışmamıza</a:t>
            </a:r>
            <a:r>
              <a:rPr lang="en-US" dirty="0"/>
              <a:t>,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tasarımının</a:t>
            </a:r>
            <a:r>
              <a:rPr lang="en-US" dirty="0"/>
              <a:t> </a:t>
            </a:r>
            <a:r>
              <a:rPr lang="en-US" dirty="0" err="1"/>
              <a:t>merkezi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parçası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,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parçası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gözlemleyerek</a:t>
            </a:r>
            <a:r>
              <a:rPr lang="en-US" dirty="0"/>
              <a:t> </a:t>
            </a:r>
            <a:r>
              <a:rPr lang="en-US" dirty="0" err="1"/>
              <a:t>başlıyoruz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, </a:t>
            </a:r>
            <a:r>
              <a:rPr lang="en-US" dirty="0" err="1"/>
              <a:t>birincil</a:t>
            </a:r>
            <a:r>
              <a:rPr lang="en-US" dirty="0"/>
              <a:t> </a:t>
            </a:r>
            <a:r>
              <a:rPr lang="en-US" dirty="0" err="1"/>
              <a:t>odak</a:t>
            </a:r>
            <a:r>
              <a:rPr lang="en-US" dirty="0"/>
              <a:t> </a:t>
            </a:r>
            <a:r>
              <a:rPr lang="en-US" dirty="0" err="1"/>
              <a:t>noktamız</a:t>
            </a:r>
            <a:r>
              <a:rPr lang="en-US" dirty="0"/>
              <a:t> </a:t>
            </a:r>
            <a:r>
              <a:rPr lang="en-US" dirty="0" err="1"/>
              <a:t>veritabanının</a:t>
            </a:r>
            <a:r>
              <a:rPr lang="en-US" dirty="0"/>
              <a:t> </a:t>
            </a:r>
            <a:r>
              <a:rPr lang="en-US" dirty="0" err="1"/>
              <a:t>tasarımıdır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tasarımının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yönlerini</a:t>
            </a:r>
            <a:r>
              <a:rPr lang="en-US" dirty="0"/>
              <a:t> </a:t>
            </a:r>
            <a:r>
              <a:rPr lang="en-US" dirty="0" err="1"/>
              <a:t>ayrıntılı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tartışmayacağız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695338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FBED5-5AA5-9069-149F-E9D4741CE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08CA-6376-FDEB-3EB7-B5970A81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İkili</a:t>
            </a:r>
            <a:r>
              <a:rPr lang="en-US" sz="4400" dirty="0">
                <a:solidFill>
                  <a:srgbClr val="00B0F0"/>
                </a:solidFill>
              </a:rPr>
              <a:t> vs </a:t>
            </a:r>
            <a:r>
              <a:rPr lang="en-US" sz="4400" dirty="0" err="1">
                <a:solidFill>
                  <a:srgbClr val="00B0F0"/>
                </a:solidFill>
              </a:rPr>
              <a:t>Üçlü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İlişki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B5FA-D4B1-C877-1DE9-0D219DD3E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Üçlü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ilişkinin</a:t>
            </a:r>
            <a:r>
              <a:rPr lang="en-US" sz="1400" dirty="0"/>
              <a:t> iyi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örneği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, </a:t>
            </a:r>
            <a:r>
              <a:rPr lang="en-US" sz="1400" dirty="0" err="1"/>
              <a:t>Parçalar</a:t>
            </a:r>
            <a:r>
              <a:rPr lang="en-US" sz="1400" dirty="0"/>
              <a:t>, </a:t>
            </a:r>
            <a:r>
              <a:rPr lang="en-US" sz="1400" dirty="0" err="1"/>
              <a:t>Tedarikçiler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Departmanlar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kümelerini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bunların</a:t>
            </a:r>
            <a:r>
              <a:rPr lang="en-US" sz="1400" dirty="0"/>
              <a:t> </a:t>
            </a:r>
            <a:r>
              <a:rPr lang="en-US" sz="1400" dirty="0" err="1"/>
              <a:t>hepsini</a:t>
            </a:r>
            <a:r>
              <a:rPr lang="en-US" sz="1400" dirty="0"/>
              <a:t> </a:t>
            </a:r>
            <a:r>
              <a:rPr lang="en-US" sz="1400" dirty="0" err="1"/>
              <a:t>içeren</a:t>
            </a:r>
            <a:r>
              <a:rPr lang="en-US" sz="1400" dirty="0"/>
              <a:t> </a:t>
            </a:r>
            <a:r>
              <a:rPr lang="en-US" sz="1400" dirty="0" err="1"/>
              <a:t>Sözleşmeler</a:t>
            </a:r>
            <a:r>
              <a:rPr lang="en-US" sz="1400" dirty="0"/>
              <a:t> (</a:t>
            </a:r>
            <a:r>
              <a:rPr lang="en-US" sz="1400" dirty="0" err="1"/>
              <a:t>tanımlayıcı</a:t>
            </a:r>
            <a:r>
              <a:rPr lang="en-US" sz="1400" dirty="0"/>
              <a:t> </a:t>
            </a:r>
            <a:r>
              <a:rPr lang="en-US" sz="1400" dirty="0" err="1"/>
              <a:t>nitelik</a:t>
            </a:r>
            <a:r>
              <a:rPr lang="en-US" sz="1400" dirty="0"/>
              <a:t> qty </a:t>
            </a:r>
            <a:r>
              <a:rPr lang="en-US" sz="1400" dirty="0" err="1"/>
              <a:t>ile</a:t>
            </a:r>
            <a:r>
              <a:rPr lang="en-US" sz="1400" dirty="0"/>
              <a:t>)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kümesini</a:t>
            </a:r>
            <a:r>
              <a:rPr lang="en-US" sz="1400" dirty="0"/>
              <a:t> </a:t>
            </a:r>
            <a:r>
              <a:rPr lang="en-US" sz="1400" dirty="0" err="1"/>
              <a:t>ele</a:t>
            </a:r>
            <a:r>
              <a:rPr lang="en-US" sz="1400" dirty="0"/>
              <a:t> </a:t>
            </a:r>
            <a:r>
              <a:rPr lang="en-US" sz="1400" dirty="0" err="1"/>
              <a:t>alalım</a:t>
            </a:r>
            <a:r>
              <a:rPr lang="en-US" sz="1400" dirty="0"/>
              <a:t>. Bir </a:t>
            </a:r>
            <a:r>
              <a:rPr lang="en-US" sz="1400" dirty="0" err="1"/>
              <a:t>sözleşme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tedarikçinin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departmana</a:t>
            </a:r>
            <a:r>
              <a:rPr lang="en-US" sz="1400" dirty="0"/>
              <a:t> (</a:t>
            </a:r>
            <a:r>
              <a:rPr lang="en-US" sz="1400" dirty="0" err="1"/>
              <a:t>belirli</a:t>
            </a:r>
            <a:r>
              <a:rPr lang="en-US" sz="1400" dirty="0"/>
              <a:t> </a:t>
            </a:r>
            <a:r>
              <a:rPr lang="en-US" sz="1400" dirty="0" err="1"/>
              <a:t>miktarda</a:t>
            </a:r>
            <a:r>
              <a:rPr lang="en-US" sz="1400" dirty="0"/>
              <a:t>)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parça</a:t>
            </a:r>
            <a:r>
              <a:rPr lang="en-US" sz="1400" dirty="0"/>
              <a:t> </a:t>
            </a:r>
            <a:r>
              <a:rPr lang="en-US" sz="1400" dirty="0" err="1"/>
              <a:t>tedarik</a:t>
            </a:r>
            <a:r>
              <a:rPr lang="en-US" sz="1400" dirty="0"/>
              <a:t> </a:t>
            </a:r>
            <a:r>
              <a:rPr lang="en-US" sz="1400" dirty="0" err="1"/>
              <a:t>edeceğini</a:t>
            </a:r>
            <a:r>
              <a:rPr lang="en-US" sz="1400" dirty="0"/>
              <a:t> </a:t>
            </a:r>
            <a:r>
              <a:rPr lang="en-US" sz="1400" dirty="0" err="1"/>
              <a:t>belirtir</a:t>
            </a:r>
            <a:r>
              <a:rPr lang="en-US" sz="1400" dirty="0"/>
              <a:t>. Bu </a:t>
            </a:r>
            <a:r>
              <a:rPr lang="en-US" sz="1400" dirty="0" err="1"/>
              <a:t>ilişki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ikili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koleksiyonuyla</a:t>
            </a:r>
            <a:r>
              <a:rPr lang="en-US" sz="1400" dirty="0"/>
              <a:t> (</a:t>
            </a:r>
            <a:r>
              <a:rPr lang="en-US" sz="1400" dirty="0" err="1"/>
              <a:t>toplama</a:t>
            </a:r>
            <a:r>
              <a:rPr lang="en-US" sz="1400" dirty="0"/>
              <a:t> </a:t>
            </a:r>
            <a:r>
              <a:rPr lang="en-US" sz="1400" dirty="0" err="1"/>
              <a:t>kullanılmadan</a:t>
            </a:r>
            <a:r>
              <a:rPr lang="en-US" sz="1400" dirty="0"/>
              <a:t>) </a:t>
            </a:r>
            <a:r>
              <a:rPr lang="en-US" sz="1400" dirty="0" err="1"/>
              <a:t>yeterince</a:t>
            </a:r>
            <a:r>
              <a:rPr lang="en-US" sz="1400" dirty="0"/>
              <a:t> </a:t>
            </a:r>
            <a:r>
              <a:rPr lang="en-US" sz="1400" dirty="0" err="1"/>
              <a:t>yakalanamaz</a:t>
            </a:r>
            <a:r>
              <a:rPr lang="en-US" sz="1400" dirty="0"/>
              <a:t>. </a:t>
            </a:r>
            <a:r>
              <a:rPr lang="en-US" sz="1400" dirty="0" err="1"/>
              <a:t>İkili</a:t>
            </a:r>
            <a:r>
              <a:rPr lang="en-US" sz="1400" dirty="0"/>
              <a:t> </a:t>
            </a:r>
            <a:r>
              <a:rPr lang="en-US" sz="1400" dirty="0" err="1"/>
              <a:t>ilişkilerle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tedarikçinin</a:t>
            </a:r>
            <a:r>
              <a:rPr lang="en-US" sz="1400" dirty="0"/>
              <a:t> </a:t>
            </a:r>
            <a:r>
              <a:rPr lang="en-US" sz="1400" dirty="0" err="1"/>
              <a:t>belirli</a:t>
            </a:r>
            <a:r>
              <a:rPr lang="en-US" sz="1400" dirty="0"/>
              <a:t> </a:t>
            </a:r>
            <a:r>
              <a:rPr lang="en-US" sz="1400" dirty="0" err="1"/>
              <a:t>parçaları</a:t>
            </a:r>
            <a:r>
              <a:rPr lang="en-US" sz="1400" dirty="0"/>
              <a:t> '</a:t>
            </a:r>
            <a:r>
              <a:rPr lang="en-US" sz="1400" dirty="0" err="1"/>
              <a:t>tedarik</a:t>
            </a:r>
            <a:r>
              <a:rPr lang="en-US" sz="1400" dirty="0"/>
              <a:t> </a:t>
            </a:r>
            <a:r>
              <a:rPr lang="en-US" sz="1400" dirty="0" err="1"/>
              <a:t>edebileceğini</a:t>
            </a:r>
            <a:r>
              <a:rPr lang="en-US" sz="1400" dirty="0"/>
              <a:t>',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departmanın</a:t>
            </a:r>
            <a:r>
              <a:rPr lang="en-US" sz="1400" dirty="0"/>
              <a:t> </a:t>
            </a:r>
            <a:r>
              <a:rPr lang="en-US" sz="1400" dirty="0" err="1"/>
              <a:t>bazı</a:t>
            </a:r>
            <a:r>
              <a:rPr lang="en-US" sz="1400" dirty="0"/>
              <a:t> </a:t>
            </a:r>
            <a:r>
              <a:rPr lang="en-US" sz="1400" dirty="0" err="1"/>
              <a:t>parçalara</a:t>
            </a:r>
            <a:r>
              <a:rPr lang="en-US" sz="1400" dirty="0"/>
              <a:t> '</a:t>
            </a:r>
            <a:r>
              <a:rPr lang="en-US" sz="1400" dirty="0" err="1"/>
              <a:t>ihtiyaç</a:t>
            </a:r>
            <a:r>
              <a:rPr lang="en-US" sz="1400" dirty="0"/>
              <a:t> </a:t>
            </a:r>
            <a:r>
              <a:rPr lang="en-US" sz="1400" dirty="0" err="1"/>
              <a:t>duyduğunu</a:t>
            </a:r>
            <a:r>
              <a:rPr lang="en-US" sz="1400" dirty="0"/>
              <a:t>'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departmanın</a:t>
            </a:r>
            <a:r>
              <a:rPr lang="en-US" sz="1400" dirty="0"/>
              <a:t> </a:t>
            </a:r>
            <a:r>
              <a:rPr lang="en-US" sz="1400" dirty="0" err="1"/>
              <a:t>belirli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tedarikçiyle</a:t>
            </a:r>
            <a:r>
              <a:rPr lang="en-US" sz="1400" dirty="0"/>
              <a:t> '</a:t>
            </a:r>
            <a:r>
              <a:rPr lang="en-US" sz="1400" dirty="0" err="1"/>
              <a:t>ilgilendiğini</a:t>
            </a:r>
            <a:r>
              <a:rPr lang="en-US" sz="1400" dirty="0"/>
              <a:t>' </a:t>
            </a:r>
            <a:r>
              <a:rPr lang="en-US" sz="1400" dirty="0" err="1"/>
              <a:t>belirtebiliriz</a:t>
            </a:r>
            <a:r>
              <a:rPr lang="en-US" sz="1400" dirty="0"/>
              <a:t>. Bu </a:t>
            </a:r>
            <a:r>
              <a:rPr lang="en-US" sz="1400" dirty="0" err="1"/>
              <a:t>ilişkilerin</a:t>
            </a:r>
            <a:r>
              <a:rPr lang="en-US" sz="1400" dirty="0"/>
              <a:t> </a:t>
            </a:r>
            <a:r>
              <a:rPr lang="en-US" sz="1400" dirty="0" err="1"/>
              <a:t>hiçbir</a:t>
            </a:r>
            <a:r>
              <a:rPr lang="en-US" sz="1400" dirty="0"/>
              <a:t> </a:t>
            </a:r>
            <a:r>
              <a:rPr lang="en-US" sz="1400" dirty="0" err="1"/>
              <a:t>kombinasyonu</a:t>
            </a:r>
            <a:r>
              <a:rPr lang="en-US" sz="1400" dirty="0"/>
              <a:t>,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azından</a:t>
            </a:r>
            <a:r>
              <a:rPr lang="en-US" sz="1400" dirty="0"/>
              <a:t> </a:t>
            </a:r>
            <a:r>
              <a:rPr lang="en-US" sz="1400" dirty="0" err="1"/>
              <a:t>iki</a:t>
            </a:r>
            <a:r>
              <a:rPr lang="en-US" sz="1400" dirty="0"/>
              <a:t> </a:t>
            </a:r>
            <a:r>
              <a:rPr lang="en-US" sz="1400" dirty="0" err="1"/>
              <a:t>nedenden</a:t>
            </a:r>
            <a:r>
              <a:rPr lang="en-US" sz="1400" dirty="0"/>
              <a:t> </a:t>
            </a:r>
            <a:r>
              <a:rPr lang="en-US" sz="1400" dirty="0" err="1"/>
              <a:t>ötürü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sözleşmenin</a:t>
            </a:r>
            <a:r>
              <a:rPr lang="en-US" sz="1400" dirty="0"/>
              <a:t> </a:t>
            </a:r>
            <a:r>
              <a:rPr lang="en-US" sz="1400" dirty="0" err="1"/>
              <a:t>anlamını</a:t>
            </a:r>
            <a:r>
              <a:rPr lang="en-US" sz="1400" dirty="0"/>
              <a:t> </a:t>
            </a:r>
            <a:r>
              <a:rPr lang="en-US" sz="1400" dirty="0" err="1"/>
              <a:t>yeterince</a:t>
            </a:r>
            <a:r>
              <a:rPr lang="en-US" sz="1400" dirty="0"/>
              <a:t> </a:t>
            </a:r>
            <a:r>
              <a:rPr lang="en-US" sz="1400" dirty="0" err="1"/>
              <a:t>ifade</a:t>
            </a:r>
            <a:r>
              <a:rPr lang="en-US" sz="1400" dirty="0"/>
              <a:t> </a:t>
            </a:r>
            <a:r>
              <a:rPr lang="en-US" sz="1400" dirty="0" err="1"/>
              <a:t>etmez</a:t>
            </a:r>
            <a:r>
              <a:rPr lang="en-US" sz="1400" dirty="0"/>
              <a:t>:</a:t>
            </a:r>
          </a:p>
          <a:p>
            <a:pPr>
              <a:lnSpc>
                <a:spcPct val="170000"/>
              </a:lnSpc>
            </a:pPr>
            <a:r>
              <a:rPr lang="en-US" sz="1400" dirty="0" err="1"/>
              <a:t>Tedarikçi</a:t>
            </a:r>
            <a:r>
              <a:rPr lang="en-US" sz="1400" dirty="0"/>
              <a:t> </a:t>
            </a:r>
            <a:r>
              <a:rPr lang="en-US" sz="1400" dirty="0" err="1"/>
              <a:t>S'nin</a:t>
            </a:r>
            <a:r>
              <a:rPr lang="en-US" sz="1400" dirty="0"/>
              <a:t> P </a:t>
            </a:r>
            <a:r>
              <a:rPr lang="en-US" sz="1400" dirty="0" err="1"/>
              <a:t>parçasını</a:t>
            </a:r>
            <a:r>
              <a:rPr lang="en-US" sz="1400" dirty="0"/>
              <a:t> </a:t>
            </a:r>
            <a:r>
              <a:rPr lang="en-US" sz="1400" dirty="0" err="1"/>
              <a:t>tedarik</a:t>
            </a:r>
            <a:r>
              <a:rPr lang="en-US" sz="1400" dirty="0"/>
              <a:t> </a:t>
            </a:r>
            <a:r>
              <a:rPr lang="en-US" sz="1400" dirty="0" err="1"/>
              <a:t>edebileceği</a:t>
            </a:r>
            <a:r>
              <a:rPr lang="en-US" sz="1400" dirty="0"/>
              <a:t>, </a:t>
            </a:r>
            <a:r>
              <a:rPr lang="en-US" sz="1400" dirty="0" err="1"/>
              <a:t>departman</a:t>
            </a:r>
            <a:r>
              <a:rPr lang="en-US" sz="1400" dirty="0"/>
              <a:t> </a:t>
            </a:r>
            <a:r>
              <a:rPr lang="en-US" sz="1400" dirty="0" err="1"/>
              <a:t>D'nin</a:t>
            </a:r>
            <a:r>
              <a:rPr lang="en-US" sz="1400" dirty="0"/>
              <a:t> P </a:t>
            </a:r>
            <a:r>
              <a:rPr lang="en-US" sz="1400" dirty="0" err="1"/>
              <a:t>parçasına</a:t>
            </a:r>
            <a:r>
              <a:rPr lang="en-US" sz="1400" dirty="0"/>
              <a:t> </a:t>
            </a:r>
            <a:r>
              <a:rPr lang="en-US" sz="1400" dirty="0" err="1"/>
              <a:t>ihtiyaç</a:t>
            </a:r>
            <a:r>
              <a:rPr lang="en-US" sz="1400" dirty="0"/>
              <a:t> </a:t>
            </a:r>
            <a:r>
              <a:rPr lang="en-US" sz="1400" dirty="0" err="1"/>
              <a:t>duyduğu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D'nin</a:t>
            </a:r>
            <a:r>
              <a:rPr lang="en-US" sz="1400" dirty="0"/>
              <a:t> </a:t>
            </a:r>
            <a:r>
              <a:rPr lang="en-US" sz="1400" dirty="0" err="1"/>
              <a:t>S'den</a:t>
            </a:r>
            <a:r>
              <a:rPr lang="en-US" sz="1400" dirty="0"/>
              <a:t> </a:t>
            </a:r>
            <a:r>
              <a:rPr lang="en-US" sz="1400" dirty="0" err="1"/>
              <a:t>satın</a:t>
            </a:r>
            <a:r>
              <a:rPr lang="en-US" sz="1400" dirty="0"/>
              <a:t> </a:t>
            </a:r>
            <a:r>
              <a:rPr lang="en-US" sz="1400" dirty="0" err="1"/>
              <a:t>alacağı</a:t>
            </a:r>
            <a:r>
              <a:rPr lang="en-US" sz="1400" dirty="0"/>
              <a:t> </a:t>
            </a:r>
            <a:r>
              <a:rPr lang="en-US" sz="1400" dirty="0" err="1"/>
              <a:t>gerçekleri</a:t>
            </a:r>
            <a:r>
              <a:rPr lang="en-US" sz="1400" dirty="0"/>
              <a:t>, </a:t>
            </a:r>
            <a:r>
              <a:rPr lang="en-US" sz="1400" dirty="0" err="1"/>
              <a:t>departman</a:t>
            </a:r>
            <a:r>
              <a:rPr lang="en-US" sz="1400" dirty="0"/>
              <a:t> </a:t>
            </a:r>
            <a:r>
              <a:rPr lang="en-US" sz="1400" dirty="0" err="1"/>
              <a:t>D'nin</a:t>
            </a:r>
            <a:r>
              <a:rPr lang="en-US" sz="1400" dirty="0"/>
              <a:t> </a:t>
            </a:r>
            <a:r>
              <a:rPr lang="en-US" sz="1400" dirty="0" err="1"/>
              <a:t>gerçekten</a:t>
            </a:r>
            <a:r>
              <a:rPr lang="en-US" sz="1400" dirty="0"/>
              <a:t> de P </a:t>
            </a:r>
            <a:r>
              <a:rPr lang="en-US" sz="1400" dirty="0" err="1"/>
              <a:t>parçasını</a:t>
            </a:r>
            <a:r>
              <a:rPr lang="en-US" sz="1400" dirty="0"/>
              <a:t> </a:t>
            </a:r>
            <a:r>
              <a:rPr lang="en-US" sz="1400" dirty="0" err="1"/>
              <a:t>tedarikçi</a:t>
            </a:r>
            <a:r>
              <a:rPr lang="en-US" sz="1400" dirty="0"/>
              <a:t> </a:t>
            </a:r>
            <a:r>
              <a:rPr lang="en-US" sz="1400" dirty="0" err="1"/>
              <a:t>S'den</a:t>
            </a:r>
            <a:r>
              <a:rPr lang="en-US" sz="1400" dirty="0"/>
              <a:t> </a:t>
            </a:r>
            <a:r>
              <a:rPr lang="en-US" sz="1400" dirty="0" err="1"/>
              <a:t>satın</a:t>
            </a:r>
            <a:r>
              <a:rPr lang="en-US" sz="1400" dirty="0"/>
              <a:t> </a:t>
            </a:r>
            <a:r>
              <a:rPr lang="en-US" sz="1400" dirty="0" err="1"/>
              <a:t>aldığı</a:t>
            </a:r>
            <a:r>
              <a:rPr lang="en-US" sz="1400" dirty="0"/>
              <a:t> </a:t>
            </a:r>
            <a:r>
              <a:rPr lang="en-US" sz="1400" dirty="0" err="1"/>
              <a:t>anlamına</a:t>
            </a:r>
            <a:r>
              <a:rPr lang="en-US" sz="1400" dirty="0"/>
              <a:t> </a:t>
            </a:r>
            <a:r>
              <a:rPr lang="en-US" sz="1400" dirty="0" err="1"/>
              <a:t>gelmez</a:t>
            </a:r>
            <a:r>
              <a:rPr lang="en-US" sz="1400" dirty="0"/>
              <a:t>!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Bir </a:t>
            </a:r>
            <a:r>
              <a:rPr lang="en-US" sz="1400" dirty="0" err="1"/>
              <a:t>sözleşmenin</a:t>
            </a:r>
            <a:r>
              <a:rPr lang="en-US" sz="1400" dirty="0"/>
              <a:t> qty </a:t>
            </a:r>
            <a:r>
              <a:rPr lang="en-US" sz="1400" dirty="0" err="1"/>
              <a:t>niteliğini</a:t>
            </a:r>
            <a:r>
              <a:rPr lang="en-US" sz="1400" dirty="0"/>
              <a:t> </a:t>
            </a:r>
            <a:r>
              <a:rPr lang="en-US" sz="1400" dirty="0" err="1"/>
              <a:t>temiz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temsil</a:t>
            </a:r>
            <a:r>
              <a:rPr lang="en-US" sz="1400" dirty="0"/>
              <a:t> </a:t>
            </a:r>
            <a:r>
              <a:rPr lang="en-US" sz="1400" dirty="0" err="1"/>
              <a:t>edemeyiz</a:t>
            </a:r>
            <a:r>
              <a:rPr lang="en-US" sz="14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133564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7F9E1-0AA4-B6D4-30E1-6977E26AE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40DB-8795-388E-2A6C-40861297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Toplama</a:t>
            </a:r>
            <a:r>
              <a:rPr lang="en-US" sz="4400" dirty="0">
                <a:solidFill>
                  <a:srgbClr val="00B0F0"/>
                </a:solidFill>
              </a:rPr>
              <a:t> (Aggregation) </a:t>
            </a:r>
            <a:r>
              <a:rPr lang="en-US" sz="4400" dirty="0" err="1">
                <a:solidFill>
                  <a:srgbClr val="00B0F0"/>
                </a:solidFill>
              </a:rPr>
              <a:t>ve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Üçlü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İlişkiler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F580-2929-A3B1-31D6-5CB2A62C2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200" dirty="0" err="1"/>
              <a:t>Bölüm</a:t>
            </a:r>
            <a:r>
              <a:rPr lang="en-US" sz="1200" dirty="0"/>
              <a:t> 2.4.5'te </a:t>
            </a:r>
            <a:r>
              <a:rPr lang="en-US" sz="1200" dirty="0" err="1"/>
              <a:t>belirttiğimiz</a:t>
            </a:r>
            <a:r>
              <a:rPr lang="en-US" sz="1200" dirty="0"/>
              <a:t> </a:t>
            </a:r>
            <a:r>
              <a:rPr lang="en-US" sz="1200" dirty="0" err="1"/>
              <a:t>gibi</a:t>
            </a:r>
            <a:r>
              <a:rPr lang="en-US" sz="1200" dirty="0"/>
              <a:t>, </a:t>
            </a:r>
            <a:r>
              <a:rPr lang="en-US" sz="1200" dirty="0" err="1"/>
              <a:t>toplama</a:t>
            </a:r>
            <a:r>
              <a:rPr lang="en-US" sz="1200" dirty="0"/>
              <a:t> </a:t>
            </a:r>
            <a:r>
              <a:rPr lang="en-US" sz="1200" dirty="0" err="1"/>
              <a:t>veya</a:t>
            </a:r>
            <a:r>
              <a:rPr lang="en-US" sz="1200" dirty="0"/>
              <a:t> </a:t>
            </a:r>
            <a:r>
              <a:rPr lang="en-US" sz="1200" dirty="0" err="1"/>
              <a:t>üçlü</a:t>
            </a:r>
            <a:r>
              <a:rPr lang="en-US" sz="1200" dirty="0"/>
              <a:t> </a:t>
            </a:r>
            <a:r>
              <a:rPr lang="en-US" sz="1200" dirty="0" err="1"/>
              <a:t>ilişki</a:t>
            </a:r>
            <a:r>
              <a:rPr lang="en-US" sz="1200" dirty="0"/>
              <a:t> </a:t>
            </a:r>
            <a:r>
              <a:rPr lang="en-US" sz="1200" dirty="0" err="1"/>
              <a:t>kullanma</a:t>
            </a:r>
            <a:r>
              <a:rPr lang="en-US" sz="1200" dirty="0"/>
              <a:t> </a:t>
            </a:r>
            <a:r>
              <a:rPr lang="en-US" sz="1200" dirty="0" err="1"/>
              <a:t>seçimi</a:t>
            </a:r>
            <a:r>
              <a:rPr lang="en-US" sz="1200" dirty="0"/>
              <a:t> </a:t>
            </a:r>
            <a:r>
              <a:rPr lang="en-US" sz="1200" dirty="0" err="1"/>
              <a:t>esas</a:t>
            </a:r>
            <a:r>
              <a:rPr lang="en-US" sz="1200" dirty="0"/>
              <a:t> </a:t>
            </a:r>
            <a:r>
              <a:rPr lang="en-US" sz="1200" dirty="0" err="1"/>
              <a:t>olarak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ilişki</a:t>
            </a:r>
            <a:r>
              <a:rPr lang="en-US" sz="1200" dirty="0"/>
              <a:t> </a:t>
            </a:r>
            <a:r>
              <a:rPr lang="en-US" sz="1200" dirty="0" err="1"/>
              <a:t>kümesini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varlık</a:t>
            </a:r>
            <a:r>
              <a:rPr lang="en-US" sz="1200" dirty="0"/>
              <a:t> </a:t>
            </a:r>
            <a:r>
              <a:rPr lang="en-US" sz="1200" dirty="0" err="1"/>
              <a:t>kümesine</a:t>
            </a:r>
            <a:r>
              <a:rPr lang="en-US" sz="1200" dirty="0"/>
              <a:t> (</a:t>
            </a:r>
            <a:r>
              <a:rPr lang="en-US" sz="1200" dirty="0" err="1"/>
              <a:t>veya</a:t>
            </a:r>
            <a:r>
              <a:rPr lang="en-US" sz="1200" dirty="0"/>
              <a:t> </a:t>
            </a:r>
            <a:r>
              <a:rPr lang="en-US" sz="1200" dirty="0" err="1"/>
              <a:t>ikinci</a:t>
            </a:r>
            <a:r>
              <a:rPr lang="en-US" sz="1200" dirty="0"/>
              <a:t> </a:t>
            </a:r>
            <a:r>
              <a:rPr lang="en-US" sz="1200" dirty="0" err="1"/>
              <a:t>ilişki</a:t>
            </a:r>
            <a:r>
              <a:rPr lang="en-US" sz="1200" dirty="0"/>
              <a:t> </a:t>
            </a:r>
            <a:r>
              <a:rPr lang="en-US" sz="1200" dirty="0" err="1"/>
              <a:t>kümesine</a:t>
            </a:r>
            <a:r>
              <a:rPr lang="en-US" sz="1200" dirty="0"/>
              <a:t>) </a:t>
            </a:r>
            <a:r>
              <a:rPr lang="en-US" sz="1200" dirty="0" err="1"/>
              <a:t>ilişkilendiren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ilişkinin</a:t>
            </a:r>
            <a:r>
              <a:rPr lang="en-US" sz="1200" dirty="0"/>
              <a:t> </a:t>
            </a:r>
            <a:r>
              <a:rPr lang="en-US" sz="1200" dirty="0" err="1"/>
              <a:t>varlığına</a:t>
            </a:r>
            <a:r>
              <a:rPr lang="en-US" sz="1200" dirty="0"/>
              <a:t> </a:t>
            </a:r>
            <a:r>
              <a:rPr lang="en-US" sz="1200" dirty="0" err="1"/>
              <a:t>göre</a:t>
            </a:r>
            <a:r>
              <a:rPr lang="en-US" sz="1200" dirty="0"/>
              <a:t> </a:t>
            </a:r>
            <a:r>
              <a:rPr lang="en-US" sz="1200" dirty="0" err="1"/>
              <a:t>belirlenir</a:t>
            </a:r>
            <a:r>
              <a:rPr lang="en-US" sz="1200" dirty="0"/>
              <a:t>. </a:t>
            </a:r>
            <a:r>
              <a:rPr lang="en-US" sz="1200" dirty="0" err="1"/>
              <a:t>Seçim</a:t>
            </a:r>
            <a:r>
              <a:rPr lang="en-US" sz="1200" dirty="0"/>
              <a:t> </a:t>
            </a:r>
            <a:r>
              <a:rPr lang="en-US" sz="1200" dirty="0" err="1"/>
              <a:t>ayrıca</a:t>
            </a:r>
            <a:r>
              <a:rPr lang="en-US" sz="1200" dirty="0"/>
              <a:t> </a:t>
            </a:r>
            <a:r>
              <a:rPr lang="en-US" sz="1200" dirty="0" err="1"/>
              <a:t>ifade</a:t>
            </a:r>
            <a:r>
              <a:rPr lang="en-US" sz="1200" dirty="0"/>
              <a:t> </a:t>
            </a:r>
            <a:r>
              <a:rPr lang="en-US" sz="1200" dirty="0" err="1"/>
              <a:t>etmek</a:t>
            </a:r>
            <a:r>
              <a:rPr lang="en-US" sz="1200" dirty="0"/>
              <a:t> </a:t>
            </a:r>
            <a:r>
              <a:rPr lang="en-US" sz="1200" dirty="0" err="1"/>
              <a:t>istediğimiz</a:t>
            </a:r>
            <a:r>
              <a:rPr lang="en-US" sz="1200" dirty="0"/>
              <a:t> </a:t>
            </a:r>
            <a:r>
              <a:rPr lang="en-US" sz="1200" dirty="0" err="1"/>
              <a:t>belirli</a:t>
            </a:r>
            <a:r>
              <a:rPr lang="en-US" sz="1200" dirty="0"/>
              <a:t> </a:t>
            </a:r>
            <a:r>
              <a:rPr lang="en-US" sz="1200" dirty="0" err="1"/>
              <a:t>bütünlük</a:t>
            </a:r>
            <a:r>
              <a:rPr lang="en-US" sz="1200" dirty="0"/>
              <a:t> </a:t>
            </a:r>
            <a:r>
              <a:rPr lang="en-US" sz="1200" dirty="0" err="1"/>
              <a:t>kısıtlamaları</a:t>
            </a:r>
            <a:r>
              <a:rPr lang="en-US" sz="1200" dirty="0"/>
              <a:t> </a:t>
            </a:r>
            <a:r>
              <a:rPr lang="en-US" sz="1200" dirty="0" err="1"/>
              <a:t>tarafından</a:t>
            </a:r>
            <a:r>
              <a:rPr lang="en-US" sz="1200" dirty="0"/>
              <a:t> da </a:t>
            </a:r>
            <a:r>
              <a:rPr lang="en-US" sz="1200" dirty="0" err="1"/>
              <a:t>yönlendirilebilir</a:t>
            </a:r>
            <a:r>
              <a:rPr lang="en-US" sz="1200" dirty="0"/>
              <a:t>. </a:t>
            </a:r>
            <a:r>
              <a:rPr lang="en-US" sz="1200" dirty="0" err="1"/>
              <a:t>Örneğin</a:t>
            </a:r>
            <a:r>
              <a:rPr lang="en-US" sz="1200" dirty="0"/>
              <a:t>, </a:t>
            </a:r>
            <a:r>
              <a:rPr lang="en-US" sz="1200" dirty="0" err="1"/>
              <a:t>Şekil</a:t>
            </a:r>
            <a:r>
              <a:rPr lang="en-US" sz="1200" dirty="0"/>
              <a:t> 2.13'te </a:t>
            </a:r>
            <a:r>
              <a:rPr lang="en-US" sz="1200" dirty="0" err="1"/>
              <a:t>gösterilen</a:t>
            </a:r>
            <a:r>
              <a:rPr lang="en-US" sz="1200" dirty="0"/>
              <a:t> ER </a:t>
            </a:r>
            <a:r>
              <a:rPr lang="en-US" sz="1200" dirty="0" err="1"/>
              <a:t>diyagramını</a:t>
            </a:r>
            <a:r>
              <a:rPr lang="en-US" sz="1200" dirty="0"/>
              <a:t> </a:t>
            </a:r>
            <a:r>
              <a:rPr lang="en-US" sz="1200" dirty="0" err="1"/>
              <a:t>ele</a:t>
            </a:r>
            <a:r>
              <a:rPr lang="en-US" sz="1200" dirty="0"/>
              <a:t> </a:t>
            </a:r>
            <a:r>
              <a:rPr lang="en-US" sz="1200" dirty="0" err="1"/>
              <a:t>alalım</a:t>
            </a:r>
            <a:r>
              <a:rPr lang="en-US" sz="1200" dirty="0"/>
              <a:t>. Bu </a:t>
            </a:r>
            <a:r>
              <a:rPr lang="en-US" sz="1200" dirty="0" err="1"/>
              <a:t>diyagrama</a:t>
            </a:r>
            <a:r>
              <a:rPr lang="en-US" sz="1200" dirty="0"/>
              <a:t> </a:t>
            </a:r>
            <a:r>
              <a:rPr lang="en-US" sz="1200" dirty="0" err="1"/>
              <a:t>göre</a:t>
            </a:r>
            <a:r>
              <a:rPr lang="en-US" sz="1200" dirty="0"/>
              <a:t>,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proje</a:t>
            </a:r>
            <a:r>
              <a:rPr lang="en-US" sz="1200" dirty="0"/>
              <a:t> </a:t>
            </a:r>
            <a:r>
              <a:rPr lang="en-US" sz="1200" dirty="0" err="1"/>
              <a:t>herhangi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sayıda</a:t>
            </a:r>
            <a:r>
              <a:rPr lang="en-US" sz="1200" dirty="0"/>
              <a:t> </a:t>
            </a:r>
            <a:r>
              <a:rPr lang="en-US" sz="1200" dirty="0" err="1"/>
              <a:t>departman</a:t>
            </a:r>
            <a:r>
              <a:rPr lang="en-US" sz="1200" dirty="0"/>
              <a:t> </a:t>
            </a:r>
            <a:r>
              <a:rPr lang="en-US" sz="1200" dirty="0" err="1"/>
              <a:t>tarafından</a:t>
            </a:r>
            <a:r>
              <a:rPr lang="en-US" sz="1200" dirty="0"/>
              <a:t> </a:t>
            </a:r>
            <a:r>
              <a:rPr lang="en-US" sz="1200" dirty="0" err="1"/>
              <a:t>desteklenebilir</a:t>
            </a:r>
            <a:r>
              <a:rPr lang="en-US" sz="1200" dirty="0"/>
              <a:t>,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departman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veya</a:t>
            </a:r>
            <a:r>
              <a:rPr lang="en-US" sz="1200" dirty="0"/>
              <a:t> </a:t>
            </a:r>
            <a:r>
              <a:rPr lang="en-US" sz="1200" dirty="0" err="1"/>
              <a:t>daha</a:t>
            </a:r>
            <a:r>
              <a:rPr lang="en-US" sz="1200" dirty="0"/>
              <a:t> </a:t>
            </a:r>
            <a:r>
              <a:rPr lang="en-US" sz="1200" dirty="0" err="1"/>
              <a:t>fazla</a:t>
            </a:r>
            <a:r>
              <a:rPr lang="en-US" sz="1200" dirty="0"/>
              <a:t> </a:t>
            </a:r>
            <a:r>
              <a:rPr lang="en-US" sz="1200" dirty="0" err="1"/>
              <a:t>projeye</a:t>
            </a:r>
            <a:r>
              <a:rPr lang="en-US" sz="1200" dirty="0"/>
              <a:t> sponsor </a:t>
            </a:r>
            <a:r>
              <a:rPr lang="en-US" sz="1200" dirty="0" err="1"/>
              <a:t>olabilir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her </a:t>
            </a:r>
            <a:r>
              <a:rPr lang="en-US" sz="1200" dirty="0" err="1"/>
              <a:t>sponsorluk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veya</a:t>
            </a:r>
            <a:r>
              <a:rPr lang="en-US" sz="1200" dirty="0"/>
              <a:t> </a:t>
            </a:r>
            <a:r>
              <a:rPr lang="en-US" sz="1200" dirty="0" err="1"/>
              <a:t>daha</a:t>
            </a:r>
            <a:r>
              <a:rPr lang="en-US" sz="1200" dirty="0"/>
              <a:t> </a:t>
            </a:r>
            <a:r>
              <a:rPr lang="en-US" sz="1200" dirty="0" err="1"/>
              <a:t>fazla</a:t>
            </a:r>
            <a:r>
              <a:rPr lang="en-US" sz="1200" dirty="0"/>
              <a:t> </a:t>
            </a:r>
            <a:r>
              <a:rPr lang="en-US" sz="1200" dirty="0" err="1"/>
              <a:t>çalışan</a:t>
            </a:r>
            <a:r>
              <a:rPr lang="en-US" sz="1200" dirty="0"/>
              <a:t> </a:t>
            </a:r>
            <a:r>
              <a:rPr lang="en-US" sz="1200" dirty="0" err="1"/>
              <a:t>tarafından</a:t>
            </a:r>
            <a:r>
              <a:rPr lang="en-US" sz="1200" dirty="0"/>
              <a:t> </a:t>
            </a:r>
            <a:r>
              <a:rPr lang="en-US" sz="1200" dirty="0" err="1"/>
              <a:t>izlenir</a:t>
            </a:r>
            <a:r>
              <a:rPr lang="en-US" sz="1200" dirty="0"/>
              <a:t>. </a:t>
            </a:r>
            <a:r>
              <a:rPr lang="en-US" sz="1200" dirty="0" err="1"/>
              <a:t>Monitors'un</a:t>
            </a:r>
            <a:r>
              <a:rPr lang="en-US" sz="1200" dirty="0"/>
              <a:t> until </a:t>
            </a:r>
            <a:r>
              <a:rPr lang="en-US" sz="1200" dirty="0" err="1"/>
              <a:t>niteliğini</a:t>
            </a:r>
            <a:r>
              <a:rPr lang="en-US" sz="1200" dirty="0"/>
              <a:t> </a:t>
            </a:r>
            <a:r>
              <a:rPr lang="en-US" sz="1200" dirty="0" err="1"/>
              <a:t>kaydetmemize</a:t>
            </a:r>
            <a:r>
              <a:rPr lang="en-US" sz="1200" dirty="0"/>
              <a:t> </a:t>
            </a:r>
            <a:r>
              <a:rPr lang="en-US" sz="1200" dirty="0" err="1"/>
              <a:t>gerek</a:t>
            </a:r>
            <a:r>
              <a:rPr lang="en-US" sz="1200" dirty="0"/>
              <a:t> </a:t>
            </a:r>
            <a:r>
              <a:rPr lang="en-US" sz="1200" dirty="0" err="1"/>
              <a:t>yoksa</a:t>
            </a:r>
            <a:r>
              <a:rPr lang="en-US" sz="1200" dirty="0"/>
              <a:t>, </a:t>
            </a:r>
            <a:r>
              <a:rPr lang="en-US" sz="1200" dirty="0" err="1"/>
              <a:t>Şekil</a:t>
            </a:r>
            <a:r>
              <a:rPr lang="en-US" sz="1200" dirty="0"/>
              <a:t> 2.20'de </a:t>
            </a:r>
            <a:r>
              <a:rPr lang="en-US" sz="1200" dirty="0" err="1"/>
              <a:t>gösterildiği</a:t>
            </a:r>
            <a:r>
              <a:rPr lang="en-US" sz="1200" dirty="0"/>
              <a:t> </a:t>
            </a:r>
            <a:r>
              <a:rPr lang="en-US" sz="1200" dirty="0" err="1"/>
              <a:t>gibi</a:t>
            </a:r>
            <a:r>
              <a:rPr lang="en-US" sz="1200" dirty="0"/>
              <a:t> </a:t>
            </a:r>
            <a:r>
              <a:rPr lang="en-US" sz="1200" dirty="0" err="1"/>
              <a:t>makul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şekilde</a:t>
            </a:r>
            <a:r>
              <a:rPr lang="en-US" sz="1200" dirty="0"/>
              <a:t> </a:t>
            </a:r>
            <a:r>
              <a:rPr lang="en-US" sz="1200" dirty="0" err="1"/>
              <a:t>üçlü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ilişki</a:t>
            </a:r>
            <a:r>
              <a:rPr lang="en-US" sz="1200" dirty="0"/>
              <a:t>, </a:t>
            </a:r>
            <a:r>
              <a:rPr lang="en-US" sz="1200" dirty="0" err="1"/>
              <a:t>örneğin</a:t>
            </a:r>
            <a:r>
              <a:rPr lang="en-US" sz="1200" dirty="0"/>
              <a:t> Sponsors2 </a:t>
            </a:r>
            <a:r>
              <a:rPr lang="en-US" sz="1200" dirty="0" err="1"/>
              <a:t>kullanabiliriz</a:t>
            </a:r>
            <a:r>
              <a:rPr lang="en-US" sz="1200" dirty="0"/>
              <a:t>.</a:t>
            </a:r>
            <a:endParaRPr lang="en-US" sz="900" dirty="0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1630536C-D3F0-222C-6DD4-FEBC3FEE6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825625"/>
            <a:ext cx="5410200" cy="33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27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662C1-78A1-FDCC-536E-FCE3F88D9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2786-A63C-2A4A-ECCE-F4A06D82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Toplama</a:t>
            </a:r>
            <a:r>
              <a:rPr lang="en-US" sz="4400" dirty="0">
                <a:solidFill>
                  <a:srgbClr val="00B0F0"/>
                </a:solidFill>
              </a:rPr>
              <a:t> (Aggregation) </a:t>
            </a:r>
            <a:r>
              <a:rPr lang="en-US" sz="4400" dirty="0" err="1">
                <a:solidFill>
                  <a:srgbClr val="00B0F0"/>
                </a:solidFill>
              </a:rPr>
              <a:t>ve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Üçlü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İlişkiler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3081-FE57-664A-445F-4FDFD8B69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Her </a:t>
            </a:r>
            <a:r>
              <a:rPr lang="en-US" sz="1400" dirty="0" err="1"/>
              <a:t>sponsorluğun</a:t>
            </a:r>
            <a:r>
              <a:rPr lang="en-US" sz="1400" dirty="0"/>
              <a:t> (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departman</a:t>
            </a:r>
            <a:r>
              <a:rPr lang="en-US" sz="1400" dirty="0"/>
              <a:t> </a:t>
            </a:r>
            <a:r>
              <a:rPr lang="en-US" sz="1400" dirty="0" err="1"/>
              <a:t>tarafından</a:t>
            </a:r>
            <a:r>
              <a:rPr lang="en-US" sz="1400" dirty="0"/>
              <a:t> </a:t>
            </a:r>
            <a:r>
              <a:rPr lang="en-US" sz="1400" dirty="0" err="1"/>
              <a:t>yapılan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projenin</a:t>
            </a:r>
            <a:r>
              <a:rPr lang="en-US" sz="1400" dirty="0"/>
              <a:t>)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çalışan</a:t>
            </a:r>
            <a:r>
              <a:rPr lang="en-US" sz="1400" dirty="0"/>
              <a:t> </a:t>
            </a:r>
            <a:r>
              <a:rPr lang="en-US" sz="1400" dirty="0" err="1"/>
              <a:t>tarafından</a:t>
            </a:r>
            <a:r>
              <a:rPr lang="en-US" sz="1400" dirty="0"/>
              <a:t> </a:t>
            </a:r>
            <a:r>
              <a:rPr lang="en-US" sz="1400" dirty="0" err="1"/>
              <a:t>izlenmesi</a:t>
            </a:r>
            <a:r>
              <a:rPr lang="en-US" sz="1400" dirty="0"/>
              <a:t> </a:t>
            </a:r>
            <a:r>
              <a:rPr lang="en-US" sz="1400" dirty="0" err="1"/>
              <a:t>kısıtlamasını</a:t>
            </a:r>
            <a:r>
              <a:rPr lang="en-US" sz="1400" dirty="0"/>
              <a:t> </a:t>
            </a:r>
            <a:r>
              <a:rPr lang="en-US" sz="1400" dirty="0" err="1"/>
              <a:t>ele</a:t>
            </a:r>
            <a:r>
              <a:rPr lang="en-US" sz="1400" dirty="0"/>
              <a:t> </a:t>
            </a:r>
            <a:r>
              <a:rPr lang="en-US" sz="1400" dirty="0" err="1"/>
              <a:t>alalım</a:t>
            </a:r>
            <a:r>
              <a:rPr lang="en-US" sz="1400" dirty="0"/>
              <a:t>. Bu </a:t>
            </a:r>
            <a:r>
              <a:rPr lang="en-US" sz="1400" dirty="0" err="1"/>
              <a:t>kısıtlamayı</a:t>
            </a:r>
            <a:r>
              <a:rPr lang="en-US" sz="1400" dirty="0"/>
              <a:t> Sponsors2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açısından</a:t>
            </a:r>
            <a:r>
              <a:rPr lang="en-US" sz="1400" dirty="0"/>
              <a:t> </a:t>
            </a:r>
            <a:r>
              <a:rPr lang="en-US" sz="1400" dirty="0" err="1"/>
              <a:t>ifade</a:t>
            </a:r>
            <a:r>
              <a:rPr lang="en-US" sz="1400" dirty="0"/>
              <a:t> </a:t>
            </a:r>
            <a:r>
              <a:rPr lang="en-US" sz="1400" dirty="0" err="1"/>
              <a:t>edemeyiz</a:t>
            </a:r>
            <a:r>
              <a:rPr lang="en-US" sz="1400" dirty="0"/>
              <a:t>. </a:t>
            </a:r>
            <a:r>
              <a:rPr lang="en-US" sz="1400" dirty="0" err="1"/>
              <a:t>Öte</a:t>
            </a:r>
            <a:r>
              <a:rPr lang="en-US" sz="1400" dirty="0"/>
              <a:t> </a:t>
            </a:r>
            <a:r>
              <a:rPr lang="en-US" sz="1400" dirty="0" err="1"/>
              <a:t>yandan</a:t>
            </a:r>
            <a:r>
              <a:rPr lang="en-US" sz="1400" dirty="0"/>
              <a:t>, </a:t>
            </a:r>
            <a:r>
              <a:rPr lang="en-US" sz="1400" dirty="0" err="1"/>
              <a:t>Şekil</a:t>
            </a:r>
            <a:r>
              <a:rPr lang="en-US" sz="1400" dirty="0"/>
              <a:t> 2.13'teki </a:t>
            </a:r>
            <a:r>
              <a:rPr lang="en-US" sz="1400" dirty="0" err="1"/>
              <a:t>toplanmış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Sponsors'tan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Monitors'a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ok </a:t>
            </a:r>
            <a:r>
              <a:rPr lang="en-US" sz="1400" dirty="0" err="1"/>
              <a:t>çizerek</a:t>
            </a:r>
            <a:r>
              <a:rPr lang="en-US" sz="1400" dirty="0"/>
              <a:t> </a:t>
            </a:r>
            <a:r>
              <a:rPr lang="en-US" sz="1400" dirty="0" err="1"/>
              <a:t>kısıtlamayı</a:t>
            </a:r>
            <a:r>
              <a:rPr lang="en-US" sz="1400" dirty="0"/>
              <a:t> </a:t>
            </a:r>
            <a:r>
              <a:rPr lang="en-US" sz="1400" dirty="0" err="1"/>
              <a:t>kolayca</a:t>
            </a:r>
            <a:r>
              <a:rPr lang="en-US" sz="1400" dirty="0"/>
              <a:t> </a:t>
            </a:r>
            <a:r>
              <a:rPr lang="en-US" sz="1400" dirty="0" err="1"/>
              <a:t>ifade</a:t>
            </a:r>
            <a:r>
              <a:rPr lang="en-US" sz="1400" dirty="0"/>
              <a:t> </a:t>
            </a:r>
            <a:r>
              <a:rPr lang="en-US" sz="1400" dirty="0" err="1"/>
              <a:t>edebiliriz</a:t>
            </a:r>
            <a:r>
              <a:rPr lang="en-US" sz="1400" dirty="0"/>
              <a:t>. </a:t>
            </a:r>
            <a:r>
              <a:rPr lang="en-US" sz="1400" dirty="0" err="1"/>
              <a:t>Dolayısıyla</a:t>
            </a:r>
            <a:r>
              <a:rPr lang="en-US" sz="1400" dirty="0"/>
              <a:t> </a:t>
            </a:r>
            <a:r>
              <a:rPr lang="en-US" sz="1400" dirty="0" err="1"/>
              <a:t>böyle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kısıtlamanın</a:t>
            </a:r>
            <a:r>
              <a:rPr lang="en-US" sz="1400" dirty="0"/>
              <a:t> </a:t>
            </a:r>
            <a:r>
              <a:rPr lang="en-US" sz="1400" dirty="0" err="1"/>
              <a:t>varlığı</a:t>
            </a:r>
            <a:r>
              <a:rPr lang="en-US" sz="1400" dirty="0"/>
              <a:t>, </a:t>
            </a:r>
            <a:r>
              <a:rPr lang="en-US" sz="1400" dirty="0" err="1"/>
              <a:t>üçlü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yerine</a:t>
            </a:r>
            <a:r>
              <a:rPr lang="en-US" sz="1400" dirty="0"/>
              <a:t> </a:t>
            </a:r>
            <a:r>
              <a:rPr lang="en-US" sz="1400" dirty="0" err="1"/>
              <a:t>toplamanın</a:t>
            </a:r>
            <a:r>
              <a:rPr lang="en-US" sz="1400" dirty="0"/>
              <a:t> </a:t>
            </a:r>
            <a:r>
              <a:rPr lang="en-US" sz="1400" dirty="0" err="1"/>
              <a:t>kullanılmasının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başka</a:t>
            </a:r>
            <a:r>
              <a:rPr lang="en-US" sz="1400" dirty="0"/>
              <a:t> </a:t>
            </a:r>
            <a:r>
              <a:rPr lang="en-US" sz="1400" dirty="0" err="1"/>
              <a:t>nedeni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hizmet</a:t>
            </a:r>
            <a:r>
              <a:rPr lang="en-US" sz="1400" dirty="0"/>
              <a:t> </a:t>
            </a:r>
            <a:r>
              <a:rPr lang="en-US" sz="1400" dirty="0" err="1"/>
              <a:t>eder</a:t>
            </a:r>
            <a:r>
              <a:rPr lang="en-US" sz="1400" dirty="0"/>
              <a:t>.</a:t>
            </a:r>
            <a:endParaRPr lang="en-US" sz="1000" dirty="0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2A7C41B5-5C68-B33B-A51E-7267776FC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825625"/>
            <a:ext cx="5410200" cy="33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137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D5D2E-7D35-B4D0-DEFA-1B4E462C9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EB03-3C33-8132-E4D0-60E778E3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Büyük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İşletmeler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için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Kavramsal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Tasarım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FC73-6093-81EC-20F4-96C3C101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Şimdiye</a:t>
            </a:r>
            <a:r>
              <a:rPr lang="en-US" sz="1400" dirty="0"/>
              <a:t> </a:t>
            </a:r>
            <a:r>
              <a:rPr lang="en-US" sz="1400" dirty="0" err="1"/>
              <a:t>kadar</a:t>
            </a:r>
            <a:r>
              <a:rPr lang="en-US" sz="1400" dirty="0"/>
              <a:t> </a:t>
            </a:r>
            <a:r>
              <a:rPr lang="en-US" sz="1400" dirty="0" err="1"/>
              <a:t>çeşitli</a:t>
            </a:r>
            <a:r>
              <a:rPr lang="en-US" sz="1400" dirty="0"/>
              <a:t> </a:t>
            </a:r>
            <a:r>
              <a:rPr lang="en-US" sz="1400" dirty="0" err="1"/>
              <a:t>uygulama</a:t>
            </a:r>
            <a:r>
              <a:rPr lang="en-US" sz="1400" dirty="0"/>
              <a:t> </a:t>
            </a:r>
            <a:r>
              <a:rPr lang="en-US" sz="1400" dirty="0" err="1"/>
              <a:t>kavramlarını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ilişkilerini</a:t>
            </a:r>
            <a:r>
              <a:rPr lang="en-US" sz="1400" dirty="0"/>
              <a:t> </a:t>
            </a:r>
            <a:r>
              <a:rPr lang="en-US" sz="1400" dirty="0" err="1"/>
              <a:t>tanımlamak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ER </a:t>
            </a:r>
            <a:r>
              <a:rPr lang="en-US" sz="1400" dirty="0" err="1"/>
              <a:t>modelinde</a:t>
            </a:r>
            <a:r>
              <a:rPr lang="en-US" sz="1400" dirty="0"/>
              <a:t> </a:t>
            </a:r>
            <a:r>
              <a:rPr lang="en-US" sz="1400" dirty="0" err="1"/>
              <a:t>bulunan</a:t>
            </a:r>
            <a:r>
              <a:rPr lang="en-US" sz="1400" dirty="0"/>
              <a:t> </a:t>
            </a:r>
            <a:r>
              <a:rPr lang="en-US" sz="1400" dirty="0" err="1"/>
              <a:t>yapılara</a:t>
            </a:r>
            <a:r>
              <a:rPr lang="en-US" sz="1400" dirty="0"/>
              <a:t> </a:t>
            </a:r>
            <a:r>
              <a:rPr lang="en-US" sz="1400" dirty="0" err="1"/>
              <a:t>odaklandık</a:t>
            </a:r>
            <a:r>
              <a:rPr lang="en-US" sz="1400" dirty="0"/>
              <a:t>. </a:t>
            </a:r>
            <a:r>
              <a:rPr lang="en-US" sz="1400" dirty="0" err="1"/>
              <a:t>Kavramsal</a:t>
            </a:r>
            <a:r>
              <a:rPr lang="en-US" sz="1400" dirty="0"/>
              <a:t> </a:t>
            </a:r>
            <a:r>
              <a:rPr lang="en-US" sz="1400" dirty="0" err="1"/>
              <a:t>tasarım</a:t>
            </a:r>
            <a:r>
              <a:rPr lang="en-US" sz="1400" dirty="0"/>
              <a:t> </a:t>
            </a:r>
            <a:r>
              <a:rPr lang="en-US" sz="1400" dirty="0" err="1"/>
              <a:t>süreci</a:t>
            </a:r>
            <a:r>
              <a:rPr lang="en-US" sz="1400" dirty="0"/>
              <a:t>, </a:t>
            </a:r>
            <a:r>
              <a:rPr lang="en-US" sz="1400" dirty="0" err="1"/>
              <a:t>uygulamanın</a:t>
            </a:r>
            <a:r>
              <a:rPr lang="en-US" sz="1400" dirty="0"/>
              <a:t> </a:t>
            </a:r>
            <a:r>
              <a:rPr lang="en-US" sz="1400" dirty="0" err="1"/>
              <a:t>küçük</a:t>
            </a:r>
            <a:r>
              <a:rPr lang="en-US" sz="1400" dirty="0"/>
              <a:t> </a:t>
            </a:r>
            <a:r>
              <a:rPr lang="en-US" sz="1400" dirty="0" err="1"/>
              <a:t>parçalarını</a:t>
            </a:r>
            <a:r>
              <a:rPr lang="en-US" sz="1400" dirty="0"/>
              <a:t> ER </a:t>
            </a:r>
            <a:r>
              <a:rPr lang="en-US" sz="1400" dirty="0" err="1"/>
              <a:t>diyagramları</a:t>
            </a:r>
            <a:r>
              <a:rPr lang="en-US" sz="1400" dirty="0"/>
              <a:t> </a:t>
            </a:r>
            <a:r>
              <a:rPr lang="en-US" sz="1400" dirty="0" err="1"/>
              <a:t>açısından</a:t>
            </a:r>
            <a:r>
              <a:rPr lang="en-US" sz="1400" dirty="0"/>
              <a:t> </a:t>
            </a:r>
            <a:r>
              <a:rPr lang="en-US" sz="1400" dirty="0" err="1"/>
              <a:t>tanımlamaktan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fazlasını</a:t>
            </a:r>
            <a:r>
              <a:rPr lang="en-US" sz="1400" dirty="0"/>
              <a:t> </a:t>
            </a:r>
            <a:r>
              <a:rPr lang="en-US" sz="1400" dirty="0" err="1"/>
              <a:t>içerir</a:t>
            </a:r>
            <a:r>
              <a:rPr lang="en-US" sz="1400" dirty="0"/>
              <a:t>. </a:t>
            </a:r>
            <a:r>
              <a:rPr lang="en-US" sz="1400" dirty="0" err="1"/>
              <a:t>Büyük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kuruluş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tasarım</a:t>
            </a:r>
            <a:r>
              <a:rPr lang="en-US" sz="1400" dirty="0"/>
              <a:t>, </a:t>
            </a:r>
            <a:r>
              <a:rPr lang="en-US" sz="1400" dirty="0" err="1"/>
              <a:t>birden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tasarımcının</a:t>
            </a:r>
            <a:r>
              <a:rPr lang="en-US" sz="1400" dirty="0"/>
              <a:t> </a:t>
            </a:r>
            <a:r>
              <a:rPr lang="en-US" sz="1400" dirty="0" err="1"/>
              <a:t>çabasını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çok</a:t>
            </a:r>
            <a:r>
              <a:rPr lang="en-US" sz="1400" dirty="0"/>
              <a:t> </a:t>
            </a:r>
            <a:r>
              <a:rPr lang="en-US" sz="1400" dirty="0" err="1"/>
              <a:t>sayıda</a:t>
            </a:r>
            <a:r>
              <a:rPr lang="en-US" sz="1400" dirty="0"/>
              <a:t> </a:t>
            </a:r>
            <a:r>
              <a:rPr lang="en-US" sz="1400" dirty="0" err="1"/>
              <a:t>kullanıcı</a:t>
            </a:r>
            <a:r>
              <a:rPr lang="en-US" sz="1400" dirty="0"/>
              <a:t> </a:t>
            </a:r>
            <a:r>
              <a:rPr lang="en-US" sz="1400" dirty="0" err="1"/>
              <a:t>grubu</a:t>
            </a:r>
            <a:r>
              <a:rPr lang="en-US" sz="1400" dirty="0"/>
              <a:t> </a:t>
            </a:r>
            <a:r>
              <a:rPr lang="en-US" sz="1400" dirty="0" err="1"/>
              <a:t>tarafından</a:t>
            </a:r>
            <a:r>
              <a:rPr lang="en-US" sz="1400" dirty="0"/>
              <a:t> </a:t>
            </a:r>
            <a:r>
              <a:rPr lang="en-US" sz="1400" dirty="0" err="1"/>
              <a:t>kullanılan</a:t>
            </a:r>
            <a:r>
              <a:rPr lang="en-US" sz="1400" dirty="0"/>
              <a:t> </a:t>
            </a:r>
            <a:r>
              <a:rPr lang="en-US" sz="1400" dirty="0" err="1"/>
              <a:t>verileri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uygulama</a:t>
            </a:r>
            <a:r>
              <a:rPr lang="en-US" sz="1400" dirty="0"/>
              <a:t> </a:t>
            </a:r>
            <a:r>
              <a:rPr lang="en-US" sz="1400" dirty="0" err="1"/>
              <a:t>kodunu</a:t>
            </a:r>
            <a:r>
              <a:rPr lang="en-US" sz="1400" dirty="0"/>
              <a:t> </a:t>
            </a:r>
            <a:r>
              <a:rPr lang="en-US" sz="1400" dirty="0" err="1"/>
              <a:t>gerektirebilir</a:t>
            </a:r>
            <a:r>
              <a:rPr lang="en-US" sz="1400" dirty="0"/>
              <a:t>. </a:t>
            </a:r>
            <a:r>
              <a:rPr lang="en-US" sz="1400" dirty="0" err="1"/>
              <a:t>Böyle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ortamda</a:t>
            </a:r>
            <a:r>
              <a:rPr lang="en-US" sz="1400" dirty="0"/>
              <a:t> </a:t>
            </a:r>
            <a:r>
              <a:rPr lang="en-US" sz="1400" dirty="0" err="1"/>
              <a:t>kavramsal</a:t>
            </a:r>
            <a:r>
              <a:rPr lang="en-US" sz="1400" dirty="0"/>
              <a:t> </a:t>
            </a:r>
            <a:r>
              <a:rPr lang="en-US" sz="1400" dirty="0" err="1"/>
              <a:t>tasarım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ER </a:t>
            </a:r>
            <a:r>
              <a:rPr lang="en-US" sz="1400" dirty="0" err="1"/>
              <a:t>diyagramları</a:t>
            </a:r>
            <a:r>
              <a:rPr lang="en-US" sz="1400" dirty="0"/>
              <a:t> </a:t>
            </a:r>
            <a:r>
              <a:rPr lang="en-US" sz="1400" dirty="0" err="1"/>
              <a:t>gibi</a:t>
            </a:r>
            <a:r>
              <a:rPr lang="en-US" sz="1400" dirty="0"/>
              <a:t> </a:t>
            </a:r>
            <a:r>
              <a:rPr lang="en-US" sz="1400" dirty="0" err="1"/>
              <a:t>yüksek</a:t>
            </a:r>
            <a:r>
              <a:rPr lang="en-US" sz="1400" dirty="0"/>
              <a:t> </a:t>
            </a:r>
            <a:r>
              <a:rPr lang="en-US" sz="1400" dirty="0" err="1"/>
              <a:t>düzeyli</a:t>
            </a:r>
            <a:r>
              <a:rPr lang="en-US" sz="1400" dirty="0"/>
              <a:t>, </a:t>
            </a:r>
            <a:r>
              <a:rPr lang="en-US" sz="1400" dirty="0" err="1"/>
              <a:t>semantik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veri</a:t>
            </a:r>
            <a:r>
              <a:rPr lang="en-US" sz="1400" dirty="0"/>
              <a:t> </a:t>
            </a:r>
            <a:r>
              <a:rPr lang="en-US" sz="1400" dirty="0" err="1"/>
              <a:t>modeli</a:t>
            </a:r>
            <a:r>
              <a:rPr lang="en-US" sz="1400" dirty="0"/>
              <a:t> </a:t>
            </a:r>
            <a:r>
              <a:rPr lang="en-US" sz="1400" dirty="0" err="1"/>
              <a:t>kullanmak</a:t>
            </a:r>
            <a:r>
              <a:rPr lang="en-US" sz="1400" dirty="0"/>
              <a:t>, </a:t>
            </a:r>
            <a:r>
              <a:rPr lang="en-US" sz="1400" dirty="0" err="1"/>
              <a:t>yüksek</a:t>
            </a:r>
            <a:r>
              <a:rPr lang="en-US" sz="1400" dirty="0"/>
              <a:t> </a:t>
            </a:r>
            <a:r>
              <a:rPr lang="en-US" sz="1400" dirty="0" err="1"/>
              <a:t>düzeyli</a:t>
            </a:r>
            <a:r>
              <a:rPr lang="en-US" sz="1400" dirty="0"/>
              <a:t> </a:t>
            </a:r>
            <a:r>
              <a:rPr lang="en-US" sz="1400" dirty="0" err="1"/>
              <a:t>tasarımın</a:t>
            </a:r>
            <a:r>
              <a:rPr lang="en-US" sz="1400" dirty="0"/>
              <a:t> </a:t>
            </a:r>
            <a:r>
              <a:rPr lang="en-US" sz="1400" dirty="0" err="1"/>
              <a:t>diyagramatik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temsil</a:t>
            </a:r>
            <a:r>
              <a:rPr lang="en-US" sz="1400" dirty="0"/>
              <a:t> </a:t>
            </a:r>
            <a:r>
              <a:rPr lang="en-US" sz="1400" dirty="0" err="1"/>
              <a:t>edilebilmesi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tasarım</a:t>
            </a:r>
            <a:r>
              <a:rPr lang="en-US" sz="1400" dirty="0"/>
              <a:t> </a:t>
            </a:r>
            <a:r>
              <a:rPr lang="en-US" sz="1400" dirty="0" err="1"/>
              <a:t>sürecine</a:t>
            </a:r>
            <a:r>
              <a:rPr lang="en-US" sz="1400" dirty="0"/>
              <a:t> </a:t>
            </a:r>
            <a:r>
              <a:rPr lang="en-US" sz="1400" dirty="0" err="1"/>
              <a:t>girdi</a:t>
            </a:r>
            <a:r>
              <a:rPr lang="en-US" sz="1400" dirty="0"/>
              <a:t> </a:t>
            </a:r>
            <a:r>
              <a:rPr lang="en-US" sz="1400" dirty="0" err="1"/>
              <a:t>sağlaması</a:t>
            </a:r>
            <a:r>
              <a:rPr lang="en-US" sz="1400" dirty="0"/>
              <a:t> </a:t>
            </a:r>
            <a:r>
              <a:rPr lang="en-US" sz="1400" dirty="0" err="1"/>
              <a:t>gereken</a:t>
            </a:r>
            <a:r>
              <a:rPr lang="en-US" sz="1400" dirty="0"/>
              <a:t> </a:t>
            </a:r>
            <a:r>
              <a:rPr lang="en-US" sz="1400" dirty="0" err="1"/>
              <a:t>birçok</a:t>
            </a:r>
            <a:r>
              <a:rPr lang="en-US" sz="1400" dirty="0"/>
              <a:t> </a:t>
            </a:r>
            <a:r>
              <a:rPr lang="en-US" sz="1400" dirty="0" err="1"/>
              <a:t>kişi</a:t>
            </a:r>
            <a:r>
              <a:rPr lang="en-US" sz="1400" dirty="0"/>
              <a:t> </a:t>
            </a:r>
            <a:r>
              <a:rPr lang="en-US" sz="1400" dirty="0" err="1"/>
              <a:t>tarafından</a:t>
            </a:r>
            <a:r>
              <a:rPr lang="en-US" sz="1400" dirty="0"/>
              <a:t> </a:t>
            </a:r>
            <a:r>
              <a:rPr lang="en-US" sz="1400" dirty="0" err="1"/>
              <a:t>kolayca</a:t>
            </a:r>
            <a:r>
              <a:rPr lang="en-US" sz="1400" dirty="0"/>
              <a:t> </a:t>
            </a:r>
            <a:r>
              <a:rPr lang="en-US" sz="1400" dirty="0" err="1"/>
              <a:t>anlaşılabilmesi</a:t>
            </a:r>
            <a:r>
              <a:rPr lang="en-US" sz="1400" dirty="0"/>
              <a:t> </a:t>
            </a:r>
            <a:r>
              <a:rPr lang="en-US" sz="1400" dirty="0" err="1"/>
              <a:t>gibi</a:t>
            </a:r>
            <a:r>
              <a:rPr lang="en-US" sz="1400" dirty="0"/>
              <a:t> ek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avantaj</a:t>
            </a:r>
            <a:r>
              <a:rPr lang="en-US" sz="1400" dirty="0"/>
              <a:t> </a:t>
            </a:r>
            <a:r>
              <a:rPr lang="en-US" sz="1400" dirty="0" err="1"/>
              <a:t>sunar</a:t>
            </a:r>
            <a:r>
              <a:rPr lang="en-US" sz="14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58765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818D3-18EB-3561-80CA-952EA27DC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08AE-8D84-902B-ED87-CCFEF56B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Büyük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İşletmeler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için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Kavramsal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Tasarım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79559-D7AA-8C87-36FD-55BE9E62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Tasarım</a:t>
            </a:r>
            <a:r>
              <a:rPr lang="en-US" sz="1400" dirty="0"/>
              <a:t> </a:t>
            </a:r>
            <a:r>
              <a:rPr lang="en-US" sz="1400" dirty="0" err="1"/>
              <a:t>sürecinin</a:t>
            </a:r>
            <a:r>
              <a:rPr lang="en-US" sz="1400" dirty="0"/>
              <a:t> </a:t>
            </a:r>
            <a:r>
              <a:rPr lang="en-US" sz="1400" dirty="0" err="1"/>
              <a:t>önemli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yönü</a:t>
            </a:r>
            <a:r>
              <a:rPr lang="en-US" sz="1400" dirty="0"/>
              <a:t>, </a:t>
            </a:r>
            <a:r>
              <a:rPr lang="en-US" sz="1400" dirty="0" err="1"/>
              <a:t>genel</a:t>
            </a:r>
            <a:r>
              <a:rPr lang="en-US" sz="1400" dirty="0"/>
              <a:t> </a:t>
            </a:r>
            <a:r>
              <a:rPr lang="en-US" sz="1400" dirty="0" err="1"/>
              <a:t>tasarımın</a:t>
            </a:r>
            <a:r>
              <a:rPr lang="en-US" sz="1400" dirty="0"/>
              <a:t> </a:t>
            </a:r>
            <a:r>
              <a:rPr lang="en-US" sz="1400" dirty="0" err="1"/>
              <a:t>gelişimini</a:t>
            </a:r>
            <a:r>
              <a:rPr lang="en-US" sz="1400" dirty="0"/>
              <a:t> </a:t>
            </a:r>
            <a:r>
              <a:rPr lang="en-US" sz="1400" dirty="0" err="1"/>
              <a:t>yapılandırmak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tasarımın</a:t>
            </a:r>
            <a:r>
              <a:rPr lang="en-US" sz="1400" dirty="0"/>
              <a:t> </a:t>
            </a:r>
            <a:r>
              <a:rPr lang="en-US" sz="1400" dirty="0" err="1"/>
              <a:t>tüm</a:t>
            </a:r>
            <a:r>
              <a:rPr lang="en-US" sz="1400" dirty="0"/>
              <a:t> </a:t>
            </a:r>
            <a:r>
              <a:rPr lang="en-US" sz="1400" dirty="0" err="1"/>
              <a:t>kullanıcı</a:t>
            </a:r>
            <a:r>
              <a:rPr lang="en-US" sz="1400" dirty="0"/>
              <a:t> </a:t>
            </a:r>
            <a:r>
              <a:rPr lang="en-US" sz="1400" dirty="0" err="1"/>
              <a:t>gereksinimlerini</a:t>
            </a:r>
            <a:r>
              <a:rPr lang="en-US" sz="1400" dirty="0"/>
              <a:t> </a:t>
            </a:r>
            <a:r>
              <a:rPr lang="en-US" sz="1400" dirty="0" err="1"/>
              <a:t>hesaba</a:t>
            </a:r>
            <a:r>
              <a:rPr lang="en-US" sz="1400" dirty="0"/>
              <a:t> </a:t>
            </a:r>
            <a:r>
              <a:rPr lang="en-US" sz="1400" dirty="0" err="1"/>
              <a:t>katmasını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tutarlı</a:t>
            </a:r>
            <a:r>
              <a:rPr lang="en-US" sz="1400" dirty="0"/>
              <a:t> </a:t>
            </a:r>
            <a:r>
              <a:rPr lang="en-US" sz="1400" dirty="0" err="1"/>
              <a:t>olmasını</a:t>
            </a:r>
            <a:r>
              <a:rPr lang="en-US" sz="1400" dirty="0"/>
              <a:t> </a:t>
            </a:r>
            <a:r>
              <a:rPr lang="en-US" sz="1400" dirty="0" err="1"/>
              <a:t>sağlamak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kullanılan</a:t>
            </a:r>
            <a:r>
              <a:rPr lang="en-US" sz="1400" dirty="0"/>
              <a:t> </a:t>
            </a:r>
            <a:r>
              <a:rPr lang="en-US" sz="1400" dirty="0" err="1"/>
              <a:t>metodolojidir</a:t>
            </a:r>
            <a:r>
              <a:rPr lang="en-US" sz="1400" dirty="0"/>
              <a:t>. </a:t>
            </a:r>
            <a:r>
              <a:rPr lang="en-US" sz="1400" dirty="0" err="1"/>
              <a:t>Genel</a:t>
            </a:r>
            <a:r>
              <a:rPr lang="en-US" sz="1400" dirty="0"/>
              <a:t> </a:t>
            </a:r>
            <a:r>
              <a:rPr lang="en-US" sz="1400" dirty="0" err="1"/>
              <a:t>yaklaşım</a:t>
            </a:r>
            <a:r>
              <a:rPr lang="en-US" sz="1400" dirty="0"/>
              <a:t>, </a:t>
            </a:r>
            <a:r>
              <a:rPr lang="en-US" sz="1400" dirty="0" err="1"/>
              <a:t>çeşitli</a:t>
            </a:r>
            <a:r>
              <a:rPr lang="en-US" sz="1400" dirty="0"/>
              <a:t> </a:t>
            </a:r>
            <a:r>
              <a:rPr lang="en-US" sz="1400" dirty="0" err="1"/>
              <a:t>kullanıcı</a:t>
            </a:r>
            <a:r>
              <a:rPr lang="en-US" sz="1400" dirty="0"/>
              <a:t> </a:t>
            </a:r>
            <a:r>
              <a:rPr lang="en-US" sz="1400" dirty="0" err="1"/>
              <a:t>gruplarının</a:t>
            </a:r>
            <a:r>
              <a:rPr lang="en-US" sz="1400" dirty="0"/>
              <a:t> </a:t>
            </a:r>
            <a:r>
              <a:rPr lang="en-US" sz="1400" dirty="0" err="1"/>
              <a:t>gereksinimlerinin</a:t>
            </a:r>
            <a:r>
              <a:rPr lang="en-US" sz="1400" dirty="0"/>
              <a:t> </a:t>
            </a:r>
            <a:r>
              <a:rPr lang="en-US" sz="1400" dirty="0" err="1"/>
              <a:t>dikkate</a:t>
            </a:r>
            <a:r>
              <a:rPr lang="en-US" sz="1400" dirty="0"/>
              <a:t> </a:t>
            </a:r>
            <a:r>
              <a:rPr lang="en-US" sz="1400" dirty="0" err="1"/>
              <a:t>alınması</a:t>
            </a:r>
            <a:r>
              <a:rPr lang="en-US" sz="1400" dirty="0"/>
              <a:t>, </a:t>
            </a:r>
            <a:r>
              <a:rPr lang="en-US" sz="1400" dirty="0" err="1"/>
              <a:t>çakışan</a:t>
            </a:r>
            <a:r>
              <a:rPr lang="en-US" sz="1400" dirty="0"/>
              <a:t> </a:t>
            </a:r>
            <a:r>
              <a:rPr lang="en-US" sz="1400" dirty="0" err="1"/>
              <a:t>gereksinimlerin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çözülmesi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gereksinim</a:t>
            </a:r>
            <a:r>
              <a:rPr lang="en-US" sz="1400" dirty="0"/>
              <a:t> </a:t>
            </a:r>
            <a:r>
              <a:rPr lang="en-US" sz="1400" dirty="0" err="1"/>
              <a:t>analizi</a:t>
            </a:r>
            <a:r>
              <a:rPr lang="en-US" sz="1400" dirty="0"/>
              <a:t> </a:t>
            </a:r>
            <a:r>
              <a:rPr lang="en-US" sz="1400" dirty="0" err="1"/>
              <a:t>aşamasının</a:t>
            </a:r>
            <a:r>
              <a:rPr lang="en-US" sz="1400" dirty="0"/>
              <a:t> </a:t>
            </a:r>
            <a:r>
              <a:rPr lang="en-US" sz="1400" dirty="0" err="1"/>
              <a:t>sonunda</a:t>
            </a:r>
            <a:r>
              <a:rPr lang="en-US" sz="1400" dirty="0"/>
              <a:t> </a:t>
            </a:r>
            <a:r>
              <a:rPr lang="en-US" sz="1400" dirty="0" err="1"/>
              <a:t>tek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küresel</a:t>
            </a:r>
            <a:r>
              <a:rPr lang="en-US" sz="1400" dirty="0"/>
              <a:t> </a:t>
            </a:r>
            <a:r>
              <a:rPr lang="en-US" sz="1400" dirty="0" err="1"/>
              <a:t>gereksinim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oluşturulmasıdır</a:t>
            </a:r>
            <a:r>
              <a:rPr lang="en-US" sz="1400" dirty="0"/>
              <a:t>. Tek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küresel</a:t>
            </a:r>
            <a:r>
              <a:rPr lang="en-US" sz="1400" dirty="0"/>
              <a:t> </a:t>
            </a:r>
            <a:r>
              <a:rPr lang="en-US" sz="1400" dirty="0" err="1"/>
              <a:t>gereksinim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oluşturmak</a:t>
            </a:r>
            <a:r>
              <a:rPr lang="en-US" sz="1400" dirty="0"/>
              <a:t> </a:t>
            </a:r>
            <a:r>
              <a:rPr lang="en-US" sz="1400" dirty="0" err="1"/>
              <a:t>zor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görevdir</a:t>
            </a:r>
            <a:r>
              <a:rPr lang="en-US" sz="1400" dirty="0"/>
              <a:t>, </a:t>
            </a:r>
            <a:r>
              <a:rPr lang="en-US" sz="1400" dirty="0" err="1"/>
              <a:t>ancak</a:t>
            </a:r>
            <a:r>
              <a:rPr lang="en-US" sz="1400" dirty="0"/>
              <a:t> </a:t>
            </a:r>
            <a:r>
              <a:rPr lang="en-US" sz="1400" dirty="0" err="1"/>
              <a:t>kavramsal</a:t>
            </a:r>
            <a:r>
              <a:rPr lang="en-US" sz="1400" dirty="0"/>
              <a:t> </a:t>
            </a:r>
            <a:r>
              <a:rPr lang="en-US" sz="1400" dirty="0" err="1"/>
              <a:t>tasarım</a:t>
            </a:r>
            <a:r>
              <a:rPr lang="en-US" sz="1400" dirty="0"/>
              <a:t> </a:t>
            </a:r>
            <a:r>
              <a:rPr lang="en-US" sz="1400" dirty="0" err="1"/>
              <a:t>aşamasının</a:t>
            </a:r>
            <a:r>
              <a:rPr lang="en-US" sz="1400" dirty="0"/>
              <a:t> </a:t>
            </a:r>
            <a:r>
              <a:rPr lang="en-US" sz="1400" dirty="0" err="1"/>
              <a:t>kuruluş</a:t>
            </a:r>
            <a:r>
              <a:rPr lang="en-US" sz="1400" dirty="0"/>
              <a:t> </a:t>
            </a:r>
            <a:r>
              <a:rPr lang="en-US" sz="1400" dirty="0" err="1"/>
              <a:t>genelindeki</a:t>
            </a:r>
            <a:r>
              <a:rPr lang="en-US" sz="1400" dirty="0"/>
              <a:t> </a:t>
            </a:r>
            <a:r>
              <a:rPr lang="en-US" sz="1400" dirty="0" err="1"/>
              <a:t>tüm</a:t>
            </a:r>
            <a:r>
              <a:rPr lang="en-US" sz="1400" dirty="0"/>
              <a:t> </a:t>
            </a:r>
            <a:r>
              <a:rPr lang="en-US" sz="1400" dirty="0" err="1"/>
              <a:t>verileri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uygulamaları</a:t>
            </a:r>
            <a:r>
              <a:rPr lang="en-US" sz="1400" dirty="0"/>
              <a:t> </a:t>
            </a:r>
            <a:r>
              <a:rPr lang="en-US" sz="1400" dirty="0" err="1"/>
              <a:t>kapsayan</a:t>
            </a:r>
            <a:r>
              <a:rPr lang="en-US" sz="1400" dirty="0"/>
              <a:t> </a:t>
            </a:r>
            <a:r>
              <a:rPr lang="en-US" sz="1400" dirty="0" err="1"/>
              <a:t>mantıksal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şemanın</a:t>
            </a:r>
            <a:r>
              <a:rPr lang="en-US" sz="1400" dirty="0"/>
              <a:t> </a:t>
            </a:r>
            <a:r>
              <a:rPr lang="en-US" sz="1400" dirty="0" err="1"/>
              <a:t>geliştirilmesiyle</a:t>
            </a:r>
            <a:r>
              <a:rPr lang="en-US" sz="1400" dirty="0"/>
              <a:t> </a:t>
            </a:r>
            <a:r>
              <a:rPr lang="en-US" sz="1400" dirty="0" err="1"/>
              <a:t>devam</a:t>
            </a:r>
            <a:r>
              <a:rPr lang="en-US" sz="1400" dirty="0"/>
              <a:t> </a:t>
            </a:r>
            <a:r>
              <a:rPr lang="en-US" sz="1400" dirty="0" err="1"/>
              <a:t>etmesini</a:t>
            </a:r>
            <a:r>
              <a:rPr lang="en-US" sz="1400" dirty="0"/>
              <a:t> </a:t>
            </a:r>
            <a:r>
              <a:rPr lang="en-US" sz="1400" dirty="0" err="1"/>
              <a:t>sağlar</a:t>
            </a:r>
            <a:r>
              <a:rPr lang="en-US" sz="14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367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EB035-1CF5-570C-E965-8DCA30E58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1B13-624D-6CB4-F1DE-981EC471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Büyük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İşletmeler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için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Kavramsal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00B0F0"/>
                </a:solidFill>
              </a:rPr>
              <a:t>Tasarım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0E1E-F3AD-83B6-6744-E7A142CA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Alternatif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yaklaşım</a:t>
            </a:r>
            <a:r>
              <a:rPr lang="en-US" sz="1400" dirty="0"/>
              <a:t>, </a:t>
            </a:r>
            <a:r>
              <a:rPr lang="en-US" sz="1400" dirty="0" err="1"/>
              <a:t>farklı</a:t>
            </a:r>
            <a:r>
              <a:rPr lang="en-US" sz="1400" dirty="0"/>
              <a:t> </a:t>
            </a:r>
            <a:r>
              <a:rPr lang="en-US" sz="1400" dirty="0" err="1"/>
              <a:t>kullanıcı</a:t>
            </a:r>
            <a:r>
              <a:rPr lang="en-US" sz="1400" dirty="0"/>
              <a:t> </a:t>
            </a:r>
            <a:r>
              <a:rPr lang="en-US" sz="1400" dirty="0" err="1"/>
              <a:t>grupları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ayrı</a:t>
            </a:r>
            <a:r>
              <a:rPr lang="en-US" sz="1400" dirty="0"/>
              <a:t> </a:t>
            </a:r>
            <a:r>
              <a:rPr lang="en-US" sz="1400" dirty="0" err="1"/>
              <a:t>kavramsal</a:t>
            </a:r>
            <a:r>
              <a:rPr lang="en-US" sz="1400" dirty="0"/>
              <a:t> </a:t>
            </a:r>
            <a:r>
              <a:rPr lang="en-US" sz="1400" dirty="0" err="1"/>
              <a:t>şemalar</a:t>
            </a:r>
            <a:r>
              <a:rPr lang="en-US" sz="1400" dirty="0"/>
              <a:t> </a:t>
            </a:r>
            <a:r>
              <a:rPr lang="en-US" sz="1400" dirty="0" err="1"/>
              <a:t>geliştirmek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ardından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kavramsal</a:t>
            </a:r>
            <a:r>
              <a:rPr lang="en-US" sz="1400" dirty="0"/>
              <a:t> </a:t>
            </a:r>
            <a:r>
              <a:rPr lang="en-US" sz="1400" dirty="0" err="1"/>
              <a:t>şemaları</a:t>
            </a:r>
            <a:r>
              <a:rPr lang="en-US" sz="1400" dirty="0"/>
              <a:t> </a:t>
            </a:r>
            <a:r>
              <a:rPr lang="en-US" sz="1400" dirty="0" err="1"/>
              <a:t>entegre</a:t>
            </a:r>
            <a:r>
              <a:rPr lang="en-US" sz="1400" dirty="0"/>
              <a:t> </a:t>
            </a:r>
            <a:r>
              <a:rPr lang="en-US" sz="1400" dirty="0" err="1"/>
              <a:t>etmektir</a:t>
            </a:r>
            <a:r>
              <a:rPr lang="en-US" sz="1400" dirty="0"/>
              <a:t>. </a:t>
            </a:r>
            <a:r>
              <a:rPr lang="en-US" sz="1400" dirty="0" err="1"/>
              <a:t>Birden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kavramsal</a:t>
            </a:r>
            <a:r>
              <a:rPr lang="en-US" sz="1400" dirty="0"/>
              <a:t> </a:t>
            </a:r>
            <a:r>
              <a:rPr lang="en-US" sz="1400" dirty="0" err="1"/>
              <a:t>şemayı</a:t>
            </a:r>
            <a:r>
              <a:rPr lang="en-US" sz="1400" dirty="0"/>
              <a:t> </a:t>
            </a:r>
            <a:r>
              <a:rPr lang="en-US" sz="1400" dirty="0" err="1"/>
              <a:t>entegre</a:t>
            </a:r>
            <a:r>
              <a:rPr lang="en-US" sz="1400" dirty="0"/>
              <a:t> </a:t>
            </a:r>
            <a:r>
              <a:rPr lang="en-US" sz="1400" dirty="0" err="1"/>
              <a:t>etmek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varlıklar</a:t>
            </a:r>
            <a:r>
              <a:rPr lang="en-US" sz="1400" dirty="0"/>
              <a:t>, </a:t>
            </a:r>
            <a:r>
              <a:rPr lang="en-US" sz="1400" dirty="0" err="1"/>
              <a:t>ilişkiler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nitelikler</a:t>
            </a:r>
            <a:r>
              <a:rPr lang="en-US" sz="1400" dirty="0"/>
              <a:t> </a:t>
            </a:r>
            <a:r>
              <a:rPr lang="en-US" sz="1400" dirty="0" err="1"/>
              <a:t>arasında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kurmalı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çok</a:t>
            </a:r>
            <a:r>
              <a:rPr lang="en-US" sz="1400" dirty="0"/>
              <a:t> </a:t>
            </a:r>
            <a:r>
              <a:rPr lang="en-US" sz="1400" dirty="0" err="1"/>
              <a:t>sayıda</a:t>
            </a:r>
            <a:r>
              <a:rPr lang="en-US" sz="1400" dirty="0"/>
              <a:t> </a:t>
            </a:r>
            <a:r>
              <a:rPr lang="en-US" sz="1400" dirty="0" err="1"/>
              <a:t>çatışma</a:t>
            </a:r>
            <a:r>
              <a:rPr lang="en-US" sz="1400" dirty="0"/>
              <a:t> </a:t>
            </a:r>
            <a:r>
              <a:rPr lang="en-US" sz="1400" dirty="0" err="1"/>
              <a:t>türünü</a:t>
            </a:r>
            <a:r>
              <a:rPr lang="en-US" sz="1400" dirty="0"/>
              <a:t> (</a:t>
            </a:r>
            <a:r>
              <a:rPr lang="en-US" sz="1400" dirty="0" err="1"/>
              <a:t>örneğin</a:t>
            </a:r>
            <a:r>
              <a:rPr lang="en-US" sz="1400" dirty="0"/>
              <a:t>, </a:t>
            </a:r>
            <a:r>
              <a:rPr lang="en-US" sz="1400" dirty="0" err="1"/>
              <a:t>adlandırma</a:t>
            </a:r>
            <a:r>
              <a:rPr lang="en-US" sz="1400" dirty="0"/>
              <a:t> </a:t>
            </a:r>
            <a:r>
              <a:rPr lang="en-US" sz="1400" dirty="0" err="1"/>
              <a:t>çatışmaları</a:t>
            </a:r>
            <a:r>
              <a:rPr lang="en-US" sz="1400" dirty="0"/>
              <a:t>, </a:t>
            </a:r>
            <a:r>
              <a:rPr lang="en-US" sz="1400" dirty="0" err="1"/>
              <a:t>alan</a:t>
            </a:r>
            <a:r>
              <a:rPr lang="en-US" sz="1400" dirty="0"/>
              <a:t> </a:t>
            </a:r>
            <a:r>
              <a:rPr lang="en-US" sz="1400" dirty="0" err="1"/>
              <a:t>uyumsuzlukları</a:t>
            </a:r>
            <a:r>
              <a:rPr lang="en-US" sz="1400" dirty="0"/>
              <a:t>, </a:t>
            </a:r>
            <a:r>
              <a:rPr lang="en-US" sz="1400" dirty="0" err="1"/>
              <a:t>ölçüm</a:t>
            </a:r>
            <a:r>
              <a:rPr lang="en-US" sz="1400" dirty="0"/>
              <a:t> </a:t>
            </a:r>
            <a:r>
              <a:rPr lang="en-US" sz="1400" dirty="0" err="1"/>
              <a:t>birimlerindeki</a:t>
            </a:r>
            <a:r>
              <a:rPr lang="en-US" sz="1400" dirty="0"/>
              <a:t> </a:t>
            </a:r>
            <a:r>
              <a:rPr lang="en-US" sz="1400" dirty="0" err="1"/>
              <a:t>farklılıklar</a:t>
            </a:r>
            <a:r>
              <a:rPr lang="en-US" sz="1400" dirty="0"/>
              <a:t>) </a:t>
            </a:r>
            <a:r>
              <a:rPr lang="en-US" sz="1400" dirty="0" err="1"/>
              <a:t>çözmeliyiz</a:t>
            </a:r>
            <a:r>
              <a:rPr lang="en-US" sz="1400" dirty="0"/>
              <a:t>. Bu </a:t>
            </a:r>
            <a:r>
              <a:rPr lang="en-US" sz="1400" dirty="0" err="1"/>
              <a:t>görev</a:t>
            </a:r>
            <a:r>
              <a:rPr lang="en-US" sz="1400" dirty="0"/>
              <a:t> </a:t>
            </a:r>
            <a:r>
              <a:rPr lang="en-US" sz="1400" dirty="0" err="1"/>
              <a:t>kendi</a:t>
            </a:r>
            <a:r>
              <a:rPr lang="en-US" sz="1400" dirty="0"/>
              <a:t> </a:t>
            </a:r>
            <a:r>
              <a:rPr lang="en-US" sz="1400" dirty="0" err="1"/>
              <a:t>başına</a:t>
            </a:r>
            <a:r>
              <a:rPr lang="en-US" sz="1400" dirty="0"/>
              <a:t> </a:t>
            </a:r>
            <a:r>
              <a:rPr lang="en-US" sz="1400" dirty="0" err="1"/>
              <a:t>zordur</a:t>
            </a:r>
            <a:r>
              <a:rPr lang="en-US" sz="1400" dirty="0"/>
              <a:t>. </a:t>
            </a:r>
            <a:r>
              <a:rPr lang="en-US" sz="1400" dirty="0" err="1"/>
              <a:t>Bazı</a:t>
            </a:r>
            <a:r>
              <a:rPr lang="en-US" sz="1400" dirty="0"/>
              <a:t> </a:t>
            </a:r>
            <a:r>
              <a:rPr lang="en-US" sz="1400" dirty="0" err="1"/>
              <a:t>durumlarda</a:t>
            </a:r>
            <a:r>
              <a:rPr lang="en-US" sz="1400" dirty="0"/>
              <a:t> </a:t>
            </a:r>
            <a:r>
              <a:rPr lang="en-US" sz="1400" dirty="0" err="1"/>
              <a:t>şema</a:t>
            </a:r>
            <a:r>
              <a:rPr lang="en-US" sz="1400" dirty="0"/>
              <a:t> </a:t>
            </a:r>
            <a:r>
              <a:rPr lang="en-US" sz="1400" dirty="0" err="1"/>
              <a:t>entegrasyonu</a:t>
            </a:r>
            <a:r>
              <a:rPr lang="en-US" sz="1400" dirty="0"/>
              <a:t> </a:t>
            </a:r>
            <a:r>
              <a:rPr lang="en-US" sz="1400" dirty="0" err="1"/>
              <a:t>kaçınılmazdır</a:t>
            </a:r>
            <a:r>
              <a:rPr lang="en-US" sz="1400" dirty="0"/>
              <a:t>, </a:t>
            </a:r>
            <a:r>
              <a:rPr lang="en-US" sz="1400" dirty="0" err="1"/>
              <a:t>örneğin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kuruluş</a:t>
            </a:r>
            <a:r>
              <a:rPr lang="en-US" sz="1400" dirty="0"/>
              <a:t> </a:t>
            </a:r>
            <a:r>
              <a:rPr lang="en-US" sz="1400" dirty="0" err="1"/>
              <a:t>başka</a:t>
            </a:r>
            <a:r>
              <a:rPr lang="en-US" sz="1400" dirty="0"/>
              <a:t> </a:t>
            </a:r>
            <a:r>
              <a:rPr lang="en-US" sz="1400" dirty="0" err="1"/>
              <a:t>biriyle</a:t>
            </a:r>
            <a:r>
              <a:rPr lang="en-US" sz="1400" dirty="0"/>
              <a:t> </a:t>
            </a:r>
            <a:r>
              <a:rPr lang="en-US" sz="1400" dirty="0" err="1"/>
              <a:t>birleştiğinde</a:t>
            </a:r>
            <a:r>
              <a:rPr lang="en-US" sz="1400" dirty="0"/>
              <a:t>, </a:t>
            </a:r>
            <a:r>
              <a:rPr lang="en-US" sz="1400" dirty="0" err="1"/>
              <a:t>mevcut</a:t>
            </a:r>
            <a:r>
              <a:rPr lang="en-US" sz="1400" dirty="0"/>
              <a:t> </a:t>
            </a:r>
            <a:r>
              <a:rPr lang="en-US" sz="1400" dirty="0" err="1"/>
              <a:t>veritabanlarının</a:t>
            </a:r>
            <a:r>
              <a:rPr lang="en-US" sz="1400" dirty="0"/>
              <a:t> </a:t>
            </a:r>
            <a:r>
              <a:rPr lang="en-US" sz="1400" dirty="0" err="1"/>
              <a:t>entegre</a:t>
            </a:r>
            <a:r>
              <a:rPr lang="en-US" sz="1400" dirty="0"/>
              <a:t> </a:t>
            </a:r>
            <a:r>
              <a:rPr lang="en-US" sz="1400" dirty="0" err="1"/>
              <a:t>edilmesi</a:t>
            </a:r>
            <a:r>
              <a:rPr lang="en-US" sz="1400" dirty="0"/>
              <a:t> </a:t>
            </a:r>
            <a:r>
              <a:rPr lang="en-US" sz="1400" dirty="0" err="1"/>
              <a:t>gerekebilir</a:t>
            </a:r>
            <a:r>
              <a:rPr lang="en-US" sz="1400" dirty="0"/>
              <a:t>. </a:t>
            </a:r>
            <a:r>
              <a:rPr lang="en-US" sz="1400" dirty="0" err="1"/>
              <a:t>Şema</a:t>
            </a:r>
            <a:r>
              <a:rPr lang="en-US" sz="1400" dirty="0"/>
              <a:t> </a:t>
            </a:r>
            <a:r>
              <a:rPr lang="en-US" sz="1400" dirty="0" err="1"/>
              <a:t>entegrasyonu</a:t>
            </a:r>
            <a:r>
              <a:rPr lang="en-US" sz="1400" dirty="0"/>
              <a:t>, </a:t>
            </a:r>
            <a:r>
              <a:rPr lang="en-US" sz="1400" dirty="0" err="1"/>
              <a:t>kullanıcıların</a:t>
            </a:r>
            <a:r>
              <a:rPr lang="en-US" sz="1400" dirty="0"/>
              <a:t> </a:t>
            </a:r>
            <a:r>
              <a:rPr lang="en-US" sz="1400" dirty="0" err="1"/>
              <a:t>genellikle</a:t>
            </a:r>
            <a:r>
              <a:rPr lang="en-US" sz="1400" dirty="0"/>
              <a:t> </a:t>
            </a:r>
            <a:r>
              <a:rPr lang="en-US" sz="1400" dirty="0" err="1"/>
              <a:t>farklı</a:t>
            </a:r>
            <a:r>
              <a:rPr lang="en-US" sz="1400" dirty="0"/>
              <a:t> </a:t>
            </a:r>
            <a:r>
              <a:rPr lang="en-US" sz="1400" dirty="0" err="1"/>
              <a:t>kuruluşlar</a:t>
            </a:r>
            <a:r>
              <a:rPr lang="en-US" sz="1400" dirty="0"/>
              <a:t> </a:t>
            </a:r>
            <a:r>
              <a:rPr lang="en-US" sz="1400" dirty="0" err="1"/>
              <a:t>tarafından</a:t>
            </a:r>
            <a:r>
              <a:rPr lang="en-US" sz="1400" dirty="0"/>
              <a:t> </a:t>
            </a:r>
            <a:r>
              <a:rPr lang="en-US" sz="1400" dirty="0" err="1"/>
              <a:t>sürdürülen</a:t>
            </a:r>
            <a:r>
              <a:rPr lang="en-US" sz="1400" dirty="0"/>
              <a:t> </a:t>
            </a:r>
            <a:r>
              <a:rPr lang="en-US" sz="1400" dirty="0" err="1"/>
              <a:t>heterojen</a:t>
            </a:r>
            <a:r>
              <a:rPr lang="en-US" sz="1400" dirty="0"/>
              <a:t> </a:t>
            </a:r>
            <a:r>
              <a:rPr lang="en-US" sz="1400" dirty="0" err="1"/>
              <a:t>veri</a:t>
            </a:r>
            <a:r>
              <a:rPr lang="en-US" sz="1400" dirty="0"/>
              <a:t> </a:t>
            </a:r>
            <a:r>
              <a:rPr lang="en-US" sz="1400" dirty="0" err="1"/>
              <a:t>kaynaklarına</a:t>
            </a:r>
            <a:r>
              <a:rPr lang="en-US" sz="1400" dirty="0"/>
              <a:t> </a:t>
            </a:r>
            <a:r>
              <a:rPr lang="en-US" sz="1400" dirty="0" err="1"/>
              <a:t>erişim</a:t>
            </a:r>
            <a:r>
              <a:rPr lang="en-US" sz="1400" dirty="0"/>
              <a:t> </a:t>
            </a:r>
            <a:r>
              <a:rPr lang="en-US" sz="1400" dirty="0" err="1"/>
              <a:t>talep</a:t>
            </a:r>
            <a:r>
              <a:rPr lang="en-US" sz="1400" dirty="0"/>
              <a:t> </a:t>
            </a:r>
            <a:r>
              <a:rPr lang="en-US" sz="1400" dirty="0" err="1"/>
              <a:t>etmesiyle</a:t>
            </a:r>
            <a:r>
              <a:rPr lang="en-US" sz="1400" dirty="0"/>
              <a:t> de </a:t>
            </a:r>
            <a:r>
              <a:rPr lang="en-US" sz="1400" dirty="0" err="1"/>
              <a:t>önem</a:t>
            </a:r>
            <a:r>
              <a:rPr lang="en-US" sz="1400" dirty="0"/>
              <a:t> </a:t>
            </a:r>
            <a:r>
              <a:rPr lang="en-US" sz="1400" dirty="0" err="1"/>
              <a:t>kazanmaktadır</a:t>
            </a:r>
            <a:r>
              <a:rPr lang="en-US" sz="1400" dirty="0"/>
              <a:t>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825533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90EC6-F581-87CB-4E98-34150E2EB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1FB0-49AF-EF98-91CA-5734EB6E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Gözden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Geçirme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12E6-4D1D-402F-088A-1C8AB632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 err="1"/>
              <a:t>Veritabanı</a:t>
            </a:r>
            <a:r>
              <a:rPr lang="en-US" sz="1400" dirty="0"/>
              <a:t> </a:t>
            </a:r>
            <a:r>
              <a:rPr lang="en-US" sz="1400" dirty="0" err="1"/>
              <a:t>tasarımının</a:t>
            </a:r>
            <a:r>
              <a:rPr lang="en-US" sz="1400" dirty="0"/>
              <a:t> </a:t>
            </a:r>
            <a:r>
              <a:rPr lang="en-US" sz="1400" dirty="0" err="1"/>
              <a:t>altı</a:t>
            </a:r>
            <a:r>
              <a:rPr lang="en-US" sz="1400" dirty="0"/>
              <a:t> </a:t>
            </a:r>
            <a:r>
              <a:rPr lang="en-US" sz="1400" dirty="0" err="1"/>
              <a:t>adımı</a:t>
            </a:r>
            <a:r>
              <a:rPr lang="en-US" sz="1400" dirty="0"/>
              <a:t> </a:t>
            </a:r>
            <a:r>
              <a:rPr lang="en-US" sz="1400" dirty="0" err="1"/>
              <a:t>vardır</a:t>
            </a:r>
            <a:r>
              <a:rPr lang="en-US" sz="1400" dirty="0"/>
              <a:t>: </a:t>
            </a:r>
            <a:r>
              <a:rPr lang="en-US" sz="1400" dirty="0" err="1"/>
              <a:t>gereksinim</a:t>
            </a:r>
            <a:r>
              <a:rPr lang="en-US" sz="1400" dirty="0"/>
              <a:t> </a:t>
            </a:r>
            <a:r>
              <a:rPr lang="en-US" sz="1400" dirty="0" err="1"/>
              <a:t>analizi</a:t>
            </a:r>
            <a:r>
              <a:rPr lang="en-US" sz="1400" dirty="0"/>
              <a:t>, </a:t>
            </a:r>
            <a:r>
              <a:rPr lang="en-US" sz="1400" dirty="0" err="1"/>
              <a:t>kavramsal</a:t>
            </a:r>
            <a:r>
              <a:rPr lang="en-US" sz="1400" dirty="0"/>
              <a:t> </a:t>
            </a:r>
            <a:r>
              <a:rPr lang="en-US" sz="1400" dirty="0" err="1"/>
              <a:t>veritabanı</a:t>
            </a:r>
            <a:r>
              <a:rPr lang="en-US" sz="1400" dirty="0"/>
              <a:t> </a:t>
            </a:r>
            <a:r>
              <a:rPr lang="en-US" sz="1400" dirty="0" err="1"/>
              <a:t>tasarımı</a:t>
            </a:r>
            <a:r>
              <a:rPr lang="en-US" sz="1400" dirty="0"/>
              <a:t>, </a:t>
            </a:r>
            <a:r>
              <a:rPr lang="en-US" sz="1400" dirty="0" err="1"/>
              <a:t>mantıksal</a:t>
            </a:r>
            <a:r>
              <a:rPr lang="en-US" sz="1400" dirty="0"/>
              <a:t> </a:t>
            </a:r>
            <a:r>
              <a:rPr lang="en-US" sz="1400" dirty="0" err="1"/>
              <a:t>veritabanı</a:t>
            </a:r>
            <a:r>
              <a:rPr lang="en-US" sz="1400" dirty="0"/>
              <a:t> </a:t>
            </a:r>
            <a:r>
              <a:rPr lang="en-US" sz="1400" dirty="0" err="1"/>
              <a:t>tasarımı</a:t>
            </a:r>
            <a:r>
              <a:rPr lang="en-US" sz="1400" dirty="0"/>
              <a:t>, </a:t>
            </a:r>
            <a:r>
              <a:rPr lang="en-US" sz="1400" dirty="0" err="1"/>
              <a:t>şema</a:t>
            </a:r>
            <a:r>
              <a:rPr lang="en-US" sz="1400" dirty="0"/>
              <a:t> </a:t>
            </a:r>
            <a:r>
              <a:rPr lang="en-US" sz="1400" dirty="0" err="1"/>
              <a:t>iyileştirme</a:t>
            </a:r>
            <a:r>
              <a:rPr lang="en-US" sz="1400" dirty="0"/>
              <a:t>, </a:t>
            </a:r>
            <a:r>
              <a:rPr lang="en-US" sz="1400" dirty="0" err="1"/>
              <a:t>fiziksel</a:t>
            </a:r>
            <a:r>
              <a:rPr lang="en-US" sz="1400" dirty="0"/>
              <a:t> </a:t>
            </a:r>
            <a:r>
              <a:rPr lang="en-US" sz="1400" dirty="0" err="1"/>
              <a:t>veritabanı</a:t>
            </a:r>
            <a:r>
              <a:rPr lang="en-US" sz="1400" dirty="0"/>
              <a:t> </a:t>
            </a:r>
            <a:r>
              <a:rPr lang="en-US" sz="1400" dirty="0" err="1"/>
              <a:t>tasarımı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güvenlik</a:t>
            </a:r>
            <a:r>
              <a:rPr lang="en-US" sz="1400" dirty="0"/>
              <a:t> </a:t>
            </a:r>
            <a:r>
              <a:rPr lang="en-US" sz="1400" dirty="0" err="1"/>
              <a:t>tasarımı</a:t>
            </a:r>
            <a:r>
              <a:rPr lang="en-US" sz="1400" dirty="0"/>
              <a:t>. </a:t>
            </a:r>
            <a:r>
              <a:rPr lang="en-US" sz="1400" dirty="0" err="1"/>
              <a:t>Kavramsal</a:t>
            </a:r>
            <a:r>
              <a:rPr lang="en-US" sz="1400" dirty="0"/>
              <a:t> </a:t>
            </a:r>
            <a:r>
              <a:rPr lang="en-US" sz="1400" dirty="0" err="1"/>
              <a:t>tasarım</a:t>
            </a:r>
            <a:r>
              <a:rPr lang="en-US" sz="1400" dirty="0"/>
              <a:t>, </a:t>
            </a:r>
            <a:r>
              <a:rPr lang="en-US" sz="1400" dirty="0" err="1"/>
              <a:t>verilerin</a:t>
            </a:r>
            <a:r>
              <a:rPr lang="en-US" sz="1400" dirty="0"/>
              <a:t> </a:t>
            </a:r>
            <a:r>
              <a:rPr lang="en-US" sz="1400" dirty="0" err="1"/>
              <a:t>üst</a:t>
            </a:r>
            <a:r>
              <a:rPr lang="en-US" sz="1400" dirty="0"/>
              <a:t> </a:t>
            </a:r>
            <a:r>
              <a:rPr lang="en-US" sz="1400" dirty="0" err="1"/>
              <a:t>düzey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tanımını</a:t>
            </a:r>
            <a:r>
              <a:rPr lang="en-US" sz="1400" dirty="0"/>
              <a:t> </a:t>
            </a:r>
            <a:r>
              <a:rPr lang="en-US" sz="1400" dirty="0" err="1"/>
              <a:t>üretmelidir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varlık-ilişki</a:t>
            </a:r>
            <a:r>
              <a:rPr lang="en-US" sz="1400" dirty="0"/>
              <a:t> (ER) </a:t>
            </a:r>
            <a:r>
              <a:rPr lang="en-US" sz="1400" dirty="0" err="1"/>
              <a:t>veri</a:t>
            </a:r>
            <a:r>
              <a:rPr lang="en-US" sz="1400" dirty="0"/>
              <a:t> </a:t>
            </a:r>
            <a:r>
              <a:rPr lang="en-US" sz="1400" dirty="0" err="1"/>
              <a:t>modeli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tasarım</a:t>
            </a:r>
            <a:r>
              <a:rPr lang="en-US" sz="1400" dirty="0"/>
              <a:t> </a:t>
            </a:r>
            <a:r>
              <a:rPr lang="en-US" sz="1400" dirty="0" err="1"/>
              <a:t>aşamasına</a:t>
            </a:r>
            <a:r>
              <a:rPr lang="en-US" sz="1400" dirty="0"/>
              <a:t> </a:t>
            </a:r>
            <a:r>
              <a:rPr lang="en-US" sz="1400" dirty="0" err="1"/>
              <a:t>grafiksel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yaklaşım</a:t>
            </a:r>
            <a:r>
              <a:rPr lang="en-US" sz="1400" dirty="0"/>
              <a:t> </a:t>
            </a:r>
            <a:r>
              <a:rPr lang="en-US" sz="1400" dirty="0" err="1"/>
              <a:t>sağlar</a:t>
            </a:r>
            <a:r>
              <a:rPr lang="en-US" sz="1400" dirty="0"/>
              <a:t>. (</a:t>
            </a:r>
            <a:r>
              <a:rPr lang="en-US" sz="1400" dirty="0" err="1"/>
              <a:t>Bölüm</a:t>
            </a:r>
            <a:r>
              <a:rPr lang="en-US" sz="1400" dirty="0"/>
              <a:t> 2.1)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ER </a:t>
            </a:r>
            <a:r>
              <a:rPr lang="en-US" sz="1400" dirty="0" err="1"/>
              <a:t>modelinde</a:t>
            </a:r>
            <a:r>
              <a:rPr lang="en-US" sz="1400" dirty="0"/>
              <a:t>, </a:t>
            </a:r>
            <a:r>
              <a:rPr lang="en-US" sz="1400" dirty="0" err="1"/>
              <a:t>gerçek</a:t>
            </a:r>
            <a:r>
              <a:rPr lang="en-US" sz="1400" dirty="0"/>
              <a:t> </a:t>
            </a:r>
            <a:r>
              <a:rPr lang="en-US" sz="1400" dirty="0" err="1"/>
              <a:t>dünyadaki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nesne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temsil</a:t>
            </a:r>
            <a:r>
              <a:rPr lang="en-US" sz="1400" dirty="0"/>
              <a:t> </a:t>
            </a:r>
            <a:r>
              <a:rPr lang="en-US" sz="1400" dirty="0" err="1"/>
              <a:t>edilir</a:t>
            </a:r>
            <a:r>
              <a:rPr lang="en-US" sz="1400" dirty="0"/>
              <a:t>. Bir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, </a:t>
            </a:r>
            <a:r>
              <a:rPr lang="en-US" sz="1400" dirty="0" err="1"/>
              <a:t>yapısal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özdeş</a:t>
            </a:r>
            <a:r>
              <a:rPr lang="en-US" sz="1400" dirty="0"/>
              <a:t> </a:t>
            </a:r>
            <a:r>
              <a:rPr lang="en-US" sz="1400" dirty="0" err="1"/>
              <a:t>varlıkların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koleksiyonudur</a:t>
            </a:r>
            <a:r>
              <a:rPr lang="en-US" sz="1400" dirty="0"/>
              <a:t>. </a:t>
            </a:r>
            <a:r>
              <a:rPr lang="en-US" sz="1400" dirty="0" err="1"/>
              <a:t>Varlıklar</a:t>
            </a:r>
            <a:r>
              <a:rPr lang="en-US" sz="1400" dirty="0"/>
              <a:t>, </a:t>
            </a:r>
            <a:r>
              <a:rPr lang="en-US" sz="1400" dirty="0" err="1"/>
              <a:t>öznitelikler</a:t>
            </a:r>
            <a:r>
              <a:rPr lang="en-US" sz="1400" dirty="0"/>
              <a:t> </a:t>
            </a:r>
            <a:r>
              <a:rPr lang="en-US" sz="1400" dirty="0" err="1"/>
              <a:t>kullanılarak</a:t>
            </a:r>
            <a:r>
              <a:rPr lang="en-US" sz="1400" dirty="0"/>
              <a:t> </a:t>
            </a:r>
            <a:r>
              <a:rPr lang="en-US" sz="1400" dirty="0" err="1"/>
              <a:t>tanımlanır</a:t>
            </a:r>
            <a:r>
              <a:rPr lang="en-US" sz="1400" dirty="0"/>
              <a:t>. Her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, her </a:t>
            </a:r>
            <a:r>
              <a:rPr lang="en-US" sz="1400" dirty="0" err="1"/>
              <a:t>varlığı</a:t>
            </a:r>
            <a:r>
              <a:rPr lang="en-US" sz="1400" dirty="0"/>
              <a:t> </a:t>
            </a:r>
            <a:r>
              <a:rPr lang="en-US" sz="1400" dirty="0" err="1"/>
              <a:t>benzersiz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tanımlamak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kullanılabilen</a:t>
            </a:r>
            <a:r>
              <a:rPr lang="en-US" sz="1400" dirty="0"/>
              <a:t> </a:t>
            </a:r>
            <a:r>
              <a:rPr lang="en-US" sz="1400" dirty="0" err="1"/>
              <a:t>anahtar</a:t>
            </a:r>
            <a:r>
              <a:rPr lang="en-US" sz="1400" dirty="0"/>
              <a:t> </a:t>
            </a:r>
            <a:r>
              <a:rPr lang="en-US" sz="1400" dirty="0" err="1"/>
              <a:t>adı</a:t>
            </a:r>
            <a:r>
              <a:rPr lang="en-US" sz="1400" dirty="0"/>
              <a:t> </a:t>
            </a:r>
            <a:r>
              <a:rPr lang="en-US" sz="1400" dirty="0" err="1"/>
              <a:t>verilen</a:t>
            </a:r>
            <a:r>
              <a:rPr lang="en-US" sz="1400" dirty="0"/>
              <a:t> </a:t>
            </a:r>
            <a:r>
              <a:rPr lang="en-US" sz="1400" dirty="0" err="1"/>
              <a:t>ayırt</a:t>
            </a:r>
            <a:r>
              <a:rPr lang="en-US" sz="1400" dirty="0"/>
              <a:t> </a:t>
            </a:r>
            <a:r>
              <a:rPr lang="en-US" sz="1400" dirty="0" err="1"/>
              <a:t>edici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öznitelik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vardır</a:t>
            </a:r>
            <a:r>
              <a:rPr lang="en-US" sz="1400" dirty="0"/>
              <a:t>. (</a:t>
            </a:r>
            <a:r>
              <a:rPr lang="en-US" sz="1400" dirty="0" err="1"/>
              <a:t>Bölüm</a:t>
            </a:r>
            <a:r>
              <a:rPr lang="en-US" sz="1400" dirty="0"/>
              <a:t> 2.2)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Bir </a:t>
            </a:r>
            <a:r>
              <a:rPr lang="en-US" sz="1400" dirty="0" err="1"/>
              <a:t>ilişki</a:t>
            </a:r>
            <a:r>
              <a:rPr lang="en-US" sz="1400" dirty="0"/>
              <a:t>, </a:t>
            </a:r>
            <a:r>
              <a:rPr lang="en-US" sz="1400" dirty="0" err="1"/>
              <a:t>iki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arasındaki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ilişkidir</a:t>
            </a:r>
            <a:r>
              <a:rPr lang="en-US" sz="1400" dirty="0"/>
              <a:t>. Bir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, </a:t>
            </a:r>
            <a:r>
              <a:rPr lang="en-US" sz="1400" dirty="0" err="1"/>
              <a:t>aynı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kümelerinden</a:t>
            </a:r>
            <a:r>
              <a:rPr lang="en-US" sz="1400" dirty="0"/>
              <a:t> </a:t>
            </a:r>
            <a:r>
              <a:rPr lang="en-US" sz="1400" dirty="0" err="1"/>
              <a:t>varlıkları</a:t>
            </a:r>
            <a:r>
              <a:rPr lang="en-US" sz="1400" dirty="0"/>
              <a:t> </a:t>
            </a:r>
            <a:r>
              <a:rPr lang="en-US" sz="1400" dirty="0" err="1"/>
              <a:t>ilişkilendiren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koleksiyonudur</a:t>
            </a:r>
            <a:r>
              <a:rPr lang="en-US" sz="1400" dirty="0"/>
              <a:t>. Bir </a:t>
            </a:r>
            <a:r>
              <a:rPr lang="en-US" sz="1400" dirty="0" err="1"/>
              <a:t>ilişkinin</a:t>
            </a:r>
            <a:r>
              <a:rPr lang="en-US" sz="1400" dirty="0"/>
              <a:t> </a:t>
            </a:r>
            <a:r>
              <a:rPr lang="en-US" sz="1400" dirty="0" err="1"/>
              <a:t>tanımlayıcı</a:t>
            </a:r>
            <a:r>
              <a:rPr lang="en-US" sz="1400" dirty="0"/>
              <a:t> </a:t>
            </a:r>
            <a:r>
              <a:rPr lang="en-US" sz="1400" dirty="0" err="1"/>
              <a:t>öznitelikleri</a:t>
            </a:r>
            <a:r>
              <a:rPr lang="en-US" sz="1400" dirty="0"/>
              <a:t> de </a:t>
            </a:r>
            <a:r>
              <a:rPr lang="en-US" sz="1400" dirty="0" err="1"/>
              <a:t>olabilir</a:t>
            </a:r>
            <a:r>
              <a:rPr lang="en-US" sz="1400" dirty="0"/>
              <a:t>. (</a:t>
            </a:r>
            <a:r>
              <a:rPr lang="en-US" sz="1400" dirty="0" err="1"/>
              <a:t>Bölüm</a:t>
            </a:r>
            <a:r>
              <a:rPr lang="en-US" sz="1400" dirty="0"/>
              <a:t> 2.3)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992146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C989B-EADD-1F8A-212B-BEA3094D2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E684-41EB-A2C1-3F1D-BB88EF91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en-US" sz="4400" dirty="0" err="1">
                <a:solidFill>
                  <a:srgbClr val="00B0F0"/>
                </a:solidFill>
              </a:rPr>
              <a:t>Gözden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Geçirme</a:t>
            </a:r>
            <a:endParaRPr lang="en-TR" sz="4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D69D6-8FD6-E521-B111-C21724952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Bir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S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arasındaki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anahtar</a:t>
            </a:r>
            <a:r>
              <a:rPr lang="en-US" sz="1400" dirty="0"/>
              <a:t> </a:t>
            </a:r>
            <a:r>
              <a:rPr lang="en-US" sz="1400" dirty="0" err="1"/>
              <a:t>kısıtlaması</a:t>
            </a:r>
            <a:r>
              <a:rPr lang="en-US" sz="1400" dirty="0"/>
              <a:t>, </a:t>
            </a:r>
            <a:r>
              <a:rPr lang="en-US" sz="1400" dirty="0" err="1"/>
              <a:t>S'nin</a:t>
            </a:r>
            <a:r>
              <a:rPr lang="en-US" sz="1400" dirty="0"/>
              <a:t> her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varlığının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fazla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ilişkiye</a:t>
            </a:r>
            <a:r>
              <a:rPr lang="en-US" sz="1400" dirty="0"/>
              <a:t> </a:t>
            </a:r>
            <a:r>
              <a:rPr lang="en-US" sz="1400" dirty="0" err="1"/>
              <a:t>katılmasını</a:t>
            </a:r>
            <a:r>
              <a:rPr lang="en-US" sz="1400" dirty="0"/>
              <a:t> </a:t>
            </a:r>
            <a:r>
              <a:rPr lang="en-US" sz="1400" dirty="0" err="1"/>
              <a:t>gerektirerek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örneklerini</a:t>
            </a:r>
            <a:r>
              <a:rPr lang="en-US" sz="1400" dirty="0"/>
              <a:t> </a:t>
            </a:r>
            <a:r>
              <a:rPr lang="en-US" sz="1400" dirty="0" err="1"/>
              <a:t>kısıtlar</a:t>
            </a:r>
            <a:r>
              <a:rPr lang="en-US" sz="1400" dirty="0"/>
              <a:t>. Bir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S </a:t>
            </a:r>
            <a:r>
              <a:rPr lang="en-US" sz="1400" dirty="0" err="1"/>
              <a:t>ile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 </a:t>
            </a:r>
            <a:r>
              <a:rPr lang="en-US" sz="1400" dirty="0" err="1"/>
              <a:t>arasındaki</a:t>
            </a:r>
            <a:r>
              <a:rPr lang="en-US" sz="1400" dirty="0"/>
              <a:t> </a:t>
            </a:r>
            <a:r>
              <a:rPr lang="en-US" sz="1400" dirty="0" err="1"/>
              <a:t>katılım</a:t>
            </a:r>
            <a:r>
              <a:rPr lang="en-US" sz="1400" dirty="0"/>
              <a:t> </a:t>
            </a:r>
            <a:r>
              <a:rPr lang="en-US" sz="1400" dirty="0" err="1"/>
              <a:t>kısıtlaması</a:t>
            </a:r>
            <a:r>
              <a:rPr lang="en-US" sz="1400" dirty="0"/>
              <a:t>, </a:t>
            </a:r>
            <a:r>
              <a:rPr lang="en-US" sz="1400" dirty="0" err="1"/>
              <a:t>S'nin</a:t>
            </a:r>
            <a:r>
              <a:rPr lang="en-US" sz="1400" dirty="0"/>
              <a:t> her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varlığının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az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ilişkiye</a:t>
            </a:r>
            <a:r>
              <a:rPr lang="en-US" sz="1400" dirty="0"/>
              <a:t> </a:t>
            </a:r>
            <a:r>
              <a:rPr lang="en-US" sz="1400" dirty="0" err="1"/>
              <a:t>katılmasını</a:t>
            </a:r>
            <a:r>
              <a:rPr lang="en-US" sz="1400" dirty="0"/>
              <a:t> </a:t>
            </a:r>
            <a:r>
              <a:rPr lang="en-US" sz="1400" dirty="0" err="1"/>
              <a:t>gerektirerek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kümesinin</a:t>
            </a:r>
            <a:r>
              <a:rPr lang="en-US" sz="1400" dirty="0"/>
              <a:t> </a:t>
            </a:r>
            <a:r>
              <a:rPr lang="en-US" sz="1400" dirty="0" err="1"/>
              <a:t>örneklerini</a:t>
            </a:r>
            <a:r>
              <a:rPr lang="en-US" sz="1400" dirty="0"/>
              <a:t> </a:t>
            </a:r>
            <a:r>
              <a:rPr lang="en-US" sz="1400" dirty="0" err="1"/>
              <a:t>kısıtlar</a:t>
            </a:r>
            <a:r>
              <a:rPr lang="en-US" sz="1400" dirty="0"/>
              <a:t>. </a:t>
            </a:r>
            <a:r>
              <a:rPr lang="en-US" sz="1400" dirty="0" err="1"/>
              <a:t>Zayıf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varlığın</a:t>
            </a:r>
            <a:r>
              <a:rPr lang="en-US" sz="1400" dirty="0"/>
              <a:t> </a:t>
            </a:r>
            <a:r>
              <a:rPr lang="en-US" sz="1400" dirty="0" err="1"/>
              <a:t>kimliği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varlığı</a:t>
            </a:r>
            <a:r>
              <a:rPr lang="en-US" sz="1400" dirty="0"/>
              <a:t>, </a:t>
            </a:r>
            <a:r>
              <a:rPr lang="en-US" sz="1400" dirty="0" err="1"/>
              <a:t>başka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(</a:t>
            </a:r>
            <a:r>
              <a:rPr lang="en-US" sz="1400" dirty="0" err="1"/>
              <a:t>sahip</a:t>
            </a:r>
            <a:r>
              <a:rPr lang="en-US" sz="1400" dirty="0"/>
              <a:t>) </a:t>
            </a:r>
            <a:r>
              <a:rPr lang="en-US" sz="1400" dirty="0" err="1"/>
              <a:t>varlığın</a:t>
            </a:r>
            <a:r>
              <a:rPr lang="en-US" sz="1400" dirty="0"/>
              <a:t> </a:t>
            </a:r>
            <a:r>
              <a:rPr lang="en-US" sz="1400" dirty="0" err="1"/>
              <a:t>kimliğine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varlığına</a:t>
            </a:r>
            <a:r>
              <a:rPr lang="en-US" sz="1400" dirty="0"/>
              <a:t> </a:t>
            </a:r>
            <a:r>
              <a:rPr lang="en-US" sz="1400" dirty="0" err="1"/>
              <a:t>bağlıdır</a:t>
            </a:r>
            <a:r>
              <a:rPr lang="en-US" sz="1400" dirty="0"/>
              <a:t>. </a:t>
            </a:r>
            <a:r>
              <a:rPr lang="en-US" sz="1400" dirty="0" err="1"/>
              <a:t>Sınıf</a:t>
            </a:r>
            <a:r>
              <a:rPr lang="en-US" sz="1400" dirty="0"/>
              <a:t> </a:t>
            </a:r>
            <a:r>
              <a:rPr lang="en-US" sz="1400" dirty="0" err="1"/>
              <a:t>hiyerarşileri</a:t>
            </a:r>
            <a:r>
              <a:rPr lang="en-US" sz="1400" dirty="0"/>
              <a:t>, </a:t>
            </a:r>
            <a:r>
              <a:rPr lang="en-US" sz="1400" dirty="0" err="1"/>
              <a:t>yapısal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benzer</a:t>
            </a:r>
            <a:r>
              <a:rPr lang="en-US" sz="1400" dirty="0"/>
              <a:t> </a:t>
            </a:r>
            <a:r>
              <a:rPr lang="en-US" sz="1400" dirty="0" err="1"/>
              <a:t>varlıkları</a:t>
            </a:r>
            <a:r>
              <a:rPr lang="en-US" sz="1400" dirty="0"/>
              <a:t> </a:t>
            </a:r>
            <a:r>
              <a:rPr lang="en-US" sz="1400" dirty="0" err="1"/>
              <a:t>kalıtım</a:t>
            </a:r>
            <a:r>
              <a:rPr lang="en-US" sz="1400" dirty="0"/>
              <a:t> </a:t>
            </a:r>
            <a:r>
              <a:rPr lang="en-US" sz="1400" dirty="0" err="1"/>
              <a:t>yoluyla</a:t>
            </a:r>
            <a:r>
              <a:rPr lang="en-US" sz="1400" dirty="0"/>
              <a:t> alt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üst</a:t>
            </a:r>
            <a:r>
              <a:rPr lang="en-US" sz="1400" dirty="0"/>
              <a:t> </a:t>
            </a:r>
            <a:r>
              <a:rPr lang="en-US" sz="1400" dirty="0" err="1"/>
              <a:t>sınıflara</a:t>
            </a:r>
            <a:r>
              <a:rPr lang="en-US" sz="1400" dirty="0"/>
              <a:t> </a:t>
            </a:r>
            <a:r>
              <a:rPr lang="en-US" sz="1400" dirty="0" err="1"/>
              <a:t>düzenler</a:t>
            </a:r>
            <a:r>
              <a:rPr lang="en-US" sz="1400" dirty="0"/>
              <a:t>. </a:t>
            </a:r>
            <a:r>
              <a:rPr lang="en-US" sz="1400" dirty="0" err="1"/>
              <a:t>Toplama</a:t>
            </a:r>
            <a:r>
              <a:rPr lang="en-US" sz="1400" dirty="0"/>
              <a:t>, </a:t>
            </a:r>
            <a:r>
              <a:rPr lang="en-US" sz="1400" dirty="0" err="1"/>
              <a:t>kavramsal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kümesini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kümesine</a:t>
            </a:r>
            <a:r>
              <a:rPr lang="en-US" sz="1400" dirty="0"/>
              <a:t> </a:t>
            </a:r>
            <a:r>
              <a:rPr lang="en-US" sz="1400" dirty="0" err="1"/>
              <a:t>dönüştürür</a:t>
            </a:r>
            <a:r>
              <a:rPr lang="en-US" sz="1400" dirty="0"/>
              <a:t>, </a:t>
            </a:r>
            <a:r>
              <a:rPr lang="en-US" sz="1400" dirty="0" err="1"/>
              <a:t>böylece</a:t>
            </a:r>
            <a:r>
              <a:rPr lang="en-US" sz="1400" dirty="0"/>
              <a:t> </a:t>
            </a:r>
            <a:r>
              <a:rPr lang="en-US" sz="1400" dirty="0" err="1"/>
              <a:t>ortaya</a:t>
            </a:r>
            <a:r>
              <a:rPr lang="en-US" sz="1400" dirty="0"/>
              <a:t> </a:t>
            </a:r>
            <a:r>
              <a:rPr lang="en-US" sz="1400" dirty="0" err="1"/>
              <a:t>çıkan</a:t>
            </a:r>
            <a:r>
              <a:rPr lang="en-US" sz="1400" dirty="0"/>
              <a:t> </a:t>
            </a:r>
            <a:r>
              <a:rPr lang="en-US" sz="1400" dirty="0" err="1"/>
              <a:t>yapı</a:t>
            </a:r>
            <a:r>
              <a:rPr lang="en-US" sz="1400" dirty="0"/>
              <a:t> </a:t>
            </a:r>
            <a:r>
              <a:rPr lang="en-US" sz="1400" dirty="0" err="1"/>
              <a:t>diğer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kümeleriyle</a:t>
            </a:r>
            <a:r>
              <a:rPr lang="en-US" sz="1400" dirty="0"/>
              <a:t> </a:t>
            </a:r>
            <a:r>
              <a:rPr lang="en-US" sz="1400" dirty="0" err="1"/>
              <a:t>ilişkilendirilebilir</a:t>
            </a:r>
            <a:r>
              <a:rPr lang="en-US" sz="1400" dirty="0"/>
              <a:t>. (</a:t>
            </a:r>
            <a:r>
              <a:rPr lang="en-US" sz="1400" dirty="0" err="1"/>
              <a:t>Bölüm</a:t>
            </a:r>
            <a:r>
              <a:rPr lang="en-US" sz="1400" dirty="0"/>
              <a:t> 2.4)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ER </a:t>
            </a:r>
            <a:r>
              <a:rPr lang="en-US" sz="1400" dirty="0" err="1"/>
              <a:t>diyagramının</a:t>
            </a:r>
            <a:r>
              <a:rPr lang="en-US" sz="1400" dirty="0"/>
              <a:t> </a:t>
            </a:r>
            <a:r>
              <a:rPr lang="en-US" sz="1400" dirty="0" err="1"/>
              <a:t>geliştirilmesi</a:t>
            </a:r>
            <a:r>
              <a:rPr lang="en-US" sz="1400" dirty="0"/>
              <a:t> </a:t>
            </a:r>
            <a:r>
              <a:rPr lang="en-US" sz="1400" dirty="0" err="1"/>
              <a:t>önemli</a:t>
            </a:r>
            <a:r>
              <a:rPr lang="en-US" sz="1400" dirty="0"/>
              <a:t> </a:t>
            </a:r>
            <a:r>
              <a:rPr lang="en-US" sz="1400" dirty="0" err="1"/>
              <a:t>modelleme</a:t>
            </a:r>
            <a:r>
              <a:rPr lang="en-US" sz="1400" dirty="0"/>
              <a:t> </a:t>
            </a:r>
            <a:r>
              <a:rPr lang="en-US" sz="1400" dirty="0" err="1"/>
              <a:t>kararları</a:t>
            </a:r>
            <a:r>
              <a:rPr lang="en-US" sz="1400" dirty="0"/>
              <a:t> </a:t>
            </a:r>
            <a:r>
              <a:rPr lang="en-US" sz="1400" dirty="0" err="1"/>
              <a:t>içerir</a:t>
            </a:r>
            <a:r>
              <a:rPr lang="en-US" sz="1400" dirty="0"/>
              <a:t>. Bir </a:t>
            </a:r>
            <a:r>
              <a:rPr lang="en-US" sz="1400" dirty="0" err="1"/>
              <a:t>öznitelik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,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varlık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kümesi</a:t>
            </a:r>
            <a:r>
              <a:rPr lang="en-US" sz="1400" dirty="0"/>
              <a:t>, </a:t>
            </a:r>
            <a:r>
              <a:rPr lang="en-US" sz="1400" dirty="0" err="1"/>
              <a:t>ikili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üçlü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toplama</a:t>
            </a:r>
            <a:r>
              <a:rPr lang="en-US" sz="1400" dirty="0"/>
              <a:t> </a:t>
            </a:r>
            <a:r>
              <a:rPr lang="en-US" sz="1400" dirty="0" err="1"/>
              <a:t>kullanılıp</a:t>
            </a:r>
            <a:r>
              <a:rPr lang="en-US" sz="1400" dirty="0"/>
              <a:t> </a:t>
            </a:r>
            <a:r>
              <a:rPr lang="en-US" sz="1400" dirty="0" err="1"/>
              <a:t>kullanılmayacağına</a:t>
            </a:r>
            <a:r>
              <a:rPr lang="en-US" sz="1400" dirty="0"/>
              <a:t> </a:t>
            </a:r>
            <a:r>
              <a:rPr lang="en-US" sz="1400" dirty="0" err="1"/>
              <a:t>karar</a:t>
            </a:r>
            <a:r>
              <a:rPr lang="en-US" sz="1400" dirty="0"/>
              <a:t> </a:t>
            </a:r>
            <a:r>
              <a:rPr lang="en-US" sz="1400" dirty="0" err="1"/>
              <a:t>vermek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modellenen</a:t>
            </a:r>
            <a:r>
              <a:rPr lang="en-US" sz="1400" dirty="0"/>
              <a:t> </a:t>
            </a:r>
            <a:r>
              <a:rPr lang="en-US" sz="1400" dirty="0" err="1"/>
              <a:t>sorunun</a:t>
            </a:r>
            <a:r>
              <a:rPr lang="en-US" sz="1400" dirty="0"/>
              <a:t> </a:t>
            </a:r>
            <a:r>
              <a:rPr lang="en-US" sz="1400" dirty="0" err="1"/>
              <a:t>kapsamlı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anlaşılması</a:t>
            </a:r>
            <a:r>
              <a:rPr lang="en-US" sz="1400" dirty="0"/>
              <a:t> </a:t>
            </a:r>
            <a:r>
              <a:rPr lang="en-US" sz="1400" dirty="0" err="1"/>
              <a:t>gerekir</a:t>
            </a:r>
            <a:r>
              <a:rPr lang="en-US" sz="1400" dirty="0"/>
              <a:t>. (</a:t>
            </a:r>
            <a:r>
              <a:rPr lang="en-US" sz="1400" dirty="0" err="1"/>
              <a:t>Bölüm</a:t>
            </a:r>
            <a:r>
              <a:rPr lang="en-US" sz="1400" dirty="0"/>
              <a:t> 2.5)</a:t>
            </a:r>
          </a:p>
          <a:p>
            <a:pPr>
              <a:lnSpc>
                <a:spcPct val="170000"/>
              </a:lnSpc>
            </a:pPr>
            <a:r>
              <a:rPr lang="en-US" sz="1400" dirty="0" err="1"/>
              <a:t>Büyük</a:t>
            </a:r>
            <a:r>
              <a:rPr lang="en-US" sz="1400" dirty="0"/>
              <a:t> </a:t>
            </a:r>
            <a:r>
              <a:rPr lang="en-US" sz="1400" dirty="0" err="1"/>
              <a:t>işletmeler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kavramsal</a:t>
            </a:r>
            <a:r>
              <a:rPr lang="en-US" sz="1400" dirty="0"/>
              <a:t> </a:t>
            </a:r>
            <a:r>
              <a:rPr lang="en-US" sz="1400" dirty="0" err="1"/>
              <a:t>tasarım</a:t>
            </a:r>
            <a:r>
              <a:rPr lang="en-US" sz="1400" dirty="0"/>
              <a:t>, </a:t>
            </a:r>
            <a:r>
              <a:rPr lang="en-US" sz="1400" dirty="0" err="1"/>
              <a:t>birçok</a:t>
            </a:r>
            <a:r>
              <a:rPr lang="en-US" sz="1400" dirty="0"/>
              <a:t> </a:t>
            </a:r>
            <a:r>
              <a:rPr lang="en-US" sz="1400" dirty="0" err="1"/>
              <a:t>kaynaktan</a:t>
            </a:r>
            <a:r>
              <a:rPr lang="en-US" sz="1400" dirty="0"/>
              <a:t> </a:t>
            </a:r>
            <a:r>
              <a:rPr lang="en-US" sz="1400" dirty="0" err="1"/>
              <a:t>gelen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birçok</a:t>
            </a:r>
            <a:r>
              <a:rPr lang="en-US" sz="1400" dirty="0"/>
              <a:t> </a:t>
            </a:r>
            <a:r>
              <a:rPr lang="en-US" sz="1400" dirty="0" err="1"/>
              <a:t>grup</a:t>
            </a:r>
            <a:r>
              <a:rPr lang="en-US" sz="1400" dirty="0"/>
              <a:t> </a:t>
            </a:r>
            <a:r>
              <a:rPr lang="en-US" sz="1400" dirty="0" err="1"/>
              <a:t>tarafından</a:t>
            </a:r>
            <a:r>
              <a:rPr lang="en-US" sz="1400" dirty="0"/>
              <a:t> </a:t>
            </a:r>
            <a:r>
              <a:rPr lang="en-US" sz="1400" dirty="0" err="1"/>
              <a:t>yönetilen</a:t>
            </a:r>
            <a:r>
              <a:rPr lang="en-US" sz="1400" dirty="0"/>
              <a:t> </a:t>
            </a:r>
            <a:r>
              <a:rPr lang="en-US" sz="1400" dirty="0" err="1"/>
              <a:t>verilerin</a:t>
            </a:r>
            <a:r>
              <a:rPr lang="en-US" sz="1400" dirty="0"/>
              <a:t> </a:t>
            </a:r>
            <a:r>
              <a:rPr lang="en-US" sz="1400" dirty="0" err="1"/>
              <a:t>dahil</a:t>
            </a:r>
            <a:r>
              <a:rPr lang="en-US" sz="1400" dirty="0"/>
              <a:t> </a:t>
            </a:r>
            <a:r>
              <a:rPr lang="en-US" sz="1400" dirty="0" err="1"/>
              <a:t>olması</a:t>
            </a:r>
            <a:r>
              <a:rPr lang="en-US" sz="1400" dirty="0"/>
              <a:t> </a:t>
            </a:r>
            <a:r>
              <a:rPr lang="en-US" sz="1400" dirty="0" err="1"/>
              <a:t>nedeniyle</a:t>
            </a:r>
            <a:r>
              <a:rPr lang="en-US" sz="1400" dirty="0"/>
              <a:t> </a:t>
            </a:r>
            <a:r>
              <a:rPr lang="en-US" sz="1400" dirty="0" err="1"/>
              <a:t>özellikle</a:t>
            </a:r>
            <a:r>
              <a:rPr lang="en-US" sz="1400" dirty="0"/>
              <a:t> </a:t>
            </a:r>
            <a:r>
              <a:rPr lang="en-US" sz="1400" dirty="0" err="1"/>
              <a:t>zordur</a:t>
            </a:r>
            <a:r>
              <a:rPr lang="en-US" sz="1400" dirty="0"/>
              <a:t>. (</a:t>
            </a:r>
            <a:r>
              <a:rPr lang="en-US" sz="1400" dirty="0" err="1"/>
              <a:t>Bölüm</a:t>
            </a:r>
            <a:r>
              <a:rPr lang="en-US" sz="1400" dirty="0"/>
              <a:t> 2.6)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0480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145BE-6779-0A33-904A-92C20E19A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6161-6E6F-6183-5652-9F3CF014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Tasarımı ve ER Şemaları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4D02-9723-450A-E683-400B7118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altı</a:t>
            </a:r>
            <a:r>
              <a:rPr lang="en-US" dirty="0"/>
              <a:t> </a:t>
            </a:r>
            <a:r>
              <a:rPr lang="en-US" dirty="0" err="1"/>
              <a:t>adıma</a:t>
            </a:r>
            <a:r>
              <a:rPr lang="en-US" dirty="0"/>
              <a:t> </a:t>
            </a:r>
            <a:r>
              <a:rPr lang="en-US" dirty="0" err="1"/>
              <a:t>ayrılabilir</a:t>
            </a:r>
            <a:r>
              <a:rPr lang="en-US" dirty="0"/>
              <a:t>. ER </a:t>
            </a:r>
            <a:r>
              <a:rPr lang="en-US" dirty="0" err="1"/>
              <a:t>modeli</a:t>
            </a:r>
            <a:r>
              <a:rPr lang="en-US" dirty="0"/>
              <a:t> ilk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adımla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alakalı</a:t>
            </a:r>
            <a:r>
              <a:rPr lang="en-US" dirty="0"/>
              <a:t> </a:t>
            </a:r>
            <a:r>
              <a:rPr lang="en-US" dirty="0" err="1"/>
              <a:t>olanıdır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</a:pPr>
            <a:r>
              <a:rPr lang="en-US" b="1" dirty="0" err="1"/>
              <a:t>Gereksinim</a:t>
            </a:r>
            <a:r>
              <a:rPr lang="en-US" b="1" dirty="0"/>
              <a:t> </a:t>
            </a:r>
            <a:r>
              <a:rPr lang="en-US" b="1" dirty="0" err="1"/>
              <a:t>Analizi</a:t>
            </a:r>
            <a:r>
              <a:rPr lang="en-US" b="1" dirty="0"/>
              <a:t>:</a:t>
            </a:r>
            <a:r>
              <a:rPr lang="en-US" dirty="0"/>
              <a:t> Bir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tasarlamanın</a:t>
            </a:r>
            <a:r>
              <a:rPr lang="en-US" dirty="0"/>
              <a:t> ilk </a:t>
            </a:r>
            <a:r>
              <a:rPr lang="en-US" dirty="0" err="1"/>
              <a:t>adımı</a:t>
            </a:r>
            <a:r>
              <a:rPr lang="en-US" dirty="0"/>
              <a:t>, </a:t>
            </a:r>
            <a:r>
              <a:rPr lang="en-US" dirty="0" err="1"/>
              <a:t>veritabanında</a:t>
            </a:r>
            <a:r>
              <a:rPr lang="en-US" dirty="0"/>
              <a:t> hangi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depolanacağını</a:t>
            </a:r>
            <a:r>
              <a:rPr lang="en-US" dirty="0"/>
              <a:t>, </a:t>
            </a:r>
            <a:r>
              <a:rPr lang="en-US" dirty="0" err="1"/>
              <a:t>üzerine</a:t>
            </a:r>
            <a:r>
              <a:rPr lang="en-US" dirty="0"/>
              <a:t> hangi </a:t>
            </a:r>
            <a:r>
              <a:rPr lang="en-US" dirty="0" err="1"/>
              <a:t>uygulamaların</a:t>
            </a:r>
            <a:r>
              <a:rPr lang="en-US" dirty="0"/>
              <a:t> </a:t>
            </a:r>
            <a:r>
              <a:rPr lang="en-US" dirty="0" err="1"/>
              <a:t>kurulması</a:t>
            </a:r>
            <a:r>
              <a:rPr lang="en-US" dirty="0"/>
              <a:t> </a:t>
            </a:r>
            <a:r>
              <a:rPr lang="en-US" dirty="0" err="1"/>
              <a:t>gerektiğini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hangi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tabi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anlamaktır</a:t>
            </a:r>
            <a:r>
              <a:rPr lang="en-US" dirty="0"/>
              <a:t>.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deyişle</a:t>
            </a:r>
            <a:r>
              <a:rPr lang="en-US" dirty="0"/>
              <a:t>,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veritabanından</a:t>
            </a:r>
            <a:r>
              <a:rPr lang="en-US" dirty="0"/>
              <a:t> ne </a:t>
            </a:r>
            <a:r>
              <a:rPr lang="en-US" dirty="0" err="1"/>
              <a:t>istediğini</a:t>
            </a:r>
            <a:r>
              <a:rPr lang="en-US" dirty="0"/>
              <a:t> </a:t>
            </a:r>
            <a:r>
              <a:rPr lang="en-US" dirty="0" err="1"/>
              <a:t>bulmalıyız</a:t>
            </a:r>
            <a:r>
              <a:rPr lang="en-US" dirty="0"/>
              <a:t>. Bu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gruplarıyla</a:t>
            </a:r>
            <a:r>
              <a:rPr lang="en-US" dirty="0"/>
              <a:t> </a:t>
            </a:r>
            <a:r>
              <a:rPr lang="en-US" dirty="0" err="1"/>
              <a:t>tartışmaları</a:t>
            </a:r>
            <a:r>
              <a:rPr lang="en-US" dirty="0"/>
              <a:t>,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ortamının</a:t>
            </a:r>
            <a:r>
              <a:rPr lang="en-US" dirty="0"/>
              <a:t> </a:t>
            </a:r>
            <a:r>
              <a:rPr lang="en-US" dirty="0" err="1"/>
              <a:t>incelenmesini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değişmesinin</a:t>
            </a:r>
            <a:r>
              <a:rPr lang="en-US" dirty="0"/>
              <a:t> </a:t>
            </a:r>
            <a:r>
              <a:rPr lang="en-US" dirty="0" err="1"/>
              <a:t>beklendiğini</a:t>
            </a:r>
            <a:r>
              <a:rPr lang="en-US" dirty="0"/>
              <a:t>, </a:t>
            </a:r>
            <a:r>
              <a:rPr lang="en-US" dirty="0" err="1"/>
              <a:t>veritabanı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değiştirilmesi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tamamlanması</a:t>
            </a:r>
            <a:r>
              <a:rPr lang="en-US" dirty="0"/>
              <a:t> </a:t>
            </a:r>
            <a:r>
              <a:rPr lang="en-US" dirty="0" err="1"/>
              <a:t>beklenen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uygulamalarla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belgelerin</a:t>
            </a:r>
            <a:r>
              <a:rPr lang="en-US" dirty="0"/>
              <a:t> </a:t>
            </a:r>
            <a:r>
              <a:rPr lang="en-US" dirty="0" err="1"/>
              <a:t>analizini</a:t>
            </a:r>
            <a:r>
              <a:rPr lang="en-US" dirty="0"/>
              <a:t> vb.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gayri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süreçtir</a:t>
            </a:r>
            <a:r>
              <a:rPr lang="en-US" dirty="0"/>
              <a:t>. Bu </a:t>
            </a:r>
            <a:r>
              <a:rPr lang="en-US" dirty="0" err="1"/>
              <a:t>adımda</a:t>
            </a:r>
            <a:r>
              <a:rPr lang="en-US" dirty="0"/>
              <a:t> </a:t>
            </a:r>
            <a:r>
              <a:rPr lang="en-US" dirty="0" err="1"/>
              <a:t>toplanan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düzenlemek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sunmak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metodolojiler</a:t>
            </a:r>
            <a:r>
              <a:rPr lang="en-US" dirty="0"/>
              <a:t> </a:t>
            </a:r>
            <a:r>
              <a:rPr lang="en-US" dirty="0" err="1"/>
              <a:t>önerilmiştir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desteklemek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araçlar</a:t>
            </a:r>
            <a:r>
              <a:rPr lang="en-US" dirty="0"/>
              <a:t> </a:t>
            </a:r>
            <a:r>
              <a:rPr lang="en-US" dirty="0" err="1"/>
              <a:t>geliştirilmiştir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8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B6E37-22F3-8C12-87F4-1D11FBAA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38BE-FB93-578E-D3E8-AB5F098D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Tasarımı ve ER Şemaları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5DC9-89A3-A1D1-66AE-694881B0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b="1" dirty="0" err="1"/>
              <a:t>Kavramsal</a:t>
            </a:r>
            <a:r>
              <a:rPr lang="en-US" sz="1400" b="1" dirty="0"/>
              <a:t> </a:t>
            </a:r>
            <a:r>
              <a:rPr lang="en-US" sz="1400" b="1" dirty="0" err="1"/>
              <a:t>Veritabanı</a:t>
            </a:r>
            <a:r>
              <a:rPr lang="en-US" sz="1400" b="1" dirty="0"/>
              <a:t> </a:t>
            </a:r>
            <a:r>
              <a:rPr lang="en-US" sz="1400" b="1" dirty="0" err="1"/>
              <a:t>Tasarımı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Gereksinim</a:t>
            </a:r>
            <a:r>
              <a:rPr lang="en-US" sz="1400" dirty="0"/>
              <a:t> </a:t>
            </a:r>
            <a:r>
              <a:rPr lang="en-US" sz="1400" dirty="0" err="1"/>
              <a:t>analizi</a:t>
            </a:r>
            <a:r>
              <a:rPr lang="en-US" sz="1400" dirty="0"/>
              <a:t> </a:t>
            </a:r>
            <a:r>
              <a:rPr lang="en-US" sz="1400" dirty="0" err="1"/>
              <a:t>adımında</a:t>
            </a:r>
            <a:r>
              <a:rPr lang="en-US" sz="1400" dirty="0"/>
              <a:t> </a:t>
            </a:r>
            <a:r>
              <a:rPr lang="en-US" sz="1400" dirty="0" err="1"/>
              <a:t>toplanan</a:t>
            </a:r>
            <a:r>
              <a:rPr lang="en-US" sz="1400" dirty="0"/>
              <a:t> </a:t>
            </a:r>
            <a:r>
              <a:rPr lang="en-US" sz="1400" dirty="0" err="1"/>
              <a:t>bilgiler</a:t>
            </a:r>
            <a:r>
              <a:rPr lang="en-US" sz="1400" dirty="0"/>
              <a:t>, </a:t>
            </a:r>
            <a:r>
              <a:rPr lang="en-US" sz="1400" dirty="0" err="1"/>
              <a:t>veritabanında</a:t>
            </a:r>
            <a:r>
              <a:rPr lang="en-US" sz="1400" dirty="0"/>
              <a:t> </a:t>
            </a:r>
            <a:r>
              <a:rPr lang="en-US" sz="1400" dirty="0" err="1"/>
              <a:t>saklanacak</a:t>
            </a:r>
            <a:r>
              <a:rPr lang="en-US" sz="1400" dirty="0"/>
              <a:t> </a:t>
            </a:r>
            <a:r>
              <a:rPr lang="en-US" sz="1400" dirty="0" err="1"/>
              <a:t>verilerin</a:t>
            </a:r>
            <a:r>
              <a:rPr lang="en-US" sz="1400" dirty="0"/>
              <a:t> </a:t>
            </a:r>
            <a:r>
              <a:rPr lang="en-US" sz="1400" dirty="0" err="1"/>
              <a:t>üst</a:t>
            </a:r>
            <a:r>
              <a:rPr lang="en-US" sz="1400" dirty="0"/>
              <a:t> </a:t>
            </a:r>
            <a:r>
              <a:rPr lang="en-US" sz="1400" dirty="0" err="1"/>
              <a:t>düzey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tanımını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veriler</a:t>
            </a:r>
            <a:r>
              <a:rPr lang="en-US" sz="1400" dirty="0"/>
              <a:t> </a:t>
            </a:r>
            <a:r>
              <a:rPr lang="en-US" sz="1400" dirty="0" err="1"/>
              <a:t>üzerinde</a:t>
            </a:r>
            <a:r>
              <a:rPr lang="en-US" sz="1400" dirty="0"/>
              <a:t> </a:t>
            </a:r>
            <a:r>
              <a:rPr lang="en-US" sz="1400" dirty="0" err="1"/>
              <a:t>geçerli</a:t>
            </a:r>
            <a:r>
              <a:rPr lang="en-US" sz="1400" dirty="0"/>
              <a:t> </a:t>
            </a:r>
            <a:r>
              <a:rPr lang="en-US" sz="1400" dirty="0" err="1"/>
              <a:t>olduğu</a:t>
            </a:r>
            <a:r>
              <a:rPr lang="en-US" sz="1400" dirty="0"/>
              <a:t> </a:t>
            </a:r>
            <a:r>
              <a:rPr lang="en-US" sz="1400" dirty="0" err="1"/>
              <a:t>bilinen</a:t>
            </a:r>
            <a:r>
              <a:rPr lang="en-US" sz="1400" dirty="0"/>
              <a:t> </a:t>
            </a:r>
            <a:r>
              <a:rPr lang="en-US" sz="1400" dirty="0" err="1"/>
              <a:t>kısıtlamaları</a:t>
            </a:r>
            <a:r>
              <a:rPr lang="en-US" sz="1400" dirty="0"/>
              <a:t> </a:t>
            </a:r>
            <a:r>
              <a:rPr lang="en-US" sz="1400" dirty="0" err="1"/>
              <a:t>geliştirmek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kullanılır</a:t>
            </a:r>
            <a:r>
              <a:rPr lang="en-US" sz="1400" dirty="0"/>
              <a:t>. Bu </a:t>
            </a:r>
            <a:r>
              <a:rPr lang="en-US" sz="1400" dirty="0" err="1"/>
              <a:t>adım</a:t>
            </a:r>
            <a:r>
              <a:rPr lang="en-US" sz="1400" dirty="0"/>
              <a:t> </a:t>
            </a:r>
            <a:r>
              <a:rPr lang="en-US" sz="1400" dirty="0" err="1"/>
              <a:t>genellikle</a:t>
            </a:r>
            <a:r>
              <a:rPr lang="en-US" sz="1400" dirty="0"/>
              <a:t> ER </a:t>
            </a:r>
            <a:r>
              <a:rPr lang="en-US" sz="1400" dirty="0" err="1"/>
              <a:t>modeli</a:t>
            </a:r>
            <a:r>
              <a:rPr lang="en-US" sz="1400" dirty="0"/>
              <a:t> </a:t>
            </a:r>
            <a:r>
              <a:rPr lang="en-US" sz="1400" dirty="0" err="1"/>
              <a:t>kullanılarak</a:t>
            </a:r>
            <a:r>
              <a:rPr lang="en-US" sz="1400" dirty="0"/>
              <a:t> </a:t>
            </a:r>
            <a:r>
              <a:rPr lang="en-US" sz="1400" dirty="0" err="1"/>
              <a:t>gerçekleştirilir</a:t>
            </a:r>
            <a:r>
              <a:rPr lang="en-US" sz="1400" dirty="0"/>
              <a:t>. ER </a:t>
            </a:r>
            <a:r>
              <a:rPr lang="en-US" sz="1400" dirty="0" err="1"/>
              <a:t>modeli</a:t>
            </a:r>
            <a:r>
              <a:rPr lang="en-US" sz="1400" dirty="0"/>
              <a:t>, </a:t>
            </a:r>
            <a:r>
              <a:rPr lang="en-US" sz="1400" dirty="0" err="1"/>
              <a:t>veritabanı</a:t>
            </a:r>
            <a:r>
              <a:rPr lang="en-US" sz="1400" dirty="0"/>
              <a:t> </a:t>
            </a:r>
            <a:r>
              <a:rPr lang="en-US" sz="1400" dirty="0" err="1"/>
              <a:t>tasarımında</a:t>
            </a:r>
            <a:r>
              <a:rPr lang="en-US" sz="1400" dirty="0"/>
              <a:t> </a:t>
            </a:r>
            <a:r>
              <a:rPr lang="en-US" sz="1400" dirty="0" err="1"/>
              <a:t>kullanılan</a:t>
            </a:r>
            <a:r>
              <a:rPr lang="en-US" sz="1400" dirty="0"/>
              <a:t> </a:t>
            </a:r>
            <a:r>
              <a:rPr lang="en-US" sz="1400" dirty="0" err="1"/>
              <a:t>birkaç</a:t>
            </a:r>
            <a:r>
              <a:rPr lang="en-US" sz="1400" dirty="0"/>
              <a:t> </a:t>
            </a:r>
            <a:r>
              <a:rPr lang="en-US" sz="1400" dirty="0" err="1"/>
              <a:t>üst</a:t>
            </a:r>
            <a:r>
              <a:rPr lang="en-US" sz="1400" dirty="0"/>
              <a:t> </a:t>
            </a:r>
            <a:r>
              <a:rPr lang="en-US" sz="1400" dirty="0" err="1"/>
              <a:t>düzey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semantik</a:t>
            </a:r>
            <a:r>
              <a:rPr lang="en-US" sz="1400" dirty="0"/>
              <a:t> </a:t>
            </a:r>
            <a:r>
              <a:rPr lang="en-US" sz="1400" dirty="0" err="1"/>
              <a:t>veri</a:t>
            </a:r>
            <a:r>
              <a:rPr lang="en-US" sz="1400" dirty="0"/>
              <a:t> </a:t>
            </a:r>
            <a:r>
              <a:rPr lang="en-US" sz="1400" dirty="0" err="1"/>
              <a:t>modelinden</a:t>
            </a:r>
            <a:r>
              <a:rPr lang="en-US" sz="1400" dirty="0"/>
              <a:t> </a:t>
            </a:r>
            <a:r>
              <a:rPr lang="en-US" sz="1400" dirty="0" err="1"/>
              <a:t>biridir</a:t>
            </a:r>
            <a:r>
              <a:rPr lang="en-US" sz="1400" dirty="0"/>
              <a:t>. </a:t>
            </a:r>
            <a:r>
              <a:rPr lang="en-US" sz="1400" dirty="0" err="1"/>
              <a:t>Amaç</a:t>
            </a:r>
            <a:r>
              <a:rPr lang="en-US" sz="1400" dirty="0"/>
              <a:t>, </a:t>
            </a:r>
            <a:r>
              <a:rPr lang="en-US" sz="1400" dirty="0" err="1"/>
              <a:t>kullanıcıların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geliştiricilerin</a:t>
            </a:r>
            <a:r>
              <a:rPr lang="en-US" sz="1400" dirty="0"/>
              <a:t> </a:t>
            </a:r>
            <a:r>
              <a:rPr lang="en-US" sz="1400" dirty="0" err="1"/>
              <a:t>verileri</a:t>
            </a:r>
            <a:r>
              <a:rPr lang="en-US" sz="1400" dirty="0"/>
              <a:t> (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verilerde</a:t>
            </a:r>
            <a:r>
              <a:rPr lang="en-US" sz="1400" dirty="0"/>
              <a:t> </a:t>
            </a:r>
            <a:r>
              <a:rPr lang="en-US" sz="1400" dirty="0" err="1"/>
              <a:t>temsil</a:t>
            </a:r>
            <a:r>
              <a:rPr lang="en-US" sz="1400" dirty="0"/>
              <a:t> </a:t>
            </a:r>
            <a:r>
              <a:rPr lang="en-US" sz="1400" dirty="0" err="1"/>
              <a:t>edilecek</a:t>
            </a:r>
            <a:r>
              <a:rPr lang="en-US" sz="1400" dirty="0"/>
              <a:t> </a:t>
            </a:r>
            <a:r>
              <a:rPr lang="en-US" sz="1400" dirty="0" err="1"/>
              <a:t>kişileri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süreçleri</a:t>
            </a:r>
            <a:r>
              <a:rPr lang="en-US" sz="1400" dirty="0"/>
              <a:t>) </a:t>
            </a:r>
            <a:r>
              <a:rPr lang="en-US" sz="1400" dirty="0" err="1"/>
              <a:t>nasıl</a:t>
            </a:r>
            <a:r>
              <a:rPr lang="en-US" sz="1400" dirty="0"/>
              <a:t> </a:t>
            </a:r>
            <a:r>
              <a:rPr lang="en-US" sz="1400" dirty="0" err="1"/>
              <a:t>düşündüklerine</a:t>
            </a:r>
            <a:r>
              <a:rPr lang="en-US" sz="1400" dirty="0"/>
              <a:t> </a:t>
            </a:r>
            <a:r>
              <a:rPr lang="en-US" sz="1400" dirty="0" err="1"/>
              <a:t>yakın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eşleşen</a:t>
            </a:r>
            <a:r>
              <a:rPr lang="en-US" sz="1400" dirty="0"/>
              <a:t> </a:t>
            </a:r>
            <a:r>
              <a:rPr lang="en-US" sz="1400" dirty="0" err="1"/>
              <a:t>verilerin</a:t>
            </a:r>
            <a:r>
              <a:rPr lang="en-US" sz="1400" dirty="0"/>
              <a:t> </a:t>
            </a:r>
            <a:r>
              <a:rPr lang="en-US" sz="1400" dirty="0" err="1"/>
              <a:t>basit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tanımını</a:t>
            </a:r>
            <a:r>
              <a:rPr lang="en-US" sz="1400" dirty="0"/>
              <a:t> </a:t>
            </a:r>
            <a:r>
              <a:rPr lang="en-US" sz="1400" dirty="0" err="1"/>
              <a:t>oluşturmaktır</a:t>
            </a:r>
            <a:r>
              <a:rPr lang="en-US" sz="1400" dirty="0"/>
              <a:t>. Bu, </a:t>
            </a:r>
            <a:r>
              <a:rPr lang="en-US" sz="1400" dirty="0" err="1"/>
              <a:t>tasarım</a:t>
            </a:r>
            <a:r>
              <a:rPr lang="en-US" sz="1400" dirty="0"/>
              <a:t> </a:t>
            </a:r>
            <a:r>
              <a:rPr lang="en-US" sz="1400" dirty="0" err="1"/>
              <a:t>sürecine</a:t>
            </a:r>
            <a:r>
              <a:rPr lang="en-US" sz="1400" dirty="0"/>
              <a:t> </a:t>
            </a:r>
            <a:r>
              <a:rPr lang="en-US" sz="1400" dirty="0" err="1"/>
              <a:t>dahil</a:t>
            </a:r>
            <a:r>
              <a:rPr lang="en-US" sz="1400" dirty="0"/>
              <a:t> </a:t>
            </a:r>
            <a:r>
              <a:rPr lang="en-US" sz="1400" dirty="0" err="1"/>
              <a:t>olan</a:t>
            </a:r>
            <a:r>
              <a:rPr lang="en-US" sz="1400" dirty="0"/>
              <a:t> </a:t>
            </a:r>
            <a:r>
              <a:rPr lang="en-US" sz="1400" dirty="0" err="1"/>
              <a:t>tüm</a:t>
            </a:r>
            <a:r>
              <a:rPr lang="en-US" sz="1400" dirty="0"/>
              <a:t> </a:t>
            </a:r>
            <a:r>
              <a:rPr lang="en-US" sz="1400" dirty="0" err="1"/>
              <a:t>kişiler</a:t>
            </a:r>
            <a:r>
              <a:rPr lang="en-US" sz="1400" dirty="0"/>
              <a:t> </a:t>
            </a:r>
            <a:r>
              <a:rPr lang="en-US" sz="1400" dirty="0" err="1"/>
              <a:t>arasında</a:t>
            </a:r>
            <a:r>
              <a:rPr lang="en-US" sz="1400" dirty="0"/>
              <a:t>, </a:t>
            </a:r>
            <a:r>
              <a:rPr lang="en-US" sz="1400" dirty="0" err="1"/>
              <a:t>teknik</a:t>
            </a:r>
            <a:r>
              <a:rPr lang="en-US" sz="1400" dirty="0"/>
              <a:t> </a:t>
            </a:r>
            <a:r>
              <a:rPr lang="en-US" sz="1400" dirty="0" err="1"/>
              <a:t>geçmişi</a:t>
            </a:r>
            <a:r>
              <a:rPr lang="en-US" sz="1400" dirty="0"/>
              <a:t> </a:t>
            </a:r>
            <a:r>
              <a:rPr lang="en-US" sz="1400" dirty="0" err="1"/>
              <a:t>olmayanlar</a:t>
            </a:r>
            <a:r>
              <a:rPr lang="en-US" sz="1400" dirty="0"/>
              <a:t> bile, </a:t>
            </a:r>
            <a:r>
              <a:rPr lang="en-US" sz="1400" dirty="0" err="1"/>
              <a:t>tartışmayı</a:t>
            </a:r>
            <a:r>
              <a:rPr lang="en-US" sz="1400" dirty="0"/>
              <a:t> </a:t>
            </a:r>
            <a:r>
              <a:rPr lang="en-US" sz="1400" dirty="0" err="1"/>
              <a:t>kolaylaştırır</a:t>
            </a:r>
            <a:r>
              <a:rPr lang="en-US" sz="1400" dirty="0"/>
              <a:t>. </a:t>
            </a:r>
            <a:r>
              <a:rPr lang="en-US" sz="1400" dirty="0" err="1"/>
              <a:t>Aynı</a:t>
            </a:r>
            <a:r>
              <a:rPr lang="en-US" sz="1400" dirty="0"/>
              <a:t> </a:t>
            </a:r>
            <a:r>
              <a:rPr lang="en-US" sz="1400" dirty="0" err="1"/>
              <a:t>zamanda</a:t>
            </a:r>
            <a:r>
              <a:rPr lang="en-US" sz="1400" dirty="0"/>
              <a:t>, ilk </a:t>
            </a:r>
            <a:r>
              <a:rPr lang="en-US" sz="1400" dirty="0" err="1"/>
              <a:t>tasarım</a:t>
            </a:r>
            <a:r>
              <a:rPr lang="en-US" sz="1400" dirty="0"/>
              <a:t>, </a:t>
            </a:r>
            <a:r>
              <a:rPr lang="en-US" sz="1400" dirty="0" err="1"/>
              <a:t>ticari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veritabanı</a:t>
            </a:r>
            <a:r>
              <a:rPr lang="en-US" sz="1400" dirty="0"/>
              <a:t> </a:t>
            </a:r>
            <a:r>
              <a:rPr lang="en-US" sz="1400" dirty="0" err="1"/>
              <a:t>sistemi</a:t>
            </a:r>
            <a:r>
              <a:rPr lang="en-US" sz="1400" dirty="0"/>
              <a:t> </a:t>
            </a:r>
            <a:r>
              <a:rPr lang="en-US" sz="1400" dirty="0" err="1"/>
              <a:t>tarafından</a:t>
            </a:r>
            <a:r>
              <a:rPr lang="en-US" sz="1400" dirty="0"/>
              <a:t> </a:t>
            </a:r>
            <a:r>
              <a:rPr lang="en-US" sz="1400" dirty="0" err="1"/>
              <a:t>desteklenen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veri</a:t>
            </a:r>
            <a:r>
              <a:rPr lang="en-US" sz="1400" dirty="0"/>
              <a:t> </a:t>
            </a:r>
            <a:r>
              <a:rPr lang="en-US" sz="1400" dirty="0" err="1"/>
              <a:t>modeline</a:t>
            </a:r>
            <a:r>
              <a:rPr lang="en-US" sz="1400" dirty="0"/>
              <a:t> (</a:t>
            </a:r>
            <a:r>
              <a:rPr lang="en-US" sz="1400" dirty="0" err="1"/>
              <a:t>pratikte</a:t>
            </a:r>
            <a:r>
              <a:rPr lang="en-US" sz="1400" dirty="0"/>
              <a:t> </a:t>
            </a:r>
            <a:r>
              <a:rPr lang="en-US" sz="1400" dirty="0" err="1"/>
              <a:t>ilişkisel</a:t>
            </a:r>
            <a:r>
              <a:rPr lang="en-US" sz="1400" dirty="0"/>
              <a:t> model </a:t>
            </a:r>
            <a:r>
              <a:rPr lang="en-US" sz="1400" dirty="0" err="1"/>
              <a:t>anlamına</a:t>
            </a:r>
            <a:r>
              <a:rPr lang="en-US" sz="1400" dirty="0"/>
              <a:t> </a:t>
            </a:r>
            <a:r>
              <a:rPr lang="en-US" sz="1400" dirty="0" err="1"/>
              <a:t>gelir</a:t>
            </a:r>
            <a:r>
              <a:rPr lang="en-US" sz="1400" dirty="0"/>
              <a:t>) </a:t>
            </a:r>
            <a:r>
              <a:rPr lang="en-US" sz="1400" dirty="0" err="1"/>
              <a:t>doğrudan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çeviriyi</a:t>
            </a:r>
            <a:r>
              <a:rPr lang="en-US" sz="1400" dirty="0"/>
              <a:t> </a:t>
            </a:r>
            <a:r>
              <a:rPr lang="en-US" sz="1400" dirty="0" err="1"/>
              <a:t>mümkün</a:t>
            </a:r>
            <a:r>
              <a:rPr lang="en-US" sz="1400" dirty="0"/>
              <a:t> </a:t>
            </a:r>
            <a:r>
              <a:rPr lang="en-US" sz="1400" dirty="0" err="1"/>
              <a:t>kılacak</a:t>
            </a:r>
            <a:r>
              <a:rPr lang="en-US" sz="1400" dirty="0"/>
              <a:t> </a:t>
            </a:r>
            <a:r>
              <a:rPr lang="en-US" sz="1400" dirty="0" err="1"/>
              <a:t>kadar</a:t>
            </a:r>
            <a:r>
              <a:rPr lang="en-US" sz="1400" dirty="0"/>
              <a:t> </a:t>
            </a:r>
            <a:r>
              <a:rPr lang="en-US" sz="1400" dirty="0" err="1"/>
              <a:t>kesin</a:t>
            </a:r>
            <a:r>
              <a:rPr lang="en-US" sz="1400" dirty="0"/>
              <a:t> </a:t>
            </a:r>
            <a:r>
              <a:rPr lang="en-US" sz="1400" dirty="0" err="1"/>
              <a:t>olmalıdır</a:t>
            </a:r>
            <a:r>
              <a:rPr lang="en-US" sz="14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1400" b="1" dirty="0" err="1"/>
              <a:t>Mantıksal</a:t>
            </a:r>
            <a:r>
              <a:rPr lang="en-US" sz="1400" b="1" dirty="0"/>
              <a:t> </a:t>
            </a:r>
            <a:r>
              <a:rPr lang="en-US" sz="1400" b="1" dirty="0" err="1"/>
              <a:t>Veritabanı</a:t>
            </a:r>
            <a:r>
              <a:rPr lang="en-US" sz="1400" b="1" dirty="0"/>
              <a:t> </a:t>
            </a:r>
            <a:r>
              <a:rPr lang="en-US" sz="1400" b="1" dirty="0" err="1"/>
              <a:t>Tasarımı</a:t>
            </a:r>
            <a:r>
              <a:rPr lang="en-US" sz="1400" b="1" dirty="0"/>
              <a:t>:</a:t>
            </a:r>
            <a:r>
              <a:rPr lang="en-US" sz="1400" dirty="0"/>
              <a:t> Veri </a:t>
            </a:r>
            <a:r>
              <a:rPr lang="en-US" sz="1400" dirty="0" err="1"/>
              <a:t>tabanı</a:t>
            </a:r>
            <a:r>
              <a:rPr lang="en-US" sz="1400" dirty="0"/>
              <a:t> </a:t>
            </a:r>
            <a:r>
              <a:rPr lang="en-US" sz="1400" dirty="0" err="1"/>
              <a:t>tasarımımızı</a:t>
            </a:r>
            <a:r>
              <a:rPr lang="en-US" sz="1400" dirty="0"/>
              <a:t> </a:t>
            </a:r>
            <a:r>
              <a:rPr lang="en-US" sz="1400" dirty="0" err="1"/>
              <a:t>uygulamak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DBMS </a:t>
            </a:r>
            <a:r>
              <a:rPr lang="en-US" sz="1400" dirty="0" err="1"/>
              <a:t>seçmeli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kavramsal</a:t>
            </a:r>
            <a:r>
              <a:rPr lang="en-US" sz="1400" dirty="0"/>
              <a:t> </a:t>
            </a:r>
            <a:r>
              <a:rPr lang="en-US" sz="1400" dirty="0" err="1"/>
              <a:t>veritabanı</a:t>
            </a:r>
            <a:r>
              <a:rPr lang="en-US" sz="1400" dirty="0"/>
              <a:t> </a:t>
            </a:r>
            <a:r>
              <a:rPr lang="en-US" sz="1400" dirty="0" err="1"/>
              <a:t>tasarımını</a:t>
            </a:r>
            <a:r>
              <a:rPr lang="en-US" sz="1400" dirty="0"/>
              <a:t> </a:t>
            </a:r>
            <a:r>
              <a:rPr lang="en-US" sz="1400" dirty="0" err="1"/>
              <a:t>seçilen</a:t>
            </a:r>
            <a:r>
              <a:rPr lang="en-US" sz="1400" dirty="0"/>
              <a:t> </a:t>
            </a:r>
            <a:r>
              <a:rPr lang="en-US" sz="1400" dirty="0" err="1"/>
              <a:t>DBMS'nin</a:t>
            </a:r>
            <a:r>
              <a:rPr lang="en-US" sz="1400" dirty="0"/>
              <a:t> </a:t>
            </a:r>
            <a:r>
              <a:rPr lang="en-US" sz="1400" dirty="0" err="1"/>
              <a:t>veri</a:t>
            </a:r>
            <a:r>
              <a:rPr lang="en-US" sz="1400" dirty="0"/>
              <a:t> </a:t>
            </a:r>
            <a:r>
              <a:rPr lang="en-US" sz="1400" dirty="0" err="1"/>
              <a:t>modelinde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veritabanı</a:t>
            </a:r>
            <a:r>
              <a:rPr lang="en-US" sz="1400" dirty="0"/>
              <a:t> </a:t>
            </a:r>
            <a:r>
              <a:rPr lang="en-US" sz="1400" dirty="0" err="1"/>
              <a:t>şemasına</a:t>
            </a:r>
            <a:r>
              <a:rPr lang="en-US" sz="1400" dirty="0"/>
              <a:t> </a:t>
            </a:r>
            <a:r>
              <a:rPr lang="en-US" sz="1400" dirty="0" err="1"/>
              <a:t>dönüştürmeliyiz</a:t>
            </a:r>
            <a:r>
              <a:rPr lang="en-US" sz="1400" dirty="0"/>
              <a:t>. </a:t>
            </a:r>
            <a:r>
              <a:rPr lang="en-US" sz="1400" dirty="0" err="1"/>
              <a:t>Sadece</a:t>
            </a:r>
            <a:r>
              <a:rPr lang="en-US" sz="1400" dirty="0"/>
              <a:t> </a:t>
            </a:r>
            <a:r>
              <a:rPr lang="en-US" sz="1400" dirty="0" err="1"/>
              <a:t>ilişkisel</a:t>
            </a:r>
            <a:r>
              <a:rPr lang="en-US" sz="1400" dirty="0"/>
              <a:t> </a:t>
            </a:r>
            <a:r>
              <a:rPr lang="en-US" sz="1400" dirty="0" err="1"/>
              <a:t>DBMS'leri</a:t>
            </a:r>
            <a:r>
              <a:rPr lang="en-US" sz="1400" dirty="0"/>
              <a:t> </a:t>
            </a:r>
            <a:r>
              <a:rPr lang="en-US" sz="1400" dirty="0" err="1"/>
              <a:t>ele</a:t>
            </a:r>
            <a:r>
              <a:rPr lang="en-US" sz="1400" dirty="0"/>
              <a:t> </a:t>
            </a:r>
            <a:r>
              <a:rPr lang="en-US" sz="1400" dirty="0" err="1"/>
              <a:t>alacağız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nedenle</a:t>
            </a:r>
            <a:r>
              <a:rPr lang="en-US" sz="1400" dirty="0"/>
              <a:t> </a:t>
            </a:r>
            <a:r>
              <a:rPr lang="en-US" sz="1400" dirty="0" err="1"/>
              <a:t>mantıksal</a:t>
            </a:r>
            <a:r>
              <a:rPr lang="en-US" sz="1400" dirty="0"/>
              <a:t> </a:t>
            </a:r>
            <a:r>
              <a:rPr lang="en-US" sz="1400" dirty="0" err="1"/>
              <a:t>tasarım</a:t>
            </a:r>
            <a:r>
              <a:rPr lang="en-US" sz="1400" dirty="0"/>
              <a:t> </a:t>
            </a:r>
            <a:r>
              <a:rPr lang="en-US" sz="1400" dirty="0" err="1"/>
              <a:t>adımındaki</a:t>
            </a:r>
            <a:r>
              <a:rPr lang="en-US" sz="1400" dirty="0"/>
              <a:t> </a:t>
            </a:r>
            <a:r>
              <a:rPr lang="en-US" sz="1400" dirty="0" err="1"/>
              <a:t>görev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ER </a:t>
            </a:r>
            <a:r>
              <a:rPr lang="en-US" sz="1400" dirty="0" err="1"/>
              <a:t>şemasını</a:t>
            </a:r>
            <a:r>
              <a:rPr lang="en-US" sz="1400" dirty="0"/>
              <a:t> </a:t>
            </a:r>
            <a:r>
              <a:rPr lang="en-US" sz="1400" dirty="0" err="1"/>
              <a:t>ilişkisel</a:t>
            </a:r>
            <a:r>
              <a:rPr lang="en-US" sz="1400" dirty="0"/>
              <a:t> </a:t>
            </a:r>
            <a:r>
              <a:rPr lang="en-US" sz="1400" dirty="0" err="1"/>
              <a:t>veritabanı</a:t>
            </a:r>
            <a:r>
              <a:rPr lang="en-US" sz="1400" dirty="0"/>
              <a:t> </a:t>
            </a:r>
            <a:r>
              <a:rPr lang="en-US" sz="1400" dirty="0" err="1"/>
              <a:t>şemasına</a:t>
            </a:r>
            <a:r>
              <a:rPr lang="en-US" sz="1400" dirty="0"/>
              <a:t> </a:t>
            </a:r>
            <a:r>
              <a:rPr lang="en-US" sz="1400" dirty="0" err="1"/>
              <a:t>dönüştürmektir</a:t>
            </a:r>
            <a:r>
              <a:rPr lang="en-US" sz="1400" dirty="0"/>
              <a:t>. </a:t>
            </a:r>
            <a:endParaRPr lang="en-TR" sz="1400" dirty="0"/>
          </a:p>
        </p:txBody>
      </p:sp>
    </p:spTree>
    <p:extLst>
      <p:ext uri="{BB962C8B-B14F-4D97-AF65-F5344CB8AC3E}">
        <p14:creationId xmlns:p14="http://schemas.microsoft.com/office/powerpoint/2010/main" val="326771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1DB49-FD6A-ED2C-14D4-920455F68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3FE1-D619-0EB7-7C73-87460B26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Tasarımı ve ER Şemaları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394E-50FE-F622-7BAB-FEAF0762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ER </a:t>
            </a:r>
            <a:r>
              <a:rPr lang="en-US" sz="1400" dirty="0" err="1"/>
              <a:t>diyagramı</a:t>
            </a:r>
            <a:r>
              <a:rPr lang="en-US" sz="1400" dirty="0"/>
              <a:t>, </a:t>
            </a:r>
            <a:r>
              <a:rPr lang="en-US" sz="1400" dirty="0" err="1"/>
              <a:t>gereksinim</a:t>
            </a:r>
            <a:r>
              <a:rPr lang="en-US" sz="1400" dirty="0"/>
              <a:t> </a:t>
            </a:r>
            <a:r>
              <a:rPr lang="en-US" sz="1400" dirty="0" err="1"/>
              <a:t>analizi</a:t>
            </a:r>
            <a:r>
              <a:rPr lang="en-US" sz="1400" dirty="0"/>
              <a:t> </a:t>
            </a:r>
            <a:r>
              <a:rPr lang="en-US" sz="1400" dirty="0" err="1"/>
              <a:t>sırasında</a:t>
            </a:r>
            <a:r>
              <a:rPr lang="en-US" sz="1400" dirty="0"/>
              <a:t> </a:t>
            </a:r>
            <a:r>
              <a:rPr lang="en-US" sz="1400" dirty="0" err="1"/>
              <a:t>toplanan</a:t>
            </a:r>
            <a:r>
              <a:rPr lang="en-US" sz="1400" dirty="0"/>
              <a:t> </a:t>
            </a:r>
            <a:r>
              <a:rPr lang="en-US" sz="1400" dirty="0" err="1"/>
              <a:t>bilgilerin</a:t>
            </a:r>
            <a:r>
              <a:rPr lang="en-US" sz="1400" dirty="0"/>
              <a:t> </a:t>
            </a:r>
            <a:r>
              <a:rPr lang="en-US" sz="1400" dirty="0" err="1"/>
              <a:t>öznel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değerlendirmesiyle</a:t>
            </a:r>
            <a:r>
              <a:rPr lang="en-US" sz="1400" dirty="0"/>
              <a:t> </a:t>
            </a:r>
            <a:r>
              <a:rPr lang="en-US" sz="1400" dirty="0" err="1"/>
              <a:t>oluşturulan</a:t>
            </a:r>
            <a:r>
              <a:rPr lang="en-US" sz="1400" dirty="0"/>
              <a:t> </a:t>
            </a:r>
            <a:r>
              <a:rPr lang="en-US" sz="1400" dirty="0" err="1"/>
              <a:t>verilerin</a:t>
            </a:r>
            <a:r>
              <a:rPr lang="en-US" sz="1400" dirty="0"/>
              <a:t> </a:t>
            </a:r>
            <a:r>
              <a:rPr lang="en-US" sz="1400" dirty="0" err="1"/>
              <a:t>yalnızca</a:t>
            </a:r>
            <a:r>
              <a:rPr lang="en-US" sz="1400" dirty="0"/>
              <a:t> </a:t>
            </a:r>
            <a:r>
              <a:rPr lang="en-US" sz="1400" dirty="0" err="1"/>
              <a:t>yaklaşık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açıklamasıdır</a:t>
            </a:r>
            <a:r>
              <a:rPr lang="en-US" sz="1400" dirty="0"/>
              <a:t>.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dikkatli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analiz</a:t>
            </a:r>
            <a:r>
              <a:rPr lang="en-US" sz="1400" dirty="0"/>
              <a:t>, 3. </a:t>
            </a:r>
            <a:r>
              <a:rPr lang="en-US" sz="1400" dirty="0" err="1"/>
              <a:t>Adımın</a:t>
            </a:r>
            <a:r>
              <a:rPr lang="en-US" sz="1400" dirty="0"/>
              <a:t> </a:t>
            </a:r>
            <a:r>
              <a:rPr lang="en-US" sz="1400" dirty="0" err="1"/>
              <a:t>sonunda</a:t>
            </a:r>
            <a:r>
              <a:rPr lang="en-US" sz="1400" dirty="0"/>
              <a:t> </a:t>
            </a:r>
            <a:r>
              <a:rPr lang="en-US" sz="1400" dirty="0" err="1"/>
              <a:t>elde</a:t>
            </a:r>
            <a:r>
              <a:rPr lang="en-US" sz="1400" dirty="0"/>
              <a:t> </a:t>
            </a:r>
            <a:r>
              <a:rPr lang="en-US" sz="1400" dirty="0" err="1"/>
              <a:t>edilen</a:t>
            </a:r>
            <a:r>
              <a:rPr lang="en-US" sz="1400" dirty="0"/>
              <a:t> </a:t>
            </a:r>
            <a:r>
              <a:rPr lang="en-US" sz="1400" dirty="0" err="1"/>
              <a:t>mantıksal</a:t>
            </a:r>
            <a:r>
              <a:rPr lang="en-US" sz="1400" dirty="0"/>
              <a:t> </a:t>
            </a:r>
            <a:r>
              <a:rPr lang="en-US" sz="1400" dirty="0" err="1"/>
              <a:t>şemayı</a:t>
            </a:r>
            <a:r>
              <a:rPr lang="en-US" sz="1400" dirty="0"/>
              <a:t> </a:t>
            </a:r>
            <a:r>
              <a:rPr lang="en-US" sz="1400" dirty="0" err="1"/>
              <a:t>genellikle</a:t>
            </a:r>
            <a:r>
              <a:rPr lang="en-US" sz="1400" dirty="0"/>
              <a:t> </a:t>
            </a:r>
            <a:r>
              <a:rPr lang="en-US" sz="1400" dirty="0" err="1"/>
              <a:t>iyileştirebilir</a:t>
            </a:r>
            <a:r>
              <a:rPr lang="en-US" sz="1400" dirty="0"/>
              <a:t>. İyi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mantıksal</a:t>
            </a:r>
            <a:r>
              <a:rPr lang="en-US" sz="1400" dirty="0"/>
              <a:t> </a:t>
            </a:r>
            <a:r>
              <a:rPr lang="en-US" sz="1400" dirty="0" err="1"/>
              <a:t>şemaya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olduğumuzda</a:t>
            </a:r>
            <a:r>
              <a:rPr lang="en-US" sz="1400" dirty="0"/>
              <a:t>, </a:t>
            </a:r>
            <a:r>
              <a:rPr lang="en-US" sz="1400" dirty="0" err="1"/>
              <a:t>performans</a:t>
            </a:r>
            <a:r>
              <a:rPr lang="en-US" sz="1400" dirty="0"/>
              <a:t> </a:t>
            </a:r>
            <a:r>
              <a:rPr lang="en-US" sz="1400" dirty="0" err="1"/>
              <a:t>kriterlerini</a:t>
            </a:r>
            <a:r>
              <a:rPr lang="en-US" sz="1400" dirty="0"/>
              <a:t> </a:t>
            </a:r>
            <a:r>
              <a:rPr lang="en-US" sz="1400" dirty="0" err="1"/>
              <a:t>göz</a:t>
            </a:r>
            <a:r>
              <a:rPr lang="en-US" sz="1400" dirty="0"/>
              <a:t> </a:t>
            </a:r>
            <a:r>
              <a:rPr lang="en-US" sz="1400" dirty="0" err="1"/>
              <a:t>önünde</a:t>
            </a:r>
            <a:r>
              <a:rPr lang="en-US" sz="1400" dirty="0"/>
              <a:t> </a:t>
            </a:r>
            <a:r>
              <a:rPr lang="en-US" sz="1400" dirty="0" err="1"/>
              <a:t>bulundurmalı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fiziksel</a:t>
            </a:r>
            <a:r>
              <a:rPr lang="en-US" sz="1400" dirty="0"/>
              <a:t> </a:t>
            </a:r>
            <a:r>
              <a:rPr lang="en-US" sz="1400" dirty="0" err="1"/>
              <a:t>şemayı</a:t>
            </a:r>
            <a:r>
              <a:rPr lang="en-US" sz="1400" dirty="0"/>
              <a:t> </a:t>
            </a:r>
            <a:r>
              <a:rPr lang="en-US" sz="1400" dirty="0" err="1"/>
              <a:t>tasarlamalıyız</a:t>
            </a:r>
            <a:r>
              <a:rPr lang="en-US" sz="1400" dirty="0"/>
              <a:t>. Son </a:t>
            </a:r>
            <a:r>
              <a:rPr lang="en-US" sz="1400" dirty="0" err="1"/>
              <a:t>olarak</a:t>
            </a:r>
            <a:r>
              <a:rPr lang="en-US" sz="1400" dirty="0"/>
              <a:t>, </a:t>
            </a:r>
            <a:r>
              <a:rPr lang="en-US" sz="1400" dirty="0" err="1"/>
              <a:t>güvenlik</a:t>
            </a:r>
            <a:r>
              <a:rPr lang="en-US" sz="1400" dirty="0"/>
              <a:t> </a:t>
            </a:r>
            <a:r>
              <a:rPr lang="en-US" sz="1400" dirty="0" err="1"/>
              <a:t>sorunlarını</a:t>
            </a:r>
            <a:r>
              <a:rPr lang="en-US" sz="1400" dirty="0"/>
              <a:t> </a:t>
            </a:r>
            <a:r>
              <a:rPr lang="en-US" sz="1400" dirty="0" err="1"/>
              <a:t>ele</a:t>
            </a:r>
            <a:r>
              <a:rPr lang="en-US" sz="1400" dirty="0"/>
              <a:t> </a:t>
            </a:r>
            <a:r>
              <a:rPr lang="en-US" sz="1400" dirty="0" err="1"/>
              <a:t>almalı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kullanıcıların</a:t>
            </a:r>
            <a:r>
              <a:rPr lang="en-US" sz="1400" dirty="0"/>
              <a:t> </a:t>
            </a:r>
            <a:r>
              <a:rPr lang="en-US" sz="1400" dirty="0" err="1"/>
              <a:t>ihtiyaç</a:t>
            </a:r>
            <a:r>
              <a:rPr lang="en-US" sz="1400" dirty="0"/>
              <a:t> </a:t>
            </a:r>
            <a:r>
              <a:rPr lang="en-US" sz="1400" dirty="0" err="1"/>
              <a:t>duydukları</a:t>
            </a:r>
            <a:r>
              <a:rPr lang="en-US" sz="1400" dirty="0"/>
              <a:t> </a:t>
            </a:r>
            <a:r>
              <a:rPr lang="en-US" sz="1400" dirty="0" err="1"/>
              <a:t>verilere</a:t>
            </a:r>
            <a:r>
              <a:rPr lang="en-US" sz="1400" dirty="0"/>
              <a:t> </a:t>
            </a:r>
            <a:r>
              <a:rPr lang="en-US" sz="1400" dirty="0" err="1"/>
              <a:t>erişebilmelerini</a:t>
            </a:r>
            <a:r>
              <a:rPr lang="en-US" sz="1400" dirty="0"/>
              <a:t>, </a:t>
            </a:r>
            <a:r>
              <a:rPr lang="en-US" sz="1400" dirty="0" err="1"/>
              <a:t>ancak</a:t>
            </a:r>
            <a:r>
              <a:rPr lang="en-US" sz="1400" dirty="0"/>
              <a:t> </a:t>
            </a:r>
            <a:r>
              <a:rPr lang="en-US" sz="1400" dirty="0" err="1"/>
              <a:t>onlardan</a:t>
            </a:r>
            <a:r>
              <a:rPr lang="en-US" sz="1400" dirty="0"/>
              <a:t> </a:t>
            </a:r>
            <a:r>
              <a:rPr lang="en-US" sz="1400" dirty="0" err="1"/>
              <a:t>gizlemek</a:t>
            </a:r>
            <a:r>
              <a:rPr lang="en-US" sz="1400" dirty="0"/>
              <a:t> </a:t>
            </a:r>
            <a:r>
              <a:rPr lang="en-US" sz="1400" dirty="0" err="1"/>
              <a:t>istediğimiz</a:t>
            </a:r>
            <a:r>
              <a:rPr lang="en-US" sz="1400" dirty="0"/>
              <a:t> </a:t>
            </a:r>
            <a:r>
              <a:rPr lang="en-US" sz="1400" dirty="0" err="1"/>
              <a:t>verilere</a:t>
            </a:r>
            <a:r>
              <a:rPr lang="en-US" sz="1400" dirty="0"/>
              <a:t> </a:t>
            </a:r>
            <a:r>
              <a:rPr lang="en-US" sz="1400" dirty="0" err="1"/>
              <a:t>erişememelerini</a:t>
            </a:r>
            <a:r>
              <a:rPr lang="en-US" sz="1400" dirty="0"/>
              <a:t> </a:t>
            </a:r>
            <a:r>
              <a:rPr lang="en-US" sz="1400" dirty="0" err="1"/>
              <a:t>sağlamalıyız</a:t>
            </a:r>
            <a:r>
              <a:rPr lang="en-US" sz="1400" dirty="0"/>
              <a:t>. </a:t>
            </a:r>
            <a:r>
              <a:rPr lang="en-US" sz="1400" dirty="0" err="1"/>
              <a:t>Veritabanı</a:t>
            </a:r>
            <a:r>
              <a:rPr lang="en-US" sz="1400" dirty="0"/>
              <a:t> </a:t>
            </a:r>
            <a:r>
              <a:rPr lang="en-US" sz="1400" dirty="0" err="1"/>
              <a:t>tasarımının</a:t>
            </a:r>
            <a:r>
              <a:rPr lang="en-US" sz="1400" dirty="0"/>
              <a:t> </a:t>
            </a:r>
            <a:r>
              <a:rPr lang="en-US" sz="1400" dirty="0" err="1"/>
              <a:t>kalan</a:t>
            </a:r>
            <a:r>
              <a:rPr lang="en-US" sz="1400" dirty="0"/>
              <a:t> </a:t>
            </a:r>
            <a:r>
              <a:rPr lang="en-US" sz="1400" dirty="0" err="1"/>
              <a:t>üç</a:t>
            </a:r>
            <a:r>
              <a:rPr lang="en-US" sz="1400" dirty="0"/>
              <a:t> </a:t>
            </a:r>
            <a:r>
              <a:rPr lang="en-US" sz="1400" dirty="0" err="1"/>
              <a:t>adımı</a:t>
            </a:r>
            <a:r>
              <a:rPr lang="en-US" sz="1400" dirty="0"/>
              <a:t> </a:t>
            </a:r>
            <a:r>
              <a:rPr lang="en-US" sz="1400" dirty="0" err="1"/>
              <a:t>aşağıda</a:t>
            </a:r>
            <a:r>
              <a:rPr lang="en-US" sz="1400" dirty="0"/>
              <a:t> </a:t>
            </a:r>
            <a:r>
              <a:rPr lang="en-US" sz="1400" dirty="0" err="1"/>
              <a:t>kısaca</a:t>
            </a:r>
            <a:r>
              <a:rPr lang="en-US" sz="1400" dirty="0"/>
              <a:t> </a:t>
            </a:r>
            <a:r>
              <a:rPr lang="en-US" sz="1400" dirty="0" err="1"/>
              <a:t>açıklanmıştır</a:t>
            </a:r>
            <a:r>
              <a:rPr lang="en-US" sz="1400" dirty="0"/>
              <a:t>:</a:t>
            </a:r>
          </a:p>
          <a:p>
            <a:pPr>
              <a:lnSpc>
                <a:spcPct val="170000"/>
              </a:lnSpc>
            </a:pPr>
            <a:endParaRPr lang="en-US" sz="1400" dirty="0"/>
          </a:p>
          <a:p>
            <a:pPr>
              <a:lnSpc>
                <a:spcPct val="170000"/>
              </a:lnSpc>
            </a:pPr>
            <a:r>
              <a:rPr lang="en-US" sz="1400" b="1" dirty="0" err="1"/>
              <a:t>Şema</a:t>
            </a:r>
            <a:r>
              <a:rPr lang="en-US" sz="1400" b="1" dirty="0"/>
              <a:t> </a:t>
            </a:r>
            <a:r>
              <a:rPr lang="en-US" sz="1400" b="1" dirty="0" err="1"/>
              <a:t>İyileştirme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en-US" sz="1400" dirty="0" err="1"/>
              <a:t>Veritabanı</a:t>
            </a:r>
            <a:r>
              <a:rPr lang="en-US" sz="1400" dirty="0"/>
              <a:t> </a:t>
            </a:r>
            <a:r>
              <a:rPr lang="en-US" sz="1400" dirty="0" err="1"/>
              <a:t>tasarımının</a:t>
            </a:r>
            <a:r>
              <a:rPr lang="en-US" sz="1400" dirty="0"/>
              <a:t> </a:t>
            </a:r>
            <a:r>
              <a:rPr lang="en-US" sz="1400" dirty="0" err="1"/>
              <a:t>dördüncü</a:t>
            </a:r>
            <a:r>
              <a:rPr lang="en-US" sz="1400" dirty="0"/>
              <a:t> </a:t>
            </a:r>
            <a:r>
              <a:rPr lang="en-US" sz="1400" dirty="0" err="1"/>
              <a:t>adımı</a:t>
            </a:r>
            <a:r>
              <a:rPr lang="en-US" sz="1400" dirty="0"/>
              <a:t>, </a:t>
            </a:r>
            <a:r>
              <a:rPr lang="en-US" sz="1400" dirty="0" err="1"/>
              <a:t>ilişkisel</a:t>
            </a:r>
            <a:r>
              <a:rPr lang="en-US" sz="1400" dirty="0"/>
              <a:t> </a:t>
            </a:r>
            <a:r>
              <a:rPr lang="en-US" sz="1400" dirty="0" err="1"/>
              <a:t>veritabanı</a:t>
            </a:r>
            <a:r>
              <a:rPr lang="en-US" sz="1400" dirty="0"/>
              <a:t> </a:t>
            </a:r>
            <a:r>
              <a:rPr lang="en-US" sz="1400" dirty="0" err="1"/>
              <a:t>şemamızdaki</a:t>
            </a:r>
            <a:r>
              <a:rPr lang="en-US" sz="1400" dirty="0"/>
              <a:t> </a:t>
            </a:r>
            <a:r>
              <a:rPr lang="en-US" sz="1400" dirty="0" err="1"/>
              <a:t>ilişki</a:t>
            </a:r>
            <a:r>
              <a:rPr lang="en-US" sz="1400" dirty="0"/>
              <a:t> </a:t>
            </a:r>
            <a:r>
              <a:rPr lang="en-US" sz="1400" dirty="0" err="1"/>
              <a:t>koleksiyonunu</a:t>
            </a:r>
            <a:r>
              <a:rPr lang="en-US" sz="1400" dirty="0"/>
              <a:t> </a:t>
            </a:r>
            <a:r>
              <a:rPr lang="en-US" sz="1400" dirty="0" err="1"/>
              <a:t>analiz</a:t>
            </a:r>
            <a:r>
              <a:rPr lang="en-US" sz="1400" dirty="0"/>
              <a:t> </a:t>
            </a:r>
            <a:r>
              <a:rPr lang="en-US" sz="1400" dirty="0" err="1"/>
              <a:t>ederek</a:t>
            </a:r>
            <a:r>
              <a:rPr lang="en-US" sz="1400" dirty="0"/>
              <a:t> </a:t>
            </a:r>
            <a:r>
              <a:rPr lang="en-US" sz="1400" dirty="0" err="1"/>
              <a:t>olası</a:t>
            </a:r>
            <a:r>
              <a:rPr lang="en-US" sz="1400" dirty="0"/>
              <a:t> </a:t>
            </a:r>
            <a:r>
              <a:rPr lang="en-US" sz="1400" dirty="0" err="1"/>
              <a:t>sorunları</a:t>
            </a:r>
            <a:r>
              <a:rPr lang="en-US" sz="1400" dirty="0"/>
              <a:t> </a:t>
            </a:r>
            <a:r>
              <a:rPr lang="en-US" sz="1400" dirty="0" err="1"/>
              <a:t>belirlemek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iyileştirmektir</a:t>
            </a:r>
            <a:r>
              <a:rPr lang="en-US" sz="1400" dirty="0"/>
              <a:t>. </a:t>
            </a:r>
            <a:r>
              <a:rPr lang="en-US" sz="1400" dirty="0" err="1"/>
              <a:t>Esasen</a:t>
            </a:r>
            <a:r>
              <a:rPr lang="en-US" sz="1400" dirty="0"/>
              <a:t> </a:t>
            </a:r>
            <a:r>
              <a:rPr lang="en-US" sz="1400" dirty="0" err="1"/>
              <a:t>öznel</a:t>
            </a:r>
            <a:r>
              <a:rPr lang="en-US" sz="1400" dirty="0"/>
              <a:t> </a:t>
            </a:r>
            <a:r>
              <a:rPr lang="en-US" sz="1400" dirty="0" err="1"/>
              <a:t>olan</a:t>
            </a:r>
            <a:r>
              <a:rPr lang="en-US" sz="1400" dirty="0"/>
              <a:t> </a:t>
            </a:r>
            <a:r>
              <a:rPr lang="en-US" sz="1400" dirty="0" err="1"/>
              <a:t>gereksinim</a:t>
            </a:r>
            <a:r>
              <a:rPr lang="en-US" sz="1400" dirty="0"/>
              <a:t> </a:t>
            </a:r>
            <a:r>
              <a:rPr lang="en-US" sz="1400" dirty="0" err="1"/>
              <a:t>analizi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kavramsal</a:t>
            </a:r>
            <a:r>
              <a:rPr lang="en-US" sz="1400" dirty="0"/>
              <a:t> </a:t>
            </a:r>
            <a:r>
              <a:rPr lang="en-US" sz="1400" dirty="0" err="1"/>
              <a:t>tasarım</a:t>
            </a:r>
            <a:r>
              <a:rPr lang="en-US" sz="1400" dirty="0"/>
              <a:t> </a:t>
            </a:r>
            <a:r>
              <a:rPr lang="en-US" sz="1400" dirty="0" err="1"/>
              <a:t>adımlarının</a:t>
            </a:r>
            <a:r>
              <a:rPr lang="en-US" sz="1400" dirty="0"/>
              <a:t> </a:t>
            </a:r>
            <a:r>
              <a:rPr lang="en-US" sz="1400" dirty="0" err="1"/>
              <a:t>aksine</a:t>
            </a:r>
            <a:r>
              <a:rPr lang="en-US" sz="1400" dirty="0"/>
              <a:t>, </a:t>
            </a:r>
            <a:r>
              <a:rPr lang="en-US" sz="1400" dirty="0" err="1"/>
              <a:t>şema</a:t>
            </a:r>
            <a:r>
              <a:rPr lang="en-US" sz="1400" dirty="0"/>
              <a:t> </a:t>
            </a:r>
            <a:r>
              <a:rPr lang="en-US" sz="1400" dirty="0" err="1"/>
              <a:t>iyileştirmesi</a:t>
            </a:r>
            <a:r>
              <a:rPr lang="en-US" sz="1400" dirty="0"/>
              <a:t> </a:t>
            </a:r>
            <a:r>
              <a:rPr lang="en-US" sz="1400" dirty="0" err="1"/>
              <a:t>zarif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güçlü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teori</a:t>
            </a:r>
            <a:r>
              <a:rPr lang="en-US" sz="1400" dirty="0"/>
              <a:t> </a:t>
            </a:r>
            <a:r>
              <a:rPr lang="en-US" sz="1400" dirty="0" err="1"/>
              <a:t>tarafından</a:t>
            </a:r>
            <a:r>
              <a:rPr lang="en-US" sz="1400" dirty="0"/>
              <a:t> </a:t>
            </a:r>
            <a:r>
              <a:rPr lang="en-US" sz="1400" dirty="0" err="1"/>
              <a:t>yönlendirilebilir</a:t>
            </a:r>
            <a:r>
              <a:rPr lang="en-US" sz="1400" dirty="0"/>
              <a:t>. 19. </a:t>
            </a:r>
            <a:r>
              <a:rPr lang="en-US" sz="1400" dirty="0" err="1"/>
              <a:t>Bölümde</a:t>
            </a:r>
            <a:r>
              <a:rPr lang="en-US" sz="1400" dirty="0"/>
              <a:t>, </a:t>
            </a:r>
            <a:r>
              <a:rPr lang="en-US" sz="1400" dirty="0" err="1"/>
              <a:t>ilişkileri</a:t>
            </a:r>
            <a:r>
              <a:rPr lang="en-US" sz="1400" dirty="0"/>
              <a:t> </a:t>
            </a:r>
            <a:r>
              <a:rPr lang="en-US" sz="1400" dirty="0" err="1"/>
              <a:t>normalleştirme</a:t>
            </a:r>
            <a:r>
              <a:rPr lang="en-US" sz="1400" dirty="0"/>
              <a:t> </a:t>
            </a:r>
            <a:r>
              <a:rPr lang="en-US" sz="1400" dirty="0" err="1"/>
              <a:t>teorisini</a:t>
            </a:r>
            <a:r>
              <a:rPr lang="en-US" sz="1400" dirty="0"/>
              <a:t> (</a:t>
            </a:r>
            <a:r>
              <a:rPr lang="en-US" sz="1400" dirty="0" err="1"/>
              <a:t>bazı</a:t>
            </a:r>
            <a:r>
              <a:rPr lang="en-US" sz="1400" dirty="0"/>
              <a:t> </a:t>
            </a:r>
            <a:r>
              <a:rPr lang="en-US" sz="1400" dirty="0" err="1"/>
              <a:t>istenen</a:t>
            </a:r>
            <a:r>
              <a:rPr lang="en-US" sz="1400" dirty="0"/>
              <a:t> </a:t>
            </a:r>
            <a:r>
              <a:rPr lang="en-US" sz="1400" dirty="0" err="1"/>
              <a:t>özellikleri</a:t>
            </a:r>
            <a:r>
              <a:rPr lang="en-US" sz="1400" dirty="0"/>
              <a:t> </a:t>
            </a:r>
            <a:r>
              <a:rPr lang="en-US" sz="1400" dirty="0" err="1"/>
              <a:t>sağlamak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yeniden</a:t>
            </a:r>
            <a:r>
              <a:rPr lang="en-US" sz="1400" dirty="0"/>
              <a:t> </a:t>
            </a:r>
            <a:r>
              <a:rPr lang="en-US" sz="1400" dirty="0" err="1"/>
              <a:t>yapılandırma</a:t>
            </a:r>
            <a:r>
              <a:rPr lang="en-US" sz="1400" dirty="0"/>
              <a:t>) </a:t>
            </a:r>
            <a:r>
              <a:rPr lang="en-US" sz="1400" dirty="0" err="1"/>
              <a:t>ele</a:t>
            </a:r>
            <a:r>
              <a:rPr lang="en-US" sz="1400" dirty="0"/>
              <a:t> </a:t>
            </a:r>
            <a:r>
              <a:rPr lang="en-US" sz="1400" dirty="0" err="1"/>
              <a:t>alıyoruz</a:t>
            </a:r>
            <a:r>
              <a:rPr lang="en-US" sz="1400" dirty="0"/>
              <a:t>.</a:t>
            </a:r>
            <a:endParaRPr lang="en-TR" sz="1400" dirty="0"/>
          </a:p>
        </p:txBody>
      </p:sp>
    </p:spTree>
    <p:extLst>
      <p:ext uri="{BB962C8B-B14F-4D97-AF65-F5344CB8AC3E}">
        <p14:creationId xmlns:p14="http://schemas.microsoft.com/office/powerpoint/2010/main" val="2650076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49240-0362-4791-D1FD-5FC152849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67CD-8796-A6DA-534A-2D330214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Tasarımı ve ER Şemaları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16C3-E208-FB3B-CFD6-2F14733CD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b="1" dirty="0" err="1"/>
              <a:t>Fiziksel</a:t>
            </a:r>
            <a:r>
              <a:rPr lang="en-US" sz="1400" b="1" dirty="0"/>
              <a:t> </a:t>
            </a:r>
            <a:r>
              <a:rPr lang="en-US" sz="1400" b="1" dirty="0" err="1"/>
              <a:t>Veritabanı</a:t>
            </a:r>
            <a:r>
              <a:rPr lang="en-US" sz="1400" b="1" dirty="0"/>
              <a:t> </a:t>
            </a:r>
            <a:r>
              <a:rPr lang="en-US" sz="1400" b="1" dirty="0" err="1"/>
              <a:t>Tasarımı</a:t>
            </a:r>
            <a:r>
              <a:rPr lang="en-US" sz="1400" b="1" dirty="0"/>
              <a:t>: </a:t>
            </a:r>
            <a:r>
              <a:rPr lang="en-US" sz="1400" dirty="0"/>
              <a:t>Bu </a:t>
            </a:r>
            <a:r>
              <a:rPr lang="en-US" sz="1400" dirty="0" err="1"/>
              <a:t>adımda</a:t>
            </a:r>
            <a:r>
              <a:rPr lang="en-US" sz="1400" dirty="0"/>
              <a:t>, </a:t>
            </a:r>
            <a:r>
              <a:rPr lang="en-US" sz="1400" dirty="0" err="1"/>
              <a:t>veritabanımızın</a:t>
            </a:r>
            <a:r>
              <a:rPr lang="en-US" sz="1400" dirty="0"/>
              <a:t> </a:t>
            </a:r>
            <a:r>
              <a:rPr lang="en-US" sz="1400" dirty="0" err="1"/>
              <a:t>desteklemesi</a:t>
            </a:r>
            <a:r>
              <a:rPr lang="en-US" sz="1400" dirty="0"/>
              <a:t> </a:t>
            </a:r>
            <a:r>
              <a:rPr lang="en-US" sz="1400" dirty="0" err="1"/>
              <a:t>gereken</a:t>
            </a:r>
            <a:r>
              <a:rPr lang="en-US" sz="1400" dirty="0"/>
              <a:t> </a:t>
            </a:r>
            <a:r>
              <a:rPr lang="en-US" sz="1400" dirty="0" err="1"/>
              <a:t>tipik</a:t>
            </a:r>
            <a:r>
              <a:rPr lang="en-US" sz="1400" dirty="0"/>
              <a:t> </a:t>
            </a:r>
            <a:r>
              <a:rPr lang="en-US" sz="1400" dirty="0" err="1"/>
              <a:t>beklenen</a:t>
            </a:r>
            <a:r>
              <a:rPr lang="en-US" sz="1400" dirty="0"/>
              <a:t> </a:t>
            </a:r>
            <a:r>
              <a:rPr lang="en-US" sz="1400" dirty="0" err="1"/>
              <a:t>iş</a:t>
            </a:r>
            <a:r>
              <a:rPr lang="en-US" sz="1400" dirty="0"/>
              <a:t> </a:t>
            </a:r>
            <a:r>
              <a:rPr lang="en-US" sz="1400" dirty="0" err="1"/>
              <a:t>yüklerini</a:t>
            </a:r>
            <a:r>
              <a:rPr lang="en-US" sz="1400" dirty="0"/>
              <a:t> </a:t>
            </a:r>
            <a:r>
              <a:rPr lang="en-US" sz="1400" dirty="0" err="1"/>
              <a:t>ele</a:t>
            </a:r>
            <a:r>
              <a:rPr lang="en-US" sz="1400" dirty="0"/>
              <a:t> </a:t>
            </a:r>
            <a:r>
              <a:rPr lang="en-US" sz="1400" dirty="0" err="1"/>
              <a:t>alıyoruz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istenen</a:t>
            </a:r>
            <a:r>
              <a:rPr lang="en-US" sz="1400" dirty="0"/>
              <a:t> </a:t>
            </a:r>
            <a:r>
              <a:rPr lang="en-US" sz="1400" dirty="0" err="1"/>
              <a:t>performans</a:t>
            </a:r>
            <a:r>
              <a:rPr lang="en-US" sz="1400" dirty="0"/>
              <a:t> </a:t>
            </a:r>
            <a:r>
              <a:rPr lang="en-US" sz="1400" dirty="0" err="1"/>
              <a:t>kriterlerini</a:t>
            </a:r>
            <a:r>
              <a:rPr lang="en-US" sz="1400" dirty="0"/>
              <a:t> </a:t>
            </a:r>
            <a:r>
              <a:rPr lang="en-US" sz="1400" dirty="0" err="1"/>
              <a:t>karşıladığından</a:t>
            </a:r>
            <a:r>
              <a:rPr lang="en-US" sz="1400" dirty="0"/>
              <a:t> </a:t>
            </a:r>
            <a:r>
              <a:rPr lang="en-US" sz="1400" dirty="0" err="1"/>
              <a:t>emin</a:t>
            </a:r>
            <a:r>
              <a:rPr lang="en-US" sz="1400" dirty="0"/>
              <a:t> </a:t>
            </a:r>
            <a:r>
              <a:rPr lang="en-US" sz="1400" dirty="0" err="1"/>
              <a:t>olmak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veritabanı</a:t>
            </a:r>
            <a:r>
              <a:rPr lang="en-US" sz="1400" dirty="0"/>
              <a:t> </a:t>
            </a:r>
            <a:r>
              <a:rPr lang="en-US" sz="1400" dirty="0" err="1"/>
              <a:t>tasarımını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da </a:t>
            </a:r>
            <a:r>
              <a:rPr lang="en-US" sz="1400" dirty="0" err="1"/>
              <a:t>iyileştiriyoruz</a:t>
            </a:r>
            <a:r>
              <a:rPr lang="en-US" sz="1400" dirty="0"/>
              <a:t>. Bu </a:t>
            </a:r>
            <a:r>
              <a:rPr lang="en-US" sz="1400" dirty="0" err="1"/>
              <a:t>adım</a:t>
            </a:r>
            <a:r>
              <a:rPr lang="en-US" sz="1400" dirty="0"/>
              <a:t>, </a:t>
            </a:r>
            <a:r>
              <a:rPr lang="en-US" sz="1400" dirty="0" err="1"/>
              <a:t>bazı</a:t>
            </a:r>
            <a:r>
              <a:rPr lang="en-US" sz="1400" dirty="0"/>
              <a:t> </a:t>
            </a:r>
            <a:r>
              <a:rPr lang="en-US" sz="1400" dirty="0" err="1"/>
              <a:t>tablolarda</a:t>
            </a:r>
            <a:r>
              <a:rPr lang="en-US" sz="1400" dirty="0"/>
              <a:t> </a:t>
            </a:r>
            <a:r>
              <a:rPr lang="en-US" sz="1400" dirty="0" err="1"/>
              <a:t>dizinler</a:t>
            </a:r>
            <a:r>
              <a:rPr lang="en-US" sz="1400" dirty="0"/>
              <a:t> </a:t>
            </a:r>
            <a:r>
              <a:rPr lang="en-US" sz="1400" dirty="0" err="1"/>
              <a:t>oluşturmayı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bazı</a:t>
            </a:r>
            <a:r>
              <a:rPr lang="en-US" sz="1400" dirty="0"/>
              <a:t> </a:t>
            </a:r>
            <a:r>
              <a:rPr lang="en-US" sz="1400" dirty="0" err="1"/>
              <a:t>tabloları</a:t>
            </a:r>
            <a:r>
              <a:rPr lang="en-US" sz="1400" dirty="0"/>
              <a:t> </a:t>
            </a:r>
            <a:r>
              <a:rPr lang="en-US" sz="1400" dirty="0" err="1"/>
              <a:t>kümelemeyi</a:t>
            </a:r>
            <a:r>
              <a:rPr lang="en-US" sz="1400" dirty="0"/>
              <a:t> </a:t>
            </a:r>
            <a:r>
              <a:rPr lang="en-US" sz="1400" dirty="0" err="1"/>
              <a:t>içerebilir</a:t>
            </a:r>
            <a:r>
              <a:rPr lang="en-US" sz="1400" dirty="0"/>
              <a:t> </a:t>
            </a:r>
            <a:r>
              <a:rPr lang="en-US" sz="1400" dirty="0" err="1"/>
              <a:t>veya</a:t>
            </a:r>
            <a:r>
              <a:rPr lang="en-US" sz="1400" dirty="0"/>
              <a:t> </a:t>
            </a:r>
            <a:r>
              <a:rPr lang="en-US" sz="1400" dirty="0" err="1"/>
              <a:t>daha</a:t>
            </a:r>
            <a:r>
              <a:rPr lang="en-US" sz="1400" dirty="0"/>
              <a:t> </a:t>
            </a:r>
            <a:r>
              <a:rPr lang="en-US" sz="1400" dirty="0" err="1"/>
              <a:t>önceki</a:t>
            </a:r>
            <a:r>
              <a:rPr lang="en-US" sz="1400" dirty="0"/>
              <a:t> </a:t>
            </a:r>
            <a:r>
              <a:rPr lang="en-US" sz="1400" dirty="0" err="1"/>
              <a:t>tasarım</a:t>
            </a:r>
            <a:r>
              <a:rPr lang="en-US" sz="1400" dirty="0"/>
              <a:t> </a:t>
            </a:r>
            <a:r>
              <a:rPr lang="en-US" sz="1400" dirty="0" err="1"/>
              <a:t>adımlarından</a:t>
            </a:r>
            <a:r>
              <a:rPr lang="en-US" sz="1400" dirty="0"/>
              <a:t> </a:t>
            </a:r>
            <a:r>
              <a:rPr lang="en-US" sz="1400" dirty="0" err="1"/>
              <a:t>elde</a:t>
            </a:r>
            <a:r>
              <a:rPr lang="en-US" sz="1400" dirty="0"/>
              <a:t> </a:t>
            </a:r>
            <a:r>
              <a:rPr lang="en-US" sz="1400" dirty="0" err="1"/>
              <a:t>edilen</a:t>
            </a:r>
            <a:r>
              <a:rPr lang="en-US" sz="1400" dirty="0"/>
              <a:t> </a:t>
            </a:r>
            <a:r>
              <a:rPr lang="en-US" sz="1400" dirty="0" err="1"/>
              <a:t>veritabanı</a:t>
            </a:r>
            <a:r>
              <a:rPr lang="en-US" sz="1400" dirty="0"/>
              <a:t> </a:t>
            </a:r>
            <a:r>
              <a:rPr lang="en-US" sz="1400" dirty="0" err="1"/>
              <a:t>şemasının</a:t>
            </a:r>
            <a:r>
              <a:rPr lang="en-US" sz="1400" dirty="0"/>
              <a:t> </a:t>
            </a:r>
            <a:r>
              <a:rPr lang="en-US" sz="1400" dirty="0" err="1"/>
              <a:t>bölümlerinin</a:t>
            </a:r>
            <a:r>
              <a:rPr lang="en-US" sz="1400" dirty="0"/>
              <a:t> </a:t>
            </a:r>
            <a:r>
              <a:rPr lang="en-US" sz="1400" dirty="0" err="1"/>
              <a:t>önemli</a:t>
            </a:r>
            <a:r>
              <a:rPr lang="en-US" sz="1400" dirty="0"/>
              <a:t> </a:t>
            </a:r>
            <a:r>
              <a:rPr lang="en-US" sz="1400" dirty="0" err="1"/>
              <a:t>ölçüde</a:t>
            </a:r>
            <a:r>
              <a:rPr lang="en-US" sz="1400" dirty="0"/>
              <a:t> </a:t>
            </a:r>
            <a:r>
              <a:rPr lang="en-US" sz="1400" dirty="0" err="1"/>
              <a:t>yeniden</a:t>
            </a:r>
            <a:r>
              <a:rPr lang="en-US" sz="1400" dirty="0"/>
              <a:t> </a:t>
            </a:r>
            <a:r>
              <a:rPr lang="en-US" sz="1400" dirty="0" err="1"/>
              <a:t>tasarlanmasını</a:t>
            </a:r>
            <a:r>
              <a:rPr lang="en-US" sz="1400" dirty="0"/>
              <a:t> </a:t>
            </a:r>
            <a:r>
              <a:rPr lang="en-US" sz="1400" dirty="0" err="1"/>
              <a:t>içerebilir</a:t>
            </a:r>
            <a:r>
              <a:rPr lang="en-US" sz="1400" dirty="0"/>
              <a:t>. </a:t>
            </a:r>
          </a:p>
          <a:p>
            <a:pPr>
              <a:lnSpc>
                <a:spcPct val="170000"/>
              </a:lnSpc>
            </a:pPr>
            <a:r>
              <a:rPr lang="en-US" sz="1400" b="1" dirty="0" err="1"/>
              <a:t>Uygulama</a:t>
            </a:r>
            <a:r>
              <a:rPr lang="en-US" sz="1400" b="1" dirty="0"/>
              <a:t> </a:t>
            </a:r>
            <a:r>
              <a:rPr lang="en-US" sz="1400" b="1" dirty="0" err="1"/>
              <a:t>ve</a:t>
            </a:r>
            <a:r>
              <a:rPr lang="en-US" sz="1400" b="1" dirty="0"/>
              <a:t> </a:t>
            </a:r>
            <a:r>
              <a:rPr lang="en-US" sz="1400" b="1" dirty="0" err="1"/>
              <a:t>Güvenlik</a:t>
            </a:r>
            <a:r>
              <a:rPr lang="en-US" sz="1400" b="1" dirty="0"/>
              <a:t> </a:t>
            </a:r>
            <a:r>
              <a:rPr lang="en-US" sz="1400" b="1" dirty="0" err="1"/>
              <a:t>Tasarımı</a:t>
            </a:r>
            <a:r>
              <a:rPr lang="en-US" sz="1400" b="1" dirty="0"/>
              <a:t>:</a:t>
            </a:r>
            <a:r>
              <a:rPr lang="en-US" sz="1400" dirty="0"/>
              <a:t> Bir DBMS </a:t>
            </a:r>
            <a:r>
              <a:rPr lang="en-US" sz="1400" dirty="0" err="1"/>
              <a:t>içeren</a:t>
            </a:r>
            <a:r>
              <a:rPr lang="en-US" sz="1400" dirty="0"/>
              <a:t> </a:t>
            </a:r>
            <a:r>
              <a:rPr lang="en-US" sz="1400" dirty="0" err="1"/>
              <a:t>herhangi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yazılım</a:t>
            </a:r>
            <a:r>
              <a:rPr lang="en-US" sz="1400" dirty="0"/>
              <a:t> </a:t>
            </a:r>
            <a:r>
              <a:rPr lang="en-US" sz="1400" dirty="0" err="1"/>
              <a:t>projesi</a:t>
            </a:r>
            <a:r>
              <a:rPr lang="en-US" sz="1400" dirty="0"/>
              <a:t>, </a:t>
            </a:r>
            <a:r>
              <a:rPr lang="en-US" sz="1400" dirty="0" err="1"/>
              <a:t>veritabanının</a:t>
            </a:r>
            <a:r>
              <a:rPr lang="en-US" sz="1400" dirty="0"/>
              <a:t> </a:t>
            </a:r>
            <a:r>
              <a:rPr lang="en-US" sz="1400" dirty="0" err="1"/>
              <a:t>kendisinin</a:t>
            </a:r>
            <a:r>
              <a:rPr lang="en-US" sz="1400" dirty="0"/>
              <a:t> </a:t>
            </a:r>
            <a:r>
              <a:rPr lang="en-US" sz="1400" dirty="0" err="1"/>
              <a:t>ötesine</a:t>
            </a:r>
            <a:r>
              <a:rPr lang="en-US" sz="1400" dirty="0"/>
              <a:t> </a:t>
            </a:r>
            <a:r>
              <a:rPr lang="en-US" sz="1400" dirty="0" err="1"/>
              <a:t>geçen</a:t>
            </a:r>
            <a:r>
              <a:rPr lang="en-US" sz="1400" dirty="0"/>
              <a:t> </a:t>
            </a:r>
            <a:r>
              <a:rPr lang="en-US" sz="1400" dirty="0" err="1"/>
              <a:t>uygulama</a:t>
            </a:r>
            <a:r>
              <a:rPr lang="en-US" sz="1400" dirty="0"/>
              <a:t> </a:t>
            </a:r>
            <a:r>
              <a:rPr lang="en-US" sz="1400" dirty="0" err="1"/>
              <a:t>yönlerini</a:t>
            </a:r>
            <a:r>
              <a:rPr lang="en-US" sz="1400" dirty="0"/>
              <a:t> </a:t>
            </a:r>
            <a:r>
              <a:rPr lang="en-US" sz="1400" dirty="0" err="1"/>
              <a:t>dikkate</a:t>
            </a:r>
            <a:r>
              <a:rPr lang="en-US" sz="1400" dirty="0"/>
              <a:t> </a:t>
            </a:r>
            <a:r>
              <a:rPr lang="en-US" sz="1400" dirty="0" err="1"/>
              <a:t>almalıdır</a:t>
            </a:r>
            <a:r>
              <a:rPr lang="en-US" sz="1400" dirty="0"/>
              <a:t>. UML (</a:t>
            </a:r>
            <a:r>
              <a:rPr lang="en-US" sz="1400" dirty="0" err="1"/>
              <a:t>Bölüm</a:t>
            </a:r>
            <a:r>
              <a:rPr lang="en-US" sz="1400" dirty="0"/>
              <a:t> 2.7) </a:t>
            </a:r>
            <a:r>
              <a:rPr lang="en-US" sz="1400" dirty="0" err="1"/>
              <a:t>gibi</a:t>
            </a:r>
            <a:r>
              <a:rPr lang="en-US" sz="1400" dirty="0"/>
              <a:t> </a:t>
            </a:r>
            <a:r>
              <a:rPr lang="en-US" sz="1400" dirty="0" err="1"/>
              <a:t>tasarım</a:t>
            </a:r>
            <a:r>
              <a:rPr lang="en-US" sz="1400" dirty="0"/>
              <a:t> </a:t>
            </a:r>
            <a:r>
              <a:rPr lang="en-US" sz="1400" dirty="0" err="1"/>
              <a:t>metodolojileri</a:t>
            </a:r>
            <a:r>
              <a:rPr lang="en-US" sz="1400" dirty="0"/>
              <a:t>, </a:t>
            </a:r>
            <a:r>
              <a:rPr lang="en-US" sz="1400" dirty="0" err="1"/>
              <a:t>yazılım</a:t>
            </a:r>
            <a:r>
              <a:rPr lang="en-US" sz="1400" dirty="0"/>
              <a:t> </a:t>
            </a:r>
            <a:r>
              <a:rPr lang="en-US" sz="1400" dirty="0" err="1"/>
              <a:t>tasarımı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geliştirme</a:t>
            </a:r>
            <a:r>
              <a:rPr lang="en-US" sz="1400" dirty="0"/>
              <a:t> </a:t>
            </a:r>
            <a:r>
              <a:rPr lang="en-US" sz="1400" dirty="0" err="1"/>
              <a:t>döngüsünün</a:t>
            </a:r>
            <a:r>
              <a:rPr lang="en-US" sz="1400" dirty="0"/>
              <a:t> </a:t>
            </a:r>
            <a:r>
              <a:rPr lang="en-US" sz="1400" dirty="0" err="1"/>
              <a:t>tamamını</a:t>
            </a:r>
            <a:r>
              <a:rPr lang="en-US" sz="1400" dirty="0"/>
              <a:t> </a:t>
            </a:r>
            <a:r>
              <a:rPr lang="en-US" sz="1400" dirty="0" err="1"/>
              <a:t>ele</a:t>
            </a:r>
            <a:r>
              <a:rPr lang="en-US" sz="1400" dirty="0"/>
              <a:t> </a:t>
            </a:r>
            <a:r>
              <a:rPr lang="en-US" sz="1400" dirty="0" err="1"/>
              <a:t>almaya</a:t>
            </a:r>
            <a:r>
              <a:rPr lang="en-US" sz="1400" dirty="0"/>
              <a:t> </a:t>
            </a:r>
            <a:r>
              <a:rPr lang="en-US" sz="1400" dirty="0" err="1"/>
              <a:t>çalışır</a:t>
            </a:r>
            <a:r>
              <a:rPr lang="en-US" sz="1400" dirty="0"/>
              <a:t>. </a:t>
            </a:r>
            <a:r>
              <a:rPr lang="en-US" sz="1400" dirty="0" err="1"/>
              <a:t>Kısaca</a:t>
            </a:r>
            <a:r>
              <a:rPr lang="en-US" sz="1400" dirty="0"/>
              <a:t>, </a:t>
            </a:r>
            <a:r>
              <a:rPr lang="en-US" sz="1400" dirty="0" err="1"/>
              <a:t>uygulamada</a:t>
            </a:r>
            <a:r>
              <a:rPr lang="en-US" sz="1400" dirty="0"/>
              <a:t> </a:t>
            </a:r>
            <a:r>
              <a:rPr lang="en-US" sz="1400" dirty="0" err="1"/>
              <a:t>yer</a:t>
            </a:r>
            <a:r>
              <a:rPr lang="en-US" sz="1400" dirty="0"/>
              <a:t> </a:t>
            </a:r>
            <a:r>
              <a:rPr lang="en-US" sz="1400" dirty="0" err="1"/>
              <a:t>alan</a:t>
            </a:r>
            <a:r>
              <a:rPr lang="en-US" sz="1400" dirty="0"/>
              <a:t> </a:t>
            </a:r>
            <a:r>
              <a:rPr lang="en-US" sz="1400" dirty="0" err="1"/>
              <a:t>varlıkları</a:t>
            </a:r>
            <a:r>
              <a:rPr lang="en-US" sz="1400" dirty="0"/>
              <a:t> (</a:t>
            </a:r>
            <a:r>
              <a:rPr lang="en-US" sz="1400" dirty="0" err="1"/>
              <a:t>örneğin</a:t>
            </a:r>
            <a:r>
              <a:rPr lang="en-US" sz="1400" dirty="0"/>
              <a:t>, </a:t>
            </a:r>
            <a:r>
              <a:rPr lang="en-US" sz="1400" dirty="0" err="1"/>
              <a:t>kullanıcılar</a:t>
            </a:r>
            <a:r>
              <a:rPr lang="en-US" sz="1400" dirty="0"/>
              <a:t>, </a:t>
            </a:r>
            <a:r>
              <a:rPr lang="en-US" sz="1400" dirty="0" err="1"/>
              <a:t>kullanıcı</a:t>
            </a:r>
            <a:r>
              <a:rPr lang="en-US" sz="1400" dirty="0"/>
              <a:t> </a:t>
            </a:r>
            <a:r>
              <a:rPr lang="en-US" sz="1400" dirty="0" err="1"/>
              <a:t>grupları</a:t>
            </a:r>
            <a:r>
              <a:rPr lang="en-US" sz="1400" dirty="0"/>
              <a:t>, </a:t>
            </a:r>
            <a:r>
              <a:rPr lang="en-US" sz="1400" dirty="0" err="1"/>
              <a:t>departmanlar</a:t>
            </a:r>
            <a:r>
              <a:rPr lang="en-US" sz="1400" dirty="0"/>
              <a:t>)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süreçleri</a:t>
            </a:r>
            <a:r>
              <a:rPr lang="en-US" sz="1400" dirty="0"/>
              <a:t> </a:t>
            </a:r>
            <a:r>
              <a:rPr lang="en-US" sz="1400" dirty="0" err="1"/>
              <a:t>tanımlamalıyız</a:t>
            </a:r>
            <a:r>
              <a:rPr lang="en-US" sz="1400" dirty="0"/>
              <a:t>. Her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varlığın</a:t>
            </a:r>
            <a:r>
              <a:rPr lang="en-US" sz="1400" dirty="0"/>
              <a:t>, o </a:t>
            </a:r>
            <a:r>
              <a:rPr lang="en-US" sz="1400" dirty="0" err="1"/>
              <a:t>görev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tam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iş</a:t>
            </a:r>
            <a:r>
              <a:rPr lang="en-US" sz="1400" dirty="0"/>
              <a:t> </a:t>
            </a:r>
            <a:r>
              <a:rPr lang="en-US" sz="1400" dirty="0" err="1"/>
              <a:t>akışının</a:t>
            </a:r>
            <a:r>
              <a:rPr lang="en-US" sz="1400" dirty="0"/>
              <a:t> </a:t>
            </a:r>
            <a:r>
              <a:rPr lang="en-US" sz="1400" dirty="0" err="1"/>
              <a:t>parçası</a:t>
            </a:r>
            <a:r>
              <a:rPr lang="en-US" sz="1400" dirty="0"/>
              <a:t> </a:t>
            </a:r>
            <a:r>
              <a:rPr lang="en-US" sz="1400" dirty="0" err="1"/>
              <a:t>olarak</a:t>
            </a:r>
            <a:r>
              <a:rPr lang="en-US" sz="1400" dirty="0"/>
              <a:t>, </a:t>
            </a:r>
            <a:r>
              <a:rPr lang="en-US" sz="1400" dirty="0" err="1"/>
              <a:t>bazı</a:t>
            </a:r>
            <a:r>
              <a:rPr lang="en-US" sz="1400" dirty="0"/>
              <a:t> </a:t>
            </a:r>
            <a:r>
              <a:rPr lang="en-US" sz="1400" dirty="0" err="1"/>
              <a:t>uygulama</a:t>
            </a:r>
            <a:r>
              <a:rPr lang="en-US" sz="1400" dirty="0"/>
              <a:t> </a:t>
            </a:r>
            <a:r>
              <a:rPr lang="en-US" sz="1400" dirty="0" err="1"/>
              <a:t>görevlerinde</a:t>
            </a:r>
            <a:r>
              <a:rPr lang="en-US" sz="1400" dirty="0"/>
              <a:t> </a:t>
            </a:r>
            <a:r>
              <a:rPr lang="en-US" sz="1400" dirty="0" err="1"/>
              <a:t>yansıtılan</a:t>
            </a:r>
            <a:r>
              <a:rPr lang="en-US" sz="1400" dirty="0"/>
              <a:t> her </a:t>
            </a:r>
            <a:r>
              <a:rPr lang="en-US" sz="1400" dirty="0" err="1"/>
              <a:t>süreçteki</a:t>
            </a:r>
            <a:r>
              <a:rPr lang="en-US" sz="1400" dirty="0"/>
              <a:t> </a:t>
            </a:r>
            <a:r>
              <a:rPr lang="en-US" sz="1400" dirty="0" err="1"/>
              <a:t>rolünü</a:t>
            </a:r>
            <a:r>
              <a:rPr lang="en-US" sz="1400" dirty="0"/>
              <a:t> </a:t>
            </a:r>
            <a:r>
              <a:rPr lang="en-US" sz="1400" dirty="0" err="1"/>
              <a:t>tanımlamalıyız</a:t>
            </a:r>
            <a:r>
              <a:rPr lang="en-US" sz="1400" dirty="0"/>
              <a:t>. Her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rol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, </a:t>
            </a:r>
            <a:r>
              <a:rPr lang="en-US" sz="1400" dirty="0" err="1"/>
              <a:t>veritabanının</a:t>
            </a:r>
            <a:r>
              <a:rPr lang="en-US" sz="1400" dirty="0"/>
              <a:t> </a:t>
            </a:r>
            <a:r>
              <a:rPr lang="en-US" sz="1400" dirty="0" err="1"/>
              <a:t>erişilebilir</a:t>
            </a:r>
            <a:r>
              <a:rPr lang="en-US" sz="1400" dirty="0"/>
              <a:t> </a:t>
            </a:r>
            <a:r>
              <a:rPr lang="en-US" sz="1400" dirty="0" err="1"/>
              <a:t>olması</a:t>
            </a:r>
            <a:r>
              <a:rPr lang="en-US" sz="1400" dirty="0"/>
              <a:t> </a:t>
            </a:r>
            <a:r>
              <a:rPr lang="en-US" sz="1400" dirty="0" err="1"/>
              <a:t>gereken</a:t>
            </a:r>
            <a:r>
              <a:rPr lang="en-US" sz="1400" dirty="0"/>
              <a:t> </a:t>
            </a:r>
            <a:r>
              <a:rPr lang="en-US" sz="1400" dirty="0" err="1"/>
              <a:t>kısımlarını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erişilemez</a:t>
            </a:r>
            <a:r>
              <a:rPr lang="en-US" sz="1400" dirty="0"/>
              <a:t> </a:t>
            </a:r>
            <a:r>
              <a:rPr lang="en-US" sz="1400" dirty="0" err="1"/>
              <a:t>olması</a:t>
            </a:r>
            <a:r>
              <a:rPr lang="en-US" sz="1400" dirty="0"/>
              <a:t> </a:t>
            </a:r>
            <a:r>
              <a:rPr lang="en-US" sz="1400" dirty="0" err="1"/>
              <a:t>gereken</a:t>
            </a:r>
            <a:r>
              <a:rPr lang="en-US" sz="1400" dirty="0"/>
              <a:t> </a:t>
            </a:r>
            <a:r>
              <a:rPr lang="en-US" sz="1400" dirty="0" err="1"/>
              <a:t>kısımlarını</a:t>
            </a:r>
            <a:r>
              <a:rPr lang="en-US" sz="1400" dirty="0"/>
              <a:t> </a:t>
            </a:r>
            <a:r>
              <a:rPr lang="en-US" sz="1400" dirty="0" err="1"/>
              <a:t>tanımlamalı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bu</a:t>
            </a:r>
            <a:r>
              <a:rPr lang="en-US" sz="1400" dirty="0"/>
              <a:t> </a:t>
            </a:r>
            <a:r>
              <a:rPr lang="en-US" sz="1400" dirty="0" err="1"/>
              <a:t>erişim</a:t>
            </a:r>
            <a:r>
              <a:rPr lang="en-US" sz="1400" dirty="0"/>
              <a:t> </a:t>
            </a:r>
            <a:r>
              <a:rPr lang="en-US" sz="1400" dirty="0" err="1"/>
              <a:t>kurallarının</a:t>
            </a:r>
            <a:r>
              <a:rPr lang="en-US" sz="1400" dirty="0"/>
              <a:t> </a:t>
            </a:r>
            <a:r>
              <a:rPr lang="en-US" sz="1400" dirty="0" err="1"/>
              <a:t>uygulanmasını</a:t>
            </a:r>
            <a:r>
              <a:rPr lang="en-US" sz="1400" dirty="0"/>
              <a:t> </a:t>
            </a:r>
            <a:r>
              <a:rPr lang="en-US" sz="1400" dirty="0" err="1"/>
              <a:t>sağlamak</a:t>
            </a:r>
            <a:r>
              <a:rPr lang="en-US" sz="1400" dirty="0"/>
              <a:t>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adımlar</a:t>
            </a:r>
            <a:r>
              <a:rPr lang="en-US" sz="1400" dirty="0"/>
              <a:t> </a:t>
            </a:r>
            <a:r>
              <a:rPr lang="en-US" sz="1400" dirty="0" err="1"/>
              <a:t>atmalıyız</a:t>
            </a:r>
            <a:r>
              <a:rPr lang="en-US" sz="1400" dirty="0"/>
              <a:t>. </a:t>
            </a:r>
            <a:endParaRPr lang="en-TR" sz="1400" dirty="0"/>
          </a:p>
        </p:txBody>
      </p:sp>
    </p:spTree>
    <p:extLst>
      <p:ext uri="{BB962C8B-B14F-4D97-AF65-F5344CB8AC3E}">
        <p14:creationId xmlns:p14="http://schemas.microsoft.com/office/powerpoint/2010/main" val="362597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5779</Words>
  <Application>Microsoft Macintosh PowerPoint</Application>
  <PresentationFormat>Widescreen</PresentationFormat>
  <Paragraphs>207</Paragraphs>
  <Slides>57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Aptos</vt:lpstr>
      <vt:lpstr>Arial</vt:lpstr>
      <vt:lpstr>Cambria Math</vt:lpstr>
      <vt:lpstr>Palatino Linotype</vt:lpstr>
      <vt:lpstr>Office Theme</vt:lpstr>
      <vt:lpstr>Veritabanı Tasarımı</vt:lpstr>
      <vt:lpstr>Giriş</vt:lpstr>
      <vt:lpstr>Giriş</vt:lpstr>
      <vt:lpstr>Veritabanı Tasarımı ve ER Şemaları</vt:lpstr>
      <vt:lpstr>Veritabanı Tasarımı ve ER Şemaları</vt:lpstr>
      <vt:lpstr>Veritabanı Tasarımı ve ER Şemaları</vt:lpstr>
      <vt:lpstr>Veritabanı Tasarımı ve ER Şemaları</vt:lpstr>
      <vt:lpstr>Veritabanı Tasarımı ve ER Şemaları</vt:lpstr>
      <vt:lpstr>Veritabanı Tasarımı ve ER Şemaları</vt:lpstr>
      <vt:lpstr>Varlıklar, Özellikler ve Varlık Kümeleri</vt:lpstr>
      <vt:lpstr>Varlıklar, Özellikler ve Varlık Kümeleri</vt:lpstr>
      <vt:lpstr>Varlıklar, Özellikler ve Varlık Kümeleri</vt:lpstr>
      <vt:lpstr>İlişkiler ve İlişki Kümeleri</vt:lpstr>
      <vt:lpstr>İlişkiler ve İlişki Kümeleri</vt:lpstr>
      <vt:lpstr>İlişkiler ve İlişki Kümeleri</vt:lpstr>
      <vt:lpstr>İlişkiler ve İlişki Kümeleri</vt:lpstr>
      <vt:lpstr>İlişkiler ve İlişki Kümeleri</vt:lpstr>
      <vt:lpstr>İlişkiler ve İlişki Kümeleri</vt:lpstr>
      <vt:lpstr>ER Modelinin Ek Özellikleri</vt:lpstr>
      <vt:lpstr>Key Constraints (Anahtar Kısıtlamalar)</vt:lpstr>
      <vt:lpstr>Key Constraints (Anahtar Kısıtlamalar)</vt:lpstr>
      <vt:lpstr>Key Constraints (Anahtar Kısıtlamalar)</vt:lpstr>
      <vt:lpstr>Key Constraints (Anahtar Kısıtlamalar)</vt:lpstr>
      <vt:lpstr>Üçlü İlişkiler İçin Temel Kısıtlamalar</vt:lpstr>
      <vt:lpstr>Üçlü İlişkiler İçin Temel Kısıtlamalar</vt:lpstr>
      <vt:lpstr>Katılım Kısıtlamaları (Participation)</vt:lpstr>
      <vt:lpstr>Katılım Kısıtlamaları (Participation)</vt:lpstr>
      <vt:lpstr>Zayıf Varlıklar</vt:lpstr>
      <vt:lpstr>Zayıf Varlıklar</vt:lpstr>
      <vt:lpstr>Zayıf Varlıklar</vt:lpstr>
      <vt:lpstr>Sınıf Hiyerarşileri</vt:lpstr>
      <vt:lpstr>Sınıf Hiyerarşileri</vt:lpstr>
      <vt:lpstr>Sınıf Hiyerarşileri</vt:lpstr>
      <vt:lpstr>Sınıf Hiyerarşileri</vt:lpstr>
      <vt:lpstr>Sınıf Hiyerarşileri</vt:lpstr>
      <vt:lpstr>Sınıf Hiyerarşileri</vt:lpstr>
      <vt:lpstr>Toplama (Aggregation)</vt:lpstr>
      <vt:lpstr>Toplama (Aggregation)</vt:lpstr>
      <vt:lpstr>Toplama (Aggregation)</vt:lpstr>
      <vt:lpstr>ER Modeli ile Kavramsal Tasarım</vt:lpstr>
      <vt:lpstr>Varlık vs Öznitelik</vt:lpstr>
      <vt:lpstr>Varlık vs Öznitelik</vt:lpstr>
      <vt:lpstr>Varlık vs Öznitelik</vt:lpstr>
      <vt:lpstr>Varlık vs İlişki</vt:lpstr>
      <vt:lpstr>Varlık vs İlişki</vt:lpstr>
      <vt:lpstr>Varlık vs İlişki</vt:lpstr>
      <vt:lpstr>İkili vs Üçlü İlişki</vt:lpstr>
      <vt:lpstr>İkili vs Üçlü İlişki</vt:lpstr>
      <vt:lpstr>İkili vs Üçlü İlişki</vt:lpstr>
      <vt:lpstr>İkili vs Üçlü İlişki</vt:lpstr>
      <vt:lpstr>Toplama (Aggregation) ve Üçlü İlişkiler</vt:lpstr>
      <vt:lpstr>Toplama (Aggregation) ve Üçlü İlişkiler</vt:lpstr>
      <vt:lpstr>Büyük İşletmeler için Kavramsal Tasarım</vt:lpstr>
      <vt:lpstr>Büyük İşletmeler için Kavramsal Tasarım</vt:lpstr>
      <vt:lpstr>Büyük İşletmeler için Kavramsal Tasarım</vt:lpstr>
      <vt:lpstr>Gözden Geçirme</vt:lpstr>
      <vt:lpstr>Gözden Geçirme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Kenan Ince</dc:creator>
  <cp:lastModifiedBy>Kenan Ince</cp:lastModifiedBy>
  <cp:revision>75</cp:revision>
  <dcterms:created xsi:type="dcterms:W3CDTF">2024-10-03T08:36:42Z</dcterms:created>
  <dcterms:modified xsi:type="dcterms:W3CDTF">2024-10-10T07:14:21Z</dcterms:modified>
</cp:coreProperties>
</file>