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8" r:id="rId31"/>
    <p:sldId id="289" r:id="rId32"/>
    <p:sldId id="290" r:id="rId33"/>
    <p:sldId id="291" r:id="rId34"/>
    <p:sldId id="285" r:id="rId35"/>
    <p:sldId id="286" r:id="rId36"/>
    <p:sldId id="287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3" r:id="rId68"/>
    <p:sldId id="322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0"/>
    <p:restoredTop sz="94720"/>
  </p:normalViewPr>
  <p:slideViewPr>
    <p:cSldViewPr snapToGrid="0">
      <p:cViewPr varScale="1">
        <p:scale>
          <a:sx n="112" d="100"/>
          <a:sy n="112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5957-97F2-367A-7E82-2122AD2F0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3B758-3A2C-5EFF-169C-283E57B34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9D35-C594-2712-AC6E-FB2ABE9B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16.10.2024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22A3-BEBA-E739-34C5-A523A1B4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EAAE-FD33-79F7-E21A-D51B0A49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6848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02B1-28D5-8B57-CDDE-0406B03D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97833-6CBC-FF71-20FF-1C6BAFB3F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8FCF8-6A98-F598-0507-CD4779E8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16.10.2024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7AE4-0E69-CA3E-B820-20B61078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6949-F3EA-45DA-B7EF-D1DA86CD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0216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468E5-D72E-D8E3-A3C6-90F3CF8C5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981CD-E785-44D8-3DF6-5BD9CC3AA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7397-783F-54CE-7595-482BD2E7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16.10.2024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BC835-48B0-54DD-EFB5-F7DEDDA5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DA998-41AE-988B-B974-84E4C911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6689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6E2F-5D08-0900-C62C-93BD308E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48E9-B470-ACAF-3087-26ECBAB2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BED3-B4AF-E373-73E3-B8E718D7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16.10.2024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537B0-6728-FA21-0421-DC126AAD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3CA8-707C-E5E7-AB6D-39EBCB21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3903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2F20-A762-7E99-9BF0-BCA51321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4B006-9D2F-DB36-DEDA-221457B3F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20CA-D5DF-657D-EF56-8FB4915E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16.10.2024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1B218-3CDF-BC70-E30D-C4C3368A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9ECD-DE6C-8020-AF98-7A171433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9426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8488-8AAC-2A91-0669-E50CA213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2903-431D-F805-3DA4-52F08E2A2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3C942-F350-B5E5-21D4-DFB00545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7BA3A-BBC9-5DFB-B8F4-EA8479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16.10.2024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EBF80-F503-30BE-22C9-2D5F142C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FB470-7DA3-E8DB-4730-E8D0E811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713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24CD-EC38-C530-8082-2E76BEE9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5F470-3CC7-BDF7-7DE2-424EB7AE4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955E4-8FE2-778A-9D6C-68E0DE5B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F085A-39DA-C7D5-5B91-77C778C73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0A10A-9728-D056-C8D7-155B3AB62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8F7D8-D981-B4B8-8B0D-3E2EA183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16.10.2024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A5241-1223-395B-47C2-829F23E0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C8A61-E552-7E46-1FAA-99969FDB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5338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518D-8F2B-7F83-2E43-6D3AF7FF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58ECA-D060-ACA0-A74D-F15B2254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16.10.2024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3CAA7-FD1B-4519-79AC-B1180C69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58996-6E4E-8DEB-D4B0-171E290B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1965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CD0CB-5B67-AA98-246B-E08EE7DA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16.10.2024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68675-AD9C-EACA-97DE-1104C751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1CA83-E61F-87EA-BF49-FF6D380B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5810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3FA4-2367-B039-483A-754590B7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41FA-ED1B-EF0C-9CEE-FAE382B4A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F81FF-CD51-3AB0-8061-C9EDAE160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E3550-4BBB-E39D-9EAC-97E547B5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16.10.2024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FA50-1E3F-4901-88CF-5F7E457B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6082D-2D42-E014-45E9-089C8172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5960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A978-CBE6-836A-66F8-6AD02F0D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5777B-EE10-5B66-42D1-AAB674B42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8AAC9-B7F7-4090-1CEE-73492FCF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9704-FCB0-4A69-D1AB-2C077E7C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16.10.2024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7079C-F9AB-EBBF-7DDA-6C0FC853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2C92-7460-17D6-E3EB-0221D42E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7149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4F900-6F3D-77FF-B0CF-E0C2700F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12AD-B720-3AC4-5DCA-389C0F3B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21909-79E2-17A1-1D16-8C20C05CC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F0302E7D-923E-C748-B60F-571AD831D961}" type="datetimeFigureOut">
              <a:rPr lang="en-TR" smtClean="0"/>
              <a:pPr/>
              <a:t>16.10.2024</a:t>
            </a:fld>
            <a:endParaRPr lang="en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717D-1520-B18A-B444-323F91ACE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en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C431E-EEF9-D8DA-A5E0-3DFC4FC71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EBC9CC84-D800-354A-8972-9E6C58BB957F}" type="slidenum">
              <a:rPr lang="en-TR" smtClean="0"/>
              <a:pPr/>
              <a:t>‹#›</a:t>
            </a:fld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755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A162-FB1A-DA4F-0418-A9D14E075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Tasarımı</a:t>
            </a: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74E7A-B473-213A-5713-F2E4FFE44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TR" b="1" dirty="0"/>
              <a:t>Kaynak: </a:t>
            </a:r>
            <a:r>
              <a:rPr lang="en-TR" dirty="0"/>
              <a:t>Database Management Systems</a:t>
            </a:r>
          </a:p>
          <a:p>
            <a:pPr algn="l"/>
            <a:r>
              <a:rPr lang="en-TR" dirty="0"/>
              <a:t>Raghu Ramakrishman and Johannes Gehrke</a:t>
            </a:r>
          </a:p>
          <a:p>
            <a:pPr algn="l"/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9837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183BD-D7B7-123B-1AFD-14F1DCBC6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5EFB-923C-A365-C1A1-06962124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Tabloların Oluşturulması ve Değiştirilmesi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A007-F21C-C8C4-6410-9E03C988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 err="1"/>
              <a:t>Bütünlük</a:t>
            </a:r>
            <a:r>
              <a:rPr lang="en-US" sz="1600" dirty="0"/>
              <a:t> </a:t>
            </a:r>
            <a:r>
              <a:rPr lang="en-US" sz="1600" dirty="0" err="1"/>
              <a:t>kısıtlamaları</a:t>
            </a:r>
            <a:r>
              <a:rPr lang="en-US" sz="1600" dirty="0"/>
              <a:t> </a:t>
            </a:r>
            <a:r>
              <a:rPr lang="en-US" sz="1600" dirty="0" err="1"/>
              <a:t>farklı</a:t>
            </a:r>
            <a:r>
              <a:rPr lang="en-US" sz="1600" dirty="0"/>
              <a:t> </a:t>
            </a:r>
            <a:r>
              <a:rPr lang="en-US" sz="1600" dirty="0" err="1"/>
              <a:t>zamanlarda</a:t>
            </a:r>
            <a:r>
              <a:rPr lang="en-US" sz="1600" dirty="0"/>
              <a:t> </a:t>
            </a:r>
            <a:r>
              <a:rPr lang="en-US" sz="1600" dirty="0" err="1"/>
              <a:t>belirtilir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uygulanır</a:t>
            </a:r>
            <a:r>
              <a:rPr lang="en-US" sz="1600" dirty="0"/>
              <a:t>:</a:t>
            </a:r>
          </a:p>
          <a:p>
            <a:pPr algn="just">
              <a:lnSpc>
                <a:spcPct val="160000"/>
              </a:lnSpc>
            </a:pPr>
            <a:r>
              <a:rPr lang="en-US" sz="1600" dirty="0"/>
              <a:t>1. DBA </a:t>
            </a:r>
            <a:r>
              <a:rPr lang="en-US" sz="1600" dirty="0" err="1"/>
              <a:t>veya</a:t>
            </a:r>
            <a:r>
              <a:rPr lang="en-US" sz="1600" dirty="0"/>
              <a:t> son </a:t>
            </a:r>
            <a:r>
              <a:rPr lang="en-US" sz="1600" dirty="0" err="1"/>
              <a:t>kullanıcı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veritabanı</a:t>
            </a:r>
            <a:r>
              <a:rPr lang="en-US" sz="1600" dirty="0"/>
              <a:t> </a:t>
            </a:r>
            <a:r>
              <a:rPr lang="en-US" sz="1600" dirty="0" err="1"/>
              <a:t>şeması</a:t>
            </a:r>
            <a:r>
              <a:rPr lang="en-US" sz="1600" dirty="0"/>
              <a:t> </a:t>
            </a:r>
            <a:r>
              <a:rPr lang="en-US" sz="1600" dirty="0" err="1"/>
              <a:t>tanımladığında</a:t>
            </a:r>
            <a:r>
              <a:rPr lang="en-US" sz="1600" dirty="0"/>
              <a:t>,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veritabanının</a:t>
            </a:r>
            <a:r>
              <a:rPr lang="en-US" sz="1600" dirty="0"/>
              <a:t> </a:t>
            </a:r>
            <a:r>
              <a:rPr lang="en-US" sz="1600" dirty="0" err="1"/>
              <a:t>herhangi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örneğinde</a:t>
            </a:r>
            <a:r>
              <a:rPr lang="en-US" sz="1600" dirty="0"/>
              <a:t> </a:t>
            </a:r>
            <a:r>
              <a:rPr lang="en-US" sz="1600" dirty="0" err="1"/>
              <a:t>tutulması</a:t>
            </a:r>
            <a:r>
              <a:rPr lang="en-US" sz="1600" dirty="0"/>
              <a:t> </a:t>
            </a:r>
            <a:r>
              <a:rPr lang="en-US" sz="1600" dirty="0" err="1"/>
              <a:t>gereken</a:t>
            </a:r>
            <a:r>
              <a:rPr lang="en-US" sz="1600" dirty="0"/>
              <a:t> </a:t>
            </a:r>
            <a:r>
              <a:rPr lang="en-US" sz="1600" dirty="0" err="1"/>
              <a:t>IC'leri</a:t>
            </a:r>
            <a:r>
              <a:rPr lang="en-US" sz="1600" dirty="0"/>
              <a:t> </a:t>
            </a:r>
            <a:r>
              <a:rPr lang="en-US" sz="1600" dirty="0" err="1"/>
              <a:t>belirtir</a:t>
            </a:r>
            <a:r>
              <a:rPr lang="en-US" sz="16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600" dirty="0"/>
              <a:t>2. Bir </a:t>
            </a:r>
            <a:r>
              <a:rPr lang="en-US" sz="1600" dirty="0" err="1"/>
              <a:t>veritabanı</a:t>
            </a:r>
            <a:r>
              <a:rPr lang="en-US" sz="1600" dirty="0"/>
              <a:t> </a:t>
            </a:r>
            <a:r>
              <a:rPr lang="en-US" sz="1600" dirty="0" err="1"/>
              <a:t>uygulaması</a:t>
            </a:r>
            <a:r>
              <a:rPr lang="en-US" sz="1600" dirty="0"/>
              <a:t> </a:t>
            </a:r>
            <a:r>
              <a:rPr lang="en-US" sz="1600" dirty="0" err="1"/>
              <a:t>çalıştırıldığında</a:t>
            </a:r>
            <a:r>
              <a:rPr lang="en-US" sz="1600" dirty="0"/>
              <a:t>, DBMS </a:t>
            </a:r>
            <a:r>
              <a:rPr lang="en-US" sz="1600" dirty="0" err="1"/>
              <a:t>ihlalleri</a:t>
            </a:r>
            <a:r>
              <a:rPr lang="en-US" sz="1600" dirty="0"/>
              <a:t>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eder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belirtilen</a:t>
            </a:r>
            <a:r>
              <a:rPr lang="en-US" sz="1600" dirty="0"/>
              <a:t> </a:t>
            </a:r>
            <a:r>
              <a:rPr lang="en-US" sz="1600" dirty="0" err="1"/>
              <a:t>IC'leri</a:t>
            </a:r>
            <a:r>
              <a:rPr lang="en-US" sz="1600" dirty="0"/>
              <a:t> </a:t>
            </a:r>
            <a:r>
              <a:rPr lang="en-US" sz="1600" dirty="0" err="1"/>
              <a:t>ihlal</a:t>
            </a:r>
            <a:r>
              <a:rPr lang="en-US" sz="1600" dirty="0"/>
              <a:t> </a:t>
            </a:r>
            <a:r>
              <a:rPr lang="en-US" sz="1600" dirty="0" err="1"/>
              <a:t>eden</a:t>
            </a:r>
            <a:r>
              <a:rPr lang="en-US" sz="1600" dirty="0"/>
              <a:t> </a:t>
            </a:r>
            <a:r>
              <a:rPr lang="en-US" sz="1600" dirty="0" err="1"/>
              <a:t>verilerde</a:t>
            </a:r>
            <a:r>
              <a:rPr lang="en-US" sz="1600" dirty="0"/>
              <a:t> </a:t>
            </a:r>
            <a:r>
              <a:rPr lang="en-US" sz="1600" dirty="0" err="1"/>
              <a:t>değişiklik</a:t>
            </a:r>
            <a:r>
              <a:rPr lang="en-US" sz="1600" dirty="0"/>
              <a:t> </a:t>
            </a:r>
            <a:r>
              <a:rPr lang="en-US" sz="1600" dirty="0" err="1"/>
              <a:t>yapılmasına</a:t>
            </a:r>
            <a:r>
              <a:rPr lang="en-US" sz="1600" dirty="0"/>
              <a:t> </a:t>
            </a:r>
            <a:r>
              <a:rPr lang="en-US" sz="1600" dirty="0" err="1"/>
              <a:t>izin</a:t>
            </a:r>
            <a:r>
              <a:rPr lang="en-US" sz="1600" dirty="0"/>
              <a:t> </a:t>
            </a:r>
            <a:r>
              <a:rPr lang="en-US" sz="1600" dirty="0" err="1"/>
              <a:t>vermez</a:t>
            </a:r>
            <a:r>
              <a:rPr lang="en-US" sz="1600" dirty="0"/>
              <a:t>. (</a:t>
            </a:r>
            <a:r>
              <a:rPr lang="en-US" sz="1600" dirty="0" err="1"/>
              <a:t>Bazı</a:t>
            </a:r>
            <a:r>
              <a:rPr lang="en-US" sz="1600" dirty="0"/>
              <a:t> </a:t>
            </a:r>
            <a:r>
              <a:rPr lang="en-US" sz="1600" dirty="0" err="1"/>
              <a:t>durumlarda</a:t>
            </a:r>
            <a:r>
              <a:rPr lang="en-US" sz="1600" dirty="0"/>
              <a:t>, DBMS </a:t>
            </a:r>
            <a:r>
              <a:rPr lang="en-US" sz="1600" dirty="0" err="1"/>
              <a:t>değişikliği</a:t>
            </a:r>
            <a:r>
              <a:rPr lang="en-US" sz="1600" dirty="0"/>
              <a:t> </a:t>
            </a:r>
            <a:r>
              <a:rPr lang="en-US" sz="1600" dirty="0" err="1"/>
              <a:t>reddetmek</a:t>
            </a:r>
            <a:r>
              <a:rPr lang="en-US" sz="1600" dirty="0"/>
              <a:t> </a:t>
            </a:r>
            <a:r>
              <a:rPr lang="en-US" sz="1600" dirty="0" err="1"/>
              <a:t>yerine</a:t>
            </a:r>
            <a:r>
              <a:rPr lang="en-US" sz="1600" dirty="0"/>
              <a:t>, </a:t>
            </a:r>
            <a:r>
              <a:rPr lang="en-US" sz="1600" dirty="0" err="1"/>
              <a:t>veritabanı</a:t>
            </a:r>
            <a:r>
              <a:rPr lang="en-US" sz="1600" dirty="0"/>
              <a:t> </a:t>
            </a:r>
            <a:r>
              <a:rPr lang="en-US" sz="1600" dirty="0" err="1"/>
              <a:t>örneğinin</a:t>
            </a:r>
            <a:r>
              <a:rPr lang="en-US" sz="1600" dirty="0"/>
              <a:t> </a:t>
            </a:r>
            <a:r>
              <a:rPr lang="en-US" sz="1600" dirty="0" err="1"/>
              <a:t>tüm</a:t>
            </a:r>
            <a:r>
              <a:rPr lang="en-US" sz="1600" dirty="0"/>
              <a:t> </a:t>
            </a:r>
            <a:r>
              <a:rPr lang="en-US" sz="1600" dirty="0" err="1"/>
              <a:t>IC'leri</a:t>
            </a:r>
            <a:r>
              <a:rPr lang="en-US" sz="1600" dirty="0"/>
              <a:t> </a:t>
            </a:r>
            <a:r>
              <a:rPr lang="en-US" sz="1600" dirty="0" err="1"/>
              <a:t>karşıladığından</a:t>
            </a:r>
            <a:r>
              <a:rPr lang="en-US" sz="1600" dirty="0"/>
              <a:t> </a:t>
            </a:r>
            <a:r>
              <a:rPr lang="en-US" sz="1600" dirty="0" err="1"/>
              <a:t>emin</a:t>
            </a:r>
            <a:r>
              <a:rPr lang="en-US" sz="1600" dirty="0"/>
              <a:t> </a:t>
            </a:r>
            <a:r>
              <a:rPr lang="en-US" sz="1600" dirty="0" err="1"/>
              <a:t>olmak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verilerde</a:t>
            </a:r>
            <a:r>
              <a:rPr lang="en-US" sz="1600" dirty="0"/>
              <a:t> </a:t>
            </a:r>
            <a:r>
              <a:rPr lang="en-US" sz="1600" dirty="0" err="1"/>
              <a:t>bazı</a:t>
            </a:r>
            <a:r>
              <a:rPr lang="en-US" sz="1600" dirty="0"/>
              <a:t> </a:t>
            </a:r>
            <a:r>
              <a:rPr lang="en-US" sz="1600" dirty="0" err="1"/>
              <a:t>telafi</a:t>
            </a:r>
            <a:r>
              <a:rPr lang="en-US" sz="1600" dirty="0"/>
              <a:t> </a:t>
            </a:r>
            <a:r>
              <a:rPr lang="en-US" sz="1600" dirty="0" err="1"/>
              <a:t>edici</a:t>
            </a:r>
            <a:r>
              <a:rPr lang="en-US" sz="1600" dirty="0"/>
              <a:t> </a:t>
            </a:r>
            <a:r>
              <a:rPr lang="en-US" sz="1600" dirty="0" err="1"/>
              <a:t>değişiklikler</a:t>
            </a:r>
            <a:r>
              <a:rPr lang="en-US" sz="1600" dirty="0"/>
              <a:t> </a:t>
            </a:r>
            <a:r>
              <a:rPr lang="en-US" sz="1600" dirty="0" err="1"/>
              <a:t>yapabilir</a:t>
            </a:r>
            <a:r>
              <a:rPr lang="en-US" sz="1600" dirty="0"/>
              <a:t>. Her </a:t>
            </a:r>
            <a:r>
              <a:rPr lang="en-US" sz="1600" dirty="0" err="1"/>
              <a:t>durumda</a:t>
            </a:r>
            <a:r>
              <a:rPr lang="en-US" sz="1600" dirty="0"/>
              <a:t>, </a:t>
            </a:r>
            <a:r>
              <a:rPr lang="en-US" sz="1600" dirty="0" err="1"/>
              <a:t>veritabanındaki</a:t>
            </a:r>
            <a:r>
              <a:rPr lang="en-US" sz="1600" dirty="0"/>
              <a:t> </a:t>
            </a:r>
            <a:r>
              <a:rPr lang="en-US" sz="1600" dirty="0" err="1"/>
              <a:t>değişikliklerin</a:t>
            </a:r>
            <a:r>
              <a:rPr lang="en-US" sz="1600" dirty="0"/>
              <a:t> </a:t>
            </a:r>
            <a:r>
              <a:rPr lang="en-US" sz="1600" dirty="0" err="1"/>
              <a:t>herhangi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IC'yi</a:t>
            </a:r>
            <a:r>
              <a:rPr lang="en-US" sz="1600" dirty="0"/>
              <a:t> </a:t>
            </a:r>
            <a:r>
              <a:rPr lang="en-US" sz="1600" dirty="0" err="1"/>
              <a:t>ihlal</a:t>
            </a:r>
            <a:r>
              <a:rPr lang="en-US" sz="1600" dirty="0"/>
              <a:t> </a:t>
            </a:r>
            <a:r>
              <a:rPr lang="en-US" sz="1600" dirty="0" err="1"/>
              <a:t>eden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örnek</a:t>
            </a:r>
            <a:r>
              <a:rPr lang="en-US" sz="1600" dirty="0"/>
              <a:t> </a:t>
            </a:r>
            <a:r>
              <a:rPr lang="en-US" sz="1600" dirty="0" err="1"/>
              <a:t>oluşturmasına</a:t>
            </a:r>
            <a:r>
              <a:rPr lang="en-US" sz="1600" dirty="0"/>
              <a:t> </a:t>
            </a:r>
            <a:r>
              <a:rPr lang="en-US" sz="1600" dirty="0" err="1"/>
              <a:t>izin</a:t>
            </a:r>
            <a:r>
              <a:rPr lang="en-US" sz="1600" dirty="0"/>
              <a:t> </a:t>
            </a:r>
            <a:r>
              <a:rPr lang="en-US" sz="1600" dirty="0" err="1"/>
              <a:t>verilmez</a:t>
            </a:r>
            <a:r>
              <a:rPr lang="en-US" sz="1600" dirty="0"/>
              <a:t>.)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İlişkisel</a:t>
            </a:r>
            <a:r>
              <a:rPr lang="en-US" sz="1600" dirty="0"/>
              <a:t> </a:t>
            </a:r>
            <a:r>
              <a:rPr lang="en-US" sz="1600" dirty="0" err="1"/>
              <a:t>modelde</a:t>
            </a:r>
            <a:r>
              <a:rPr lang="en-US" sz="1600" dirty="0"/>
              <a:t> </a:t>
            </a:r>
            <a:r>
              <a:rPr lang="en-US" sz="1600" dirty="0" err="1"/>
              <a:t>birçok</a:t>
            </a:r>
            <a:r>
              <a:rPr lang="en-US" sz="1600" dirty="0"/>
              <a:t> </a:t>
            </a:r>
            <a:r>
              <a:rPr lang="en-US" sz="1600" dirty="0" err="1"/>
              <a:t>türde</a:t>
            </a:r>
            <a:r>
              <a:rPr lang="en-US" sz="1600" dirty="0"/>
              <a:t> </a:t>
            </a:r>
            <a:r>
              <a:rPr lang="en-US" sz="1600" dirty="0" err="1"/>
              <a:t>bütünlük</a:t>
            </a:r>
            <a:r>
              <a:rPr lang="en-US" sz="1600" dirty="0"/>
              <a:t> </a:t>
            </a:r>
            <a:r>
              <a:rPr lang="en-US" sz="1600" dirty="0" err="1"/>
              <a:t>kısıtlaması</a:t>
            </a:r>
            <a:r>
              <a:rPr lang="en-US" sz="1600" dirty="0"/>
              <a:t> </a:t>
            </a:r>
            <a:r>
              <a:rPr lang="en-US" sz="1600" dirty="0" err="1"/>
              <a:t>belirtilebilir</a:t>
            </a:r>
            <a:r>
              <a:rPr lang="en-US" sz="1600" dirty="0"/>
              <a:t>. </a:t>
            </a:r>
            <a:r>
              <a:rPr lang="en-US" sz="1600" dirty="0" err="1"/>
              <a:t>Genel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, </a:t>
            </a:r>
            <a:r>
              <a:rPr lang="en-US" sz="1600" dirty="0" err="1"/>
              <a:t>başka</a:t>
            </a:r>
            <a:r>
              <a:rPr lang="en-US" sz="1600" dirty="0"/>
              <a:t> </a:t>
            </a:r>
            <a:r>
              <a:rPr lang="en-US" sz="1600" dirty="0" err="1"/>
              <a:t>türde</a:t>
            </a:r>
            <a:r>
              <a:rPr lang="en-US" sz="1600" dirty="0"/>
              <a:t> </a:t>
            </a:r>
            <a:r>
              <a:rPr lang="en-US" sz="1600" dirty="0" err="1"/>
              <a:t>kısıtlamalar</a:t>
            </a:r>
            <a:r>
              <a:rPr lang="en-US" sz="1600" dirty="0"/>
              <a:t> da </a:t>
            </a:r>
            <a:r>
              <a:rPr lang="en-US" sz="1600" dirty="0" err="1"/>
              <a:t>belirtilebilir</a:t>
            </a:r>
            <a:r>
              <a:rPr lang="en-US" sz="1600" dirty="0"/>
              <a:t>; </a:t>
            </a:r>
            <a:r>
              <a:rPr lang="en-US" sz="1600" dirty="0" err="1"/>
              <a:t>örneğin</a:t>
            </a:r>
            <a:r>
              <a:rPr lang="en-US" sz="1600" dirty="0"/>
              <a:t>, </a:t>
            </a:r>
            <a:r>
              <a:rPr lang="en-US" sz="1600" dirty="0" err="1"/>
              <a:t>iki</a:t>
            </a:r>
            <a:r>
              <a:rPr lang="en-US" sz="1600" dirty="0"/>
              <a:t> </a:t>
            </a:r>
            <a:r>
              <a:rPr lang="en-US" sz="1600" dirty="0" err="1"/>
              <a:t>öğrencinin</a:t>
            </a:r>
            <a:r>
              <a:rPr lang="en-US" sz="1600" dirty="0"/>
              <a:t> </a:t>
            </a:r>
            <a:r>
              <a:rPr lang="en-US" sz="1600" dirty="0" err="1"/>
              <a:t>aynı</a:t>
            </a:r>
            <a:r>
              <a:rPr lang="en-US" sz="1600" dirty="0"/>
              <a:t> </a:t>
            </a:r>
            <a:r>
              <a:rPr lang="en-US" sz="1600" dirty="0" err="1"/>
              <a:t>sid</a:t>
            </a:r>
            <a:r>
              <a:rPr lang="en-US" sz="1600" dirty="0"/>
              <a:t> </a:t>
            </a:r>
            <a:r>
              <a:rPr lang="en-US" sz="1600" dirty="0" err="1"/>
              <a:t>değerine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olmaması</a:t>
            </a:r>
            <a:r>
              <a:rPr lang="en-US" sz="1600" dirty="0"/>
              <a:t>.</a:t>
            </a:r>
            <a:endParaRPr lang="en-TR" sz="1600" dirty="0"/>
          </a:p>
        </p:txBody>
      </p:sp>
    </p:spTree>
    <p:extLst>
      <p:ext uri="{BB962C8B-B14F-4D97-AF65-F5344CB8AC3E}">
        <p14:creationId xmlns:p14="http://schemas.microsoft.com/office/powerpoint/2010/main" val="55199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5406B-96AA-68E5-2172-B081E387C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2F54-F112-A33A-1768-819094CA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Temel (Key)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BD5B-DFD5-CFB1-6D51-1A64A8948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/>
              <a:t>Students </a:t>
            </a:r>
            <a:r>
              <a:rPr lang="en-US" sz="1600" dirty="0" err="1"/>
              <a:t>ilişkisini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hiçbir</a:t>
            </a:r>
            <a:r>
              <a:rPr lang="en-US" sz="1600" dirty="0"/>
              <a:t> </a:t>
            </a:r>
            <a:r>
              <a:rPr lang="en-US" sz="1600" dirty="0" err="1"/>
              <a:t>iki</a:t>
            </a:r>
            <a:r>
              <a:rPr lang="en-US" sz="1600" dirty="0"/>
              <a:t> </a:t>
            </a:r>
            <a:r>
              <a:rPr lang="en-US" sz="1600" dirty="0" err="1"/>
              <a:t>öğrencinin</a:t>
            </a:r>
            <a:r>
              <a:rPr lang="en-US" sz="1600" dirty="0"/>
              <a:t> </a:t>
            </a:r>
            <a:r>
              <a:rPr lang="en-US" sz="1600" dirty="0" err="1"/>
              <a:t>aynı</a:t>
            </a:r>
            <a:r>
              <a:rPr lang="en-US" sz="1600" dirty="0"/>
              <a:t> </a:t>
            </a:r>
            <a:r>
              <a:rPr lang="en-US" sz="1600" dirty="0" err="1"/>
              <a:t>öğrenci</a:t>
            </a:r>
            <a:r>
              <a:rPr lang="en-US" sz="1600" dirty="0"/>
              <a:t> </a:t>
            </a:r>
            <a:r>
              <a:rPr lang="en-US" sz="1600" dirty="0" err="1"/>
              <a:t>kimliğine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olmaması</a:t>
            </a:r>
            <a:r>
              <a:rPr lang="en-US" sz="1600" dirty="0"/>
              <a:t> </a:t>
            </a:r>
            <a:r>
              <a:rPr lang="en-US" sz="1600" dirty="0" err="1"/>
              <a:t>kısıtlamasını</a:t>
            </a:r>
            <a:r>
              <a:rPr lang="en-US" sz="1600" dirty="0"/>
              <a:t> </a:t>
            </a:r>
            <a:r>
              <a:rPr lang="en-US" sz="1600" dirty="0" err="1"/>
              <a:t>düşünün</a:t>
            </a:r>
            <a:r>
              <a:rPr lang="en-US" sz="1600" dirty="0"/>
              <a:t>. Bu IC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kısıtlaması</a:t>
            </a:r>
            <a:r>
              <a:rPr lang="en-US" sz="1600" dirty="0"/>
              <a:t> </a:t>
            </a:r>
            <a:r>
              <a:rPr lang="en-US" sz="1600" dirty="0" err="1"/>
              <a:t>örneğidir</a:t>
            </a:r>
            <a:r>
              <a:rPr lang="en-US" sz="1600" dirty="0"/>
              <a:t>.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kısıtlaması</a:t>
            </a:r>
            <a:r>
              <a:rPr lang="en-US" sz="1600" dirty="0"/>
              <a:t>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ilişkinin</a:t>
            </a:r>
            <a:r>
              <a:rPr lang="en-US" sz="1600" dirty="0"/>
              <a:t> </a:t>
            </a:r>
            <a:r>
              <a:rPr lang="en-US" sz="1600" dirty="0" err="1"/>
              <a:t>alanlarının</a:t>
            </a:r>
            <a:r>
              <a:rPr lang="en-US" sz="1600" dirty="0"/>
              <a:t> </a:t>
            </a:r>
            <a:r>
              <a:rPr lang="en-US" sz="1600" dirty="0" err="1"/>
              <a:t>belirli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minimal alt </a:t>
            </a:r>
            <a:r>
              <a:rPr lang="en-US" sz="1600" dirty="0" err="1"/>
              <a:t>kümesinin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tuple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benzersiz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tanımlayıcı</a:t>
            </a:r>
            <a:r>
              <a:rPr lang="en-US" sz="1600" dirty="0"/>
              <a:t> </a:t>
            </a:r>
            <a:r>
              <a:rPr lang="en-US" sz="1600" dirty="0" err="1"/>
              <a:t>olduğu</a:t>
            </a:r>
            <a:r>
              <a:rPr lang="en-US" sz="1600" dirty="0"/>
              <a:t> </a:t>
            </a:r>
            <a:r>
              <a:rPr lang="en-US" sz="1600" dirty="0" err="1"/>
              <a:t>ifadesidir</a:t>
            </a:r>
            <a:r>
              <a:rPr lang="en-US" sz="1600" dirty="0"/>
              <a:t>. Bir </a:t>
            </a:r>
            <a:r>
              <a:rPr lang="en-US" sz="1600" dirty="0" err="1"/>
              <a:t>tuple'ı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kısıtlamasına</a:t>
            </a:r>
            <a:r>
              <a:rPr lang="en-US" sz="1600" dirty="0"/>
              <a:t> </a:t>
            </a:r>
            <a:r>
              <a:rPr lang="en-US" sz="1600" dirty="0" err="1"/>
              <a:t>göre</a:t>
            </a:r>
            <a:r>
              <a:rPr lang="en-US" sz="1600" dirty="0"/>
              <a:t> </a:t>
            </a:r>
            <a:r>
              <a:rPr lang="en-US" sz="1600" dirty="0" err="1"/>
              <a:t>benzersiz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şekilde</a:t>
            </a:r>
            <a:r>
              <a:rPr lang="en-US" sz="1600" dirty="0"/>
              <a:t> </a:t>
            </a:r>
            <a:r>
              <a:rPr lang="en-US" sz="1600" dirty="0" err="1"/>
              <a:t>tanımlayan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alan</a:t>
            </a:r>
            <a:r>
              <a:rPr lang="en-US" sz="1600" dirty="0"/>
              <a:t> </a:t>
            </a:r>
            <a:r>
              <a:rPr lang="en-US" sz="1600" dirty="0" err="1"/>
              <a:t>kümesine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aday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denir</a:t>
            </a:r>
            <a:r>
              <a:rPr lang="en-US" sz="1600" dirty="0"/>
              <a:t>; </a:t>
            </a:r>
            <a:r>
              <a:rPr lang="en-US" sz="1600" dirty="0" err="1"/>
              <a:t>bunu</a:t>
            </a:r>
            <a:r>
              <a:rPr lang="en-US" sz="1600" dirty="0"/>
              <a:t> </a:t>
            </a:r>
            <a:r>
              <a:rPr lang="en-US" sz="1600" dirty="0" err="1"/>
              <a:t>genellikle</a:t>
            </a:r>
            <a:r>
              <a:rPr lang="en-US" sz="1600" dirty="0"/>
              <a:t> </a:t>
            </a:r>
            <a:r>
              <a:rPr lang="en-US" sz="1600" dirty="0" err="1"/>
              <a:t>sadece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kısaltırız</a:t>
            </a:r>
            <a:r>
              <a:rPr lang="en-US" sz="1600" dirty="0"/>
              <a:t>. Students </a:t>
            </a:r>
            <a:r>
              <a:rPr lang="en-US" sz="1600" dirty="0" err="1"/>
              <a:t>ilişkisi</a:t>
            </a:r>
            <a:r>
              <a:rPr lang="en-US" sz="1600" dirty="0"/>
              <a:t> </a:t>
            </a:r>
            <a:r>
              <a:rPr lang="en-US" sz="1600" dirty="0" err="1"/>
              <a:t>durumunda</a:t>
            </a:r>
            <a:r>
              <a:rPr lang="en-US" sz="1600" dirty="0"/>
              <a:t>, (</a:t>
            </a:r>
            <a:r>
              <a:rPr lang="en-US" sz="1600" dirty="0" err="1"/>
              <a:t>sadece</a:t>
            </a:r>
            <a:r>
              <a:rPr lang="en-US" sz="1600" dirty="0"/>
              <a:t> </a:t>
            </a:r>
            <a:r>
              <a:rPr lang="en-US" sz="1600" dirty="0" err="1"/>
              <a:t>sid</a:t>
            </a:r>
            <a:r>
              <a:rPr lang="en-US" sz="1600" dirty="0"/>
              <a:t> </a:t>
            </a:r>
            <a:r>
              <a:rPr lang="en-US" sz="1600" dirty="0" err="1"/>
              <a:t>alanını</a:t>
            </a:r>
            <a:r>
              <a:rPr lang="en-US" sz="1600" dirty="0"/>
              <a:t> </a:t>
            </a:r>
            <a:r>
              <a:rPr lang="en-US" sz="1600" dirty="0" err="1"/>
              <a:t>içeren</a:t>
            </a:r>
            <a:r>
              <a:rPr lang="en-US" sz="1600" dirty="0"/>
              <a:t>) </a:t>
            </a:r>
            <a:r>
              <a:rPr lang="en-US" sz="1600" dirty="0" err="1"/>
              <a:t>alan</a:t>
            </a:r>
            <a:r>
              <a:rPr lang="en-US" sz="1600" dirty="0"/>
              <a:t> </a:t>
            </a:r>
            <a:r>
              <a:rPr lang="en-US" sz="1600" dirty="0" err="1"/>
              <a:t>kümesi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aday</a:t>
            </a:r>
            <a:r>
              <a:rPr lang="en-US" sz="1600" dirty="0"/>
              <a:t> </a:t>
            </a:r>
            <a:r>
              <a:rPr lang="en-US" sz="1600" dirty="0" err="1"/>
              <a:t>anahtardır</a:t>
            </a:r>
            <a:r>
              <a:rPr lang="en-US" sz="1600" dirty="0"/>
              <a:t>.</a:t>
            </a:r>
          </a:p>
          <a:p>
            <a:pPr algn="just">
              <a:lnSpc>
                <a:spcPct val="160000"/>
              </a:lnSpc>
            </a:pPr>
            <a:endParaRPr lang="en-US" sz="1600" dirty="0"/>
          </a:p>
          <a:p>
            <a:pPr algn="just">
              <a:lnSpc>
                <a:spcPct val="160000"/>
              </a:lnSpc>
            </a:pPr>
            <a:r>
              <a:rPr lang="en-US" sz="1600" dirty="0"/>
              <a:t>1. Legal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örnekteki</a:t>
            </a:r>
            <a:r>
              <a:rPr lang="en-US" sz="1600" dirty="0"/>
              <a:t> (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kısıtlaması</a:t>
            </a:r>
            <a:r>
              <a:rPr lang="en-US" sz="1600" dirty="0"/>
              <a:t> </a:t>
            </a:r>
            <a:r>
              <a:rPr lang="en-US" sz="1600" dirty="0" err="1"/>
              <a:t>dahil</a:t>
            </a:r>
            <a:r>
              <a:rPr lang="en-US" sz="1600" dirty="0"/>
              <a:t> </a:t>
            </a:r>
            <a:r>
              <a:rPr lang="en-US" sz="1600" dirty="0" err="1"/>
              <a:t>tüm</a:t>
            </a:r>
            <a:r>
              <a:rPr lang="en-US" sz="1600" dirty="0"/>
              <a:t> </a:t>
            </a:r>
            <a:r>
              <a:rPr lang="en-US" sz="1600" dirty="0" err="1"/>
              <a:t>IC'leri</a:t>
            </a:r>
            <a:r>
              <a:rPr lang="en-US" sz="1600" dirty="0"/>
              <a:t> </a:t>
            </a:r>
            <a:r>
              <a:rPr lang="en-US" sz="1600" dirty="0" err="1"/>
              <a:t>karşılayan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örnek</a:t>
            </a:r>
            <a:r>
              <a:rPr lang="en-US" sz="1600" dirty="0"/>
              <a:t>) </a:t>
            </a:r>
            <a:r>
              <a:rPr lang="en-US" sz="1600" dirty="0" err="1"/>
              <a:t>iki</a:t>
            </a:r>
            <a:r>
              <a:rPr lang="en-US" sz="1600" dirty="0"/>
              <a:t> </a:t>
            </a:r>
            <a:r>
              <a:rPr lang="en-US" sz="1600" dirty="0" err="1"/>
              <a:t>farklı</a:t>
            </a:r>
            <a:r>
              <a:rPr lang="en-US" sz="1600" dirty="0"/>
              <a:t> tuple,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anahtarın</a:t>
            </a:r>
            <a:r>
              <a:rPr lang="en-US" sz="1600" dirty="0"/>
              <a:t> </a:t>
            </a:r>
            <a:r>
              <a:rPr lang="en-US" sz="1600" dirty="0" err="1"/>
              <a:t>tüm</a:t>
            </a:r>
            <a:r>
              <a:rPr lang="en-US" sz="1600" dirty="0"/>
              <a:t> </a:t>
            </a:r>
            <a:r>
              <a:rPr lang="en-US" sz="1600" dirty="0" err="1"/>
              <a:t>alanlarında</a:t>
            </a:r>
            <a:r>
              <a:rPr lang="en-US" sz="1600" dirty="0"/>
              <a:t> </a:t>
            </a:r>
            <a:r>
              <a:rPr lang="en-US" sz="1600" dirty="0" err="1"/>
              <a:t>aynı</a:t>
            </a:r>
            <a:r>
              <a:rPr lang="en-US" sz="1600" dirty="0"/>
              <a:t> </a:t>
            </a:r>
            <a:r>
              <a:rPr lang="en-US" sz="1600" dirty="0" err="1"/>
              <a:t>değerlere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olamaz</a:t>
            </a:r>
            <a:r>
              <a:rPr lang="en-US" sz="16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600" dirty="0"/>
              <a:t>2. Bir </a:t>
            </a:r>
            <a:r>
              <a:rPr lang="en-US" sz="1600" dirty="0" err="1"/>
              <a:t>anahtardaki</a:t>
            </a:r>
            <a:r>
              <a:rPr lang="en-US" sz="1600" dirty="0"/>
              <a:t> </a:t>
            </a:r>
            <a:r>
              <a:rPr lang="en-US" sz="1600" dirty="0" err="1"/>
              <a:t>alan</a:t>
            </a:r>
            <a:r>
              <a:rPr lang="en-US" sz="1600" dirty="0"/>
              <a:t> </a:t>
            </a:r>
            <a:r>
              <a:rPr lang="en-US" sz="1600" dirty="0" err="1"/>
              <a:t>kümesinin</a:t>
            </a:r>
            <a:r>
              <a:rPr lang="en-US" sz="1600" dirty="0"/>
              <a:t> </a:t>
            </a:r>
            <a:r>
              <a:rPr lang="en-US" sz="1600" dirty="0" err="1"/>
              <a:t>hiçbir</a:t>
            </a:r>
            <a:r>
              <a:rPr lang="en-US" sz="1600" dirty="0"/>
              <a:t> alt </a:t>
            </a:r>
            <a:r>
              <a:rPr lang="en-US" sz="1600" dirty="0" err="1"/>
              <a:t>kümesi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tuple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benzersiz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tanımlayıcı</a:t>
            </a:r>
            <a:r>
              <a:rPr lang="en-US" sz="1600" dirty="0"/>
              <a:t> </a:t>
            </a:r>
            <a:r>
              <a:rPr lang="en-US" sz="1600" dirty="0" err="1"/>
              <a:t>değildir</a:t>
            </a:r>
            <a:r>
              <a:rPr lang="en-US" sz="1600" dirty="0"/>
              <a:t>.</a:t>
            </a:r>
            <a:endParaRPr lang="en-TR" sz="1600" dirty="0"/>
          </a:p>
        </p:txBody>
      </p:sp>
    </p:spTree>
    <p:extLst>
      <p:ext uri="{BB962C8B-B14F-4D97-AF65-F5344CB8AC3E}">
        <p14:creationId xmlns:p14="http://schemas.microsoft.com/office/powerpoint/2010/main" val="385613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55AC9-BE57-E2FD-8A79-116117C5D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734F-1BC3-6EC8-A4EA-FF05FD41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Temel (Key)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F957-6E7E-F782-6A4C-520168E2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/>
              <a:t>Bir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kısıtlaması</a:t>
            </a:r>
            <a:r>
              <a:rPr lang="en-US" sz="1600" dirty="0"/>
              <a:t> </a:t>
            </a:r>
            <a:r>
              <a:rPr lang="en-US" sz="1600" dirty="0" err="1"/>
              <a:t>belirtirken</a:t>
            </a:r>
            <a:r>
              <a:rPr lang="en-US" sz="1600" dirty="0"/>
              <a:t>, DBA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kullanıcı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kısıtlamanın</a:t>
            </a:r>
            <a:r>
              <a:rPr lang="en-US" sz="1600" dirty="0"/>
              <a:t> </a:t>
            </a:r>
            <a:r>
              <a:rPr lang="en-US" sz="1600" dirty="0" err="1"/>
              <a:t>kendilerinin</a:t>
            </a:r>
            <a:r>
              <a:rPr lang="en-US" sz="1600" dirty="0"/>
              <a:t> '</a:t>
            </a:r>
            <a:r>
              <a:rPr lang="en-US" sz="1600" dirty="0" err="1"/>
              <a:t>doğru</a:t>
            </a:r>
            <a:r>
              <a:rPr lang="en-US" sz="1600" dirty="0"/>
              <a:t>' </a:t>
            </a:r>
            <a:r>
              <a:rPr lang="en-US" sz="1600" dirty="0" err="1"/>
              <a:t>bir</a:t>
            </a:r>
            <a:r>
              <a:rPr lang="en-US" sz="1600" dirty="0"/>
              <a:t> tuple </a:t>
            </a:r>
            <a:r>
              <a:rPr lang="en-US" sz="1600" dirty="0" err="1"/>
              <a:t>kümesini</a:t>
            </a:r>
            <a:r>
              <a:rPr lang="en-US" sz="1600" dirty="0"/>
              <a:t> </a:t>
            </a:r>
            <a:r>
              <a:rPr lang="en-US" sz="1600" dirty="0" err="1"/>
              <a:t>depolamasını</a:t>
            </a:r>
            <a:r>
              <a:rPr lang="en-US" sz="1600" dirty="0"/>
              <a:t> </a:t>
            </a:r>
            <a:r>
              <a:rPr lang="en-US" sz="1600" dirty="0" err="1"/>
              <a:t>engellemeyeceğinden</a:t>
            </a:r>
            <a:r>
              <a:rPr lang="en-US" sz="1600" dirty="0"/>
              <a:t> </a:t>
            </a:r>
            <a:r>
              <a:rPr lang="en-US" sz="1600" dirty="0" err="1"/>
              <a:t>emin</a:t>
            </a:r>
            <a:r>
              <a:rPr lang="en-US" sz="1600" dirty="0"/>
              <a:t> </a:t>
            </a:r>
            <a:r>
              <a:rPr lang="en-US" sz="1600" dirty="0" err="1"/>
              <a:t>olmalıdır</a:t>
            </a:r>
            <a:r>
              <a:rPr lang="en-US" sz="1600" dirty="0"/>
              <a:t>. (</a:t>
            </a:r>
            <a:r>
              <a:rPr lang="en-US" sz="1600" dirty="0" err="1"/>
              <a:t>Benzer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yorum</a:t>
            </a:r>
            <a:r>
              <a:rPr lang="en-US" sz="1600" dirty="0"/>
              <a:t>, </a:t>
            </a:r>
            <a:r>
              <a:rPr lang="en-US" sz="1600" dirty="0" err="1"/>
              <a:t>diğer</a:t>
            </a:r>
            <a:r>
              <a:rPr lang="en-US" sz="1600" dirty="0"/>
              <a:t> IC </a:t>
            </a:r>
            <a:r>
              <a:rPr lang="en-US" sz="1600" dirty="0" err="1"/>
              <a:t>türlerinin</a:t>
            </a:r>
            <a:r>
              <a:rPr lang="en-US" sz="1600" dirty="0"/>
              <a:t> </a:t>
            </a:r>
            <a:r>
              <a:rPr lang="en-US" sz="1600" dirty="0" err="1"/>
              <a:t>belirtilmesi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de </a:t>
            </a:r>
            <a:r>
              <a:rPr lang="en-US" sz="1600" dirty="0" err="1"/>
              <a:t>geçerlidir</a:t>
            </a:r>
            <a:r>
              <a:rPr lang="en-US" sz="1600" dirty="0"/>
              <a:t>.) </a:t>
            </a:r>
            <a:r>
              <a:rPr lang="en-US" sz="1600" dirty="0" err="1"/>
              <a:t>Buradaki</a:t>
            </a:r>
            <a:r>
              <a:rPr lang="en-US" sz="1600" dirty="0"/>
              <a:t> '</a:t>
            </a:r>
            <a:r>
              <a:rPr lang="en-US" sz="1600" dirty="0" err="1"/>
              <a:t>doğruluk</a:t>
            </a:r>
            <a:r>
              <a:rPr lang="en-US" sz="1600" dirty="0"/>
              <a:t>' </a:t>
            </a:r>
            <a:r>
              <a:rPr lang="en-US" sz="1600" dirty="0" err="1"/>
              <a:t>kavramı</a:t>
            </a:r>
            <a:r>
              <a:rPr lang="en-US" sz="1600" dirty="0"/>
              <a:t>, </a:t>
            </a:r>
            <a:r>
              <a:rPr lang="en-US" sz="1600" dirty="0" err="1"/>
              <a:t>depolanan</a:t>
            </a:r>
            <a:r>
              <a:rPr lang="en-US" sz="1600" dirty="0"/>
              <a:t> </a:t>
            </a:r>
            <a:r>
              <a:rPr lang="en-US" sz="1600" dirty="0" err="1"/>
              <a:t>verilerin</a:t>
            </a:r>
            <a:r>
              <a:rPr lang="en-US" sz="1600" dirty="0"/>
              <a:t> </a:t>
            </a:r>
            <a:r>
              <a:rPr lang="en-US" sz="1600" dirty="0" err="1"/>
              <a:t>doğasına</a:t>
            </a:r>
            <a:r>
              <a:rPr lang="en-US" sz="1600" dirty="0"/>
              <a:t> </a:t>
            </a:r>
            <a:r>
              <a:rPr lang="en-US" sz="1600" dirty="0" err="1"/>
              <a:t>bağlıdır</a:t>
            </a:r>
            <a:r>
              <a:rPr lang="en-US" sz="1600" dirty="0"/>
              <a:t>. </a:t>
            </a:r>
            <a:r>
              <a:rPr lang="en-US" sz="1600" dirty="0" err="1"/>
              <a:t>Örneğin</a:t>
            </a:r>
            <a:r>
              <a:rPr lang="en-US" sz="1600" dirty="0"/>
              <a:t>, her </a:t>
            </a:r>
            <a:r>
              <a:rPr lang="en-US" sz="1600" dirty="0" err="1"/>
              <a:t>öğrencinin</a:t>
            </a:r>
            <a:r>
              <a:rPr lang="en-US" sz="1600" dirty="0"/>
              <a:t> </a:t>
            </a:r>
            <a:r>
              <a:rPr lang="en-US" sz="1600" dirty="0" err="1"/>
              <a:t>benzersiz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öğrenci</a:t>
            </a:r>
            <a:r>
              <a:rPr lang="en-US" sz="1600" dirty="0"/>
              <a:t> </a:t>
            </a:r>
            <a:r>
              <a:rPr lang="en-US" sz="1600" dirty="0" err="1"/>
              <a:t>kimliği</a:t>
            </a:r>
            <a:r>
              <a:rPr lang="en-US" sz="1600" dirty="0"/>
              <a:t> </a:t>
            </a:r>
            <a:r>
              <a:rPr lang="en-US" sz="1600" dirty="0" err="1"/>
              <a:t>olmasına</a:t>
            </a:r>
            <a:r>
              <a:rPr lang="en-US" sz="1600" dirty="0"/>
              <a:t> </a:t>
            </a:r>
            <a:r>
              <a:rPr lang="en-US" sz="1600" dirty="0" err="1"/>
              <a:t>rağmen</a:t>
            </a:r>
            <a:r>
              <a:rPr lang="en-US" sz="1600" dirty="0"/>
              <a:t>, </a:t>
            </a:r>
            <a:r>
              <a:rPr lang="en-US" sz="1600" dirty="0" err="1"/>
              <a:t>birkaç</a:t>
            </a:r>
            <a:r>
              <a:rPr lang="en-US" sz="1600" dirty="0"/>
              <a:t> </a:t>
            </a:r>
            <a:r>
              <a:rPr lang="en-US" sz="1600" dirty="0" err="1"/>
              <a:t>öğrencinin</a:t>
            </a:r>
            <a:r>
              <a:rPr lang="en-US" sz="1600" dirty="0"/>
              <a:t> </a:t>
            </a:r>
            <a:r>
              <a:rPr lang="en-US" sz="1600" dirty="0" err="1"/>
              <a:t>adı</a:t>
            </a:r>
            <a:r>
              <a:rPr lang="en-US" sz="1600" dirty="0"/>
              <a:t> </a:t>
            </a:r>
            <a:r>
              <a:rPr lang="en-US" sz="1600" dirty="0" err="1"/>
              <a:t>aynı</a:t>
            </a:r>
            <a:r>
              <a:rPr lang="en-US" sz="1600" dirty="0"/>
              <a:t> </a:t>
            </a:r>
            <a:r>
              <a:rPr lang="en-US" sz="1600" dirty="0" err="1"/>
              <a:t>olabilir</a:t>
            </a:r>
            <a:r>
              <a:rPr lang="en-US" sz="1600" dirty="0"/>
              <a:t>. Ad </a:t>
            </a:r>
            <a:r>
              <a:rPr lang="en-US" sz="1600" dirty="0" err="1"/>
              <a:t>alanı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bildirilirse</a:t>
            </a:r>
            <a:r>
              <a:rPr lang="en-US" sz="1600" dirty="0"/>
              <a:t>, DBMS, Students </a:t>
            </a:r>
            <a:r>
              <a:rPr lang="en-US" sz="1600" dirty="0" err="1"/>
              <a:t>ilişkisinin</a:t>
            </a:r>
            <a:r>
              <a:rPr lang="en-US" sz="1600" dirty="0"/>
              <a:t> </a:t>
            </a:r>
            <a:r>
              <a:rPr lang="en-US" sz="1600" dirty="0" err="1"/>
              <a:t>aynı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farklı</a:t>
            </a:r>
            <a:r>
              <a:rPr lang="en-US" sz="1600" dirty="0"/>
              <a:t> </a:t>
            </a:r>
            <a:r>
              <a:rPr lang="en-US" sz="1600" dirty="0" err="1"/>
              <a:t>öğrencileri</a:t>
            </a:r>
            <a:r>
              <a:rPr lang="en-US" sz="1600" dirty="0"/>
              <a:t> </a:t>
            </a:r>
            <a:r>
              <a:rPr lang="en-US" sz="1600" dirty="0" err="1"/>
              <a:t>tanımlayan</a:t>
            </a:r>
            <a:r>
              <a:rPr lang="en-US" sz="1600" dirty="0"/>
              <a:t> </a:t>
            </a:r>
            <a:r>
              <a:rPr lang="en-US" sz="1600" dirty="0" err="1"/>
              <a:t>iki</a:t>
            </a:r>
            <a:r>
              <a:rPr lang="en-US" sz="1600" dirty="0"/>
              <a:t> tuple </a:t>
            </a:r>
            <a:r>
              <a:rPr lang="en-US" sz="1600" dirty="0" err="1"/>
              <a:t>içermesine</a:t>
            </a:r>
            <a:r>
              <a:rPr lang="en-US" sz="1600" dirty="0"/>
              <a:t> </a:t>
            </a:r>
            <a:r>
              <a:rPr lang="en-US" sz="1600" dirty="0" err="1"/>
              <a:t>izin</a:t>
            </a:r>
            <a:r>
              <a:rPr lang="en-US" sz="1600" dirty="0"/>
              <a:t> </a:t>
            </a:r>
            <a:r>
              <a:rPr lang="en-US" sz="1600" dirty="0" err="1"/>
              <a:t>vermez</a:t>
            </a:r>
            <a:r>
              <a:rPr lang="en-US" sz="1600" dirty="0"/>
              <a:t>! </a:t>
            </a:r>
            <a:r>
              <a:rPr lang="en-US" sz="1600" dirty="0" err="1"/>
              <a:t>Tanımın</a:t>
            </a:r>
            <a:r>
              <a:rPr lang="en-US" sz="1600" dirty="0"/>
              <a:t> </a:t>
            </a:r>
            <a:r>
              <a:rPr lang="en-US" sz="1600" dirty="0" err="1"/>
              <a:t>ikinci</a:t>
            </a:r>
            <a:r>
              <a:rPr lang="en-US" sz="1600" dirty="0"/>
              <a:t> </a:t>
            </a:r>
            <a:r>
              <a:rPr lang="en-US" sz="1600" dirty="0" err="1"/>
              <a:t>kısmı</a:t>
            </a:r>
            <a:r>
              <a:rPr lang="en-US" sz="1600" dirty="0"/>
              <a:t>, </a:t>
            </a:r>
            <a:r>
              <a:rPr lang="en-US" sz="1600" dirty="0" err="1"/>
              <a:t>örneğin</a:t>
            </a:r>
            <a:r>
              <a:rPr lang="en-US" sz="1600" dirty="0"/>
              <a:t>, {</a:t>
            </a:r>
            <a:r>
              <a:rPr lang="en-US" sz="1600" dirty="0" err="1"/>
              <a:t>sid</a:t>
            </a:r>
            <a:r>
              <a:rPr lang="en-US" sz="1600" dirty="0"/>
              <a:t>, name} </a:t>
            </a:r>
            <a:r>
              <a:rPr lang="en-US" sz="1600" dirty="0" err="1"/>
              <a:t>alan</a:t>
            </a:r>
            <a:r>
              <a:rPr lang="en-US" sz="1600" dirty="0"/>
              <a:t> </a:t>
            </a:r>
            <a:r>
              <a:rPr lang="en-US" sz="1600" dirty="0" err="1"/>
              <a:t>kümesinin</a:t>
            </a:r>
            <a:r>
              <a:rPr lang="en-US" sz="1600" dirty="0"/>
              <a:t> Students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olmadığı</a:t>
            </a:r>
            <a:r>
              <a:rPr lang="en-US" sz="1600" dirty="0"/>
              <a:t> </a:t>
            </a:r>
            <a:r>
              <a:rPr lang="en-US" sz="1600" dirty="0" err="1"/>
              <a:t>anlamına</a:t>
            </a:r>
            <a:r>
              <a:rPr lang="en-US" sz="1600" dirty="0"/>
              <a:t> </a:t>
            </a:r>
            <a:r>
              <a:rPr lang="en-US" sz="1600" dirty="0" err="1"/>
              <a:t>gelir</a:t>
            </a:r>
            <a:r>
              <a:rPr lang="en-US" sz="1600" dirty="0"/>
              <a:t>, </a:t>
            </a:r>
            <a:r>
              <a:rPr lang="en-US" sz="1600" dirty="0" err="1"/>
              <a:t>çünkü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küme</a:t>
            </a:r>
            <a:r>
              <a:rPr lang="en-US" sz="1600" dirty="0"/>
              <a:t> </a:t>
            </a:r>
            <a:r>
              <a:rPr lang="en-US" sz="1600" dirty="0" err="1"/>
              <a:t>düzgün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şekilde</a:t>
            </a:r>
            <a:r>
              <a:rPr lang="en-US" sz="1600" dirty="0"/>
              <a:t> {</a:t>
            </a:r>
            <a:r>
              <a:rPr lang="en-US" sz="1600" dirty="0" err="1"/>
              <a:t>sid</a:t>
            </a:r>
            <a:r>
              <a:rPr lang="en-US" sz="1600" dirty="0"/>
              <a:t>} </a:t>
            </a:r>
            <a:r>
              <a:rPr lang="en-US" sz="1600" dirty="0" err="1"/>
              <a:t>anahtarını</a:t>
            </a:r>
            <a:r>
              <a:rPr lang="en-US" sz="1600" dirty="0"/>
              <a:t> </a:t>
            </a:r>
            <a:r>
              <a:rPr lang="en-US" sz="1600" dirty="0" err="1"/>
              <a:t>içerir</a:t>
            </a:r>
            <a:r>
              <a:rPr lang="en-US" sz="1600" dirty="0"/>
              <a:t>. {</a:t>
            </a:r>
            <a:r>
              <a:rPr lang="en-US" sz="1600" dirty="0" err="1"/>
              <a:t>sid</a:t>
            </a:r>
            <a:r>
              <a:rPr lang="en-US" sz="1600" dirty="0"/>
              <a:t>, name} </a:t>
            </a:r>
            <a:r>
              <a:rPr lang="en-US" sz="1600" dirty="0" err="1"/>
              <a:t>kümesi</a:t>
            </a:r>
            <a:r>
              <a:rPr lang="en-US" sz="1600" dirty="0"/>
              <a:t>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içeren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alan</a:t>
            </a:r>
            <a:r>
              <a:rPr lang="en-US" sz="1600" dirty="0"/>
              <a:t> </a:t>
            </a:r>
            <a:r>
              <a:rPr lang="en-US" sz="1600" dirty="0" err="1"/>
              <a:t>kümesi</a:t>
            </a:r>
            <a:r>
              <a:rPr lang="en-US" sz="1600" dirty="0"/>
              <a:t> </a:t>
            </a:r>
            <a:r>
              <a:rPr lang="en-US" sz="1600" dirty="0" err="1"/>
              <a:t>olan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süper</a:t>
            </a:r>
            <a:r>
              <a:rPr lang="en-US" sz="1600" dirty="0"/>
              <a:t> </a:t>
            </a:r>
            <a:r>
              <a:rPr lang="en-US" sz="1600" dirty="0" err="1"/>
              <a:t>anahtarın</a:t>
            </a:r>
            <a:r>
              <a:rPr lang="en-US" sz="1600" dirty="0"/>
              <a:t> </a:t>
            </a:r>
            <a:r>
              <a:rPr lang="en-US" sz="1600" dirty="0" err="1"/>
              <a:t>örneğidir</a:t>
            </a:r>
            <a:r>
              <a:rPr lang="en-US" sz="1600" dirty="0"/>
              <a:t>.</a:t>
            </a:r>
            <a:endParaRPr lang="en-TR" sz="1600" dirty="0"/>
          </a:p>
        </p:txBody>
      </p:sp>
    </p:spTree>
    <p:extLst>
      <p:ext uri="{BB962C8B-B14F-4D97-AF65-F5344CB8AC3E}">
        <p14:creationId xmlns:p14="http://schemas.microsoft.com/office/powerpoint/2010/main" val="400069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278D4-7225-F957-442F-2A5C286CA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49FE-48AF-6FEA-5BE0-B9A9A624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Temel (Key)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B7408-3B71-34E2-11F5-9C8C1EDD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/>
              <a:t>Bir </a:t>
            </a:r>
            <a:r>
              <a:rPr lang="en-US" sz="1600" dirty="0" err="1"/>
              <a:t>ilişkinin</a:t>
            </a:r>
            <a:r>
              <a:rPr lang="en-US" sz="1600" dirty="0"/>
              <a:t> </a:t>
            </a:r>
            <a:r>
              <a:rPr lang="en-US" sz="1600" dirty="0" err="1"/>
              <a:t>birkaç</a:t>
            </a:r>
            <a:r>
              <a:rPr lang="en-US" sz="1600" dirty="0"/>
              <a:t> </a:t>
            </a:r>
            <a:r>
              <a:rPr lang="en-US" sz="1600" dirty="0" err="1"/>
              <a:t>aday</a:t>
            </a:r>
            <a:r>
              <a:rPr lang="en-US" sz="1600" dirty="0"/>
              <a:t> </a:t>
            </a:r>
            <a:r>
              <a:rPr lang="en-US" sz="1600" dirty="0" err="1"/>
              <a:t>anahtarı</a:t>
            </a:r>
            <a:r>
              <a:rPr lang="en-US" sz="1600" dirty="0"/>
              <a:t> </a:t>
            </a:r>
            <a:r>
              <a:rPr lang="en-US" sz="1600" dirty="0" err="1"/>
              <a:t>olabilir</a:t>
            </a:r>
            <a:r>
              <a:rPr lang="en-US" sz="1600" dirty="0"/>
              <a:t>. </a:t>
            </a:r>
            <a:r>
              <a:rPr lang="en-US" sz="1600" dirty="0" err="1"/>
              <a:t>Örneğin</a:t>
            </a:r>
            <a:r>
              <a:rPr lang="en-US" sz="1600" dirty="0"/>
              <a:t>, Students </a:t>
            </a:r>
            <a:r>
              <a:rPr lang="en-US" sz="1600" dirty="0" err="1"/>
              <a:t>ilişkisinin</a:t>
            </a:r>
            <a:r>
              <a:rPr lang="en-US" sz="1600" dirty="0"/>
              <a:t> login </a:t>
            </a:r>
            <a:r>
              <a:rPr lang="en-US" sz="1600" dirty="0" err="1"/>
              <a:t>ve</a:t>
            </a:r>
            <a:r>
              <a:rPr lang="en-US" sz="1600" dirty="0"/>
              <a:t> age </a:t>
            </a:r>
            <a:r>
              <a:rPr lang="en-US" sz="1600" dirty="0" err="1"/>
              <a:t>alanları</a:t>
            </a:r>
            <a:r>
              <a:rPr lang="en-US" sz="1600" dirty="0"/>
              <a:t> </a:t>
            </a:r>
            <a:r>
              <a:rPr lang="en-US" sz="1600" dirty="0" err="1"/>
              <a:t>birlikte</a:t>
            </a:r>
            <a:r>
              <a:rPr lang="en-US" sz="1600" dirty="0"/>
              <a:t> </a:t>
            </a:r>
            <a:r>
              <a:rPr lang="en-US" sz="1600" dirty="0" err="1"/>
              <a:t>alındığında</a:t>
            </a:r>
            <a:r>
              <a:rPr lang="en-US" sz="1600" dirty="0"/>
              <a:t>, </a:t>
            </a:r>
            <a:r>
              <a:rPr lang="en-US" sz="1600" dirty="0" err="1"/>
              <a:t>students'ı</a:t>
            </a:r>
            <a:r>
              <a:rPr lang="en-US" sz="1600" dirty="0"/>
              <a:t> </a:t>
            </a:r>
            <a:r>
              <a:rPr lang="en-US" sz="1600" dirty="0" err="1"/>
              <a:t>benzersiz</a:t>
            </a:r>
            <a:r>
              <a:rPr lang="en-US" sz="1600" dirty="0"/>
              <a:t> </a:t>
            </a:r>
            <a:r>
              <a:rPr lang="en-US" sz="1600" dirty="0" err="1"/>
              <a:t>şekilde</a:t>
            </a:r>
            <a:r>
              <a:rPr lang="en-US" sz="1600" dirty="0"/>
              <a:t> </a:t>
            </a:r>
            <a:r>
              <a:rPr lang="en-US" sz="1600" dirty="0" err="1"/>
              <a:t>tanımlayabilir</a:t>
            </a:r>
            <a:r>
              <a:rPr lang="en-US" sz="1600" dirty="0"/>
              <a:t>. Yani, {login, age} de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anahtardır</a:t>
            </a:r>
            <a:r>
              <a:rPr lang="en-US" sz="1600" dirty="0"/>
              <a:t>. </a:t>
            </a:r>
            <a:r>
              <a:rPr lang="en-US" sz="1600" dirty="0" err="1"/>
              <a:t>Örnek</a:t>
            </a:r>
            <a:r>
              <a:rPr lang="en-US" sz="1600" dirty="0"/>
              <a:t> </a:t>
            </a:r>
            <a:r>
              <a:rPr lang="en-US" sz="1600" dirty="0" err="1"/>
              <a:t>örneğindeki</a:t>
            </a:r>
            <a:r>
              <a:rPr lang="en-US" sz="1600" dirty="0"/>
              <a:t> </a:t>
            </a:r>
            <a:r>
              <a:rPr lang="en-US" sz="1600" dirty="0" err="1"/>
              <a:t>iki</a:t>
            </a:r>
            <a:r>
              <a:rPr lang="en-US" sz="1600" dirty="0"/>
              <a:t> </a:t>
            </a:r>
            <a:r>
              <a:rPr lang="en-US" sz="1600" dirty="0" err="1"/>
              <a:t>satırın</a:t>
            </a:r>
            <a:r>
              <a:rPr lang="en-US" sz="1600" dirty="0"/>
              <a:t> </a:t>
            </a:r>
            <a:r>
              <a:rPr lang="en-US" sz="1600" dirty="0" err="1"/>
              <a:t>aynı</a:t>
            </a:r>
            <a:r>
              <a:rPr lang="en-US" sz="1600" dirty="0"/>
              <a:t> login </a:t>
            </a:r>
            <a:r>
              <a:rPr lang="en-US" sz="1600" dirty="0" err="1"/>
              <a:t>değerine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olmaması</a:t>
            </a:r>
            <a:r>
              <a:rPr lang="en-US" sz="1600" dirty="0"/>
              <a:t> </a:t>
            </a:r>
            <a:r>
              <a:rPr lang="en-US" sz="1600" dirty="0" err="1"/>
              <a:t>nedeniyle</a:t>
            </a:r>
            <a:r>
              <a:rPr lang="en-US" sz="1600" dirty="0"/>
              <a:t> </a:t>
            </a:r>
            <a:r>
              <a:rPr lang="en-US" sz="1600" dirty="0" err="1"/>
              <a:t>login'in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olduğu</a:t>
            </a:r>
            <a:r>
              <a:rPr lang="en-US" sz="1600" dirty="0"/>
              <a:t> </a:t>
            </a:r>
            <a:r>
              <a:rPr lang="en-US" sz="1600" dirty="0" err="1"/>
              <a:t>düşünülebilir</a:t>
            </a:r>
            <a:r>
              <a:rPr lang="en-US" sz="1600" dirty="0"/>
              <a:t>. </a:t>
            </a:r>
            <a:r>
              <a:rPr lang="en-US" sz="1600" dirty="0" err="1"/>
              <a:t>Ancak</a:t>
            </a:r>
            <a:r>
              <a:rPr lang="en-US" sz="1600" dirty="0"/>
              <a:t>,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ilişkinin</a:t>
            </a:r>
            <a:r>
              <a:rPr lang="en-US" sz="1600" dirty="0"/>
              <a:t> </a:t>
            </a:r>
            <a:r>
              <a:rPr lang="en-US" sz="1600" dirty="0" err="1"/>
              <a:t>tüm</a:t>
            </a:r>
            <a:r>
              <a:rPr lang="en-US" sz="1600" dirty="0"/>
              <a:t> </a:t>
            </a:r>
            <a:r>
              <a:rPr lang="en-US" sz="1600" dirty="0" err="1"/>
              <a:t>olası</a:t>
            </a:r>
            <a:r>
              <a:rPr lang="en-US" sz="1600" dirty="0"/>
              <a:t> </a:t>
            </a:r>
            <a:r>
              <a:rPr lang="en-US" sz="1600" dirty="0" err="1"/>
              <a:t>yasal</a:t>
            </a:r>
            <a:r>
              <a:rPr lang="en-US" sz="1600" dirty="0"/>
              <a:t> </a:t>
            </a:r>
            <a:r>
              <a:rPr lang="en-US" sz="1600" dirty="0" err="1"/>
              <a:t>örneklerinde</a:t>
            </a:r>
            <a:r>
              <a:rPr lang="en-US" sz="1600" dirty="0"/>
              <a:t> </a:t>
            </a:r>
            <a:r>
              <a:rPr lang="en-US" sz="1600" dirty="0" err="1"/>
              <a:t>tuple'ları</a:t>
            </a:r>
            <a:r>
              <a:rPr lang="en-US" sz="1600" dirty="0"/>
              <a:t> </a:t>
            </a:r>
            <a:r>
              <a:rPr lang="en-US" sz="1600" dirty="0" err="1"/>
              <a:t>benzersiz</a:t>
            </a:r>
            <a:r>
              <a:rPr lang="en-US" sz="1600" dirty="0"/>
              <a:t> </a:t>
            </a:r>
            <a:r>
              <a:rPr lang="en-US" sz="1600" dirty="0" err="1"/>
              <a:t>şekilde</a:t>
            </a:r>
            <a:r>
              <a:rPr lang="en-US" sz="1600" dirty="0"/>
              <a:t> </a:t>
            </a:r>
            <a:r>
              <a:rPr lang="en-US" sz="1600" dirty="0" err="1"/>
              <a:t>tanımlamalıdır</a:t>
            </a:r>
            <a:r>
              <a:rPr lang="en-US" sz="1600" dirty="0"/>
              <a:t>. {login, age} </a:t>
            </a:r>
            <a:r>
              <a:rPr lang="en-US" sz="1600" dirty="0" err="1"/>
              <a:t>ifadesinin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olduğunu</a:t>
            </a:r>
            <a:r>
              <a:rPr lang="en-US" sz="1600" dirty="0"/>
              <a:t> </a:t>
            </a:r>
            <a:r>
              <a:rPr lang="en-US" sz="1600" dirty="0" err="1"/>
              <a:t>belirten</a:t>
            </a:r>
            <a:r>
              <a:rPr lang="en-US" sz="1600" dirty="0"/>
              <a:t> </a:t>
            </a:r>
            <a:r>
              <a:rPr lang="en-US" sz="1600" dirty="0" err="1"/>
              <a:t>kullanıcı</a:t>
            </a:r>
            <a:r>
              <a:rPr lang="en-US" sz="1600" dirty="0"/>
              <a:t>, </a:t>
            </a:r>
            <a:r>
              <a:rPr lang="en-US" sz="1600" dirty="0" err="1"/>
              <a:t>iki</a:t>
            </a:r>
            <a:r>
              <a:rPr lang="en-US" sz="1600" dirty="0"/>
              <a:t> </a:t>
            </a:r>
            <a:r>
              <a:rPr lang="en-US" sz="1600" dirty="0" err="1"/>
              <a:t>öğrencinin</a:t>
            </a:r>
            <a:r>
              <a:rPr lang="en-US" sz="1600" dirty="0"/>
              <a:t> </a:t>
            </a:r>
            <a:r>
              <a:rPr lang="en-US" sz="1600" dirty="0" err="1"/>
              <a:t>aynı</a:t>
            </a:r>
            <a:r>
              <a:rPr lang="en-US" sz="1600" dirty="0"/>
              <a:t> </a:t>
            </a:r>
            <a:r>
              <a:rPr lang="en-US" sz="1600" dirty="0" err="1"/>
              <a:t>oturum</a:t>
            </a:r>
            <a:r>
              <a:rPr lang="en-US" sz="1600" dirty="0"/>
              <a:t> </a:t>
            </a:r>
            <a:r>
              <a:rPr lang="en-US" sz="1600" dirty="0" err="1"/>
              <a:t>açma</a:t>
            </a:r>
            <a:r>
              <a:rPr lang="en-US" sz="1600" dirty="0"/>
              <a:t> </a:t>
            </a:r>
            <a:r>
              <a:rPr lang="en-US" sz="1600" dirty="0" err="1"/>
              <a:t>bilgisine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yaşa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olabileceğini</a:t>
            </a:r>
            <a:r>
              <a:rPr lang="en-US" sz="1600" dirty="0"/>
              <a:t>, </a:t>
            </a:r>
            <a:r>
              <a:rPr lang="en-US" sz="1600" dirty="0" err="1"/>
              <a:t>ancak</a:t>
            </a:r>
            <a:r>
              <a:rPr lang="en-US" sz="1600" dirty="0"/>
              <a:t> her </a:t>
            </a:r>
            <a:r>
              <a:rPr lang="en-US" sz="1600" dirty="0" err="1"/>
              <a:t>ikisine</a:t>
            </a:r>
            <a:r>
              <a:rPr lang="en-US" sz="1600" dirty="0"/>
              <a:t> </a:t>
            </a:r>
            <a:r>
              <a:rPr lang="en-US" sz="1600" dirty="0" err="1"/>
              <a:t>birden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olamayacağını</a:t>
            </a:r>
            <a:r>
              <a:rPr lang="en-US" sz="1600" dirty="0"/>
              <a:t> </a:t>
            </a:r>
            <a:r>
              <a:rPr lang="en-US" sz="1600" dirty="0" err="1"/>
              <a:t>beyan</a:t>
            </a:r>
            <a:r>
              <a:rPr lang="en-US" sz="1600" dirty="0"/>
              <a:t> </a:t>
            </a:r>
            <a:r>
              <a:rPr lang="en-US" sz="1600" dirty="0" err="1"/>
              <a:t>eder</a:t>
            </a:r>
            <a:r>
              <a:rPr lang="en-US" sz="1600" dirty="0"/>
              <a:t>.</a:t>
            </a:r>
            <a:endParaRPr lang="en-TR" sz="1600" dirty="0"/>
          </a:p>
        </p:txBody>
      </p:sp>
    </p:spTree>
    <p:extLst>
      <p:ext uri="{BB962C8B-B14F-4D97-AF65-F5344CB8AC3E}">
        <p14:creationId xmlns:p14="http://schemas.microsoft.com/office/powerpoint/2010/main" val="156402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858CF-2EBF-75F0-E498-BA226D5E7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791A-7246-5211-D80D-8F00131F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Temel (Key)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B339-2038-85E3-57D5-985855C4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 err="1"/>
              <a:t>Mevcut</a:t>
            </a:r>
            <a:r>
              <a:rPr lang="en-US" sz="1600" dirty="0"/>
              <a:t> </a:t>
            </a:r>
            <a:r>
              <a:rPr lang="en-US" sz="1600" dirty="0" err="1"/>
              <a:t>tüm</a:t>
            </a:r>
            <a:r>
              <a:rPr lang="en-US" sz="1600" dirty="0"/>
              <a:t> </a:t>
            </a:r>
            <a:r>
              <a:rPr lang="en-US" sz="1600" dirty="0" err="1"/>
              <a:t>aday</a:t>
            </a:r>
            <a:r>
              <a:rPr lang="en-US" sz="1600" dirty="0"/>
              <a:t> </a:t>
            </a:r>
            <a:r>
              <a:rPr lang="en-US" sz="1600" dirty="0" err="1"/>
              <a:t>anahtarlar</a:t>
            </a:r>
            <a:r>
              <a:rPr lang="en-US" sz="1600" dirty="0"/>
              <a:t> </a:t>
            </a:r>
            <a:r>
              <a:rPr lang="en-US" sz="1600" dirty="0" err="1"/>
              <a:t>arasından</a:t>
            </a:r>
            <a:r>
              <a:rPr lang="en-US" sz="1600" dirty="0"/>
              <a:t>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veritabanı</a:t>
            </a:r>
            <a:r>
              <a:rPr lang="en-US" sz="1600" dirty="0"/>
              <a:t> </a:t>
            </a:r>
            <a:r>
              <a:rPr lang="en-US" sz="1600" dirty="0" err="1"/>
              <a:t>tasarımcısı</a:t>
            </a:r>
            <a:r>
              <a:rPr lang="en-US" sz="1600" dirty="0"/>
              <a:t> </a:t>
            </a:r>
            <a:r>
              <a:rPr lang="en-US" sz="1600" dirty="0" err="1"/>
              <a:t>birincil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belirleyebilir</a:t>
            </a:r>
            <a:r>
              <a:rPr lang="en-US" sz="1600" dirty="0"/>
              <a:t>. 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Örneğin</a:t>
            </a:r>
            <a:r>
              <a:rPr lang="en-US" sz="1600" dirty="0"/>
              <a:t>, </a:t>
            </a:r>
            <a:r>
              <a:rPr lang="en-US" sz="1600" dirty="0" err="1"/>
              <a:t>sid</a:t>
            </a:r>
            <a:r>
              <a:rPr lang="en-US" sz="1600" dirty="0"/>
              <a:t> </a:t>
            </a:r>
            <a:r>
              <a:rPr lang="en-US" sz="1600" dirty="0" err="1"/>
              <a:t>değerini</a:t>
            </a:r>
            <a:r>
              <a:rPr lang="en-US" sz="1600" dirty="0"/>
              <a:t> </a:t>
            </a:r>
            <a:r>
              <a:rPr lang="en-US" sz="1600" dirty="0" err="1"/>
              <a:t>depolayarak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Students </a:t>
            </a:r>
            <a:r>
              <a:rPr lang="en-US" sz="1600" dirty="0" err="1"/>
              <a:t>tuple'ına</a:t>
            </a:r>
            <a:r>
              <a:rPr lang="en-US" sz="1600" dirty="0"/>
              <a:t> </a:t>
            </a:r>
            <a:r>
              <a:rPr lang="en-US" sz="1600" dirty="0" err="1"/>
              <a:t>başvurabiliriz</a:t>
            </a:r>
            <a:r>
              <a:rPr lang="en-US" sz="1600" dirty="0"/>
              <a:t>. </a:t>
            </a:r>
            <a:r>
              <a:rPr lang="en-US" sz="1600" dirty="0" err="1"/>
              <a:t>Öğrenci</a:t>
            </a:r>
            <a:r>
              <a:rPr lang="en-US" sz="1600" dirty="0"/>
              <a:t> </a:t>
            </a:r>
            <a:r>
              <a:rPr lang="en-US" sz="1600" dirty="0" err="1"/>
              <a:t>tuple'larına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şekilde</a:t>
            </a:r>
            <a:r>
              <a:rPr lang="en-US" sz="1600" dirty="0"/>
              <a:t> </a:t>
            </a:r>
            <a:r>
              <a:rPr lang="en-US" sz="1600" dirty="0" err="1"/>
              <a:t>başvurulmasının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sonucu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, </a:t>
            </a:r>
            <a:r>
              <a:rPr lang="en-US" sz="1600" dirty="0" err="1"/>
              <a:t>tuple'lara</a:t>
            </a:r>
            <a:r>
              <a:rPr lang="en-US" sz="1600" dirty="0"/>
              <a:t> </a:t>
            </a:r>
            <a:r>
              <a:rPr lang="en-US" sz="1600" dirty="0" err="1"/>
              <a:t>sıklıkla</a:t>
            </a:r>
            <a:r>
              <a:rPr lang="en-US" sz="1600" dirty="0"/>
              <a:t> </a:t>
            </a:r>
            <a:r>
              <a:rPr lang="en-US" sz="1600" dirty="0" err="1"/>
              <a:t>sid</a:t>
            </a:r>
            <a:r>
              <a:rPr lang="en-US" sz="1600" dirty="0"/>
              <a:t> </a:t>
            </a:r>
            <a:r>
              <a:rPr lang="en-US" sz="1600" dirty="0" err="1"/>
              <a:t>değerlerini</a:t>
            </a:r>
            <a:r>
              <a:rPr lang="en-US" sz="1600" dirty="0"/>
              <a:t> </a:t>
            </a:r>
            <a:r>
              <a:rPr lang="en-US" sz="1600" dirty="0" err="1"/>
              <a:t>belirterek</a:t>
            </a:r>
            <a:r>
              <a:rPr lang="en-US" sz="1600" dirty="0"/>
              <a:t> </a:t>
            </a:r>
            <a:r>
              <a:rPr lang="en-US" sz="1600" dirty="0" err="1"/>
              <a:t>erişilir</a:t>
            </a:r>
            <a:r>
              <a:rPr lang="en-US" sz="1600" dirty="0"/>
              <a:t>. 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Prensip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tuple'a</a:t>
            </a:r>
            <a:r>
              <a:rPr lang="en-US" sz="1600" dirty="0"/>
              <a:t> </a:t>
            </a:r>
            <a:r>
              <a:rPr lang="en-US" sz="1600" dirty="0" err="1"/>
              <a:t>başvurmak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yalnızca</a:t>
            </a:r>
            <a:r>
              <a:rPr lang="en-US" sz="1600" dirty="0"/>
              <a:t> </a:t>
            </a:r>
            <a:r>
              <a:rPr lang="en-US" sz="1600" dirty="0" err="1"/>
              <a:t>birincil</a:t>
            </a:r>
            <a:r>
              <a:rPr lang="en-US" sz="1600" dirty="0"/>
              <a:t> </a:t>
            </a:r>
            <a:r>
              <a:rPr lang="en-US" sz="1600" dirty="0" err="1"/>
              <a:t>anahtarı</a:t>
            </a:r>
            <a:r>
              <a:rPr lang="en-US" sz="1600" dirty="0"/>
              <a:t> </a:t>
            </a:r>
            <a:r>
              <a:rPr lang="en-US" sz="1600" dirty="0" err="1"/>
              <a:t>değil</a:t>
            </a:r>
            <a:r>
              <a:rPr lang="en-US" sz="1600" dirty="0"/>
              <a:t>, </a:t>
            </a:r>
            <a:r>
              <a:rPr lang="en-US" sz="1600" dirty="0" err="1"/>
              <a:t>herhangi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anahtarı</a:t>
            </a:r>
            <a:r>
              <a:rPr lang="en-US" sz="1600" dirty="0"/>
              <a:t> </a:t>
            </a:r>
            <a:r>
              <a:rPr lang="en-US" sz="1600" dirty="0" err="1"/>
              <a:t>kullanabiliriz</a:t>
            </a:r>
            <a:r>
              <a:rPr lang="en-US" sz="1600" dirty="0"/>
              <a:t>. </a:t>
            </a:r>
            <a:r>
              <a:rPr lang="en-US" sz="1600" dirty="0" err="1"/>
              <a:t>Ancak</a:t>
            </a:r>
            <a:r>
              <a:rPr lang="en-US" sz="1600" dirty="0"/>
              <a:t>, </a:t>
            </a:r>
            <a:r>
              <a:rPr lang="en-US" sz="1600" dirty="0" err="1"/>
              <a:t>birincil</a:t>
            </a:r>
            <a:r>
              <a:rPr lang="en-US" sz="1600" dirty="0"/>
              <a:t> </a:t>
            </a:r>
            <a:r>
              <a:rPr lang="en-US" sz="1600" dirty="0" err="1"/>
              <a:t>anahtarı</a:t>
            </a:r>
            <a:r>
              <a:rPr lang="en-US" sz="1600" dirty="0"/>
              <a:t> </a:t>
            </a:r>
            <a:r>
              <a:rPr lang="en-US" sz="1600" dirty="0" err="1"/>
              <a:t>kullanmak</a:t>
            </a:r>
            <a:r>
              <a:rPr lang="en-US" sz="1600" dirty="0"/>
              <a:t> </a:t>
            </a:r>
            <a:r>
              <a:rPr lang="en-US" sz="1600" dirty="0" err="1"/>
              <a:t>tercih</a:t>
            </a:r>
            <a:r>
              <a:rPr lang="en-US" sz="1600" dirty="0"/>
              <a:t> </a:t>
            </a:r>
            <a:r>
              <a:rPr lang="en-US" sz="1600" dirty="0" err="1"/>
              <a:t>edilir</a:t>
            </a:r>
            <a:r>
              <a:rPr lang="en-US" sz="1600" dirty="0"/>
              <a:t> </a:t>
            </a:r>
            <a:r>
              <a:rPr lang="en-US" sz="1600" dirty="0" err="1"/>
              <a:t>çünkü</a:t>
            </a:r>
            <a:r>
              <a:rPr lang="en-US" sz="1600" dirty="0"/>
              <a:t> </a:t>
            </a:r>
            <a:r>
              <a:rPr lang="en-US" sz="1600" dirty="0" err="1"/>
              <a:t>DBMS'nin</a:t>
            </a:r>
            <a:r>
              <a:rPr lang="en-US" sz="1600" dirty="0"/>
              <a:t> </a:t>
            </a:r>
            <a:r>
              <a:rPr lang="en-US" sz="1600" dirty="0" err="1"/>
              <a:t>beklediği</a:t>
            </a:r>
            <a:r>
              <a:rPr lang="en-US" sz="1600" dirty="0"/>
              <a:t> </a:t>
            </a:r>
            <a:r>
              <a:rPr lang="en-US" sz="1600" dirty="0" err="1"/>
              <a:t>budur</a:t>
            </a:r>
            <a:r>
              <a:rPr lang="en-US" sz="1600" dirty="0"/>
              <a:t> - </a:t>
            </a:r>
            <a:r>
              <a:rPr lang="en-US" sz="1600" dirty="0" err="1"/>
              <a:t>bu</a:t>
            </a:r>
            <a:r>
              <a:rPr lang="en-US" sz="1600" dirty="0"/>
              <a:t>, </a:t>
            </a:r>
            <a:r>
              <a:rPr lang="en-US" sz="1600" dirty="0" err="1"/>
              <a:t>belirli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aday</a:t>
            </a:r>
            <a:r>
              <a:rPr lang="en-US" sz="1600" dirty="0"/>
              <a:t> </a:t>
            </a:r>
            <a:r>
              <a:rPr lang="en-US" sz="1600" dirty="0" err="1"/>
              <a:t>anahtarı</a:t>
            </a:r>
            <a:r>
              <a:rPr lang="en-US" sz="1600" dirty="0"/>
              <a:t> </a:t>
            </a:r>
            <a:r>
              <a:rPr lang="en-US" sz="1600" dirty="0" err="1"/>
              <a:t>birincil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belirlemenin</a:t>
            </a:r>
            <a:r>
              <a:rPr lang="en-US" sz="1600" dirty="0"/>
              <a:t> </a:t>
            </a:r>
            <a:r>
              <a:rPr lang="en-US" sz="1600" dirty="0" err="1"/>
              <a:t>önemidir</a:t>
            </a:r>
            <a:r>
              <a:rPr lang="en-US" sz="1600" dirty="0"/>
              <a:t> - </a:t>
            </a:r>
            <a:r>
              <a:rPr lang="en-US" sz="1600" dirty="0" err="1"/>
              <a:t>ve</a:t>
            </a:r>
            <a:r>
              <a:rPr lang="en-US" sz="1600" dirty="0"/>
              <a:t> buna </a:t>
            </a:r>
            <a:r>
              <a:rPr lang="en-US" sz="1600" dirty="0" err="1"/>
              <a:t>göre</a:t>
            </a:r>
            <a:r>
              <a:rPr lang="en-US" sz="1600" dirty="0"/>
              <a:t> optimize </a:t>
            </a:r>
            <a:r>
              <a:rPr lang="en-US" sz="1600" dirty="0" err="1"/>
              <a:t>edilir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1343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1E658-543A-A0A1-98B7-6F8F08B54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0712-0B46-9E76-54A1-12FB0455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SQL'de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Anahtar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Belirleme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3EA3D-BA4B-8C65-9E20-92C7B90F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 err="1"/>
              <a:t>SQL'de</a:t>
            </a:r>
            <a:r>
              <a:rPr lang="en-US" sz="1600" dirty="0"/>
              <a:t>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tablonun</a:t>
            </a:r>
            <a:r>
              <a:rPr lang="en-US" sz="1600" dirty="0"/>
              <a:t> </a:t>
            </a:r>
            <a:r>
              <a:rPr lang="en-US" sz="1600" dirty="0" err="1"/>
              <a:t>sütunlarının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alt </a:t>
            </a:r>
            <a:r>
              <a:rPr lang="en-US" sz="1600" dirty="0" err="1"/>
              <a:t>kümesinin</a:t>
            </a:r>
            <a:r>
              <a:rPr lang="en-US" sz="1600" dirty="0"/>
              <a:t> UNIQUE </a:t>
            </a:r>
            <a:r>
              <a:rPr lang="en-US" sz="1600" dirty="0" err="1"/>
              <a:t>kısıtlamasını</a:t>
            </a:r>
            <a:r>
              <a:rPr lang="en-US" sz="1600" dirty="0"/>
              <a:t> </a:t>
            </a:r>
            <a:r>
              <a:rPr lang="en-US" sz="1600" dirty="0" err="1"/>
              <a:t>kullanarak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oluşturduğunu</a:t>
            </a:r>
            <a:r>
              <a:rPr lang="en-US" sz="1600" dirty="0"/>
              <a:t> </a:t>
            </a:r>
            <a:r>
              <a:rPr lang="en-US" sz="1600" dirty="0" err="1"/>
              <a:t>beyan</a:t>
            </a:r>
            <a:r>
              <a:rPr lang="en-US" sz="1600" dirty="0"/>
              <a:t> </a:t>
            </a:r>
            <a:r>
              <a:rPr lang="en-US" sz="1600" dirty="0" err="1"/>
              <a:t>edebiliriz</a:t>
            </a:r>
            <a:r>
              <a:rPr lang="en-US" sz="1600" dirty="0"/>
              <a:t>. Bu '</a:t>
            </a:r>
            <a:r>
              <a:rPr lang="en-US" sz="1600" dirty="0" err="1"/>
              <a:t>aday</a:t>
            </a:r>
            <a:r>
              <a:rPr lang="en-US" sz="1600" dirty="0"/>
              <a:t>' </a:t>
            </a:r>
            <a:r>
              <a:rPr lang="en-US" sz="1600" dirty="0" err="1"/>
              <a:t>anahtarlardan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fazla</a:t>
            </a:r>
            <a:r>
              <a:rPr lang="en-US" sz="1600" dirty="0"/>
              <a:t> </a:t>
            </a:r>
            <a:r>
              <a:rPr lang="en-US" sz="1600" dirty="0" err="1"/>
              <a:t>biri</a:t>
            </a:r>
            <a:r>
              <a:rPr lang="en-US" sz="1600" dirty="0"/>
              <a:t>, PRIMARY KEY </a:t>
            </a:r>
            <a:r>
              <a:rPr lang="en-US" sz="1600" dirty="0" err="1"/>
              <a:t>kısıtlamasını</a:t>
            </a:r>
            <a:r>
              <a:rPr lang="en-US" sz="1600" dirty="0"/>
              <a:t> </a:t>
            </a:r>
            <a:r>
              <a:rPr lang="en-US" sz="1600" dirty="0" err="1"/>
              <a:t>kullanarak</a:t>
            </a:r>
            <a:r>
              <a:rPr lang="en-US" sz="1600" dirty="0"/>
              <a:t> </a:t>
            </a:r>
            <a:r>
              <a:rPr lang="en-US" sz="1600" dirty="0" err="1"/>
              <a:t>birincil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beyan</a:t>
            </a:r>
            <a:r>
              <a:rPr lang="en-US" sz="1600" dirty="0"/>
              <a:t> </a:t>
            </a:r>
            <a:r>
              <a:rPr lang="en-US" sz="1600" dirty="0" err="1"/>
              <a:t>edilebilir</a:t>
            </a:r>
            <a:r>
              <a:rPr lang="en-US" sz="1600" dirty="0"/>
              <a:t>. (SQL,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tablo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tür</a:t>
            </a:r>
            <a:r>
              <a:rPr lang="en-US" sz="1600" dirty="0"/>
              <a:t> </a:t>
            </a:r>
            <a:r>
              <a:rPr lang="en-US" sz="1600" dirty="0" err="1"/>
              <a:t>kısıtlamaların</a:t>
            </a:r>
            <a:r>
              <a:rPr lang="en-US" sz="1600" dirty="0"/>
              <a:t> </a:t>
            </a:r>
            <a:r>
              <a:rPr lang="en-US" sz="1600" dirty="0" err="1"/>
              <a:t>beyan</a:t>
            </a:r>
            <a:r>
              <a:rPr lang="en-US" sz="1600" dirty="0"/>
              <a:t> </a:t>
            </a:r>
            <a:r>
              <a:rPr lang="en-US" sz="1600" dirty="0" err="1"/>
              <a:t>edilmesini</a:t>
            </a:r>
            <a:r>
              <a:rPr lang="en-US" sz="1600" dirty="0"/>
              <a:t> </a:t>
            </a:r>
            <a:r>
              <a:rPr lang="en-US" sz="1600" dirty="0" err="1"/>
              <a:t>gerektirmez</a:t>
            </a:r>
            <a:r>
              <a:rPr lang="en-US" sz="1600" dirty="0"/>
              <a:t>.)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Örnek</a:t>
            </a:r>
            <a:r>
              <a:rPr lang="en-US" sz="1600" dirty="0"/>
              <a:t> </a:t>
            </a:r>
            <a:r>
              <a:rPr lang="en-US" sz="1600" dirty="0" err="1"/>
              <a:t>tablo</a:t>
            </a:r>
            <a:r>
              <a:rPr lang="en-US" sz="1600" dirty="0"/>
              <a:t> </a:t>
            </a:r>
            <a:r>
              <a:rPr lang="en-US" sz="1600" dirty="0" err="1"/>
              <a:t>tanımımıza</a:t>
            </a:r>
            <a:r>
              <a:rPr lang="en-US" sz="1600" dirty="0"/>
              <a:t> </a:t>
            </a:r>
            <a:r>
              <a:rPr lang="en-US" sz="1600" dirty="0" err="1"/>
              <a:t>geri</a:t>
            </a:r>
            <a:r>
              <a:rPr lang="en-US" sz="1600" dirty="0"/>
              <a:t> </a:t>
            </a:r>
            <a:r>
              <a:rPr lang="en-US" sz="1600" dirty="0" err="1"/>
              <a:t>dönelim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bilgilerini</a:t>
            </a:r>
            <a:r>
              <a:rPr lang="en-US" sz="1600" dirty="0"/>
              <a:t> </a:t>
            </a:r>
            <a:r>
              <a:rPr lang="en-US" sz="1600" dirty="0" err="1"/>
              <a:t>belirtelim</a:t>
            </a:r>
            <a:r>
              <a:rPr lang="en-US" sz="1600" dirty="0"/>
              <a:t>:</a:t>
            </a:r>
          </a:p>
          <a:p>
            <a:pPr algn="just">
              <a:lnSpc>
                <a:spcPct val="160000"/>
              </a:lnSpc>
            </a:pPr>
            <a:endParaRPr lang="en-US" sz="1600" dirty="0"/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CREATE TABLE Students (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CHAR(20),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		name CHAR(30),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		login CHAR(20),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		age INTEGER,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		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gpa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REAL,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		UNIQUE (name, age),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		CONSTRAINT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StudentsKey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PRIMARY KEY 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) )</a:t>
            </a:r>
          </a:p>
          <a:p>
            <a:pPr algn="just">
              <a:lnSpc>
                <a:spcPct val="16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84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4AA73-34C4-9B61-55A8-7EA3C8F30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48B5-81C4-4E59-F17A-5F54BC70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SQL'de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Anahtar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Belirleme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53DC-AD17-7549-5ED6-F8B1E1F4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CREATE TABLE Students (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CHAR(20),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		name CHAR(30),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		login CHAR(20),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		age INTEGER,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		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gpa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REAL,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		UNIQUE (name, age),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		CONSTRAINT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StudentsKey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PRIMARY KEY 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) )</a:t>
            </a:r>
          </a:p>
          <a:p>
            <a:pPr algn="just">
              <a:lnSpc>
                <a:spcPct val="160000"/>
              </a:lnSpc>
            </a:pPr>
            <a:r>
              <a:rPr lang="en-US" sz="1600" dirty="0"/>
              <a:t>Bu </a:t>
            </a:r>
            <a:r>
              <a:rPr lang="en-US" sz="1600" dirty="0" err="1"/>
              <a:t>tanım</a:t>
            </a:r>
            <a:r>
              <a:rPr lang="en-US" sz="1600" dirty="0"/>
              <a:t>, </a:t>
            </a:r>
            <a:r>
              <a:rPr lang="en-US" sz="1600" dirty="0" err="1"/>
              <a:t>sid'in</a:t>
            </a:r>
            <a:r>
              <a:rPr lang="en-US" sz="1600" dirty="0"/>
              <a:t> </a:t>
            </a:r>
            <a:r>
              <a:rPr lang="en-US" sz="1600" dirty="0" err="1"/>
              <a:t>birincil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olduğunu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name </a:t>
            </a:r>
            <a:r>
              <a:rPr lang="en-US" sz="1600" dirty="0" err="1"/>
              <a:t>ve</a:t>
            </a:r>
            <a:r>
              <a:rPr lang="en-US" sz="1600" dirty="0"/>
              <a:t> age </a:t>
            </a:r>
            <a:r>
              <a:rPr lang="en-US" sz="1600" dirty="0" err="1"/>
              <a:t>kombinasyonunun</a:t>
            </a:r>
            <a:r>
              <a:rPr lang="en-US" sz="1600" dirty="0"/>
              <a:t> da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olduğunu</a:t>
            </a:r>
            <a:r>
              <a:rPr lang="en-US" sz="1600" dirty="0"/>
              <a:t> </a:t>
            </a:r>
            <a:r>
              <a:rPr lang="en-US" sz="1600" dirty="0" err="1"/>
              <a:t>söyler</a:t>
            </a:r>
            <a:r>
              <a:rPr lang="en-US" sz="1600" dirty="0"/>
              <a:t>. </a:t>
            </a:r>
            <a:r>
              <a:rPr lang="en-US" sz="1600" dirty="0" err="1"/>
              <a:t>Birincil</a:t>
            </a:r>
            <a:r>
              <a:rPr lang="en-US" sz="1600" dirty="0"/>
              <a:t> </a:t>
            </a:r>
            <a:r>
              <a:rPr lang="en-US" sz="1600" dirty="0" err="1"/>
              <a:t>anahtarın</a:t>
            </a:r>
            <a:r>
              <a:rPr lang="en-US" sz="1600" dirty="0"/>
              <a:t> </a:t>
            </a:r>
            <a:r>
              <a:rPr lang="en-US" sz="1600" dirty="0" err="1"/>
              <a:t>tanımı</a:t>
            </a:r>
            <a:r>
              <a:rPr lang="en-US" sz="1600" dirty="0"/>
              <a:t> </a:t>
            </a:r>
            <a:r>
              <a:rPr lang="en-US" sz="1600" dirty="0" err="1"/>
              <a:t>ayrıca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kısıtlamayı</a:t>
            </a:r>
            <a:r>
              <a:rPr lang="en-US" sz="1600" dirty="0"/>
              <a:t> CONSTRAINT </a:t>
            </a:r>
            <a:r>
              <a:rPr lang="en-US" sz="1600" dirty="0" err="1"/>
              <a:t>kısıtlama-adı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başlayarak</a:t>
            </a:r>
            <a:r>
              <a:rPr lang="en-US" sz="1600" dirty="0"/>
              <a:t> </a:t>
            </a:r>
            <a:r>
              <a:rPr lang="en-US" sz="1600" dirty="0" err="1"/>
              <a:t>nasıl</a:t>
            </a:r>
            <a:r>
              <a:rPr lang="en-US" sz="1600" dirty="0"/>
              <a:t> </a:t>
            </a:r>
            <a:r>
              <a:rPr lang="en-US" sz="1600" dirty="0" err="1"/>
              <a:t>adlandırabileceğimizi</a:t>
            </a:r>
            <a:r>
              <a:rPr lang="en-US" sz="1600" dirty="0"/>
              <a:t> </a:t>
            </a:r>
            <a:r>
              <a:rPr lang="en-US" sz="1600" dirty="0" err="1"/>
              <a:t>gösterir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2992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849B5-5938-75A9-E0F2-51014D43C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6246-DADD-7247-4303-394BB00D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SQL'de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Anahtar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Belirleme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7577-7883-058D-3293-3ADABBA0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Bazen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saklanan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bilgiler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başka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saklanan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bilgilere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bağlanır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İlişkilerden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değiştirilirse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diğeri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edilmeli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verilerin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tutarlılığını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korumak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değiştirilmelidir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Bir DBMS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yapacaksa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her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ilişkiyi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IC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belirtilmelidir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İki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ilişkiyi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yaygın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IC,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kısıtlamasıdır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	Enrolled(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 string,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 string, grade: string)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Sadece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iyi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niyetli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derslere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kaydolabilmesini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sağlamak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Enrolled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herhangi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ilişkisindeki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bazı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tuple'ların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görünmelidir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Enrolled'ın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adlandırılır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ifade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Başvurulan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ilişkideki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örneğimizde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Enrolled),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başvurulan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anahtarıyla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(Students)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eşleşmelidir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sütun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farklı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olabilse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sayıda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sütuna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uyumlu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türlerine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olmalıdır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  <a:endParaRPr lang="en-US" sz="18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301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DDCE4-3244-4FB5-AC7C-E7912BD89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17A9-2CAD-2817-23D6-1353C571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SQL'de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Anahtar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Belirleme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9066-380D-DD86-A152-32B299B9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392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⟨55555, Art104, A⟩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E1'e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eklemeye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çalışırsak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IC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çünkü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S1'de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id'si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55555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tuple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yoktur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veritabanı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sistemi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böyle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eklemeyi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reddetmelidir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Benzer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⟨53666, Jones,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jones@cs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18, 3.4⟩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S1'den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silersek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ederiz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çünkü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E1'deki ⟨53666, History105, B⟩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sid'si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53666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DBMS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silmeye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vermemeli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atıfta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bulunan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Enrolled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silmelidir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bunların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güncellemeler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üzerindeki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etkilerini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Bölüm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3.3'te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tartışıyoruz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  <a:endParaRPr lang="en-US" sz="1800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5" name="Picture 4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C852FAFF-14FB-481C-0713-A60281460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0" y="1825625"/>
            <a:ext cx="5821680" cy="305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54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3B9F6-484B-939D-9A41-2DC59A335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3615-A32D-C32D-EFF6-27F19892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SQL'de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Anahtar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Belirleme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A60C-6E1B-DEE7-5FDB-47A4C65EC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ilişkiye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atıfta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bulunabileceğini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belirtiyoruz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partner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adlı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sütunla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genişletebilir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sütunu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atıfta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bulunan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bildirebiliriz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Sezgisel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her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student'in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partneri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partner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partnerin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sid'sini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Dikkatli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okuyucu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şüphesiz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"Ya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student'in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henüz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partneri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yoksa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?"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diye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soracaktır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 durum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SQL'de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null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adlı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özel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alınır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Bir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null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kullanılması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o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bilinmediği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uygulanabilir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olmadığı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anlamına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henüz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partneri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bilmiyoruz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partner yok).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null'ın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görünmesi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etmez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null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değerlerinin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görünmesine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verilmez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çünkü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benzersiz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tanımlamak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). </a:t>
            </a:r>
            <a:endParaRPr lang="en-US" sz="18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143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CB89-49DD-4A7A-9624-5E3A6E91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İlişkisel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C124-B3EB-66B7-EBF6-E8F4893C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 err="1"/>
              <a:t>İlişkisel</a:t>
            </a:r>
            <a:r>
              <a:rPr lang="en-US" sz="1600" dirty="0"/>
              <a:t> </a:t>
            </a:r>
            <a:r>
              <a:rPr lang="en-US" sz="1600" dirty="0" err="1"/>
              <a:t>modelde</a:t>
            </a:r>
            <a:r>
              <a:rPr lang="en-US" sz="1600" dirty="0"/>
              <a:t> </a:t>
            </a:r>
            <a:r>
              <a:rPr lang="en-US" sz="1600" dirty="0" err="1"/>
              <a:t>verileri</a:t>
            </a:r>
            <a:r>
              <a:rPr lang="en-US" sz="1600" dirty="0"/>
              <a:t> </a:t>
            </a:r>
            <a:r>
              <a:rPr lang="en-US" sz="1600" dirty="0" err="1"/>
              <a:t>temsil</a:t>
            </a:r>
            <a:r>
              <a:rPr lang="en-US" sz="1600" dirty="0"/>
              <a:t> </a:t>
            </a:r>
            <a:r>
              <a:rPr lang="en-US" sz="1600" dirty="0" err="1"/>
              <a:t>etmek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kullanılan</a:t>
            </a:r>
            <a:r>
              <a:rPr lang="en-US" sz="1600" dirty="0"/>
              <a:t> </a:t>
            </a:r>
            <a:r>
              <a:rPr lang="en-US" sz="1600" dirty="0" err="1"/>
              <a:t>temel</a:t>
            </a:r>
            <a:r>
              <a:rPr lang="en-US" sz="1600" dirty="0"/>
              <a:t> </a:t>
            </a:r>
            <a:r>
              <a:rPr lang="en-US" sz="1600" dirty="0" err="1"/>
              <a:t>yapı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ilişkidir</a:t>
            </a:r>
            <a:r>
              <a:rPr lang="en-US" sz="1600" dirty="0"/>
              <a:t>. Bir </a:t>
            </a:r>
            <a:r>
              <a:rPr lang="en-US" sz="1600" dirty="0" err="1"/>
              <a:t>ilişki</a:t>
            </a:r>
            <a:r>
              <a:rPr lang="en-US" sz="1600" dirty="0"/>
              <a:t>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şeması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örneğinden</a:t>
            </a:r>
            <a:r>
              <a:rPr lang="en-US" sz="1600" dirty="0"/>
              <a:t> </a:t>
            </a:r>
            <a:r>
              <a:rPr lang="en-US" sz="1600" dirty="0" err="1"/>
              <a:t>oluşur</a:t>
            </a:r>
            <a:r>
              <a:rPr lang="en-US" sz="1600" dirty="0"/>
              <a:t>. </a:t>
            </a:r>
            <a:r>
              <a:rPr lang="en-US" sz="1600" dirty="0" err="1"/>
              <a:t>İlişki</a:t>
            </a:r>
            <a:r>
              <a:rPr lang="en-US" sz="1600" dirty="0"/>
              <a:t> </a:t>
            </a:r>
            <a:r>
              <a:rPr lang="en-US" sz="1600" dirty="0" err="1"/>
              <a:t>örneği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tablodur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şeması</a:t>
            </a:r>
            <a:r>
              <a:rPr lang="en-US" sz="1600" dirty="0"/>
              <a:t> </a:t>
            </a:r>
            <a:r>
              <a:rPr lang="en-US" sz="1600" dirty="0" err="1"/>
              <a:t>tablonun</a:t>
            </a:r>
            <a:r>
              <a:rPr lang="en-US" sz="1600" dirty="0"/>
              <a:t> </a:t>
            </a:r>
            <a:r>
              <a:rPr lang="en-US" sz="1600" dirty="0" err="1"/>
              <a:t>sütun</a:t>
            </a:r>
            <a:r>
              <a:rPr lang="en-US" sz="1600" dirty="0"/>
              <a:t> </a:t>
            </a:r>
            <a:r>
              <a:rPr lang="en-US" sz="1600" dirty="0" err="1"/>
              <a:t>başlıklarını</a:t>
            </a:r>
            <a:r>
              <a:rPr lang="en-US" sz="1600" dirty="0"/>
              <a:t> </a:t>
            </a:r>
            <a:r>
              <a:rPr lang="en-US" sz="1600" dirty="0" err="1"/>
              <a:t>tanımlar</a:t>
            </a:r>
            <a:r>
              <a:rPr lang="en-US" sz="1600" dirty="0"/>
              <a:t>. </a:t>
            </a:r>
            <a:r>
              <a:rPr lang="en-US" sz="1600" dirty="0" err="1"/>
              <a:t>Önce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şemasını</a:t>
            </a:r>
            <a:r>
              <a:rPr lang="en-US" sz="1600" dirty="0"/>
              <a:t>, </a:t>
            </a:r>
            <a:r>
              <a:rPr lang="en-US" sz="1600" dirty="0" err="1"/>
              <a:t>sonra</a:t>
            </a:r>
            <a:r>
              <a:rPr lang="en-US" sz="1600" dirty="0"/>
              <a:t> da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örneğini</a:t>
            </a:r>
            <a:r>
              <a:rPr lang="en-US" sz="1600" dirty="0"/>
              <a:t> </a:t>
            </a:r>
            <a:r>
              <a:rPr lang="en-US" sz="1600" dirty="0" err="1"/>
              <a:t>tanımlıyoruz</a:t>
            </a:r>
            <a:r>
              <a:rPr lang="en-US" sz="1600" dirty="0"/>
              <a:t>. </a:t>
            </a:r>
            <a:r>
              <a:rPr lang="en-US" sz="1600" dirty="0" err="1"/>
              <a:t>Şema</a:t>
            </a:r>
            <a:r>
              <a:rPr lang="en-US" sz="1600" dirty="0"/>
              <a:t>, </a:t>
            </a:r>
            <a:r>
              <a:rPr lang="en-US" sz="1600" dirty="0" err="1"/>
              <a:t>ilişkinin</a:t>
            </a:r>
            <a:r>
              <a:rPr lang="en-US" sz="1600" dirty="0"/>
              <a:t> </a:t>
            </a:r>
            <a:r>
              <a:rPr lang="en-US" sz="1600" dirty="0" err="1"/>
              <a:t>adını</a:t>
            </a:r>
            <a:r>
              <a:rPr lang="en-US" sz="1600" dirty="0"/>
              <a:t>, her </a:t>
            </a:r>
            <a:r>
              <a:rPr lang="en-US" sz="1600" dirty="0" err="1"/>
              <a:t>alanın</a:t>
            </a:r>
            <a:r>
              <a:rPr lang="en-US" sz="1600" dirty="0"/>
              <a:t> (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sütunun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özniteliğin</a:t>
            </a:r>
            <a:r>
              <a:rPr lang="en-US" sz="1600" dirty="0"/>
              <a:t>) </a:t>
            </a:r>
            <a:r>
              <a:rPr lang="en-US" sz="1600" dirty="0" err="1"/>
              <a:t>adını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her </a:t>
            </a:r>
            <a:r>
              <a:rPr lang="en-US" sz="1600" dirty="0" err="1"/>
              <a:t>alanın</a:t>
            </a:r>
            <a:r>
              <a:rPr lang="en-US" sz="1600" dirty="0"/>
              <a:t> </a:t>
            </a:r>
            <a:r>
              <a:rPr lang="en-US" sz="1600" dirty="0" err="1"/>
              <a:t>etki</a:t>
            </a:r>
            <a:r>
              <a:rPr lang="en-US" sz="1600" dirty="0"/>
              <a:t> </a:t>
            </a:r>
            <a:r>
              <a:rPr lang="en-US" sz="1600" dirty="0" err="1"/>
              <a:t>alanını</a:t>
            </a:r>
            <a:r>
              <a:rPr lang="en-US" sz="1600" dirty="0"/>
              <a:t> </a:t>
            </a:r>
            <a:r>
              <a:rPr lang="en-US" sz="1600" dirty="0" err="1"/>
              <a:t>belirtir</a:t>
            </a:r>
            <a:r>
              <a:rPr lang="en-US" sz="1600" dirty="0"/>
              <a:t>. Bir </a:t>
            </a:r>
            <a:r>
              <a:rPr lang="en-US" sz="1600" dirty="0" err="1"/>
              <a:t>etki</a:t>
            </a:r>
            <a:r>
              <a:rPr lang="en-US" sz="1600" dirty="0"/>
              <a:t> </a:t>
            </a:r>
            <a:r>
              <a:rPr lang="en-US" sz="1600" dirty="0" err="1"/>
              <a:t>alanı</a:t>
            </a:r>
            <a:r>
              <a:rPr lang="en-US" sz="1600" dirty="0"/>
              <a:t>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şemasında</a:t>
            </a:r>
            <a:r>
              <a:rPr lang="en-US" sz="1600" dirty="0"/>
              <a:t> </a:t>
            </a:r>
            <a:r>
              <a:rPr lang="en-US" sz="1600" dirty="0" err="1"/>
              <a:t>etki</a:t>
            </a:r>
            <a:r>
              <a:rPr lang="en-US" sz="1600" dirty="0"/>
              <a:t> </a:t>
            </a:r>
            <a:r>
              <a:rPr lang="en-US" sz="1600" dirty="0" err="1"/>
              <a:t>alanı</a:t>
            </a:r>
            <a:r>
              <a:rPr lang="en-US" sz="1600" dirty="0"/>
              <a:t> </a:t>
            </a:r>
            <a:r>
              <a:rPr lang="en-US" sz="1600" dirty="0" err="1"/>
              <a:t>adıyla</a:t>
            </a:r>
            <a:r>
              <a:rPr lang="en-US" sz="1600" dirty="0"/>
              <a:t> </a:t>
            </a:r>
            <a:r>
              <a:rPr lang="en-US" sz="1600" dirty="0" err="1"/>
              <a:t>anılır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dizi </a:t>
            </a:r>
            <a:r>
              <a:rPr lang="en-US" sz="1600" dirty="0" err="1"/>
              <a:t>ilişkili</a:t>
            </a:r>
            <a:r>
              <a:rPr lang="en-US" sz="1600" dirty="0"/>
              <a:t> </a:t>
            </a:r>
            <a:r>
              <a:rPr lang="en-US" sz="1600" dirty="0" err="1"/>
              <a:t>değere</a:t>
            </a:r>
            <a:r>
              <a:rPr lang="en-US" sz="1600" dirty="0"/>
              <a:t> </a:t>
            </a:r>
            <a:r>
              <a:rPr lang="en-US" sz="1600" dirty="0" err="1"/>
              <a:t>sahiptir</a:t>
            </a:r>
            <a:r>
              <a:rPr lang="en-US" sz="16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600" dirty="0"/>
              <a:t>Bir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şemasının</a:t>
            </a:r>
            <a:r>
              <a:rPr lang="en-US" sz="1600" dirty="0"/>
              <a:t> </a:t>
            </a:r>
            <a:r>
              <a:rPr lang="en-US" sz="1600" dirty="0" err="1"/>
              <a:t>bölümlerini</a:t>
            </a:r>
            <a:r>
              <a:rPr lang="en-US" sz="1600" dirty="0"/>
              <a:t> </a:t>
            </a:r>
            <a:r>
              <a:rPr lang="en-US" sz="1600" dirty="0" err="1"/>
              <a:t>göstermek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1. </a:t>
            </a:r>
            <a:r>
              <a:rPr lang="en-US" sz="1600" dirty="0" err="1"/>
              <a:t>Bölümdeki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üniversite</a:t>
            </a:r>
            <a:r>
              <a:rPr lang="en-US" sz="1600" dirty="0"/>
              <a:t> </a:t>
            </a:r>
            <a:r>
              <a:rPr lang="en-US" sz="1600" dirty="0" err="1"/>
              <a:t>veritabanındaki</a:t>
            </a:r>
            <a:r>
              <a:rPr lang="en-US" sz="1600" dirty="0"/>
              <a:t> </a:t>
            </a:r>
            <a:r>
              <a:rPr lang="en-US" sz="1600" dirty="0" err="1"/>
              <a:t>öğrenci</a:t>
            </a:r>
            <a:r>
              <a:rPr lang="en-US" sz="1600" dirty="0"/>
              <a:t> </a:t>
            </a:r>
            <a:r>
              <a:rPr lang="en-US" sz="1600" dirty="0" err="1"/>
              <a:t>bilgileri</a:t>
            </a:r>
            <a:r>
              <a:rPr lang="en-US" sz="1600" dirty="0"/>
              <a:t> </a:t>
            </a:r>
            <a:r>
              <a:rPr lang="en-US" sz="1600" dirty="0" err="1"/>
              <a:t>örneğini</a:t>
            </a:r>
            <a:r>
              <a:rPr lang="en-US" sz="1600" dirty="0"/>
              <a:t> </a:t>
            </a:r>
            <a:r>
              <a:rPr lang="en-US" sz="1600" dirty="0" err="1"/>
              <a:t>kullanıyoruz</a:t>
            </a:r>
            <a:r>
              <a:rPr lang="en-US" sz="1600" dirty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en-US" sz="1200" dirty="0"/>
              <a:t>Students(</a:t>
            </a:r>
            <a:r>
              <a:rPr lang="en-US" sz="1200" dirty="0" err="1"/>
              <a:t>sid</a:t>
            </a:r>
            <a:r>
              <a:rPr lang="en-US" sz="1200" dirty="0"/>
              <a:t>: string, name: string, login: string, age: integer, </a:t>
            </a:r>
            <a:r>
              <a:rPr lang="en-US" sz="1200" dirty="0" err="1"/>
              <a:t>gpa</a:t>
            </a:r>
            <a:r>
              <a:rPr lang="en-US" sz="1200" dirty="0"/>
              <a:t>: real)</a:t>
            </a:r>
          </a:p>
          <a:p>
            <a:pPr algn="just">
              <a:lnSpc>
                <a:spcPct val="160000"/>
              </a:lnSpc>
            </a:pPr>
            <a:r>
              <a:rPr lang="en-US" sz="1600" dirty="0"/>
              <a:t>Bu, </a:t>
            </a:r>
            <a:r>
              <a:rPr lang="en-US" sz="1600" dirty="0" err="1"/>
              <a:t>örneğin</a:t>
            </a:r>
            <a:r>
              <a:rPr lang="en-US" sz="1600" dirty="0"/>
              <a:t>, </a:t>
            </a:r>
            <a:r>
              <a:rPr lang="en-US" sz="1600" dirty="0" err="1"/>
              <a:t>sid</a:t>
            </a:r>
            <a:r>
              <a:rPr lang="en-US" sz="1600" dirty="0"/>
              <a:t> </a:t>
            </a:r>
            <a:r>
              <a:rPr lang="en-US" sz="1600" dirty="0" err="1"/>
              <a:t>adlı</a:t>
            </a:r>
            <a:r>
              <a:rPr lang="en-US" sz="1600" dirty="0"/>
              <a:t> </a:t>
            </a:r>
            <a:r>
              <a:rPr lang="en-US" sz="1600" dirty="0" err="1"/>
              <a:t>alanın</a:t>
            </a:r>
            <a:r>
              <a:rPr lang="en-US" sz="1600" dirty="0"/>
              <a:t> string </a:t>
            </a:r>
            <a:r>
              <a:rPr lang="en-US" sz="1600" dirty="0" err="1"/>
              <a:t>adlı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etki</a:t>
            </a:r>
            <a:r>
              <a:rPr lang="en-US" sz="1600" dirty="0"/>
              <a:t> </a:t>
            </a:r>
            <a:r>
              <a:rPr lang="en-US" sz="1600" dirty="0" err="1"/>
              <a:t>alanına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olduğunu</a:t>
            </a:r>
            <a:r>
              <a:rPr lang="en-US" sz="1600" dirty="0"/>
              <a:t> </a:t>
            </a:r>
            <a:r>
              <a:rPr lang="en-US" sz="1600" dirty="0" err="1"/>
              <a:t>söyler</a:t>
            </a:r>
            <a:r>
              <a:rPr lang="en-US" sz="1600" dirty="0"/>
              <a:t>. </a:t>
            </a:r>
            <a:r>
              <a:rPr lang="en-US" sz="1600" dirty="0" err="1"/>
              <a:t>Etki</a:t>
            </a:r>
            <a:r>
              <a:rPr lang="en-US" sz="1600" dirty="0"/>
              <a:t> </a:t>
            </a:r>
            <a:r>
              <a:rPr lang="en-US" sz="1600" dirty="0" err="1"/>
              <a:t>alanı</a:t>
            </a:r>
            <a:r>
              <a:rPr lang="en-US" sz="1600" dirty="0"/>
              <a:t> </a:t>
            </a:r>
            <a:r>
              <a:rPr lang="en-US" sz="1600" dirty="0" err="1"/>
              <a:t>dizesiyle</a:t>
            </a:r>
            <a:r>
              <a:rPr lang="en-US" sz="1600" dirty="0"/>
              <a:t> </a:t>
            </a:r>
            <a:r>
              <a:rPr lang="en-US" sz="1600" dirty="0" err="1"/>
              <a:t>ilişkili</a:t>
            </a:r>
            <a:r>
              <a:rPr lang="en-US" sz="1600" dirty="0"/>
              <a:t> </a:t>
            </a:r>
            <a:r>
              <a:rPr lang="en-US" sz="1600" dirty="0" err="1"/>
              <a:t>değerler</a:t>
            </a:r>
            <a:r>
              <a:rPr lang="en-US" sz="1600" dirty="0"/>
              <a:t> </a:t>
            </a:r>
            <a:r>
              <a:rPr lang="en-US" sz="1600" dirty="0" err="1"/>
              <a:t>kümesi</a:t>
            </a:r>
            <a:r>
              <a:rPr lang="en-US" sz="1600" dirty="0"/>
              <a:t>, </a:t>
            </a:r>
            <a:r>
              <a:rPr lang="en-US" sz="1600" dirty="0" err="1"/>
              <a:t>tüm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dizelerinin</a:t>
            </a:r>
            <a:r>
              <a:rPr lang="en-US" sz="1600" dirty="0"/>
              <a:t> </a:t>
            </a:r>
            <a:r>
              <a:rPr lang="en-US" sz="1600" dirty="0" err="1"/>
              <a:t>kümesidir</a:t>
            </a:r>
            <a:r>
              <a:rPr lang="en-US" sz="1600" dirty="0"/>
              <a:t>.</a:t>
            </a:r>
            <a:endParaRPr lang="en-TR" sz="1600" dirty="0"/>
          </a:p>
        </p:txBody>
      </p:sp>
    </p:spTree>
    <p:extLst>
      <p:ext uri="{BB962C8B-B14F-4D97-AF65-F5344CB8AC3E}">
        <p14:creationId xmlns:p14="http://schemas.microsoft.com/office/powerpoint/2010/main" val="2320656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DA03-69A6-408C-1350-AB29A3639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85FD-C5FD-1631-AA7F-87CDB0D2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SQL'de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Yabancı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Anahtar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Kısıtlamalarını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Belirleme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8A76-FBAF-805B-B8D8-10C3B1ABF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Enrolled(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 string,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 string, grade: string)'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tanımlayalım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  <a:endParaRPr lang="en-US" sz="14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457200" lvl="1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CREATE TABLE Enrolled ( 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studid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CHAR(20) ,</a:t>
            </a:r>
          </a:p>
          <a:p>
            <a:pPr marL="914400" lvl="2" indent="0">
              <a:buNone/>
            </a:pP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cid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CHAR(20),</a:t>
            </a:r>
          </a:p>
          <a:p>
            <a:pPr marL="914400" lvl="2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grade CHAR(10),</a:t>
            </a:r>
          </a:p>
          <a:p>
            <a:pPr marL="914400" lvl="2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PRIMARY KEY 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studid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cid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),</a:t>
            </a:r>
          </a:p>
          <a:p>
            <a:pPr marL="914400" lvl="2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FOREIGN KEY 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studid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) REFERENCES Students)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kısıtlaması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,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Enrolled'daki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studid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değerinin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Students'ta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görünmesi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gerektiğini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belirtir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,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yani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Enrolled'daki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studid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,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Students'a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referans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veren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bir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anahtardır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alatino" pitchFamily="2" charset="77"/>
                <a:ea typeface="Palatino" pitchFamily="2" charset="77"/>
              </a:rPr>
              <a:t>Özellikle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,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Enrolled'daki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studid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değeri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Students'ın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alanı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sid'deki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değer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görünmelidir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arada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, Enrolled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kısıtlaması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,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bir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öğrencinin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kayıtlı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olduğu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ders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tam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bir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notu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olduğunu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belirtir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. Her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öğrenci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ders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birden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fazla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not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kaydetmek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istiyorsak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,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kısıtlamasını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800" dirty="0" err="1">
                <a:latin typeface="Palatino" pitchFamily="2" charset="77"/>
                <a:ea typeface="Palatino" pitchFamily="2" charset="77"/>
              </a:rPr>
              <a:t>değiştirmeliyiz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13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B1430-E51E-7A31-1A48-D3817381C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D7A4-964A-3513-743A-A502BE5C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Genel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A110-08B0-A3E5-F6B6-F3C7E731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552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Palatino" pitchFamily="2" charset="77"/>
                <a:ea typeface="Palatino" pitchFamily="2" charset="77"/>
              </a:rPr>
              <a:t>Alan,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kısıtlamaları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ilişkisel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veri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modelinin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parçası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kabul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edilir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çoğu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ticari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sistemde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özel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ilgi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görür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bazen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daha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genel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kısıtlamalar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belirtmek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gerekir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öğrenci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yaşlarının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belirli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değer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aralığında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olmasını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isteyebiliriz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;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böyle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IC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belirtimi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verildiğinde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, DBMS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kısıtlamayı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ihlal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eden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eklemeleri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güncellemeleri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reddedecektir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Palatino" pitchFamily="2" charset="77"/>
                <a:ea typeface="Palatino" pitchFamily="2" charset="77"/>
              </a:rPr>
              <a:t>Bu,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veri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girişi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hatalarını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önlemede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çok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faydalıdır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öğrencilerin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en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az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16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yaşında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olması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gerektiğini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belirtirsek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3.1'de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gösterilen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örneği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iki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öğrencinin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reşit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olmaması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nedeniyle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yasa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dışıdır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iki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tuple'ın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eklenmesine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vermezsek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3.5'te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gösterildiği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gibi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yasal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örneğimiz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olur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.</a:t>
            </a:r>
          </a:p>
        </p:txBody>
      </p:sp>
      <p:pic>
        <p:nvPicPr>
          <p:cNvPr id="7" name="Picture 6" descr="A group of black and white text&#10;&#10;Description automatically generated">
            <a:extLst>
              <a:ext uri="{FF2B5EF4-FFF2-40B4-BE49-F238E27FC236}">
                <a16:creationId xmlns:a16="http://schemas.microsoft.com/office/drawing/2014/main" id="{97469897-2066-3CD8-2506-C13B8CDD8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4322763"/>
            <a:ext cx="4152900" cy="1854200"/>
          </a:xfrm>
          <a:prstGeom prst="rect">
            <a:avLst/>
          </a:prstGeom>
        </p:spPr>
      </p:pic>
      <p:pic>
        <p:nvPicPr>
          <p:cNvPr id="8" name="Picture 7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0A133EBB-1752-77F2-E0A2-F84392F2A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720" y="1197489"/>
            <a:ext cx="4450080" cy="240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6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49318-430A-D0EE-2B83-2FA9875AD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13F3-902F-880C-9888-2D41B315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SQL'de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Yabancı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Anahtar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Kısıtlamalarını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Belirleme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48D17-CBC0-3B4E-7A9B-44828450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16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yaşından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büyük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gerektiği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IC,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genişletilmiş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düşünülebilir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çünkü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esasen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yaş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tamsayı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standart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mümkün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daha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tanımlıyoruz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çok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ötesine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geçen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belirtilebilir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yaşı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18'den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büyük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not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ortalamasının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3'ten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büyük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olmasını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isteyebiliriz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Mevcut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veritabanı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sistemleri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(table constraints)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onaylar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(assertions)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şeklinde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destekler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tabloyla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ilişkilidir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değiştirildiğinde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Buna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karşılık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onaylar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birkaç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tabloyu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tablolardan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herhangi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değiştirildiğinde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458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39E74-02CC-1166-4A45-5EB061269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E657-6700-55AB-CAD5-F3547858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Bütünlük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Kısıtlamalarını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Uygulama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9A0B-28A8-4B3E-E7E6-E3C322D8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Daha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önce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gözlemlediğimiz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IC'ler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oluşturulduğunda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belirtilir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değiştirildiğinde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uygulanır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Alan, PRIMARY KEY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UNIQUE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etkisi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açıktır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komutu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neden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olursa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reddedilir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IC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genellikle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SQL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ifadesinin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yürütülmesinin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sonunda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3.1'de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gösterilen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S1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düşünün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Aşağıdaki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çünkü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zaten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sid'si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53688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tuple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vardır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DBMS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tarafından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reddedilecektir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INSERT INTO Students 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, name, login, age,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gpa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) VALUES (53688, ‘Mike’, ‘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mike@ee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’, 17, 3.4)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Aşağıdaki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null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içeremeyeceği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ediyor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  <a:endParaRPr lang="en-US" sz="1200" b="1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INSERT INTO Students 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, name, login, age,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gpa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) VALUES (null, ‘Mike’, ‘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mike@ee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’, 17, 3.4)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7869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9639-E0C8-33AE-1C67-29E1B1050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BB1A-D3F1-0E91-91F0-99761E90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Bütünlük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Kısıtlamalarını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Uygulama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C47C-7DBE-E5CC-E068-277AB881D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Elbette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ilişkili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olmayan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tuple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eklemeye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çalıştığımızda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ettiğimizde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benzer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sorun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ortaya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çıkar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Silme,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benzersiz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neden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eklemeye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benzer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ihlallere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neden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UPDATE Students S SET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S.sid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= 50000 WHERE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S.sid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= 53688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Bu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güncelleme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kısıtlamasını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ihlal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eder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çünkü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sid'si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50000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tuple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zaten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vardır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etkisi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daha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karmaşıktır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çünkü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SQL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bazen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değişikliği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reddetmek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yerine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düzeltmeye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DBMS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tarafından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Enrolled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tablolarımız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açısından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atılan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referans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bütünlüğü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uygulama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adımlarını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tartışacağız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Enrolled.sid'nin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anahtarına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referans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olduğu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alacağız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S1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ek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3.4'te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gösterilen</a:t>
            </a: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INSERT INTO Enrolled 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cid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, grade,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) VALUES (‘Hindi101’, ‘B’, 51111)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5667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1471E-A38A-02F3-C287-33BF0E91F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F3B1-5421-0BCF-52F5-E09E37B1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Bütünlük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Kısıtlamalarını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Uygulama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2AE9-9E01-8F7C-7E88-7E3EB762F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392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S1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ek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3.4'te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gösterilen</a:t>
            </a: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Enrolled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düşünün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Enrolled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tuple'larının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silinmesi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referans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bütünlüğünü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etmez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Enrolled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tuple'larının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eklenmesi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Aşağıdaki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yasadışıdır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çünkü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sid'si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51111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yoktur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INSERT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INTO Enrolled 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cid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, grade,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)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VALUES (‘Hindi101’, ‘B’, 51111)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Öte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tuple'larının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eklenmesi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referans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bütünlüğünü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etmez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silmeler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Ayrıca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Enrolled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Students'ta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güncellemeler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potansiyel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referans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bütünlüğünü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</p:txBody>
      </p:sp>
      <p:pic>
        <p:nvPicPr>
          <p:cNvPr id="4" name="Picture 3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B724A35C-FBF2-D0BE-047A-4383FC260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0" y="1825625"/>
            <a:ext cx="5821680" cy="305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26D7F-96F2-7184-0B52-7FFE2DDE9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EE02-3CD8-DAD4-B7B8-6DD7F253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Bütünlük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Kısıtlamalarını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Uygulama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6884-C5FD-1AC4-0D8C-D1AD8F78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SQL,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ihlallerini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almak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çeşitli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alternatif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yollar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sunar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Üç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soruyu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dikkate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almalıyız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tablosunun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hiçbir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satırında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görünmeyen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sütun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değeriyle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Enrolled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eklenirse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yapmalıyız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? Bu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durumda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INSERT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komutu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basitçe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reddedilir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silinirse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yapmalıyız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?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Seçenekler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şunlardır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Silinen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satırına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atıfta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bulunan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Enrolled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satırlarını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Enrolled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ona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atıfta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bulunuyorsa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satırının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silinmesine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vermeyin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Silinen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satırına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atıfta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bulunan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Enrolled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sütununu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bazı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mevcut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'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varsayılan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'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öğrencinin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sid'sine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ayarlayın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Ona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atıfta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bulunan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Enrolled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sütununu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null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ayarlayın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Örneğimizde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seçenek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sid'nin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Enrolled'ın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anahtarının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parçası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olması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nedenle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null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ayarlanamaması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gerçeğiyle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çelişir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nedenle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örneğimizde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ilk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üç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seçenekle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sınırlıyız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dördüncü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seçenek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anahtarı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null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ayarlama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genel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durumda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kullanılabilir</a:t>
            </a:r>
            <a:r>
              <a:rPr lang="en-US" sz="105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güncellenirse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yapmalıyız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0880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F1DEC-400A-C78D-E7D4-43108FED4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C86D-2D8D-E479-E346-74DF4E8F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Bütünlük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Kısıtlamalarını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Uygulama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E253-5C18-4DD4-6B41-E9D0A494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güncellenirse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yapmalıyız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Buradaki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seçenekler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önceki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duruma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benzerdir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SQL, DELETE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UPDATE'te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dört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seçenekten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herhangi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seçmemize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Students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silindiğinde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ona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başvuran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Enrolled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satırlarının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silineceğini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sütunu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değiştirildiğinde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Enrolled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değiştirilmiş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başvuruyorsa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güncellemenin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reddedileceğini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belirtebiliriz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914400" lvl="2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CREATE TABLE Enrolled ( </a:t>
            </a:r>
          </a:p>
          <a:p>
            <a:pPr marL="914400" lvl="2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CHAR(20),</a:t>
            </a:r>
          </a:p>
          <a:p>
            <a:pPr marL="1371600" lvl="3" indent="0">
              <a:buNone/>
            </a:pP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cid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CHAR(20),</a:t>
            </a:r>
          </a:p>
          <a:p>
            <a:pPr marL="1371600" lvl="3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grade CHAR(10),</a:t>
            </a:r>
          </a:p>
          <a:p>
            <a:pPr marL="1371600" lvl="3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PRIMARY KEY 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cid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),</a:t>
            </a:r>
          </a:p>
          <a:p>
            <a:pPr marL="1371600" lvl="3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FOREIGN KEY 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) REFERENCES Students</a:t>
            </a:r>
          </a:p>
          <a:p>
            <a:pPr marL="1371600" lvl="3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ON DELETE CASCADE</a:t>
            </a:r>
          </a:p>
          <a:p>
            <a:pPr marL="1371600" lvl="3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ON UPDATE NO </a:t>
            </a:r>
            <a:r>
              <a:rPr lang="en-US" sz="1000" b="1" dirty="0">
                <a:solidFill>
                  <a:srgbClr val="000000"/>
                </a:solidFill>
                <a:effectLst/>
                <a:latin typeface="Monaco" pitchFamily="2" charset="77"/>
              </a:rPr>
              <a:t>ACTION )</a:t>
            </a:r>
          </a:p>
        </p:txBody>
      </p:sp>
    </p:spTree>
    <p:extLst>
      <p:ext uri="{BB962C8B-B14F-4D97-AF65-F5344CB8AC3E}">
        <p14:creationId xmlns:p14="http://schemas.microsoft.com/office/powerpoint/2010/main" val="188482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1D93-968C-22C7-7D91-4AF08EA69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8D72-0D61-AB47-3E3F-8FF2E7E7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Bütünlük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Kısıtlamalarını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Uygulama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445B-874E-9D10-0635-35ED73E9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CREATE TABLE Enrolled ( </a:t>
            </a:r>
          </a:p>
          <a:p>
            <a:pPr marL="914400" lvl="2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CHAR(20),</a:t>
            </a:r>
          </a:p>
          <a:p>
            <a:pPr marL="1371600" lvl="3" indent="0">
              <a:buNone/>
            </a:pP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cid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CHAR(20),</a:t>
            </a:r>
          </a:p>
          <a:p>
            <a:pPr marL="1371600" lvl="3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grade CHAR(10),</a:t>
            </a:r>
          </a:p>
          <a:p>
            <a:pPr marL="1371600" lvl="3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PRIMARY KEY 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cid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),</a:t>
            </a:r>
          </a:p>
          <a:p>
            <a:pPr marL="1371600" lvl="3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FOREIGN KEY 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) REFERENCES Students</a:t>
            </a:r>
          </a:p>
          <a:p>
            <a:pPr marL="1371600" lvl="3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ON DELETE CASCADE</a:t>
            </a:r>
          </a:p>
          <a:p>
            <a:pPr marL="1371600" lvl="3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ON UPDATE NO </a:t>
            </a:r>
            <a:r>
              <a:rPr lang="en-US" sz="1000" b="1" dirty="0">
                <a:solidFill>
                  <a:srgbClr val="000000"/>
                </a:solidFill>
                <a:effectLst/>
                <a:latin typeface="Monaco" pitchFamily="2" charset="77"/>
              </a:rPr>
              <a:t>ACTION )</a:t>
            </a:r>
            <a:endParaRPr lang="en-US" sz="1000" b="1" dirty="0">
              <a:solidFill>
                <a:srgbClr val="000000"/>
              </a:solidFill>
              <a:latin typeface="Monaco" pitchFamily="2" charset="77"/>
            </a:endParaRPr>
          </a:p>
          <a:p>
            <a:pPr marL="1371600" lvl="3" indent="0">
              <a:buNone/>
            </a:pPr>
            <a:endParaRPr lang="en-US" sz="1000" dirty="0">
              <a:solidFill>
                <a:srgbClr val="000000"/>
              </a:solidFill>
              <a:latin typeface="Monaco" pitchFamily="2" charset="77"/>
            </a:endParaRPr>
          </a:p>
          <a:p>
            <a:pPr marL="182563" lvl="3" indent="-171450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Seçenekler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bildiriminin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parçası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belirtilir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Varsayılan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seçenek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eylemin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(DELETE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UPDATE)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reddedileceği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anlamına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gelen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NO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ACTION'dır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nedenle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örneğimizdeki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ON UPDATE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ifadesi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aynı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etkiyle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atlanabilir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</a:t>
            </a:r>
          </a:p>
          <a:p>
            <a:pPr marL="182563" lvl="3" indent="-1714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CASCADE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sözcüğü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satırı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silinirse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ona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başvuran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Enrolled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satırlarının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silineceğini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söyler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</a:t>
            </a:r>
          </a:p>
          <a:p>
            <a:pPr marL="182563" lvl="3" indent="-1714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UPDATE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ifadesi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CASCADE'i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belirtirse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satırının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sid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sütunu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güncellenirse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güncelleme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güncellenen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satırına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başvuran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her Enrolled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satırında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gerçekleştirilir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696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292C9-122B-974D-16E2-1B9A1CF1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3C62-3472-7C93-17DA-CC2E15F1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Bütünlük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Kısıtlamalarını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Uygulama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5593-0942-5F1A-40E4-F71D9C382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CREATE TABLE Enrolled ( </a:t>
            </a:r>
          </a:p>
          <a:p>
            <a:pPr marL="914400" lvl="2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CHAR(20),</a:t>
            </a:r>
          </a:p>
          <a:p>
            <a:pPr marL="1371600" lvl="3" indent="0">
              <a:buNone/>
            </a:pP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cid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CHAR(20),</a:t>
            </a:r>
          </a:p>
          <a:p>
            <a:pPr marL="1371600" lvl="3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grade CHAR(10),</a:t>
            </a:r>
          </a:p>
          <a:p>
            <a:pPr marL="1371600" lvl="3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PRIMARY KEY 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cid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),</a:t>
            </a:r>
          </a:p>
          <a:p>
            <a:pPr marL="1371600" lvl="3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FOREIGN KEY 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) REFERENCES Students</a:t>
            </a:r>
          </a:p>
          <a:p>
            <a:pPr marL="1371600" lvl="3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ON DELETE CASCADE</a:t>
            </a:r>
          </a:p>
          <a:p>
            <a:pPr marL="1371600" lvl="3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ON UPDATE NO </a:t>
            </a:r>
            <a:r>
              <a:rPr lang="en-US" sz="1000" b="1" dirty="0">
                <a:solidFill>
                  <a:srgbClr val="000000"/>
                </a:solidFill>
                <a:effectLst/>
                <a:latin typeface="Monaco" pitchFamily="2" charset="77"/>
              </a:rPr>
              <a:t>ACTION )</a:t>
            </a:r>
            <a:endParaRPr lang="en-US" sz="1000" b="1" dirty="0">
              <a:solidFill>
                <a:srgbClr val="000000"/>
              </a:solidFill>
              <a:latin typeface="Monaco" pitchFamily="2" charset="77"/>
            </a:endParaRPr>
          </a:p>
          <a:p>
            <a:pPr marL="1371600" lvl="3" indent="0">
              <a:buNone/>
            </a:pPr>
            <a:endParaRPr lang="en-US" sz="1000" dirty="0">
              <a:solidFill>
                <a:srgbClr val="000000"/>
              </a:solidFill>
              <a:latin typeface="Monaco" pitchFamily="2" charset="77"/>
            </a:endParaRPr>
          </a:p>
          <a:p>
            <a:pPr marL="182563" lvl="3" indent="-1714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Students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satırı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silinirse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ON DELETE SET DEFAULT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kullanarak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kaydı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'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varsayılan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'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öğrenciye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değiştirebiliriz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Varsayılan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öğrenci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Enrolled'daki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sid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alanının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tanımının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parçası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belirtilir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sid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CHAR(20) DEFAULT '53666'.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Varsayılan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değerin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belirtilmesi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bazı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durumlarda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uygun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olsa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da (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belirli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tedarikçi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iflas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ederse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varsayılan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parça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tedarikçisi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kayıtları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varsayılan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öğrenciye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geçirmek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gerçekten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uygun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değildir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</a:t>
            </a:r>
          </a:p>
          <a:p>
            <a:pPr marL="182563" lvl="3" indent="-1714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Bu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örnekteki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doğru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çözüm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silinen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öğrenci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kayıt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ikililerini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silmek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yani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CASCADE)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güncellemeyi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reddetmektir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</a:t>
            </a:r>
          </a:p>
          <a:p>
            <a:pPr marL="182563" lvl="3" indent="-1714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SQL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ayrıca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ON DELETE SET NULL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belirterek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varsayılan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değer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null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kullanımına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verir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71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42F33-BA97-5D67-467D-C68FEF2AF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8D9A-45BA-7B13-FA7F-6E7D82DE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İlişkisel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304B-B781-C70F-FCC3-F91E0900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3486" cy="4351338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 err="1"/>
              <a:t>Şimdi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ilişkinin</a:t>
            </a:r>
            <a:r>
              <a:rPr lang="en-US" sz="1600" dirty="0"/>
              <a:t> </a:t>
            </a:r>
            <a:r>
              <a:rPr lang="en-US" sz="1600" dirty="0" err="1"/>
              <a:t>örneklerine</a:t>
            </a:r>
            <a:r>
              <a:rPr lang="en-US" sz="1600" dirty="0"/>
              <a:t> </a:t>
            </a:r>
            <a:r>
              <a:rPr lang="en-US" sz="1600" dirty="0" err="1"/>
              <a:t>dönüyoruz</a:t>
            </a:r>
            <a:r>
              <a:rPr lang="en-US" sz="1600" dirty="0"/>
              <a:t>. Bir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örneği</a:t>
            </a:r>
            <a:r>
              <a:rPr lang="en-US" sz="1600" dirty="0"/>
              <a:t>, her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tuple'ın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şemasıyla</a:t>
            </a:r>
            <a:r>
              <a:rPr lang="en-US" sz="1600" dirty="0"/>
              <a:t> </a:t>
            </a:r>
            <a:r>
              <a:rPr lang="en-US" sz="1600" dirty="0" err="1"/>
              <a:t>aynı</a:t>
            </a:r>
            <a:r>
              <a:rPr lang="en-US" sz="1600" dirty="0"/>
              <a:t> </a:t>
            </a:r>
            <a:r>
              <a:rPr lang="en-US" sz="1600" dirty="0" err="1"/>
              <a:t>sayıda</a:t>
            </a:r>
            <a:r>
              <a:rPr lang="en-US" sz="1600" dirty="0"/>
              <a:t> </a:t>
            </a:r>
            <a:r>
              <a:rPr lang="en-US" sz="1600" dirty="0" err="1"/>
              <a:t>alana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olduğu</a:t>
            </a:r>
            <a:r>
              <a:rPr lang="en-US" sz="1600" dirty="0"/>
              <a:t>, </a:t>
            </a:r>
            <a:r>
              <a:rPr lang="en-US" sz="1600" dirty="0" err="1"/>
              <a:t>kayıtlar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da </a:t>
            </a:r>
            <a:r>
              <a:rPr lang="en-US" sz="1600" dirty="0" err="1"/>
              <a:t>adlandırılan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dizi </a:t>
            </a:r>
            <a:r>
              <a:rPr lang="en-US" sz="1600" dirty="0" err="1"/>
              <a:t>tuple'dır</a:t>
            </a:r>
            <a:r>
              <a:rPr lang="en-US" sz="1600" dirty="0"/>
              <a:t>. Bir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örneği</a:t>
            </a:r>
            <a:r>
              <a:rPr lang="en-US" sz="1600" dirty="0"/>
              <a:t>, her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tuple'ın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satır</a:t>
            </a:r>
            <a:r>
              <a:rPr lang="en-US" sz="1600" dirty="0"/>
              <a:t> </a:t>
            </a:r>
            <a:r>
              <a:rPr lang="en-US" sz="1600" dirty="0" err="1"/>
              <a:t>olduğu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tüm</a:t>
            </a:r>
            <a:r>
              <a:rPr lang="en-US" sz="1600" dirty="0"/>
              <a:t> </a:t>
            </a:r>
            <a:r>
              <a:rPr lang="en-US" sz="1600" dirty="0" err="1"/>
              <a:t>satırların</a:t>
            </a:r>
            <a:r>
              <a:rPr lang="en-US" sz="1600" dirty="0"/>
              <a:t> </a:t>
            </a:r>
            <a:r>
              <a:rPr lang="en-US" sz="1600" dirty="0" err="1"/>
              <a:t>aynı</a:t>
            </a:r>
            <a:r>
              <a:rPr lang="en-US" sz="1600" dirty="0"/>
              <a:t> </a:t>
            </a:r>
            <a:r>
              <a:rPr lang="en-US" sz="1600" dirty="0" err="1"/>
              <a:t>sayıda</a:t>
            </a:r>
            <a:r>
              <a:rPr lang="en-US" sz="1600" dirty="0"/>
              <a:t> </a:t>
            </a:r>
            <a:r>
              <a:rPr lang="en-US" sz="1600" dirty="0" err="1"/>
              <a:t>alana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olduğu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tablo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düşünülebilir</a:t>
            </a:r>
            <a:r>
              <a:rPr lang="en-US" sz="1600" dirty="0"/>
              <a:t>. (</a:t>
            </a:r>
            <a:r>
              <a:rPr lang="en-US" sz="1600" dirty="0" err="1"/>
              <a:t>İlişki</a:t>
            </a:r>
            <a:r>
              <a:rPr lang="en-US" sz="1600" dirty="0"/>
              <a:t> </a:t>
            </a:r>
            <a:r>
              <a:rPr lang="en-US" sz="1600" dirty="0" err="1"/>
              <a:t>örneği</a:t>
            </a:r>
            <a:r>
              <a:rPr lang="en-US" sz="1600" dirty="0"/>
              <a:t> </a:t>
            </a:r>
            <a:r>
              <a:rPr lang="en-US" sz="1600" dirty="0" err="1"/>
              <a:t>terimi</a:t>
            </a:r>
            <a:r>
              <a:rPr lang="en-US" sz="1600" dirty="0"/>
              <a:t>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ilişkinin</a:t>
            </a:r>
            <a:r>
              <a:rPr lang="en-US" sz="1600" dirty="0"/>
              <a:t> </a:t>
            </a:r>
            <a:r>
              <a:rPr lang="en-US" sz="1600" dirty="0" err="1"/>
              <a:t>şeması</a:t>
            </a:r>
            <a:r>
              <a:rPr lang="en-US" sz="1600" dirty="0"/>
              <a:t>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diğer</a:t>
            </a:r>
            <a:r>
              <a:rPr lang="en-US" sz="1600" dirty="0"/>
              <a:t> </a:t>
            </a:r>
            <a:r>
              <a:rPr lang="en-US" sz="1600" dirty="0" err="1"/>
              <a:t>yönleriyle</a:t>
            </a:r>
            <a:r>
              <a:rPr lang="en-US" sz="1600" dirty="0"/>
              <a:t> </a:t>
            </a:r>
            <a:r>
              <a:rPr lang="en-US" sz="1600" dirty="0" err="1"/>
              <a:t>karıştırılmadığında</a:t>
            </a:r>
            <a:r>
              <a:rPr lang="en-US" sz="1600" dirty="0"/>
              <a:t> </a:t>
            </a:r>
            <a:r>
              <a:rPr lang="en-US" sz="1600" dirty="0" err="1"/>
              <a:t>genellikle</a:t>
            </a:r>
            <a:r>
              <a:rPr lang="en-US" sz="1600" dirty="0"/>
              <a:t> </a:t>
            </a:r>
            <a:r>
              <a:rPr lang="en-US" sz="1600" dirty="0" err="1"/>
              <a:t>sadece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kısaltılır</a:t>
            </a:r>
            <a:r>
              <a:rPr lang="en-US" sz="1600" dirty="0"/>
              <a:t>.)</a:t>
            </a:r>
            <a:endParaRPr lang="en-TR" sz="1600" dirty="0"/>
          </a:p>
        </p:txBody>
      </p:sp>
      <p:pic>
        <p:nvPicPr>
          <p:cNvPr id="5" name="Picture 4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BFC127A4-FF64-6AC0-26FC-77406009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86" y="1825625"/>
            <a:ext cx="4942114" cy="26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77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BD5C0-4822-632E-77D3-AEE908B28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A5E2-345C-ACC3-567C-32797EB4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İşlemler</a:t>
            </a:r>
            <a:r>
              <a:rPr lang="en-US" dirty="0">
                <a:solidFill>
                  <a:srgbClr val="00B0F0"/>
                </a:solidFill>
              </a:rPr>
              <a:t> (Transaction) </a:t>
            </a:r>
            <a:r>
              <a:rPr lang="en-US" dirty="0" err="1">
                <a:solidFill>
                  <a:srgbClr val="00B0F0"/>
                </a:solidFill>
              </a:rPr>
              <a:t>ve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19F8-E280-7507-9CA8-2A260F1C2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11113" lvl="2" indent="0">
              <a:lnSpc>
                <a:spcPct val="15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Bölüm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1'de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gördüğümüz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gibi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veritabanına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karşı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programa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işlem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denir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veritabanına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erişen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birkaç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ifade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güncelleme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vb.)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içerebilir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Bir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işlemdeki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ifadenin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yürütülmesi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bütünlük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ederse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DBMS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bunu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hemen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tespit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etmeli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mi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yoksa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işlem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tamamlanmadan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hemen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önce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birlikte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edilmeli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mi?</a:t>
            </a:r>
          </a:p>
        </p:txBody>
      </p:sp>
    </p:spTree>
    <p:extLst>
      <p:ext uri="{BB962C8B-B14F-4D97-AF65-F5344CB8AC3E}">
        <p14:creationId xmlns:p14="http://schemas.microsoft.com/office/powerpoint/2010/main" val="2998632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59172-3D0A-B283-BC83-01C4B6A81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C4AE-FBD6-87D0-CDB6-278C4D10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İşlemler</a:t>
            </a:r>
            <a:r>
              <a:rPr lang="en-US" dirty="0">
                <a:solidFill>
                  <a:srgbClr val="00B0F0"/>
                </a:solidFill>
              </a:rPr>
              <a:t> (Transaction) </a:t>
            </a:r>
            <a:r>
              <a:rPr lang="en-US" dirty="0" err="1">
                <a:solidFill>
                  <a:srgbClr val="00B0F0"/>
                </a:solidFill>
              </a:rPr>
              <a:t>ve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1FBC-EAFD-6368-6F49-0F1C5211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11113" lvl="2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Varsayılan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yol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açabilecek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SQL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ifadesinin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sonunda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ihlal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varsa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ifade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reddedilir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Bazen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yaklaşım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çok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esnek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değildir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Dersler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ilişkilerinin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aşağıdaki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varyantlarını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düşünün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; her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onur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dersine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dersin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notlayıcıya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gerekir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11113" lvl="2" indent="0">
              <a:lnSpc>
                <a:spcPct val="150000"/>
              </a:lnSpc>
              <a:buNone/>
            </a:pPr>
            <a:endParaRPr lang="en-US" sz="14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CREATE TABLE Students (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CHAR(20) 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name CHAR(30),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login CHAR (20) 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age INTEGER,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honors CHAR(10) NOT NULL,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gpa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REAL)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PRIMARY KEY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FOREIGN KEY (honors) REFERENCES Courses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cid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effectLst/>
              <a:latin typeface="Times"/>
            </a:endParaRPr>
          </a:p>
          <a:p>
            <a:pPr marL="11113" lvl="2" indent="0">
              <a:lnSpc>
                <a:spcPct val="150000"/>
              </a:lnSpc>
              <a:buNone/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D7FF6-0A68-2C45-828C-DFD4AE97A12D}"/>
              </a:ext>
            </a:extLst>
          </p:cNvPr>
          <p:cNvSpPr txBox="1"/>
          <p:nvPr/>
        </p:nvSpPr>
        <p:spPr>
          <a:xfrm>
            <a:off x="6096000" y="3246120"/>
            <a:ext cx="5815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CREATE TABLE Courses 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cid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CHAR(10),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cname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CHAR ( 10) ,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credits INTEGER,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grader CHAR(20) NOT NULL,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PRIMARY KEY (dd),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FOREIGN KEY (grader) REFERENCES Students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))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64787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E30C3-6600-66C2-B447-F117944BB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68D1-B541-015A-5940-C5E5ECD5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İşlemler</a:t>
            </a:r>
            <a:r>
              <a:rPr lang="en-US" dirty="0">
                <a:solidFill>
                  <a:srgbClr val="00B0F0"/>
                </a:solidFill>
              </a:rPr>
              <a:t> (Transaction) </a:t>
            </a:r>
            <a:r>
              <a:rPr lang="en-US" dirty="0" err="1">
                <a:solidFill>
                  <a:srgbClr val="00B0F0"/>
                </a:solidFill>
              </a:rPr>
              <a:t>ve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04A67-0078-B480-FBE8-1713A74E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 Students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üçlüsü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eklendiğinde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onur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dersi"nin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Courses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olup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olmadığını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görmek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yapılır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Courses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üçlüsü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eklendiğinde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not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verenin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olup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olmadığını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görmek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yapılır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 marL="296863" lvl="2" indent="-285750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İlk course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üçlüsünü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nasıl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ekleyeceğiz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? Biri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olmadan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diğeri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eklenemez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 marL="296863" lvl="2" indent="-285750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eklemeyi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gerçekleştirmenin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yolu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normalde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INSERT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ifadesinin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sonunda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gerçekleştirilecek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kontrolünü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ertelemektir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8313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E01C5-31A2-539E-5865-D2F0AFB5D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0372-7ECB-F4CC-343D-ABE6DB25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İşlemler</a:t>
            </a:r>
            <a:r>
              <a:rPr lang="en-US" dirty="0">
                <a:solidFill>
                  <a:srgbClr val="00B0F0"/>
                </a:solidFill>
              </a:rPr>
              <a:t> (Transaction) </a:t>
            </a:r>
            <a:r>
              <a:rPr lang="en-US" dirty="0" err="1">
                <a:solidFill>
                  <a:srgbClr val="00B0F0"/>
                </a:solidFill>
              </a:rPr>
              <a:t>ve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Kısıtlamalar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204C-6076-17BA-3402-4751C466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üçlüsü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eklendiğinde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"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onur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dersi"nin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Courses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olup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olmadığını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yapılır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Courses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üçlüsü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eklendiğinde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not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verenin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olup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olmadığını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yapılır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 marL="296863" lvl="2" indent="-2857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İlk course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üçlüsünü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nasıl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ekleyeceğiz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? Biri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diğeri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eklenemez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 marL="296863" lvl="2" indent="-2857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eklemeyi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gerçekleştirmenin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yolu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normalde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INSERT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ifadesinin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sonunda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gerçekleştirilecek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kontrolünü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ertelemektir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lvl="2" indent="-2857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SQL,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DEFERRED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Ertelemeli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IMMEDIATE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Derhal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modunda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olmasına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11113" lvl="2" indent="0">
              <a:lnSpc>
                <a:spcPct val="1500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Times"/>
              </a:rPr>
              <a:t>	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SET CONSTRAINT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ConstraintFoo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DEFERRED</a:t>
            </a:r>
          </a:p>
          <a:p>
            <a:pPr marL="296863" lvl="2" indent="-285750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Ertelenmiş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moddaki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taahhüt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zamanında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Örneğimizde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Boats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Sailors'daki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ertelenmiş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modda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beyan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"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Daha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sonra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kaptan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var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olmayan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denizci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botu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ekleyebiliriz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geçici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veritabanını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tutarsız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hale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getirir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denizciyi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ekleyebiliriz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tutarlılığı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yükler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sonra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taahhüt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karşılandığını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edebiliriz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033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0E005-9BED-C9F8-C15F-823AD1866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553D-ED21-F6C1-0E73-E495C215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İlişkisel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Verileri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Sorgulama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83180-AB0C-2442-4064-6BBBF7EB3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İlişkisel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veritabanı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sorgusu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kısaca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verilerle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ilgili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sorudur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cevap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sonucu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yeni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ilişkiden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oluşur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18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yaşından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küçük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Reggae203'e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kayıtlı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bulmak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isteyebiliriz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dili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yazmak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özel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dildir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lvl="2" indent="-285750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3.1'de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gösterilen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alalım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Aşağıdaki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SQL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sorgusuyla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18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yaşından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küçük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karşılık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  <a:endParaRPr lang="en-US" sz="14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SELECT * FROM Students S WHERE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S.age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&lt; 18</a:t>
            </a:r>
          </a:p>
          <a:p>
            <a:pPr marL="296863" lvl="2" indent="-2857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sembolü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sonuçta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seçilen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tuple'ların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alanlarını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koruduğumuz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anlamına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gelir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sorguyu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anlamak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S'yi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Students'taki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tuple'ın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değerini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değişken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düşünün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tuple'dan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diğerine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WHERE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ifadesindeki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S.age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&lt; 18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koşulu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yalnızca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age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alanının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değeri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18'den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küçük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tuple'ları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seçmek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istediğimizi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belirtir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sorgu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3.6'da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gösterilen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ilişkiye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göre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değerlendirilir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3192DB-DE77-607E-F9A7-546A81BA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880" y="4905375"/>
            <a:ext cx="46736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9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B3172-1211-ED54-8D4F-A906B05F0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29C2-A241-2902-7A6E-BA39AFDB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İlişkisel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Verileri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Sorgulama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9438-5D78-6948-B24F-04ED2F09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görünebilecek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sıra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üzerinde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işlemleri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kısıtladığını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göstermektedir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S.age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&lt; 18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koşulu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yaş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tam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sayı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aritmetik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karşılaştırmasını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yaşın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tam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sayılar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olduğu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verilebilir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 marL="296863" lvl="2" indent="-285750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Öte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S.age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S.sid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koşul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tam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sayı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dize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değeriyle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karşılaştırdığı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karşılaştırmanın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SQL'de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başarısız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tanımlandığı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mantıklı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değildir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koşulu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yanıt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olmayan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üretmeyecektir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lvl="2" indent="-285750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Tuple'ların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alt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seçmeye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ek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seçilen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alanlarının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alt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çıkarabilir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Aşağıdaki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18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yaşından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küçük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adlarını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oturum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açma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bilgilerini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hesaplayabiliriz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  <a:p>
            <a:pPr marL="296863" lvl="2" indent="-285750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SELECT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S.name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S.login</a:t>
            </a:r>
            <a:r>
              <a:rPr lang="en-US" sz="1200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FROM Students S WHERE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S.age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&lt; 18</a:t>
            </a:r>
          </a:p>
          <a:p>
            <a:pPr marL="11113" lvl="2" indent="0">
              <a:lnSpc>
                <a:spcPct val="150000"/>
              </a:lnSpc>
              <a:buNone/>
            </a:pPr>
            <a:endParaRPr lang="en-US" sz="14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6" name="Picture 5" descr="A close-up of a login&#10;&#10;Description automatically generated">
            <a:extLst>
              <a:ext uri="{FF2B5EF4-FFF2-40B4-BE49-F238E27FC236}">
                <a16:creationId xmlns:a16="http://schemas.microsoft.com/office/drawing/2014/main" id="{EADD6BAC-7D95-1D8B-F5BF-2BB8B00A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4576763"/>
            <a:ext cx="414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09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3A7A7-A224-6456-1159-D8E64F0AF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AA48-8669-E46E-1CCD-9F7AD483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İlişkisel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Verileri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Sorgulama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BD2AD-133C-0F16-6C8B-36DFA6CA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3.7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sorgunun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cevabını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seçimi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S1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uygulayarak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3.6'da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gösterilen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ilişkiyi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ardından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istenmeyen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kaldırarak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işlemleri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hangi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sırayla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gerçekleştirdiğimizin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önemli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olduğunu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unutmayın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</a:t>
            </a: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marL="296863" lvl="2" indent="-285750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Ayrıca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Enrolled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ilişkilerindeki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bilgileri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birleştirebiliriz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adlarını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aldıkları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dersin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kimliğini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istiyorsak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aşağıdaki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sorguyu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yazabiliriz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  <a:p>
            <a:pPr marL="296863" lvl="2" indent="-285750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SELECT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S.name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E.cid</a:t>
            </a:r>
            <a:r>
              <a:rPr lang="en-US" sz="1200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FROM Students S, Enrolled E WHERE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S.sid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E.sid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AND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onaco" pitchFamily="2" charset="77"/>
              </a:rPr>
              <a:t>E.grade</a:t>
            </a:r>
            <a:r>
              <a:rPr lang="en-US" sz="1200" b="1" dirty="0">
                <a:solidFill>
                  <a:srgbClr val="000000"/>
                </a:solidFill>
                <a:effectLst/>
                <a:latin typeface="Monaco" pitchFamily="2" charset="77"/>
              </a:rPr>
              <a:t> = ‘A’</a:t>
            </a:r>
          </a:p>
          <a:p>
            <a:pPr marL="296863" lvl="2" indent="-285750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72502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32815-DADC-69C2-66E6-258B02D48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1DA9-30B1-022A-BF3B-AF9D8650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3600" dirty="0">
                <a:solidFill>
                  <a:srgbClr val="00B0F0"/>
                </a:solidFill>
              </a:rPr>
              <a:t>Mantıksal Veritabanı Tasarımı: ER’den İlişkisele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4E3E-79A1-4A54-6E13-FBB3C0A7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modeli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başlangıç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​​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düzeyindeki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yüksek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seviyeli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veritabanı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tasarımını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temsil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etmek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uygundur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Bir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veritabanını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tanımlayan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diyagramı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verildiğinde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tasarımına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ilişkisel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veritabanı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şeması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oluşturmak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standart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yaklaşım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vardır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Çeviri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SQL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kullanarak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tasarımında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örtük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yakalayamadığımız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ölçüde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yaklaşıktır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edilmesi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maliyetli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belirli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SQL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kullanırız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.)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Şimdi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diyagramını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ilişkili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koleksiyonuna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ilişkisel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veritabanı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şemasına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nasıl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çevireceğimizi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açıklıyoruz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lvl="2" indent="-285750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marL="296863" lvl="2" indent="-285750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ilişkiye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basit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şekilde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eşlenir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kümesinin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niteliği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tablonun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niteliği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olur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Her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niteliğin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etki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alanını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kümesinin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anahtarını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bildiğimizi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unutmayın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lvl="2" indent="-285750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75501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20A8D-CDCF-BB6C-0057-177375889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D189-702E-103C-728A-A3D77682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3600" dirty="0">
                <a:solidFill>
                  <a:srgbClr val="00B0F0"/>
                </a:solidFill>
              </a:rPr>
              <a:t>Mantıksal Veritabanı Tasarımı: ER’den İlişkisele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F3D96-6A35-C819-145F-B53CF9C8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3.8'de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gösterilen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ssn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name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lot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niteliklerine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Employees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kümesini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ele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alalım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Üç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Employees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varlığı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içeren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olası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Employees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örneği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3.9'da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tablo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biçiminde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gösterilmiştir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lvl="2" indent="-285750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296863" lvl="2" indent="-285750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296863" lvl="2" indent="-285750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296863" lvl="2" indent="-285750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296863" lvl="2" indent="-285750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296863" lvl="2" indent="-285750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Aşağıdaki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SQL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ifadesi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etki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alanı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kısıtlamaları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bilgileri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dahil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olmak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üzere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önceki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bilgileri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yakalar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:</a:t>
            </a:r>
          </a:p>
          <a:p>
            <a:pPr marL="11113" lvl="2" indent="0">
              <a:lnSpc>
                <a:spcPct val="150000"/>
              </a:lnSpc>
              <a:buNone/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CREATE TABLE Employees (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CHAR(11), name CHAR(30), lot INTEGER, PRIMARY KEY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 )</a:t>
            </a:r>
          </a:p>
          <a:p>
            <a:pPr marL="11113" lvl="2" indent="0">
              <a:lnSpc>
                <a:spcPct val="150000"/>
              </a:lnSpc>
              <a:buNone/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5" name="Picture 4" descr="A diagram of employees entity&#10;&#10;Description automatically generated">
            <a:extLst>
              <a:ext uri="{FF2B5EF4-FFF2-40B4-BE49-F238E27FC236}">
                <a16:creationId xmlns:a16="http://schemas.microsoft.com/office/drawing/2014/main" id="{C542F31E-4B80-F898-30A4-890CB7234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90" y="2719387"/>
            <a:ext cx="4203700" cy="2120900"/>
          </a:xfrm>
          <a:prstGeom prst="rect">
            <a:avLst/>
          </a:prstGeom>
        </p:spPr>
      </p:pic>
      <p:pic>
        <p:nvPicPr>
          <p:cNvPr id="7" name="Picture 6" descr="A number and numbers on a table&#10;&#10;Description automatically generated with medium confidence">
            <a:extLst>
              <a:ext uri="{FF2B5EF4-FFF2-40B4-BE49-F238E27FC236}">
                <a16:creationId xmlns:a16="http://schemas.microsoft.com/office/drawing/2014/main" id="{5F1BDC90-ACAF-CC2C-967F-3B938BBA4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90" y="2935287"/>
            <a:ext cx="4191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69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F688D-B6FF-0AF6-8BEF-88CD4453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8C5E-2D1B-3A0F-CC0B-D3C5018A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İlişki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</a:t>
            </a:r>
            <a:r>
              <a:rPr lang="en-US" sz="3600" dirty="0">
                <a:solidFill>
                  <a:srgbClr val="00B0F0"/>
                </a:solidFill>
              </a:rPr>
              <a:t> (</a:t>
            </a:r>
            <a:r>
              <a:rPr lang="en-US" sz="3600" dirty="0" err="1">
                <a:solidFill>
                  <a:srgbClr val="00B0F0"/>
                </a:solidFill>
              </a:rPr>
              <a:t>Kısıtlamalar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Olmadan</a:t>
            </a:r>
            <a:r>
              <a:rPr lang="en-US" sz="3600" dirty="0">
                <a:solidFill>
                  <a:srgbClr val="00B0F0"/>
                </a:solidFill>
              </a:rPr>
              <a:t>) </a:t>
            </a:r>
            <a:r>
              <a:rPr lang="en-US" sz="3600" dirty="0" err="1">
                <a:solidFill>
                  <a:srgbClr val="00B0F0"/>
                </a:solidFill>
              </a:rPr>
              <a:t>Tablolara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ABF4-CE5C-35F6-8B0D-0F06D930D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gibi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ilişkisel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modeldeki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ilişkiye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eşlenir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katılım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kısıtlamaları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olmayan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kümelerini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ele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alarak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başlıyoruz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Bir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ilişkiyi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temsil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etmek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her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katılımcı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varlığı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tanımlayabilmeli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ilişkinin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tanımlayıcı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niteliklerine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değerler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verebilmeliyiz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nedenle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ilişkinin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nitelikleri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şunları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içerir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:</a:t>
            </a:r>
          </a:p>
          <a:p>
            <a:pPr marL="754063" lvl="3" indent="-2857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Her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katılımcı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kümesinin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nitelikleri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alanları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</a:t>
            </a:r>
          </a:p>
          <a:p>
            <a:pPr marL="754063" lvl="3" indent="-285750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İlişki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kümesinin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tanımlayıcı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nitelikleri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</a:t>
            </a: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296863" lvl="2" indent="-285750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Tanımlayıcı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olmayan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nitelikler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üst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anahtardır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kısıtlaması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yoksa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bu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nitelikler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aday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anahtardır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6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BED38-AF08-515B-132A-906622596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BCBB-F28D-AEF7-C359-393447A3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İlişkisel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0F43-EECB-405D-A5B7-9858C40B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3486" cy="4351338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1300" dirty="0"/>
              <a:t>S1 </a:t>
            </a:r>
            <a:r>
              <a:rPr lang="en-US" sz="1300" dirty="0" err="1"/>
              <a:t>örneği</a:t>
            </a:r>
            <a:r>
              <a:rPr lang="en-US" sz="1300" dirty="0"/>
              <a:t> </a:t>
            </a:r>
            <a:r>
              <a:rPr lang="en-US" sz="1300" dirty="0" err="1"/>
              <a:t>altı</a:t>
            </a:r>
            <a:r>
              <a:rPr lang="en-US" sz="1300" dirty="0"/>
              <a:t> tuple </a:t>
            </a:r>
            <a:r>
              <a:rPr lang="en-US" sz="1300" dirty="0" err="1"/>
              <a:t>içerir</a:t>
            </a:r>
            <a:r>
              <a:rPr lang="en-US" sz="1300" dirty="0"/>
              <a:t> </a:t>
            </a:r>
            <a:r>
              <a:rPr lang="en-US" sz="1300" dirty="0" err="1"/>
              <a:t>ve</a:t>
            </a:r>
            <a:r>
              <a:rPr lang="en-US" sz="1300" dirty="0"/>
              <a:t> </a:t>
            </a:r>
            <a:r>
              <a:rPr lang="en-US" sz="1300" dirty="0" err="1"/>
              <a:t>şemadan</a:t>
            </a:r>
            <a:r>
              <a:rPr lang="en-US" sz="1300" dirty="0"/>
              <a:t> </a:t>
            </a:r>
            <a:r>
              <a:rPr lang="en-US" sz="1300" dirty="0" err="1"/>
              <a:t>beklediğimiz</a:t>
            </a:r>
            <a:r>
              <a:rPr lang="en-US" sz="1300" dirty="0"/>
              <a:t> </a:t>
            </a:r>
            <a:r>
              <a:rPr lang="en-US" sz="1300" dirty="0" err="1"/>
              <a:t>gibi</a:t>
            </a:r>
            <a:r>
              <a:rPr lang="en-US" sz="1300" dirty="0"/>
              <a:t> </a:t>
            </a:r>
            <a:r>
              <a:rPr lang="en-US" sz="1300" dirty="0" err="1"/>
              <a:t>beş</a:t>
            </a:r>
            <a:r>
              <a:rPr lang="en-US" sz="1300" dirty="0"/>
              <a:t> </a:t>
            </a:r>
            <a:r>
              <a:rPr lang="en-US" sz="1300" dirty="0" err="1"/>
              <a:t>alana</a:t>
            </a:r>
            <a:r>
              <a:rPr lang="en-US" sz="1300" dirty="0"/>
              <a:t> </a:t>
            </a:r>
            <a:r>
              <a:rPr lang="en-US" sz="1300" dirty="0" err="1"/>
              <a:t>sahiptir</a:t>
            </a:r>
            <a:r>
              <a:rPr lang="en-US" sz="1300" dirty="0"/>
              <a:t>. </a:t>
            </a:r>
            <a:r>
              <a:rPr lang="en-US" sz="1300" dirty="0" err="1"/>
              <a:t>İki</a:t>
            </a:r>
            <a:r>
              <a:rPr lang="en-US" sz="1300" dirty="0"/>
              <a:t> </a:t>
            </a:r>
            <a:r>
              <a:rPr lang="en-US" sz="1300" dirty="0" err="1"/>
              <a:t>satırın</a:t>
            </a:r>
            <a:r>
              <a:rPr lang="en-US" sz="1300" dirty="0"/>
              <a:t> </a:t>
            </a:r>
            <a:r>
              <a:rPr lang="en-US" sz="1300" dirty="0" err="1"/>
              <a:t>aynı</a:t>
            </a:r>
            <a:r>
              <a:rPr lang="en-US" sz="1300" dirty="0"/>
              <a:t> </a:t>
            </a:r>
            <a:r>
              <a:rPr lang="en-US" sz="1300" dirty="0" err="1"/>
              <a:t>olmadığını</a:t>
            </a:r>
            <a:r>
              <a:rPr lang="en-US" sz="1300" dirty="0"/>
              <a:t> </a:t>
            </a:r>
            <a:r>
              <a:rPr lang="en-US" sz="1300" dirty="0" err="1"/>
              <a:t>unutmayın</a:t>
            </a:r>
            <a:r>
              <a:rPr lang="en-US" sz="1300" dirty="0"/>
              <a:t>. Bu, </a:t>
            </a:r>
            <a:r>
              <a:rPr lang="en-US" sz="1300" dirty="0" err="1"/>
              <a:t>ilişkisel</a:t>
            </a:r>
            <a:r>
              <a:rPr lang="en-US" sz="1300" dirty="0"/>
              <a:t> </a:t>
            </a:r>
            <a:r>
              <a:rPr lang="en-US" sz="1300" dirty="0" err="1"/>
              <a:t>modelin</a:t>
            </a:r>
            <a:r>
              <a:rPr lang="en-US" sz="1300" dirty="0"/>
              <a:t> </a:t>
            </a:r>
            <a:r>
              <a:rPr lang="en-US" sz="1300" dirty="0" err="1"/>
              <a:t>bir</a:t>
            </a:r>
            <a:r>
              <a:rPr lang="en-US" sz="1300" dirty="0"/>
              <a:t> </a:t>
            </a:r>
            <a:r>
              <a:rPr lang="en-US" sz="1300" dirty="0" err="1"/>
              <a:t>gereksinimidir</a:t>
            </a:r>
            <a:r>
              <a:rPr lang="en-US" sz="1300" dirty="0"/>
              <a:t>; her </a:t>
            </a:r>
            <a:r>
              <a:rPr lang="en-US" sz="1300" dirty="0" err="1"/>
              <a:t>ilişki</a:t>
            </a:r>
            <a:r>
              <a:rPr lang="en-US" sz="1300" dirty="0"/>
              <a:t> </a:t>
            </a:r>
            <a:r>
              <a:rPr lang="en-US" sz="1300" dirty="0" err="1"/>
              <a:t>benzersiz</a:t>
            </a:r>
            <a:r>
              <a:rPr lang="en-US" sz="1300" dirty="0"/>
              <a:t> tuple </a:t>
            </a:r>
            <a:r>
              <a:rPr lang="en-US" sz="1300" dirty="0" err="1"/>
              <a:t>veya</a:t>
            </a:r>
            <a:r>
              <a:rPr lang="en-US" sz="1300" dirty="0"/>
              <a:t> </a:t>
            </a:r>
            <a:r>
              <a:rPr lang="en-US" sz="1300" dirty="0" err="1"/>
              <a:t>satır</a:t>
            </a:r>
            <a:r>
              <a:rPr lang="en-US" sz="1300" dirty="0"/>
              <a:t> </a:t>
            </a:r>
            <a:r>
              <a:rPr lang="en-US" sz="1300" dirty="0" err="1"/>
              <a:t>kümesi</a:t>
            </a:r>
            <a:r>
              <a:rPr lang="en-US" sz="1300" dirty="0"/>
              <a:t> </a:t>
            </a:r>
            <a:r>
              <a:rPr lang="en-US" sz="1300" dirty="0" err="1"/>
              <a:t>olarak</a:t>
            </a:r>
            <a:r>
              <a:rPr lang="en-US" sz="1300" dirty="0"/>
              <a:t> </a:t>
            </a:r>
            <a:r>
              <a:rPr lang="en-US" sz="1300" dirty="0" err="1"/>
              <a:t>tanımlanır</a:t>
            </a:r>
            <a:r>
              <a:rPr lang="en-US" sz="1300" dirty="0"/>
              <a:t>. </a:t>
            </a:r>
            <a:r>
              <a:rPr lang="en-US" sz="1300" dirty="0" err="1"/>
              <a:t>Satırların</a:t>
            </a:r>
            <a:r>
              <a:rPr lang="en-US" sz="1300" dirty="0"/>
              <a:t> </a:t>
            </a:r>
            <a:r>
              <a:rPr lang="en-US" sz="1300" dirty="0" err="1"/>
              <a:t>listelendiği</a:t>
            </a:r>
            <a:r>
              <a:rPr lang="en-US" sz="1300" dirty="0"/>
              <a:t> </a:t>
            </a:r>
            <a:r>
              <a:rPr lang="en-US" sz="1300" dirty="0" err="1"/>
              <a:t>sıra</a:t>
            </a:r>
            <a:r>
              <a:rPr lang="en-US" sz="1300" dirty="0"/>
              <a:t> </a:t>
            </a:r>
            <a:r>
              <a:rPr lang="en-US" sz="1300" dirty="0" err="1"/>
              <a:t>önemli</a:t>
            </a:r>
            <a:r>
              <a:rPr lang="en-US" sz="1300" dirty="0"/>
              <a:t> </a:t>
            </a:r>
            <a:r>
              <a:rPr lang="en-US" sz="1300" dirty="0" err="1"/>
              <a:t>değildir</a:t>
            </a:r>
            <a:r>
              <a:rPr lang="en-US" sz="1300" dirty="0"/>
              <a:t>. </a:t>
            </a:r>
          </a:p>
          <a:p>
            <a:pPr algn="just">
              <a:lnSpc>
                <a:spcPct val="160000"/>
              </a:lnSpc>
            </a:pPr>
            <a:r>
              <a:rPr lang="en-US" sz="1300" dirty="0" err="1"/>
              <a:t>Şekil</a:t>
            </a:r>
            <a:r>
              <a:rPr lang="en-US" sz="1300" dirty="0"/>
              <a:t> 3.2 </a:t>
            </a:r>
            <a:r>
              <a:rPr lang="en-US" sz="1300" dirty="0" err="1"/>
              <a:t>aynı</a:t>
            </a:r>
            <a:r>
              <a:rPr lang="en-US" sz="1300" dirty="0"/>
              <a:t> </a:t>
            </a:r>
            <a:r>
              <a:rPr lang="en-US" sz="1300" dirty="0" err="1"/>
              <a:t>ilişki</a:t>
            </a:r>
            <a:r>
              <a:rPr lang="en-US" sz="1300" dirty="0"/>
              <a:t> </a:t>
            </a:r>
            <a:r>
              <a:rPr lang="en-US" sz="1300" dirty="0" err="1"/>
              <a:t>örneğini</a:t>
            </a:r>
            <a:r>
              <a:rPr lang="en-US" sz="1300" dirty="0"/>
              <a:t> </a:t>
            </a:r>
            <a:r>
              <a:rPr lang="en-US" sz="1300" dirty="0" err="1"/>
              <a:t>gösterir</a:t>
            </a:r>
            <a:r>
              <a:rPr lang="en-US" sz="1300" dirty="0"/>
              <a:t>. </a:t>
            </a:r>
            <a:r>
              <a:rPr lang="en-US" sz="1300" dirty="0" err="1"/>
              <a:t>Alanlar</a:t>
            </a:r>
            <a:r>
              <a:rPr lang="en-US" sz="1300" dirty="0"/>
              <a:t> </a:t>
            </a:r>
            <a:r>
              <a:rPr lang="en-US" sz="1300" dirty="0" err="1"/>
              <a:t>adlandırılmışsa</a:t>
            </a:r>
            <a:r>
              <a:rPr lang="en-US" sz="1300" dirty="0"/>
              <a:t>, </a:t>
            </a:r>
            <a:r>
              <a:rPr lang="en-US" sz="1300" dirty="0" err="1"/>
              <a:t>ilişki</a:t>
            </a:r>
            <a:r>
              <a:rPr lang="en-US" sz="1300" dirty="0"/>
              <a:t> </a:t>
            </a:r>
            <a:r>
              <a:rPr lang="en-US" sz="1300" dirty="0" err="1"/>
              <a:t>örneklerini</a:t>
            </a:r>
            <a:r>
              <a:rPr lang="en-US" sz="1300" dirty="0"/>
              <a:t> </a:t>
            </a:r>
            <a:r>
              <a:rPr lang="en-US" sz="1300" dirty="0" err="1"/>
              <a:t>gösteren</a:t>
            </a:r>
            <a:r>
              <a:rPr lang="en-US" sz="1300" dirty="0"/>
              <a:t> </a:t>
            </a:r>
            <a:r>
              <a:rPr lang="en-US" sz="1300" dirty="0" err="1"/>
              <a:t>şema</a:t>
            </a:r>
            <a:r>
              <a:rPr lang="en-US" sz="1300" dirty="0"/>
              <a:t> </a:t>
            </a:r>
            <a:r>
              <a:rPr lang="en-US" sz="1300" dirty="0" err="1"/>
              <a:t>tanımlarımızda</a:t>
            </a:r>
            <a:r>
              <a:rPr lang="en-US" sz="1300" dirty="0"/>
              <a:t> </a:t>
            </a:r>
            <a:r>
              <a:rPr lang="en-US" sz="1300" dirty="0" err="1"/>
              <a:t>ve</a:t>
            </a:r>
            <a:r>
              <a:rPr lang="en-US" sz="1300" dirty="0"/>
              <a:t> </a:t>
            </a:r>
            <a:r>
              <a:rPr lang="en-US" sz="1300" dirty="0" err="1"/>
              <a:t>şekillerimizde</a:t>
            </a:r>
            <a:r>
              <a:rPr lang="en-US" sz="1300" dirty="0"/>
              <a:t> </a:t>
            </a:r>
            <a:r>
              <a:rPr lang="en-US" sz="1300" dirty="0" err="1"/>
              <a:t>olduğu</a:t>
            </a:r>
            <a:r>
              <a:rPr lang="en-US" sz="1300" dirty="0"/>
              <a:t> </a:t>
            </a:r>
            <a:r>
              <a:rPr lang="en-US" sz="1300" dirty="0" err="1"/>
              <a:t>gibi</a:t>
            </a:r>
            <a:r>
              <a:rPr lang="en-US" sz="1300" dirty="0"/>
              <a:t>, </a:t>
            </a:r>
            <a:r>
              <a:rPr lang="en-US" sz="1300" dirty="0" err="1"/>
              <a:t>alanların</a:t>
            </a:r>
            <a:r>
              <a:rPr lang="en-US" sz="1300" dirty="0"/>
              <a:t> </a:t>
            </a:r>
            <a:r>
              <a:rPr lang="en-US" sz="1300" dirty="0" err="1"/>
              <a:t>sırası</a:t>
            </a:r>
            <a:r>
              <a:rPr lang="en-US" sz="1300" dirty="0"/>
              <a:t> da </a:t>
            </a:r>
            <a:r>
              <a:rPr lang="en-US" sz="1300" dirty="0" err="1"/>
              <a:t>önemli</a:t>
            </a:r>
            <a:r>
              <a:rPr lang="en-US" sz="1300" dirty="0"/>
              <a:t> </a:t>
            </a:r>
            <a:r>
              <a:rPr lang="en-US" sz="1300" dirty="0" err="1"/>
              <a:t>değildir</a:t>
            </a:r>
            <a:r>
              <a:rPr lang="en-US" sz="1300" dirty="0"/>
              <a:t>. </a:t>
            </a:r>
            <a:r>
              <a:rPr lang="en-US" sz="1300" dirty="0" err="1"/>
              <a:t>Ancak</a:t>
            </a:r>
            <a:r>
              <a:rPr lang="en-US" sz="1300" dirty="0"/>
              <a:t>, </a:t>
            </a:r>
            <a:r>
              <a:rPr lang="en-US" sz="1300" dirty="0" err="1"/>
              <a:t>alternatif</a:t>
            </a:r>
            <a:r>
              <a:rPr lang="en-US" sz="1300" dirty="0"/>
              <a:t> </a:t>
            </a:r>
            <a:r>
              <a:rPr lang="en-US" sz="1300" dirty="0" err="1"/>
              <a:t>bir</a:t>
            </a:r>
            <a:r>
              <a:rPr lang="en-US" sz="1300" dirty="0"/>
              <a:t> </a:t>
            </a:r>
            <a:r>
              <a:rPr lang="en-US" sz="1300" dirty="0" err="1"/>
              <a:t>kural</a:t>
            </a:r>
            <a:r>
              <a:rPr lang="en-US" sz="1300" dirty="0"/>
              <a:t>, </a:t>
            </a:r>
            <a:r>
              <a:rPr lang="en-US" sz="1300" dirty="0" err="1"/>
              <a:t>alanları</a:t>
            </a:r>
            <a:r>
              <a:rPr lang="en-US" sz="1300" dirty="0"/>
              <a:t> </a:t>
            </a:r>
            <a:r>
              <a:rPr lang="en-US" sz="1300" dirty="0" err="1"/>
              <a:t>belirli</a:t>
            </a:r>
            <a:r>
              <a:rPr lang="en-US" sz="1300" dirty="0"/>
              <a:t> </a:t>
            </a:r>
            <a:r>
              <a:rPr lang="en-US" sz="1300" dirty="0" err="1"/>
              <a:t>bir</a:t>
            </a:r>
            <a:r>
              <a:rPr lang="en-US" sz="1300" dirty="0"/>
              <a:t> </a:t>
            </a:r>
            <a:r>
              <a:rPr lang="en-US" sz="1300" dirty="0" err="1"/>
              <a:t>sırayla</a:t>
            </a:r>
            <a:r>
              <a:rPr lang="en-US" sz="1300" dirty="0"/>
              <a:t> </a:t>
            </a:r>
            <a:r>
              <a:rPr lang="en-US" sz="1300" dirty="0" err="1"/>
              <a:t>listelemek</a:t>
            </a:r>
            <a:r>
              <a:rPr lang="en-US" sz="1300" dirty="0"/>
              <a:t> </a:t>
            </a:r>
            <a:r>
              <a:rPr lang="en-US" sz="1300" dirty="0" err="1"/>
              <a:t>ve</a:t>
            </a:r>
            <a:r>
              <a:rPr lang="en-US" sz="1300" dirty="0"/>
              <a:t> </a:t>
            </a:r>
            <a:r>
              <a:rPr lang="en-US" sz="1300" dirty="0" err="1"/>
              <a:t>bir</a:t>
            </a:r>
            <a:r>
              <a:rPr lang="en-US" sz="1300" dirty="0"/>
              <a:t> </a:t>
            </a:r>
            <a:r>
              <a:rPr lang="en-US" sz="1300" dirty="0" err="1"/>
              <a:t>alana</a:t>
            </a:r>
            <a:r>
              <a:rPr lang="en-US" sz="1300" dirty="0"/>
              <a:t> </a:t>
            </a:r>
            <a:r>
              <a:rPr lang="en-US" sz="1300" dirty="0" err="1"/>
              <a:t>konumuna</a:t>
            </a:r>
            <a:r>
              <a:rPr lang="en-US" sz="1300" dirty="0"/>
              <a:t> </a:t>
            </a:r>
            <a:r>
              <a:rPr lang="en-US" sz="1300" dirty="0" err="1"/>
              <a:t>göre</a:t>
            </a:r>
            <a:r>
              <a:rPr lang="en-US" sz="1300" dirty="0"/>
              <a:t> </a:t>
            </a:r>
            <a:r>
              <a:rPr lang="en-US" sz="1300" dirty="0" err="1"/>
              <a:t>atıfta</a:t>
            </a:r>
            <a:r>
              <a:rPr lang="en-US" sz="1300" dirty="0"/>
              <a:t> </a:t>
            </a:r>
            <a:r>
              <a:rPr lang="en-US" sz="1300" dirty="0" err="1"/>
              <a:t>bulunmaktır</a:t>
            </a:r>
            <a:r>
              <a:rPr lang="en-US" sz="1300" dirty="0"/>
              <a:t>. Bu </a:t>
            </a:r>
            <a:r>
              <a:rPr lang="en-US" sz="1300" dirty="0" err="1"/>
              <a:t>nedenle</a:t>
            </a:r>
            <a:r>
              <a:rPr lang="en-US" sz="1300" dirty="0"/>
              <a:t> </a:t>
            </a:r>
            <a:r>
              <a:rPr lang="en-US" sz="1300" dirty="0" err="1"/>
              <a:t>sid</a:t>
            </a:r>
            <a:r>
              <a:rPr lang="en-US" sz="1300" dirty="0"/>
              <a:t>, </a:t>
            </a:r>
            <a:r>
              <a:rPr lang="en-US" sz="1300" dirty="0" err="1"/>
              <a:t>Students'ın</a:t>
            </a:r>
            <a:r>
              <a:rPr lang="en-US" sz="1300" dirty="0"/>
              <a:t> 1. </a:t>
            </a:r>
            <a:r>
              <a:rPr lang="en-US" sz="1300" dirty="0" err="1"/>
              <a:t>alanıdır</a:t>
            </a:r>
            <a:r>
              <a:rPr lang="en-US" sz="1300" dirty="0"/>
              <a:t>, login 3. </a:t>
            </a:r>
            <a:r>
              <a:rPr lang="en-US" sz="1300" dirty="0" err="1"/>
              <a:t>alanıdır</a:t>
            </a:r>
            <a:r>
              <a:rPr lang="en-US" sz="1300" dirty="0"/>
              <a:t>, vb. Bu </a:t>
            </a:r>
            <a:r>
              <a:rPr lang="en-US" sz="1300" dirty="0" err="1"/>
              <a:t>kural</a:t>
            </a:r>
            <a:r>
              <a:rPr lang="en-US" sz="1300" dirty="0"/>
              <a:t> </a:t>
            </a:r>
            <a:r>
              <a:rPr lang="en-US" sz="1300" dirty="0" err="1"/>
              <a:t>kullanılırsa</a:t>
            </a:r>
            <a:r>
              <a:rPr lang="en-US" sz="1300" dirty="0"/>
              <a:t>, </a:t>
            </a:r>
            <a:r>
              <a:rPr lang="en-US" sz="1300" dirty="0" err="1"/>
              <a:t>alanların</a:t>
            </a:r>
            <a:r>
              <a:rPr lang="en-US" sz="1300" dirty="0"/>
              <a:t> </a:t>
            </a:r>
            <a:r>
              <a:rPr lang="en-US" sz="1300" dirty="0" err="1"/>
              <a:t>sırası</a:t>
            </a:r>
            <a:r>
              <a:rPr lang="en-US" sz="1300" dirty="0"/>
              <a:t> </a:t>
            </a:r>
            <a:r>
              <a:rPr lang="en-US" sz="1300" dirty="0" err="1"/>
              <a:t>önemlidir</a:t>
            </a:r>
            <a:r>
              <a:rPr lang="en-US" sz="1300" dirty="0"/>
              <a:t>. </a:t>
            </a:r>
            <a:r>
              <a:rPr lang="en-US" sz="1300" dirty="0" err="1"/>
              <a:t>Çoğu</a:t>
            </a:r>
            <a:r>
              <a:rPr lang="en-US" sz="1300" dirty="0"/>
              <a:t> </a:t>
            </a:r>
            <a:r>
              <a:rPr lang="en-US" sz="1300" dirty="0" err="1"/>
              <a:t>veritabanı</a:t>
            </a:r>
            <a:r>
              <a:rPr lang="en-US" sz="1300" dirty="0"/>
              <a:t> </a:t>
            </a:r>
            <a:r>
              <a:rPr lang="en-US" sz="1300" dirty="0" err="1"/>
              <a:t>sistemi</a:t>
            </a:r>
            <a:r>
              <a:rPr lang="en-US" sz="1300" dirty="0"/>
              <a:t> </a:t>
            </a:r>
            <a:r>
              <a:rPr lang="en-US" sz="1300" dirty="0" err="1"/>
              <a:t>bu</a:t>
            </a:r>
            <a:r>
              <a:rPr lang="en-US" sz="1300" dirty="0"/>
              <a:t> </a:t>
            </a:r>
            <a:r>
              <a:rPr lang="en-US" sz="1300" dirty="0" err="1"/>
              <a:t>kuralların</a:t>
            </a:r>
            <a:r>
              <a:rPr lang="en-US" sz="1300" dirty="0"/>
              <a:t> </a:t>
            </a:r>
            <a:r>
              <a:rPr lang="en-US" sz="1300" dirty="0" err="1"/>
              <a:t>bir</a:t>
            </a:r>
            <a:r>
              <a:rPr lang="en-US" sz="1300" dirty="0"/>
              <a:t> </a:t>
            </a:r>
            <a:r>
              <a:rPr lang="en-US" sz="1300" dirty="0" err="1"/>
              <a:t>kombinasyonunu</a:t>
            </a:r>
            <a:r>
              <a:rPr lang="en-US" sz="1300" dirty="0"/>
              <a:t> </a:t>
            </a:r>
            <a:r>
              <a:rPr lang="en-US" sz="1300" dirty="0" err="1"/>
              <a:t>kullanır</a:t>
            </a:r>
            <a:r>
              <a:rPr lang="en-US" sz="1300" dirty="0"/>
              <a:t>. </a:t>
            </a:r>
            <a:r>
              <a:rPr lang="en-US" sz="1300" dirty="0" err="1"/>
              <a:t>Örneğin</a:t>
            </a:r>
            <a:r>
              <a:rPr lang="en-US" sz="1300" dirty="0"/>
              <a:t>, </a:t>
            </a:r>
            <a:r>
              <a:rPr lang="en-US" sz="1300" dirty="0" err="1"/>
              <a:t>SQL'de</a:t>
            </a:r>
            <a:r>
              <a:rPr lang="en-US" sz="1300" dirty="0"/>
              <a:t> </a:t>
            </a:r>
            <a:r>
              <a:rPr lang="en-US" sz="1300" dirty="0" err="1"/>
              <a:t>adlandırılmış</a:t>
            </a:r>
            <a:r>
              <a:rPr lang="en-US" sz="1300" dirty="0"/>
              <a:t> </a:t>
            </a:r>
            <a:r>
              <a:rPr lang="en-US" sz="1300" dirty="0" err="1"/>
              <a:t>alanlar</a:t>
            </a:r>
            <a:r>
              <a:rPr lang="en-US" sz="1300" dirty="0"/>
              <a:t> </a:t>
            </a:r>
            <a:r>
              <a:rPr lang="en-US" sz="1300" dirty="0" err="1"/>
              <a:t>kuralı</a:t>
            </a:r>
            <a:r>
              <a:rPr lang="en-US" sz="1300" dirty="0"/>
              <a:t>, </a:t>
            </a:r>
            <a:r>
              <a:rPr lang="en-US" sz="1300" dirty="0" err="1"/>
              <a:t>tuple'ları</a:t>
            </a:r>
            <a:r>
              <a:rPr lang="en-US" sz="1300" dirty="0"/>
              <a:t> </a:t>
            </a:r>
            <a:r>
              <a:rPr lang="en-US" sz="1300" dirty="0" err="1"/>
              <a:t>alan</a:t>
            </a:r>
            <a:r>
              <a:rPr lang="en-US" sz="1300" dirty="0"/>
              <a:t> </a:t>
            </a:r>
            <a:r>
              <a:rPr lang="en-US" sz="1300" dirty="0" err="1"/>
              <a:t>ifadelerde</a:t>
            </a:r>
            <a:r>
              <a:rPr lang="en-US" sz="1300" dirty="0"/>
              <a:t> </a:t>
            </a:r>
            <a:r>
              <a:rPr lang="en-US" sz="1300" dirty="0" err="1"/>
              <a:t>kullanılır</a:t>
            </a:r>
            <a:r>
              <a:rPr lang="en-US" sz="1300" dirty="0"/>
              <a:t> </a:t>
            </a:r>
            <a:r>
              <a:rPr lang="en-US" sz="1300" dirty="0" err="1"/>
              <a:t>ve</a:t>
            </a:r>
            <a:r>
              <a:rPr lang="en-US" sz="1300" dirty="0"/>
              <a:t> </a:t>
            </a:r>
            <a:r>
              <a:rPr lang="en-US" sz="1300" dirty="0" err="1"/>
              <a:t>sıralı</a:t>
            </a:r>
            <a:r>
              <a:rPr lang="en-US" sz="1300" dirty="0"/>
              <a:t> </a:t>
            </a:r>
            <a:r>
              <a:rPr lang="en-US" sz="1300" dirty="0" err="1"/>
              <a:t>alanlar</a:t>
            </a:r>
            <a:r>
              <a:rPr lang="en-US" sz="1300" dirty="0"/>
              <a:t> </a:t>
            </a:r>
            <a:r>
              <a:rPr lang="en-US" sz="1300" dirty="0" err="1"/>
              <a:t>kuralı</a:t>
            </a:r>
            <a:r>
              <a:rPr lang="en-US" sz="1300" dirty="0"/>
              <a:t>, </a:t>
            </a:r>
            <a:r>
              <a:rPr lang="en-US" sz="1300" dirty="0" err="1"/>
              <a:t>tuple'ları</a:t>
            </a:r>
            <a:r>
              <a:rPr lang="en-US" sz="1300" dirty="0"/>
              <a:t> </a:t>
            </a:r>
            <a:r>
              <a:rPr lang="en-US" sz="1300" dirty="0" err="1"/>
              <a:t>eklerken</a:t>
            </a:r>
            <a:r>
              <a:rPr lang="en-US" sz="1300" dirty="0"/>
              <a:t> </a:t>
            </a:r>
            <a:r>
              <a:rPr lang="en-US" sz="1300" dirty="0" err="1"/>
              <a:t>yaygın</a:t>
            </a:r>
            <a:r>
              <a:rPr lang="en-US" sz="1300" dirty="0"/>
              <a:t> </a:t>
            </a:r>
            <a:r>
              <a:rPr lang="en-US" sz="1300" dirty="0" err="1"/>
              <a:t>olarak</a:t>
            </a:r>
            <a:r>
              <a:rPr lang="en-US" sz="1300" dirty="0"/>
              <a:t> </a:t>
            </a:r>
            <a:r>
              <a:rPr lang="en-US" sz="1300" dirty="0" err="1"/>
              <a:t>kullanılır</a:t>
            </a:r>
            <a:r>
              <a:rPr lang="en-US" sz="1300" dirty="0"/>
              <a:t>.</a:t>
            </a:r>
            <a:endParaRPr lang="en-TR" sz="1300" dirty="0"/>
          </a:p>
        </p:txBody>
      </p:sp>
      <p:pic>
        <p:nvPicPr>
          <p:cNvPr id="5" name="Picture 4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D653479D-E7E6-EC7E-07D2-E02EDED1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86" y="1825625"/>
            <a:ext cx="4942114" cy="2675497"/>
          </a:xfrm>
          <a:prstGeom prst="rect">
            <a:avLst/>
          </a:prstGeom>
        </p:spPr>
      </p:pic>
      <p:pic>
        <p:nvPicPr>
          <p:cNvPr id="6" name="Picture 5" descr="A table of names and numbers&#10;&#10;Description automatically generated with medium confidence">
            <a:extLst>
              <a:ext uri="{FF2B5EF4-FFF2-40B4-BE49-F238E27FC236}">
                <a16:creationId xmlns:a16="http://schemas.microsoft.com/office/drawing/2014/main" id="{DF0A723E-A334-5007-E2C0-1608116BF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640" y="4501121"/>
            <a:ext cx="4094159" cy="19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69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C497B-8AB9-262A-DF7E-74E0AF498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2C9D-D885-92A9-1B4B-2D811396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İlişki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</a:t>
            </a:r>
            <a:r>
              <a:rPr lang="en-US" sz="3600" dirty="0">
                <a:solidFill>
                  <a:srgbClr val="00B0F0"/>
                </a:solidFill>
              </a:rPr>
              <a:t> (</a:t>
            </a:r>
            <a:r>
              <a:rPr lang="en-US" sz="3600" dirty="0" err="1">
                <a:solidFill>
                  <a:srgbClr val="00B0F0"/>
                </a:solidFill>
              </a:rPr>
              <a:t>Kısıtlamalar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Olmadan</a:t>
            </a:r>
            <a:r>
              <a:rPr lang="en-US" sz="3600" dirty="0">
                <a:solidFill>
                  <a:srgbClr val="00B0F0"/>
                </a:solidFill>
              </a:rPr>
              <a:t>) </a:t>
            </a:r>
            <a:r>
              <a:rPr lang="en-US" sz="3600" dirty="0" err="1">
                <a:solidFill>
                  <a:srgbClr val="00B0F0"/>
                </a:solidFill>
              </a:rPr>
              <a:t>Tablolara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C77B-DC32-3576-F208-B33EA4A34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3.10'da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gösterilen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WorksIn2 ​​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kümesini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ele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alalım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Her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departmanın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birkaç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yerde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ofisi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vardır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çalışanın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çalıştığı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yerleri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kaydetmek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istiyoruz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lvl="2" indent="-285750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CREATE TABLE Works In2 (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CHAR(11),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did INTEGER,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address CHAR(20),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since DATE,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PRIMARY KEY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did, address),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FOREIGN KEY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 REFERENCES Employees,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FOREIGN KEY (address) REFERENCES Locations,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FOREIGN KEY (did) REFERENCES Departments )</a:t>
            </a:r>
          </a:p>
          <a:p>
            <a:pPr marL="296863" lvl="2" indent="-285750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296863" lvl="2" indent="-285750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5" name="Picture 4" descr="A diagram of a relationship set&#10;&#10;Description automatically generated">
            <a:extLst>
              <a:ext uri="{FF2B5EF4-FFF2-40B4-BE49-F238E27FC236}">
                <a16:creationId xmlns:a16="http://schemas.microsoft.com/office/drawing/2014/main" id="{50FB89AC-42E3-C3D2-3950-A8A9DA75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2811463"/>
            <a:ext cx="5684520" cy="25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77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7746B-C1BA-7F89-9AA5-ED1989B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5D40-8DC5-47C6-25D7-3117B07F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İlişki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</a:t>
            </a:r>
            <a:r>
              <a:rPr lang="en-US" sz="3600" dirty="0">
                <a:solidFill>
                  <a:srgbClr val="00B0F0"/>
                </a:solidFill>
              </a:rPr>
              <a:t> (</a:t>
            </a:r>
            <a:r>
              <a:rPr lang="en-US" sz="3600" dirty="0" err="1">
                <a:solidFill>
                  <a:srgbClr val="00B0F0"/>
                </a:solidFill>
              </a:rPr>
              <a:t>Kısıtlamalar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Olmadan</a:t>
            </a:r>
            <a:r>
              <a:rPr lang="en-US" sz="3600" dirty="0">
                <a:solidFill>
                  <a:srgbClr val="00B0F0"/>
                </a:solidFill>
              </a:rPr>
              <a:t>) </a:t>
            </a:r>
            <a:r>
              <a:rPr lang="en-US" sz="3600" dirty="0" err="1">
                <a:solidFill>
                  <a:srgbClr val="00B0F0"/>
                </a:solidFill>
              </a:rPr>
              <a:t>Tablolara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9A31-4BCE-280F-F847-A7BF8601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>
            <a:noAutofit/>
          </a:bodyPr>
          <a:lstStyle/>
          <a:p>
            <a:pPr marL="296863" lvl="2" indent="-285750"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Adres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did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ssn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alanlarının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boş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değerler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alamayacağını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unutmayın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alanlar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WorksIn2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anahtarın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parçası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olduğundan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bu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alanların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NOT NULL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kısıtlaması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örtüktür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kısıtlama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bu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alanların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WorksIn'in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tuple'ında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departmanı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çalışanı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konumu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benzersiz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şekilde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tanımlamasını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sağlar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Ayrıca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Bölüm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3.2'deki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bütünlük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kısıtlamaları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tartışmasında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açıklandığı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gibi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başvurulan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Employees, Departments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Locations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tuple'ı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silindiğinde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belirli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eylemin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istendiğini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belirtebiliriz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</a:t>
            </a:r>
          </a:p>
        </p:txBody>
      </p:sp>
      <p:pic>
        <p:nvPicPr>
          <p:cNvPr id="5" name="Picture 4" descr="A diagram of a relationship set&#10;&#10;Description automatically generated">
            <a:extLst>
              <a:ext uri="{FF2B5EF4-FFF2-40B4-BE49-F238E27FC236}">
                <a16:creationId xmlns:a16="http://schemas.microsoft.com/office/drawing/2014/main" id="{17F5BCB8-593F-A8B5-062F-FECDBE926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2811463"/>
            <a:ext cx="5684520" cy="25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14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0F67C-7CD9-D0D8-C7D3-2B9B6E5B3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8775-97B0-DEDF-2768-FC6FFA8C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İlişki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</a:t>
            </a:r>
            <a:r>
              <a:rPr lang="en-US" sz="3600" dirty="0">
                <a:solidFill>
                  <a:srgbClr val="00B0F0"/>
                </a:solidFill>
              </a:rPr>
              <a:t> (</a:t>
            </a:r>
            <a:r>
              <a:rPr lang="en-US" sz="3600" dirty="0" err="1">
                <a:solidFill>
                  <a:srgbClr val="00B0F0"/>
                </a:solidFill>
              </a:rPr>
              <a:t>Kısıtlamalar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Olmadan</a:t>
            </a:r>
            <a:r>
              <a:rPr lang="en-US" sz="3600" dirty="0">
                <a:solidFill>
                  <a:srgbClr val="00B0F0"/>
                </a:solidFill>
              </a:rPr>
              <a:t>) </a:t>
            </a:r>
            <a:r>
              <a:rPr lang="en-US" sz="3600" dirty="0" err="1">
                <a:solidFill>
                  <a:srgbClr val="00B0F0"/>
                </a:solidFill>
              </a:rPr>
              <a:t>Tablolara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59E20-A622-F70C-DC87-B3D5D6F8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6400" cy="4351338"/>
          </a:xfrm>
        </p:spPr>
        <p:txBody>
          <a:bodyPr>
            <a:noAutofit/>
          </a:bodyPr>
          <a:lstStyle/>
          <a:p>
            <a:pPr marL="296863" lvl="2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Son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3.11'de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gösterilen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Raporlar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İlişki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kümesini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göz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önünde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bulundurun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Denetleyici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ast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rol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göstergeleri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Raporlar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tablosu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CREATE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ifadesinde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anlamlı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adları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oluşturmak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kullanılır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:</a:t>
            </a:r>
          </a:p>
          <a:p>
            <a:pPr marL="296863" lvl="2" indent="-285750" algn="just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CREATE TABLE Reports To (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supervisor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CHAR(11),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subordinate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CHAR(11),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PRIMARY KEY (supervisor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subordinate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FOREIGN KEY (supervisor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 REFERENCES Employees(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FOREIGN KEY (subordinate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 REFERENCES Employees(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 )</a:t>
            </a:r>
          </a:p>
          <a:p>
            <a:pPr marL="296863" lvl="2" indent="-285750" algn="just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E42CEE26-563A-295D-EFA3-FE50EA3F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0" y="1690688"/>
            <a:ext cx="37592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9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5D2E5-B08E-0EC4-9524-BCB8AC957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9087-F92C-ADDD-2D9A-46F27C73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Anahtar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Kısıtlamalarla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İlişki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1400-16C7-B1A2-8F41-5DCEBED84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n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kümesini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içeriyorsa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bunlardan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bazı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m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tanesi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ER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diyagramında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oklarla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birbirine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bağlıysa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bu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m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kümesinden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herhangi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birinin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kümesinin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eşlendiği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oluşturur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nedenle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m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aday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anahtarımız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olur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bunlardan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belirlenmelidir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</a:t>
            </a:r>
            <a:endParaRPr lang="en-US" sz="140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3580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4B738-D0B2-97E5-67D2-0E6E322B2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BB03-4DAF-E0F0-4A23-E517F8ED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Anahtar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Kısıtlamalarla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İlişki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F5CF-5D9A-73EF-BEE4-B162F33DF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3.12'de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gösterilen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Manages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kümesini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düşünün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Manages'e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karşılık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gelen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tablo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ssn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did, since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özniteliklerine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sahiptir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her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departmanın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fazla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yöneticisi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olduğundan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tuple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aynı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did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değerine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olamaz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ssn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değeri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farklı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olamaz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gözlemin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sonucu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did, Manages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anahtardır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aslında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did,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ssn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değildir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çünkü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minimal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değildir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). Manages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aşağıdaki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SQL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ifadesi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kullanılarak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tanımlanabilir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:</a:t>
            </a:r>
          </a:p>
          <a:p>
            <a:pPr marL="296863" lvl="2" indent="-285750" algn="just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CREATE TABLE Manages (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CHAR(11),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did INTEGER,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since DATE,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PRIMARY KEY (did),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FOREIGN KEY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 REFERENCES Employees,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FOREIGN KEY (did) REFERENCES Departments )</a:t>
            </a:r>
          </a:p>
          <a:p>
            <a:pPr marL="296863" lvl="2" indent="-285750" algn="just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E55F5B9-6DAC-71D2-1BD5-8160ACC0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3863975"/>
            <a:ext cx="6210300" cy="21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88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07F83-6E0D-A4A6-D32B-A7CCEDEC0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7F4E-E78F-B4EA-9CDC-DA339529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Anahtar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Kısıtlamalarla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İlişki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19B6-E5F1-ACBE-D7C5-7D33D89BF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kısıtlamaları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kümesini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çevirmeye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yönelik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ikinci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yaklaşım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ayrı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tablo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oluşturmaktan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kaçındığı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genellikle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daha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üstündür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Fikir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kısıtlamasından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yararlanarak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kümesine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karşılık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gelen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tabloda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kümesiyle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ilgili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bilgileri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dahil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etmektir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Manages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örneğinde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departmanın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fazla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yöneticisi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olduğundan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yöneticiyi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belirten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Employees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ikilisinin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alanlarını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since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niteliğini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Departments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ikilisine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ekleyebiliriz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lvl="2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Bu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yaklaşım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ayrı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Manages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ilişkisine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ihtiyacı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ortadan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kaldırır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departmanın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yöneticisini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soran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sorgular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ilişkiden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gelen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bilgileri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birleştirmeden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yanıtlanabilir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yaklaşımın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tek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dezavantajı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birkaç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departmanın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yöneticisi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yoksa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alanın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boşa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harcanabilmesidir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durumda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eklenen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alanlar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boş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değerlerle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doldurulmak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zorunda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kalır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 İlk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yaklaşım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(Manages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ayrı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tablo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kullanarak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bu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verimsizliği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önler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bazı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önemli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sorgular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ilişkiden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gelen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bilgileri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birleştirmemizi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gerektirir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bu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yavaş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işlem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olabilir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lvl="2" indent="-285750" algn="just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76407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E5511-E1E7-9790-F1BB-46405800E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33AE-216B-D00D-DE81-B9BD9FC9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Anahtar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Kısıtlamalarla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İlişki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AA06E-0818-F527-0394-49AD38D85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Hem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Departmanlar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hem de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Yönetilenler'deki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bilgileri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yakalayan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Dept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Mgr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ilişkisini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tanımlayan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aşağıdaki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SQL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ifadesi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kısıtlamalara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kümelerini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çevirmeye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yönelik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ikinci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yaklaşımı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göstermektedir</a:t>
            </a:r>
            <a:r>
              <a:rPr lang="en-US" sz="16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:</a:t>
            </a:r>
          </a:p>
          <a:p>
            <a:pPr marL="296863" lvl="2" indent="-285750" algn="just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CREATE TABLE Dept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Mgr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(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did INTEGER,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dname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CHAR(20),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budget REAL,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CHAR(11),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since DATE,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PRIMARY KEY (did),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FOREIGN KEY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 REFERENCES Employees 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296863" lvl="2" indent="-285750" algn="just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Monaco" pitchFamily="2" charset="77"/>
              </a:rPr>
              <a:t>Ssn'nin</a:t>
            </a:r>
            <a:r>
              <a:rPr lang="en-US" sz="1400" dirty="0">
                <a:solidFill>
                  <a:srgbClr val="000000"/>
                </a:solidFill>
                <a:effectLst/>
                <a:latin typeface="Monac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 pitchFamily="2" charset="77"/>
              </a:rPr>
              <a:t>boş</a:t>
            </a:r>
            <a:r>
              <a:rPr lang="en-US" sz="1400" dirty="0">
                <a:solidFill>
                  <a:srgbClr val="000000"/>
                </a:solidFill>
                <a:effectLst/>
                <a:latin typeface="Monac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 pitchFamily="2" charset="77"/>
              </a:rPr>
              <a:t>değerler</a:t>
            </a:r>
            <a:r>
              <a:rPr lang="en-US" sz="1400" dirty="0">
                <a:solidFill>
                  <a:srgbClr val="000000"/>
                </a:solidFill>
                <a:effectLst/>
                <a:latin typeface="Monac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 pitchFamily="2" charset="77"/>
              </a:rPr>
              <a:t>alabileceğini</a:t>
            </a:r>
            <a:r>
              <a:rPr lang="en-US" sz="1400" dirty="0">
                <a:solidFill>
                  <a:srgbClr val="000000"/>
                </a:solidFill>
                <a:effectLst/>
                <a:latin typeface="Monac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 pitchFamily="2" charset="77"/>
              </a:rPr>
              <a:t>unutmayın</a:t>
            </a:r>
            <a:r>
              <a:rPr lang="en-US" sz="1400" dirty="0">
                <a:solidFill>
                  <a:srgbClr val="000000"/>
                </a:solidFill>
                <a:effectLst/>
                <a:latin typeface="Monaco" pitchFamily="2" charset="77"/>
              </a:rPr>
              <a:t>.</a:t>
            </a:r>
          </a:p>
          <a:p>
            <a:pPr marL="296863" lvl="2" indent="-285750" algn="just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8365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D0CED-0704-C34C-432C-82452FD5E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2AF5-9A01-F7CD-2BB9-760E18BF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Anahtar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Kısıtlamalarla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İlişki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E2CE-B0B1-1C07-B3EC-893B8BA64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fikir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kümesinden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fazlasını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kümeleriyle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başa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çıkmak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genişletilebilir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 marL="296863" lvl="2" indent="-285750"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Genel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içeriyorsa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bunlardan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bazı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tanesi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diyagramında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oklarla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birbirine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bağlıysa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kümesinden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herhangi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karşılık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gelen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ilişkiyi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yakalamak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genişletilebilir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lvl="2" indent="-285750" algn="just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marL="296863" lvl="2" indent="-285750"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Katılım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kümelerinin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tablolara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nasıl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çevrileceğini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aldıktan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sonra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yaklaşımın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göreceli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değerlerini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daha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ayrıntılı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tartışalım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lvl="2" indent="-285750" algn="just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0444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7C5A7-8227-F211-E506-E34B71382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63DA-4EC0-3882-5CC7-A792ED53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Katılım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Kısıtlamalarıyla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İlişki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CB37-1A6C-4BF0-0974-C666D208A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8438" cy="4351338"/>
          </a:xfrm>
        </p:spPr>
        <p:txBody>
          <a:bodyPr>
            <a:noAutofit/>
          </a:bodyPr>
          <a:lstStyle/>
          <a:p>
            <a:pPr marL="296863" lvl="2" indent="-285750"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3.13'teki 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diyagramını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alalım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diyagramda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Manages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WorksIn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üzere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gösterilmektedir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lvl="2" indent="-285750" algn="just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296863" lvl="2" indent="-285750"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Katılım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nedeniyle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departmanın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yöneticisi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nedeniyle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fazla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yöneticisi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olması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gerekir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22F8C9E4-34C4-2E19-BB52-A90D8A1F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38" y="1690688"/>
            <a:ext cx="5727162" cy="33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21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10374-50DF-1BC7-E127-456EBFCCD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D566-F8C0-2687-EA3B-5D25FEB5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Katılım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Kısıtlamalarıyla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İlişki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20A0-BBE3-6F75-FCD6-C642E677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8438" cy="4351338"/>
          </a:xfrm>
        </p:spPr>
        <p:txBody>
          <a:bodyPr>
            <a:noAutofit/>
          </a:bodyPr>
          <a:lstStyle/>
          <a:p>
            <a:pPr marL="296863" lvl="2" indent="-285750"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Aşağıdaki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SQL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ifadesi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ikinci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yaklaşımı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yansıtır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  <a:p>
            <a:pPr marL="11113" lvl="2" indent="0" algn="just">
              <a:lnSpc>
                <a:spcPct val="150000"/>
              </a:lnSpc>
              <a:buNone/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CREATE TABLE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Dept_Mgr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(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did INTEGER,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dname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CHAR(20),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budget REAL,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CHAR(11) NOT NULL,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since DATE,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PRIMARY KEY (did),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FOREIGN KEY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 REFERENCES Employees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ON DELETE NO ACTION )</a:t>
            </a:r>
          </a:p>
          <a:p>
            <a:pPr marL="11113" lvl="2" indent="0" algn="just">
              <a:lnSpc>
                <a:spcPct val="150000"/>
              </a:lnSpc>
              <a:buNone/>
            </a:pPr>
            <a:endParaRPr lang="en-US" sz="16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36DD1598-2A84-E98F-E399-68BFD8EF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38" y="1690688"/>
            <a:ext cx="5727162" cy="33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664BE-12CB-1A10-FA3C-D7334DDA2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BAE1-7782-1F1B-AF35-8DF4DB5A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İlişkisel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EC720-3590-1087-E915-6512F2115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sz="1600" dirty="0"/>
                  <a:t>Daha </a:t>
                </a:r>
                <a:r>
                  <a:rPr lang="en-US" sz="1600" dirty="0" err="1"/>
                  <a:t>resmi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olarak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tr-T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,. . ., </m:t>
                    </m:r>
                    <m:sSub>
                      <m:sSubPr>
                        <m:ctrlPr>
                          <a:rPr lang="tr-T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tr-T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err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dirty="0" err="1"/>
                  <a:t>bir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ilişki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şeması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olsun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ve</a:t>
                </a:r>
                <a:r>
                  <a:rPr lang="en-US" sz="1600" dirty="0"/>
                  <a:t> 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için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 ≤ 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𝐷𝑜</m:t>
                    </m:r>
                    <m:sSub>
                      <m:sSubPr>
                        <m:ctrlPr>
                          <a:rPr lang="tr-T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adlı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etki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alanıyla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ilişkili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değerler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kümesi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olsun</a:t>
                </a:r>
                <a:r>
                  <a:rPr lang="en-US" sz="1600" dirty="0"/>
                  <a:t>. </a:t>
                </a:r>
                <a:r>
                  <a:rPr lang="en-US" sz="1600" dirty="0" err="1"/>
                  <a:t>Şemadaki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etki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alanı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kısıtlamalarını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sağlayan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bir</a:t>
                </a:r>
                <a:r>
                  <a:rPr lang="en-US" sz="1600" dirty="0"/>
                  <a:t> R </a:t>
                </a:r>
                <a:r>
                  <a:rPr lang="en-US" sz="1600" dirty="0" err="1"/>
                  <a:t>örneği</a:t>
                </a:r>
                <a:r>
                  <a:rPr lang="en-US" sz="1600" dirty="0"/>
                  <a:t>, n </a:t>
                </a:r>
                <a:r>
                  <a:rPr lang="en-US" sz="1600" dirty="0" err="1"/>
                  <a:t>alanlı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bir</a:t>
                </a:r>
                <a:r>
                  <a:rPr lang="en-US" sz="1600" dirty="0"/>
                  <a:t> dizi </a:t>
                </a:r>
                <a:r>
                  <a:rPr lang="en-US" sz="1600" dirty="0" err="1"/>
                  <a:t>üçlüdür</a:t>
                </a:r>
                <a:r>
                  <a:rPr lang="en-US" sz="1600" dirty="0"/>
                  <a:t>:</a:t>
                </a:r>
              </a:p>
              <a:p>
                <a:pPr lvl="1">
                  <a:lnSpc>
                    <a:spcPct val="16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tr-T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tr-T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tr-T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tr-T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tr-T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tr-T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tr-T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𝐷𝑜</m:t>
                    </m:r>
                    <m:sSub>
                      <m:sSubPr>
                        <m:ctrlP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𝐷𝑜</m:t>
                    </m:r>
                    <m:sSub>
                      <m:sSubPr>
                        <m:ctrlP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TR" sz="1600" dirty="0"/>
              </a:p>
              <a:p>
                <a:pPr>
                  <a:lnSpc>
                    <a:spcPct val="160000"/>
                  </a:lnSpc>
                </a:pPr>
                <a:r>
                  <a:rPr lang="en-US" sz="1600" dirty="0" err="1"/>
                  <a:t>Açılı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parantezler</a:t>
                </a:r>
                <a:r>
                  <a:rPr lang="en-US" sz="1600" dirty="0"/>
                  <a:t> ⟨. . .⟩ </a:t>
                </a:r>
                <a:r>
                  <a:rPr lang="en-US" sz="1600" dirty="0" err="1"/>
                  <a:t>bir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tuple'ın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alanlarını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tanımlar</a:t>
                </a:r>
                <a:r>
                  <a:rPr lang="en-US" sz="1600" dirty="0"/>
                  <a:t>. Bu </a:t>
                </a:r>
                <a:r>
                  <a:rPr lang="en-US" sz="1600" dirty="0" err="1"/>
                  <a:t>gösterimi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kullanarak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Şekil</a:t>
                </a:r>
                <a:r>
                  <a:rPr lang="en-US" sz="1600" dirty="0"/>
                  <a:t> 3.1'de </a:t>
                </a:r>
                <a:r>
                  <a:rPr lang="en-US" sz="1600" dirty="0" err="1"/>
                  <a:t>gösterilen</a:t>
                </a:r>
                <a:r>
                  <a:rPr lang="en-US" sz="1600" dirty="0"/>
                  <a:t> ilk Students </a:t>
                </a:r>
                <a:r>
                  <a:rPr lang="en-US" sz="1600" dirty="0" err="1"/>
                  <a:t>tuple'ı</a:t>
                </a:r>
                <a:r>
                  <a:rPr lang="en-US" sz="1600" dirty="0"/>
                  <a:t> ⟨</a:t>
                </a:r>
                <a:r>
                  <a:rPr lang="en-US" sz="1600" dirty="0" err="1"/>
                  <a:t>sid</a:t>
                </a:r>
                <a:r>
                  <a:rPr lang="en-US" sz="1600" dirty="0"/>
                  <a:t>: 50000, name: Dave, login: </a:t>
                </a:r>
                <a:r>
                  <a:rPr lang="en-US" sz="1600" dirty="0" err="1"/>
                  <a:t>dave@cs</a:t>
                </a:r>
                <a:r>
                  <a:rPr lang="en-US" sz="1600" dirty="0"/>
                  <a:t>, age: 19, </a:t>
                </a:r>
                <a:r>
                  <a:rPr lang="en-US" sz="1600" dirty="0" err="1"/>
                  <a:t>gpa</a:t>
                </a:r>
                <a:r>
                  <a:rPr lang="en-US" sz="1600" dirty="0"/>
                  <a:t>: 3.3⟩ </a:t>
                </a:r>
                <a:r>
                  <a:rPr lang="en-US" sz="1600" dirty="0" err="1"/>
                  <a:t>olarak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yazılır</a:t>
                </a:r>
                <a:r>
                  <a:rPr lang="en-US" sz="1600" dirty="0"/>
                  <a:t>. </a:t>
                </a:r>
                <a:r>
                  <a:rPr lang="en-US" sz="1600" dirty="0" err="1"/>
                  <a:t>Kıvırcık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parantezler</a:t>
                </a:r>
                <a:r>
                  <a:rPr lang="en-US" sz="1600" dirty="0"/>
                  <a:t> {. . .} </a:t>
                </a:r>
                <a:r>
                  <a:rPr lang="en-US" sz="1600" dirty="0" err="1"/>
                  <a:t>bir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kümeyi</a:t>
                </a:r>
                <a:r>
                  <a:rPr lang="en-US" sz="1600" dirty="0"/>
                  <a:t> (</a:t>
                </a:r>
                <a:r>
                  <a:rPr lang="en-US" sz="1600" dirty="0" err="1"/>
                  <a:t>bu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tanıma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göre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tuple'lar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kümesini</a:t>
                </a:r>
                <a:r>
                  <a:rPr lang="en-US" sz="1600" dirty="0"/>
                  <a:t>) </a:t>
                </a:r>
                <a:r>
                  <a:rPr lang="en-US" sz="1600" dirty="0" err="1"/>
                  <a:t>belirtir</a:t>
                </a:r>
                <a:r>
                  <a:rPr lang="en-US" sz="1600" dirty="0"/>
                  <a:t>. </a:t>
                </a:r>
                <a:r>
                  <a:rPr lang="en-US" sz="1600" dirty="0" err="1"/>
                  <a:t>Dikey</a:t>
                </a:r>
                <a:r>
                  <a:rPr lang="en-US" sz="1600" dirty="0"/>
                  <a:t> </a:t>
                </a:r>
                <a:r>
                  <a:rPr lang="en-US" sz="1600" dirty="0" err="1"/>
                  <a:t>çubuk</a:t>
                </a:r>
                <a:r>
                  <a:rPr lang="en-US" sz="1600" dirty="0"/>
                  <a:t> | '</a:t>
                </a:r>
                <a:r>
                  <a:rPr lang="en-US" sz="1600" dirty="0" err="1"/>
                  <a:t>öyle</a:t>
                </a:r>
                <a:r>
                  <a:rPr lang="en-US" sz="1600" dirty="0"/>
                  <a:t> ki' </a:t>
                </a:r>
                <a:r>
                  <a:rPr lang="en-US" sz="1600" dirty="0" err="1"/>
                  <a:t>olarak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okunmalıdır</a:t>
                </a:r>
                <a:r>
                  <a:rPr lang="en-US" sz="1600" dirty="0"/>
                  <a:t>, ∈ </a:t>
                </a:r>
                <a:r>
                  <a:rPr lang="en-US" sz="1600" dirty="0" err="1"/>
                  <a:t>sembolü</a:t>
                </a:r>
                <a:r>
                  <a:rPr lang="en-US" sz="1600" dirty="0"/>
                  <a:t> '</a:t>
                </a:r>
                <a:r>
                  <a:rPr lang="en-US" sz="1600" dirty="0" err="1"/>
                  <a:t>içinde</a:t>
                </a:r>
                <a:r>
                  <a:rPr lang="en-US" sz="1600" dirty="0"/>
                  <a:t>' </a:t>
                </a:r>
                <a:r>
                  <a:rPr lang="en-US" sz="1600" dirty="0" err="1"/>
                  <a:t>olarak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okunmalıdır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dikey</a:t>
                </a:r>
                <a:r>
                  <a:rPr lang="en-US" sz="1600" dirty="0"/>
                  <a:t> </a:t>
                </a:r>
                <a:r>
                  <a:rPr lang="en-US" sz="1600" dirty="0" err="1"/>
                  <a:t>çubuğun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sağındaki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ifade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kümedeki</a:t>
                </a:r>
                <a:r>
                  <a:rPr lang="en-US" sz="1600" dirty="0"/>
                  <a:t> her </a:t>
                </a:r>
                <a:r>
                  <a:rPr lang="en-US" sz="1600" dirty="0" err="1"/>
                  <a:t>tuple'ın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alan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değerleri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tarafından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karşılanması</a:t>
                </a:r>
                <a:r>
                  <a:rPr lang="en-US" sz="1600" dirty="0"/>
                  <a:t> </a:t>
                </a:r>
                <a:r>
                  <a:rPr lang="en-US" sz="1600" dirty="0" err="1"/>
                  <a:t>gereken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bir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koşuldur</a:t>
                </a:r>
                <a:r>
                  <a:rPr lang="en-US" sz="1600" dirty="0"/>
                  <a:t>. Bu </a:t>
                </a:r>
                <a:r>
                  <a:rPr lang="en-US" sz="1600" dirty="0" err="1"/>
                  <a:t>nedenle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bir</a:t>
                </a:r>
                <a:r>
                  <a:rPr lang="en-US" sz="1600" dirty="0"/>
                  <a:t> R </a:t>
                </a:r>
                <a:r>
                  <a:rPr lang="en-US" sz="1600" dirty="0" err="1"/>
                  <a:t>örneği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bir</a:t>
                </a:r>
                <a:r>
                  <a:rPr lang="en-US" sz="1600" dirty="0"/>
                  <a:t> tuple </a:t>
                </a:r>
                <a:r>
                  <a:rPr lang="en-US" sz="1600" dirty="0" err="1"/>
                  <a:t>kümesi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olarak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tanımlanır</a:t>
                </a:r>
                <a:r>
                  <a:rPr lang="en-US" sz="1600" dirty="0"/>
                  <a:t>. Her </a:t>
                </a:r>
                <a:r>
                  <a:rPr lang="en-US" sz="1600" dirty="0" err="1"/>
                  <a:t>tuple'ın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alanları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ilişki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şemasındaki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alanlara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karşılık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gelmelidir</a:t>
                </a:r>
                <a:r>
                  <a:rPr lang="en-US" sz="1600" dirty="0"/>
                  <a:t>.</a:t>
                </a:r>
                <a:endParaRPr lang="en-TR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EC720-3590-1087-E915-6512F2115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049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F0753-C0DD-1D2A-BF9B-443AAF620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57D4-6B31-614A-1D08-C06C64BC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Katılım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Kısıtlamalarıyla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İlişki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6F2B-B9E1-B5F6-3907-EC47B6261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 algn="just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Ayrıca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departmanın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yöneticisi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gerektiği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katılım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yakalar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Ssn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boş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alamayacağından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Dept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Mgr'nin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Employees'de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yönetici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tuple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Varsayılan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açıkça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belirtilmesi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gerekmeyen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NO ACTION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belirtimi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Employees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Dept_Mgr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tarafından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işaret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edildiği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sürece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silinemeyeceğini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garanti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Böyle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Employees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istiyorsak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önce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Dept_Mgr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yeni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yönetici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değiştirmeliyiz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(NO ACTION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yerine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CASCADE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belirtebilirdik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departman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hakkında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bilgileri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sadece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yöneticisi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kovulmuş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diye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biraz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aşırı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görünüyor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!)</a:t>
            </a:r>
          </a:p>
          <a:p>
            <a:pPr marL="296863" lvl="2" indent="-285750" algn="just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effectLst/>
                <a:latin typeface="Monaco" pitchFamily="2" charset="77"/>
              </a:rPr>
              <a:t>CREATE TABLE </a:t>
            </a:r>
            <a:r>
              <a:rPr lang="en-US" sz="1050" dirty="0" err="1">
                <a:solidFill>
                  <a:srgbClr val="000000"/>
                </a:solidFill>
                <a:effectLst/>
                <a:latin typeface="Monaco" pitchFamily="2" charset="77"/>
              </a:rPr>
              <a:t>Dept_Mgr</a:t>
            </a:r>
            <a:r>
              <a:rPr lang="en-US" sz="1050" dirty="0">
                <a:solidFill>
                  <a:srgbClr val="000000"/>
                </a:solidFill>
                <a:effectLst/>
                <a:latin typeface="Monaco" pitchFamily="2" charset="77"/>
              </a:rPr>
              <a:t> (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050" dirty="0">
                <a:solidFill>
                  <a:srgbClr val="000000"/>
                </a:solidFill>
                <a:effectLst/>
                <a:latin typeface="Monaco" pitchFamily="2" charset="77"/>
              </a:rPr>
              <a:t>did INTEGER,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effectLst/>
                <a:latin typeface="Monaco" pitchFamily="2" charset="77"/>
              </a:rPr>
              <a:t>	</a:t>
            </a:r>
            <a:r>
              <a:rPr lang="en-US" sz="1050" dirty="0" err="1">
                <a:solidFill>
                  <a:srgbClr val="000000"/>
                </a:solidFill>
                <a:effectLst/>
                <a:latin typeface="Monaco" pitchFamily="2" charset="77"/>
              </a:rPr>
              <a:t>dname</a:t>
            </a:r>
            <a:r>
              <a:rPr lang="en-US" sz="1050" dirty="0">
                <a:solidFill>
                  <a:srgbClr val="000000"/>
                </a:solidFill>
                <a:effectLst/>
                <a:latin typeface="Monaco" pitchFamily="2" charset="77"/>
              </a:rPr>
              <a:t> CHAR(20),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effectLst/>
                <a:latin typeface="Monaco" pitchFamily="2" charset="77"/>
              </a:rPr>
              <a:t>	budget REAL,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effectLst/>
                <a:latin typeface="Monaco" pitchFamily="2" charset="77"/>
              </a:rPr>
              <a:t>	</a:t>
            </a:r>
            <a:r>
              <a:rPr lang="en-US" sz="105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050" dirty="0">
                <a:solidFill>
                  <a:srgbClr val="000000"/>
                </a:solidFill>
                <a:effectLst/>
                <a:latin typeface="Monaco" pitchFamily="2" charset="77"/>
              </a:rPr>
              <a:t> CHAR(11) NOT NULL,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effectLst/>
                <a:latin typeface="Monaco" pitchFamily="2" charset="77"/>
              </a:rPr>
              <a:t>	since DATE,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effectLst/>
                <a:latin typeface="Monaco" pitchFamily="2" charset="77"/>
              </a:rPr>
              <a:t>	PRIMARY KEY (did),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effectLst/>
                <a:latin typeface="Monaco" pitchFamily="2" charset="77"/>
              </a:rPr>
              <a:t>	FOREIGN KEY (</a:t>
            </a:r>
            <a:r>
              <a:rPr lang="en-US" sz="105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050" dirty="0">
                <a:solidFill>
                  <a:srgbClr val="000000"/>
                </a:solidFill>
                <a:effectLst/>
                <a:latin typeface="Monaco" pitchFamily="2" charset="77"/>
              </a:rPr>
              <a:t>) REFERENCES Employees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effectLst/>
                <a:latin typeface="Monaco" pitchFamily="2" charset="77"/>
              </a:rPr>
              <a:t>	ON DELETE NO ACTION )</a:t>
            </a:r>
          </a:p>
          <a:p>
            <a:pPr marL="11113" lvl="2" indent="0" algn="just">
              <a:lnSpc>
                <a:spcPct val="150000"/>
              </a:lnSpc>
              <a:buNone/>
            </a:pPr>
            <a:endParaRPr lang="en-US" sz="16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7602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C939-8DD3-19AE-2FF0-040090B8F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8CD4-0D4C-EBF4-BB9B-15D13D7D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Katılım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Kısıtlamalarıyla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İlişki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4A7C-C696-BAE6-089E-7B1429C55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yazık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ki,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onaylar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kullanmak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dışında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SQL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kullanarak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yakalayamayacağımız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birçok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katılım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vardır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Tablo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onaylar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SQL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dilinin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gücü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kullanılarak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belirtilebilir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çok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açıklayıcıdır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kontrol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edilmesi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uygulanması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çok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pahalıdır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genel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kullanmadan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WorksIn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ilişkisindeki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katılım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uygulayamayız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Nedenini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görmek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diyagramını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ilişkilere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çevirerek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WorksIn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düşünün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Çalışanlar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Departmanlara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atıfta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bulunan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anahtarlar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ssn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alanlarını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WorksIn'de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Departmanların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toplam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katılımını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sağlamak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Departments'taki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did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değerinin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WorksIn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tuple'ında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göründüğünü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garantilemeliyiz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koşulu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Departments'taki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did'in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Works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In'e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atıfta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bulunan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olduğunu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beyan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ederek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garantilemeye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çalışabiliriz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WorksIn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aday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olmadığından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geçerli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değildir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3289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1663E-BF0E-2E5C-F3FF-CB5454086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AE53-EC9C-1F20-0279-31731CF6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Katılım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Kısıtlamalarıyla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İlişki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23BB-021A-25B4-E499-0BE20B19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SQL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kullanarak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WorksIn'de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Departments'ın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toplam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katılımını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sağlamak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iddiaya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ihtiyacımız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var.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Departments'taki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did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değerinin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WorksIn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tuple'ında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göründüğünü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garantilemeliyiz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ayrıca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WorksIn'in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yer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diğer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kümelerine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atıfta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bulunan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anahtarlar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alanlarda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örnekte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ssn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boş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olmayan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değerlere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olmalıdır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kısıtlamanın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ikinci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bölümünü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WorksIn'deki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ssn'nin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boş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içeremeyeceği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daha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güçlü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gereksinimini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uygulayarak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sağlayabiliriz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WorksIn'deki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Çalışanların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katılımının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toplam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simetrik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olduğundan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emin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1250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0A6D5-71DB-A399-E0DD-6C6426D17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7B85-4F4F-8D2E-87E9-7C3BF71B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Katılım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Kısıtlamalarıyla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İlişki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007C-A8E8-A6B1-39E9-3CBD9F70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SQL'de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ifade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edilmesi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gereken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diğer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her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Çalışanlar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varlığının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Yöneten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bağlamında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departmanı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yönetmesi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gerekliliğidir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lvl="2" indent="-285750" algn="just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marL="296863" lvl="2" indent="-285750"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Aslında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Yöneten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kullanarak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yakalayabileceğimiz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katılım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kısıtlamalarının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çoğunu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örneklemektedir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Yöneten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kümelerinden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tam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Departmanlar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kısıtlamasına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olduğu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toplam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katılım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kısıtlamasının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kümesinde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ifade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edildiği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ikili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kümesidir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962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3F9E2-C7BA-A6B6-E6C0-AD19D7A42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B3F3-A904-E4C7-DB85-B3650295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Zayıf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Varlık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38E-B377-2289-0116-E44F75EAE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Zayıf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zaman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çok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ikili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ilişkiye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katılır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toplam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katılımı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vardır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İ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kinci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yaklaşım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durumda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idealdir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zayıf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varlığın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yalnızca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kısmi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olduğu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gerçeğini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hesaba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katmalıyız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Ayrıca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silindiğinde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olunan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zayıf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varlıkların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silinmesini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isteriz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lvl="2" indent="-285750" algn="just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019054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91D4D-AF93-A4B2-B072-53EDCD30F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F21-80DB-43B7-BB65-7C00ECE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Zayıf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Varlık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D0E0-8A2A-8F53-C408-C1952728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lvl="2" indent="-285750"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3.14'te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gösterilen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kısmi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pname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Bağımlılar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zayıf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alalım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Bir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Bağımlılar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varlığı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yalnızca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Employees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varlığının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Bağımlılar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varlığının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pname'ini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alırsak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benzersiz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tanımlanabilir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Employees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varlığı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silinirse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Bağımlılar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varlığı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silinmelidir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lvl="2" indent="-285750"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Aşağıdaki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Dep Policy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tanımıyla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istenen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semantiği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yakalayabiliriz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</p:txBody>
      </p:sp>
      <p:pic>
        <p:nvPicPr>
          <p:cNvPr id="5" name="Picture 4" descr="A diagram of a policy&#10;&#10;Description automatically generated">
            <a:extLst>
              <a:ext uri="{FF2B5EF4-FFF2-40B4-BE49-F238E27FC236}">
                <a16:creationId xmlns:a16="http://schemas.microsoft.com/office/drawing/2014/main" id="{ED2D9354-9F12-94EB-C34F-5D2436A78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3784600"/>
            <a:ext cx="75692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08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E6A71-FAA8-2434-8D02-81C54322D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4824-3C0A-BBBE-26FE-1636C01F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Zayıf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Varlık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Kümelerini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8500-FB71-7232-62FE-AA447EE3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CREATE TABLE Dep Policy (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	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pname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CHAR(20),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age INTEGER,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cost REAL,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CHAR(11),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PRIMARY KEY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pname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FOREIGN KEY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ssn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 REFERENCES Employees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	ON DELETE CASCADE 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Dependents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zayıf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olduğundan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⟨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pname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ssn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⟩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olduğunu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unutmayın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Dependents'taki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toplam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katılım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kısıtlamasına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Dependents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varlığının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Employees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varlığıyla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ilişkilendirildiğinden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emin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olmalıyız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Yani,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ssn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boş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olamaz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ssn'nin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parçası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nedeniyle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sağlanır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CASCADE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seçeneği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karşılık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Employees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ikilisi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silindiğinde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politikası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bağımlıları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hakkındaki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bilgilerin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silinmesini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sağlar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lvl="2" indent="-285750" algn="just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5" name="Picture 4" descr="A diagram of a policy&#10;&#10;Description automatically generated">
            <a:extLst>
              <a:ext uri="{FF2B5EF4-FFF2-40B4-BE49-F238E27FC236}">
                <a16:creationId xmlns:a16="http://schemas.microsoft.com/office/drawing/2014/main" id="{06A1C33D-7327-86C4-E14A-9E356A15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690689"/>
            <a:ext cx="5867400" cy="195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879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C2618-A5A9-E490-7E44-D49B5AFA9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E344-644C-C715-B0B6-F0439596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Sınıf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Hiyerarşilerini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Çevirmek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2CDC-193E-06CD-B171-02D67EE4E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994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ISA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hiyerarşilerini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almanın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yaklaşımı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vardır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Her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kümesini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Employees,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Hourly_Employees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Contract_Employees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ayrı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ilişkiye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eşleyebiliriz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Burada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Hourly_Employees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'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ı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alalım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;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Contract_Employees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benzer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şekilde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alınır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3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Hourly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_Employees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Hourly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_Employees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'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ın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saatlik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ücretlerini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çalışılan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saat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niteliklerini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Ayrıca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Hourly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_Employees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görevi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gören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üst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sınıfın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örnekte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ssn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niteliklerini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üst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sınıfa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(Employees)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atıfta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bulunan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yabancı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anahtarı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Her </a:t>
            </a:r>
            <a:r>
              <a:rPr lang="en-US" sz="13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Hourly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_Employees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varlığı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ad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lot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niteliklerinin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üst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sınıfın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(Employees)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karşılık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gelen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satırında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saklanır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Üst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sınıf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ikilisi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silinirse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silmenin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Hourly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_Employees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'a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kademeli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aktarılması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gerektiğini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unutmayın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Alternatif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Hourly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_Employees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Contract_Employees'e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karşılık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gelen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sadece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oluşturabiliriz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3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Hourly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_Employees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Hourly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_Employees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'in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niteliklerinin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yanı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sıra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Employees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niteliklerini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de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ssn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isim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parti,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saatlik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ücretler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çalışılan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saatler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).</a:t>
            </a:r>
          </a:p>
        </p:txBody>
      </p:sp>
      <p:pic>
        <p:nvPicPr>
          <p:cNvPr id="6" name="Picture 5" descr="A diagram of a company structure&#10;&#10;Description automatically generated">
            <a:extLst>
              <a:ext uri="{FF2B5EF4-FFF2-40B4-BE49-F238E27FC236}">
                <a16:creationId xmlns:a16="http://schemas.microsoft.com/office/drawing/2014/main" id="{1331D5D2-2F7D-7139-46BC-B4C3F323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724" y="1825625"/>
            <a:ext cx="3377076" cy="30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157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25825-1424-C557-B11C-2D25AB941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BEC7-92AD-BF04-6D71-EF9669F2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Sınıf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Hiyerarşilerini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Çevirmek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3F29-97B7-B2AE-E7E0-37E8F440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994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İlk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yaklaşım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geneldir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zaman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uygulanabilir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çalışanları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incelemek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istediğimiz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alt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sınıflara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özgü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nitelikleri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önemsemediğimiz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sorgular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Çalışanlar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kullanılarak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kolayca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işlenir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saatlik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çalışanları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incelemek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istediğimiz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sorgular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isim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partiyi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almak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Saatlik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Emps'i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duruma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Sözleşmeli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Emps'i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Çalışanlarla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birleştirmemizi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gerektirebilir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İkinci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yaklaşım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ne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saatlik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ne de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sözleşmeli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çalışanlarımız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varsa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uygulanabilir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değildir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çünkü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çalışanları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depolamanın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yolu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yoktur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Ayrıca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hem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Saatlik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Emps hem de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Sözleşmeli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Emps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varlığıysa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isim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parti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değerleri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kez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depolanır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Öte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yandan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yalnızca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saatlik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çalışanları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incelemesi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gereken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artık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bunu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yalnızca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ilişkiyi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inceleyerek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yapabilir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yaklaşımlar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arasındaki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seçim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açıkça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verilerin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semantiğine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ortak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işlemlerin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sıklığına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bağlıdır</a:t>
            </a:r>
            <a:r>
              <a:rPr lang="en-US" sz="13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</p:txBody>
      </p:sp>
      <p:pic>
        <p:nvPicPr>
          <p:cNvPr id="6" name="Picture 5" descr="A diagram of a company structure&#10;&#10;Description automatically generated">
            <a:extLst>
              <a:ext uri="{FF2B5EF4-FFF2-40B4-BE49-F238E27FC236}">
                <a16:creationId xmlns:a16="http://schemas.microsoft.com/office/drawing/2014/main" id="{9BE7D36F-4A44-4D34-41E6-A81BDF90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724" y="1825625"/>
            <a:ext cx="3377076" cy="30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025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83A9A-9D37-2ADA-284D-6AEF7B76E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CE17-888B-CEE9-4EED-8B08633D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ER </a:t>
            </a:r>
            <a:r>
              <a:rPr lang="en-US" sz="3600" dirty="0" err="1">
                <a:solidFill>
                  <a:srgbClr val="00B0F0"/>
                </a:solidFill>
              </a:rPr>
              <a:t>Diyagramlarını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Toplama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ile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00A5-DBAC-8F5B-493A-05FF6AA1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244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Toplama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işlemini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modele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çevirmek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kolaydır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çünkü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modelde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varlıklar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arasında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gerçek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ayrım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yoktur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Projeler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Departmanlar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varlık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Sponsorlar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önceki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bölümlerde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açıklandığı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eşlenir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Monitors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kümesi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aşağıdaki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niteliklere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oluştururuz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Çalışanların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nitelikleri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ssn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Sponsorların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nitelikleri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(did,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Monitors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tanımlayıcı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nitelikleri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(until). </a:t>
            </a:r>
          </a:p>
        </p:txBody>
      </p:sp>
      <p:pic>
        <p:nvPicPr>
          <p:cNvPr id="5" name="Picture 4" descr="A diagram of a company structure&#10;&#10;Description automatically generated">
            <a:extLst>
              <a:ext uri="{FF2B5EF4-FFF2-40B4-BE49-F238E27FC236}">
                <a16:creationId xmlns:a16="http://schemas.microsoft.com/office/drawing/2014/main" id="{F7219214-775F-6AE6-4789-A993BED1D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90688"/>
            <a:ext cx="6233160" cy="41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E2EA9-A8AA-6326-9CF7-56E0D52E5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E72F-A1F4-5A37-DA86-1FDDB328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İlişkisel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9015-E9B0-793F-2223-554141EBE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600" dirty="0"/>
              <a:t>Bir </a:t>
            </a:r>
            <a:r>
              <a:rPr lang="en-US" sz="1600" dirty="0" err="1"/>
              <a:t>ilişkinin</a:t>
            </a:r>
            <a:r>
              <a:rPr lang="en-US" sz="1600" dirty="0"/>
              <a:t> </a:t>
            </a:r>
            <a:r>
              <a:rPr lang="en-US" sz="1600" dirty="0" err="1"/>
              <a:t>derecesi</a:t>
            </a:r>
            <a:r>
              <a:rPr lang="en-US" sz="1600" dirty="0"/>
              <a:t>, </a:t>
            </a:r>
            <a:r>
              <a:rPr lang="en-US" sz="1600" dirty="0" err="1"/>
              <a:t>aynı</a:t>
            </a:r>
            <a:r>
              <a:rPr lang="en-US" sz="1600" dirty="0"/>
              <a:t> </a:t>
            </a:r>
            <a:r>
              <a:rPr lang="en-US" sz="1600" dirty="0" err="1"/>
              <a:t>zamanda</a:t>
            </a:r>
            <a:r>
              <a:rPr lang="en-US" sz="1600" dirty="0"/>
              <a:t> </a:t>
            </a:r>
            <a:r>
              <a:rPr lang="en-US" sz="1600" dirty="0" err="1"/>
              <a:t>aritesi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da </a:t>
            </a:r>
            <a:r>
              <a:rPr lang="en-US" sz="1600" dirty="0" err="1"/>
              <a:t>adlandırılır</a:t>
            </a:r>
            <a:r>
              <a:rPr lang="en-US" sz="1600" dirty="0"/>
              <a:t>, </a:t>
            </a:r>
            <a:r>
              <a:rPr lang="en-US" sz="1600" dirty="0" err="1"/>
              <a:t>alanların</a:t>
            </a:r>
            <a:r>
              <a:rPr lang="en-US" sz="1600" dirty="0"/>
              <a:t> </a:t>
            </a:r>
            <a:r>
              <a:rPr lang="en-US" sz="1600" dirty="0" err="1"/>
              <a:t>sayısıdır</a:t>
            </a:r>
            <a:r>
              <a:rPr lang="en-US" sz="1600" dirty="0"/>
              <a:t>. Bir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örneğinin</a:t>
            </a:r>
            <a:r>
              <a:rPr lang="en-US" sz="1600" dirty="0"/>
              <a:t> </a:t>
            </a:r>
            <a:r>
              <a:rPr lang="en-US" sz="1600" dirty="0" err="1"/>
              <a:t>kardinalitesi</a:t>
            </a:r>
            <a:r>
              <a:rPr lang="en-US" sz="1600" dirty="0"/>
              <a:t>, </a:t>
            </a:r>
            <a:r>
              <a:rPr lang="en-US" sz="1600" dirty="0" err="1"/>
              <a:t>içindeki</a:t>
            </a:r>
            <a:r>
              <a:rPr lang="en-US" sz="1600" dirty="0"/>
              <a:t> </a:t>
            </a:r>
            <a:r>
              <a:rPr lang="en-US" sz="1600" dirty="0" err="1"/>
              <a:t>tupleların</a:t>
            </a:r>
            <a:r>
              <a:rPr lang="en-US" sz="1600" dirty="0"/>
              <a:t> </a:t>
            </a:r>
            <a:r>
              <a:rPr lang="en-US" sz="1600" dirty="0" err="1"/>
              <a:t>sayısıdır</a:t>
            </a:r>
            <a:r>
              <a:rPr lang="en-US" sz="1600" dirty="0"/>
              <a:t>. </a:t>
            </a:r>
            <a:r>
              <a:rPr lang="en-US" sz="1600" dirty="0" err="1"/>
              <a:t>Şekil</a:t>
            </a:r>
            <a:r>
              <a:rPr lang="en-US" sz="1600" dirty="0"/>
              <a:t> 3.1'de, </a:t>
            </a:r>
            <a:r>
              <a:rPr lang="en-US" sz="1600" dirty="0" err="1"/>
              <a:t>ilişkinin</a:t>
            </a:r>
            <a:r>
              <a:rPr lang="en-US" sz="1600" dirty="0"/>
              <a:t> </a:t>
            </a:r>
            <a:r>
              <a:rPr lang="en-US" sz="1600" dirty="0" err="1"/>
              <a:t>derecesi</a:t>
            </a:r>
            <a:r>
              <a:rPr lang="en-US" sz="1600" dirty="0"/>
              <a:t> (</a:t>
            </a:r>
            <a:r>
              <a:rPr lang="en-US" sz="1600" dirty="0" err="1"/>
              <a:t>sütun</a:t>
            </a:r>
            <a:r>
              <a:rPr lang="en-US" sz="1600" dirty="0"/>
              <a:t> </a:t>
            </a:r>
            <a:r>
              <a:rPr lang="en-US" sz="1600" dirty="0" err="1"/>
              <a:t>sayısı</a:t>
            </a:r>
            <a:r>
              <a:rPr lang="en-US" sz="1600" dirty="0"/>
              <a:t>) </a:t>
            </a:r>
            <a:r>
              <a:rPr lang="en-US" sz="1600" dirty="0" err="1"/>
              <a:t>beştir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örneğin</a:t>
            </a:r>
            <a:r>
              <a:rPr lang="en-US" sz="1600" dirty="0"/>
              <a:t> </a:t>
            </a:r>
            <a:r>
              <a:rPr lang="en-US" sz="1600" dirty="0" err="1"/>
              <a:t>kardinalitesi</a:t>
            </a:r>
            <a:r>
              <a:rPr lang="en-US" sz="1600" dirty="0"/>
              <a:t> </a:t>
            </a:r>
            <a:r>
              <a:rPr lang="en-US" sz="1600" dirty="0" err="1"/>
              <a:t>altıdır</a:t>
            </a:r>
            <a:r>
              <a:rPr lang="en-US" sz="1600" dirty="0"/>
              <a:t>.</a:t>
            </a:r>
          </a:p>
          <a:p>
            <a:pPr>
              <a:lnSpc>
                <a:spcPct val="160000"/>
              </a:lnSpc>
            </a:pPr>
            <a:r>
              <a:rPr lang="en-US" sz="1600" dirty="0" err="1"/>
              <a:t>İlişkisel</a:t>
            </a:r>
            <a:r>
              <a:rPr lang="en-US" sz="1600" dirty="0"/>
              <a:t> </a:t>
            </a:r>
            <a:r>
              <a:rPr lang="en-US" sz="1600" dirty="0" err="1"/>
              <a:t>veritabanı</a:t>
            </a:r>
            <a:r>
              <a:rPr lang="en-US" sz="1600" dirty="0"/>
              <a:t>, </a:t>
            </a:r>
            <a:r>
              <a:rPr lang="en-US" sz="1600" dirty="0" err="1"/>
              <a:t>belirgin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adlarına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ilişkilerin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koleksiyonudur</a:t>
            </a:r>
            <a:r>
              <a:rPr lang="en-US" sz="1600" dirty="0"/>
              <a:t>. </a:t>
            </a:r>
            <a:r>
              <a:rPr lang="en-US" sz="1600" dirty="0" err="1"/>
              <a:t>İlişkisel</a:t>
            </a:r>
            <a:r>
              <a:rPr lang="en-US" sz="1600" dirty="0"/>
              <a:t> </a:t>
            </a:r>
            <a:r>
              <a:rPr lang="en-US" sz="1600" dirty="0" err="1"/>
              <a:t>veritabanı</a:t>
            </a:r>
            <a:r>
              <a:rPr lang="en-US" sz="1600" dirty="0"/>
              <a:t> </a:t>
            </a:r>
            <a:r>
              <a:rPr lang="en-US" sz="1600" dirty="0" err="1"/>
              <a:t>şeması</a:t>
            </a:r>
            <a:r>
              <a:rPr lang="en-US" sz="1600" dirty="0"/>
              <a:t>, </a:t>
            </a:r>
            <a:r>
              <a:rPr lang="en-US" sz="1600" dirty="0" err="1"/>
              <a:t>veritabanındaki</a:t>
            </a:r>
            <a:r>
              <a:rPr lang="en-US" sz="1600" dirty="0"/>
              <a:t> </a:t>
            </a:r>
            <a:r>
              <a:rPr lang="en-US" sz="1600" dirty="0" err="1"/>
              <a:t>ilişkiler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şemaların</a:t>
            </a:r>
            <a:r>
              <a:rPr lang="en-US" sz="1600" dirty="0"/>
              <a:t> </a:t>
            </a:r>
            <a:r>
              <a:rPr lang="en-US" sz="1600" dirty="0" err="1"/>
              <a:t>koleksiyonudur</a:t>
            </a:r>
            <a:r>
              <a:rPr lang="en-US" sz="1600" dirty="0"/>
              <a:t>. </a:t>
            </a:r>
            <a:r>
              <a:rPr lang="en-US" sz="1600" dirty="0" err="1"/>
              <a:t>Örneğin</a:t>
            </a:r>
            <a:r>
              <a:rPr lang="en-US" sz="1600" dirty="0"/>
              <a:t>, 1. </a:t>
            </a:r>
            <a:r>
              <a:rPr lang="en-US" sz="1600" dirty="0" err="1"/>
              <a:t>Bölüm'de</a:t>
            </a:r>
            <a:r>
              <a:rPr lang="en-US" sz="1600" dirty="0"/>
              <a:t>, </a:t>
            </a:r>
            <a:r>
              <a:rPr lang="en-US" sz="1600" dirty="0" err="1"/>
              <a:t>Öğrenciler</a:t>
            </a:r>
            <a:r>
              <a:rPr lang="en-US" sz="1600" dirty="0"/>
              <a:t>, </a:t>
            </a:r>
            <a:r>
              <a:rPr lang="en-US" sz="1600" dirty="0" err="1"/>
              <a:t>Fakülte</a:t>
            </a:r>
            <a:r>
              <a:rPr lang="en-US" sz="1600" dirty="0"/>
              <a:t>, </a:t>
            </a:r>
            <a:r>
              <a:rPr lang="en-US" sz="1600" dirty="0" err="1"/>
              <a:t>Dersler</a:t>
            </a:r>
            <a:r>
              <a:rPr lang="en-US" sz="1600" dirty="0"/>
              <a:t>, </a:t>
            </a:r>
            <a:r>
              <a:rPr lang="en-US" sz="1600" dirty="0" err="1"/>
              <a:t>Odalar</a:t>
            </a:r>
            <a:r>
              <a:rPr lang="en-US" sz="1600" dirty="0"/>
              <a:t>, </a:t>
            </a:r>
            <a:r>
              <a:rPr lang="en-US" sz="1600" dirty="0" err="1"/>
              <a:t>Kayıtlı</a:t>
            </a:r>
            <a:r>
              <a:rPr lang="en-US" sz="1600" dirty="0"/>
              <a:t>, </a:t>
            </a:r>
            <a:r>
              <a:rPr lang="en-US" sz="1600" dirty="0" err="1"/>
              <a:t>Öğretir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Toplantılar</a:t>
            </a:r>
            <a:r>
              <a:rPr lang="en-US" sz="1600" dirty="0"/>
              <a:t> </a:t>
            </a:r>
            <a:r>
              <a:rPr lang="en-US" sz="1600" dirty="0" err="1"/>
              <a:t>adlı</a:t>
            </a:r>
            <a:r>
              <a:rPr lang="en-US" sz="1600" dirty="0"/>
              <a:t> </a:t>
            </a:r>
            <a:r>
              <a:rPr lang="en-US" sz="1600" dirty="0" err="1"/>
              <a:t>ilişkilere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üniversite</a:t>
            </a:r>
            <a:r>
              <a:rPr lang="en-US" sz="1600" dirty="0"/>
              <a:t> </a:t>
            </a:r>
            <a:r>
              <a:rPr lang="en-US" sz="1600" dirty="0" err="1"/>
              <a:t>veritabanını</a:t>
            </a:r>
            <a:r>
              <a:rPr lang="en-US" sz="1600" dirty="0"/>
              <a:t> </a:t>
            </a:r>
            <a:r>
              <a:rPr lang="en-US" sz="1600" dirty="0" err="1"/>
              <a:t>ele</a:t>
            </a:r>
            <a:r>
              <a:rPr lang="en-US" sz="1600" dirty="0"/>
              <a:t> </a:t>
            </a:r>
            <a:r>
              <a:rPr lang="en-US" sz="1600" dirty="0" err="1"/>
              <a:t>aldık</a:t>
            </a:r>
            <a:r>
              <a:rPr lang="en-US" sz="1600" dirty="0"/>
              <a:t>. </a:t>
            </a:r>
            <a:r>
              <a:rPr lang="en-US" sz="1600" dirty="0" err="1"/>
              <a:t>İlişkisel</a:t>
            </a:r>
            <a:r>
              <a:rPr lang="en-US" sz="1600" dirty="0"/>
              <a:t> </a:t>
            </a:r>
            <a:r>
              <a:rPr lang="en-US" sz="1600" dirty="0" err="1"/>
              <a:t>veritabanının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örneği</a:t>
            </a:r>
            <a:r>
              <a:rPr lang="en-US" sz="1600" dirty="0"/>
              <a:t>, </a:t>
            </a:r>
            <a:r>
              <a:rPr lang="en-US" sz="1600" dirty="0" err="1"/>
              <a:t>veritabanı</a:t>
            </a:r>
            <a:r>
              <a:rPr lang="en-US" sz="1600" dirty="0"/>
              <a:t> </a:t>
            </a:r>
            <a:r>
              <a:rPr lang="en-US" sz="1600" dirty="0" err="1"/>
              <a:t>şemasındaki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şeması</a:t>
            </a:r>
            <a:r>
              <a:rPr lang="en-US" sz="1600" dirty="0"/>
              <a:t> </a:t>
            </a:r>
            <a:r>
              <a:rPr lang="en-US" sz="1600" dirty="0" err="1"/>
              <a:t>başına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tane</a:t>
            </a:r>
            <a:r>
              <a:rPr lang="en-US" sz="1600" dirty="0"/>
              <a:t> </a:t>
            </a:r>
            <a:r>
              <a:rPr lang="en-US" sz="1600" dirty="0" err="1"/>
              <a:t>olmak</a:t>
            </a:r>
            <a:r>
              <a:rPr lang="en-US" sz="1600" dirty="0"/>
              <a:t> </a:t>
            </a:r>
            <a:r>
              <a:rPr lang="en-US" sz="1600" dirty="0" err="1"/>
              <a:t>üzere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örneği</a:t>
            </a:r>
            <a:r>
              <a:rPr lang="en-US" sz="1600" dirty="0"/>
              <a:t> </a:t>
            </a:r>
            <a:r>
              <a:rPr lang="en-US" sz="1600" dirty="0" err="1"/>
              <a:t>koleksiyonudur</a:t>
            </a:r>
            <a:r>
              <a:rPr lang="en-US" sz="1600" dirty="0"/>
              <a:t>; </a:t>
            </a:r>
            <a:r>
              <a:rPr lang="en-US" sz="1600" dirty="0" err="1"/>
              <a:t>elbette</a:t>
            </a:r>
            <a:r>
              <a:rPr lang="en-US" sz="1600" dirty="0"/>
              <a:t>, her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örneği</a:t>
            </a:r>
            <a:r>
              <a:rPr lang="en-US" sz="1600" dirty="0"/>
              <a:t> </a:t>
            </a:r>
            <a:r>
              <a:rPr lang="en-US" sz="1600" dirty="0" err="1"/>
              <a:t>şemasındaki</a:t>
            </a:r>
            <a:r>
              <a:rPr lang="en-US" sz="1600" dirty="0"/>
              <a:t> </a:t>
            </a:r>
            <a:r>
              <a:rPr lang="en-US" sz="1600" dirty="0" err="1"/>
              <a:t>alan</a:t>
            </a:r>
            <a:r>
              <a:rPr lang="en-US" sz="1600" dirty="0"/>
              <a:t> </a:t>
            </a:r>
            <a:r>
              <a:rPr lang="en-US" sz="1600" dirty="0" err="1"/>
              <a:t>kısıtlamalarını</a:t>
            </a:r>
            <a:r>
              <a:rPr lang="en-US" sz="1600" dirty="0"/>
              <a:t> </a:t>
            </a:r>
            <a:r>
              <a:rPr lang="en-US" sz="1600" dirty="0" err="1"/>
              <a:t>karşılamalıdır</a:t>
            </a:r>
            <a:r>
              <a:rPr lang="en-US" sz="1600" dirty="0"/>
              <a:t>.</a:t>
            </a:r>
            <a:endParaRPr lang="en-TR" sz="1600" dirty="0"/>
          </a:p>
        </p:txBody>
      </p:sp>
    </p:spTree>
    <p:extLst>
      <p:ext uri="{BB962C8B-B14F-4D97-AF65-F5344CB8AC3E}">
        <p14:creationId xmlns:p14="http://schemas.microsoft.com/office/powerpoint/2010/main" val="39747886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5D5CC-5A95-5179-5B52-C33E041CB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CFE-04F6-4900-FE54-CC70C8D9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ER </a:t>
            </a:r>
            <a:r>
              <a:rPr lang="en-US" sz="3600" dirty="0" err="1">
                <a:solidFill>
                  <a:srgbClr val="00B0F0"/>
                </a:solidFill>
              </a:rPr>
              <a:t>Diyagramlarını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Toplama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ile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3984-DBE3-8AB4-6175-C5E61890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244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çevirinin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Sponsorlar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bırakarak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daha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iyileştirilebileceği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özel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durum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vardır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Sponsorlar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alalım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did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since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niteliklerine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sahiptir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Monitörlere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ek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nedenden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dolayı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buna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ihtiyacımız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vardır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1.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Sponsorlar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tanımlayıcı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niteliklerini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örneğimizde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since)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kaydetmemiz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gerekir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2. Her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sponsorluğun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monitörü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yoktur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nedenle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Sponsorlar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ilişkisindeki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bazı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⟨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did⟩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çiftleri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Monitörler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görünmeyebilir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</p:txBody>
      </p:sp>
      <p:pic>
        <p:nvPicPr>
          <p:cNvPr id="5" name="Picture 4" descr="A diagram of a company structure&#10;&#10;Description automatically generated">
            <a:extLst>
              <a:ext uri="{FF2B5EF4-FFF2-40B4-BE49-F238E27FC236}">
                <a16:creationId xmlns:a16="http://schemas.microsoft.com/office/drawing/2014/main" id="{028193C5-83DE-C398-9984-280D3E26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90688"/>
            <a:ext cx="6233160" cy="41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51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EC731-B852-BF10-F2CD-68924F19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F779-43CD-65FB-F214-80E09620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ER </a:t>
            </a:r>
            <a:r>
              <a:rPr lang="en-US" sz="3600" dirty="0" err="1">
                <a:solidFill>
                  <a:srgbClr val="00B0F0"/>
                </a:solidFill>
              </a:rPr>
              <a:t>Diyagramlarını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Toplama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ile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Çevirme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0C9D-B9A9-19C8-71C9-596C7ACC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244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Sponsorlar'ın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tanımlayıcı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nitelikleri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yoksa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Monitörler'de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toplam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katılımı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varsa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Sponsorlar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Monitörler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⟨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did⟩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sütunlarına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bakılarak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nedenle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durumda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Sponsorlar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saklamamıza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yoktur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</p:txBody>
      </p:sp>
      <p:pic>
        <p:nvPicPr>
          <p:cNvPr id="5" name="Picture 4" descr="A diagram of a company structure&#10;&#10;Description automatically generated">
            <a:extLst>
              <a:ext uri="{FF2B5EF4-FFF2-40B4-BE49-F238E27FC236}">
                <a16:creationId xmlns:a16="http://schemas.microsoft.com/office/drawing/2014/main" id="{BE8DB283-275C-3147-8922-66E796A0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90688"/>
            <a:ext cx="6233160" cy="41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6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1C2D1-F8A1-304D-317C-136CD9953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B31E-514B-E95C-B418-3CEC9533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3600" dirty="0">
                <a:solidFill>
                  <a:srgbClr val="00B0F0"/>
                </a:solidFill>
              </a:rPr>
              <a:t>Görünümlere (Views) Giriş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056B8-9F21-EDF3-FB92-BA64B1F7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açıkça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veritabanında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saklanmayan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tanımından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gerektiği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hesaplanan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tablodur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Enrolled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ilişkilerini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alalım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Genellikle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dersten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B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notu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adlarını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tanımlayıcılarını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dersin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cid'siyle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birlikte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bulmakla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ilgilendiğimizi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varsayalım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amaçla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tanımlayabiliriz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SQL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gösterimini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CREATE VIEW B-Students (name,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course)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AS SELECT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S.sname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S.sid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E.cid</a:t>
            </a: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FROM Students S, Enrolled E WHERE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S.sid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E.sid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AND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E.grade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= ‘B’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50206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BACCB-BC2B-09D5-90C4-BC780D1C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7DE9-059E-1D16-255A-B242DC7C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3600" dirty="0">
                <a:solidFill>
                  <a:srgbClr val="00B0F0"/>
                </a:solidFill>
              </a:rPr>
              <a:t>Görünümlere (Views) Giriş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7FA1-6117-A48D-9A2C-1EE88783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426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CREATE VIEW B-Students (name,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course) AS SELECT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S.sname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S.sid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E.cid</a:t>
            </a: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FROM Students S, Enrolled E WHERE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S.sid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E.sid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AND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E.grade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= ‘B’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B-Students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Students'taki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sname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Enrolled'daki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alanlarıyla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alanlarına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name,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course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adlı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üç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sahiptir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İsteğe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bağlı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argümanlar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name,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course CREATE VIEW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ifadesinden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çıkarılırsa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sname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sütun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devralınır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yeni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tanımlarken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tıpkı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açıkça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depolanmış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kullanılabilir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3.4'te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gösterilen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Enrolled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örnekleri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önüne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alındığında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B-Students,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3.18'de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gösterilen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Kavramsal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B-Students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kullanıldığında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önce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B-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karşılık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değerlendirilir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ardından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sorgunun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kalanı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B-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belirtilen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diğer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değerlendirilir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Görünümlerdeki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sorguların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pratikte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nasıl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değerlendirildiğini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Bölüm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23'te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tartışacağız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.)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7711EE0-C363-D002-D478-A421088AD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2694305"/>
            <a:ext cx="3987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299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8F645-21EC-0DC8-66BF-64E4527B6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9ADB-647D-110A-D6EE-17E92969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3600" dirty="0">
                <a:solidFill>
                  <a:srgbClr val="00B0F0"/>
                </a:solidFill>
              </a:rPr>
              <a:t>Görünümlere (Views) Giriş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BAC3-3BFE-B7B7-1267-20FC6D259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İlişkisel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veritabanı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fiziksel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şema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kavramsal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şemadaki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ilişkilerin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dosya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organizasyonları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dizinler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açısından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nasıl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depolandığını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açıklar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Kavramsal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şema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veritabanında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depolanan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ilişkilerin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şemalarının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koleksiyonudur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Kavramsal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şemadaki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bazı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uygulamalara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gösterilebilirken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veritabanının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harici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şemasının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parçası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olabilirken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harici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şemadaki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ek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mekanizması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tanımlanabilir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mekanizması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böylece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modelde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mantıksal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bağımsızlığı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destek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sağlar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Yani,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uygulamalardan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veritabanının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kavramsal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şemasındaki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değişiklikleri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maskeleyen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harici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şemadaki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tanımlamak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kullanılabilir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depolanan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şeması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değiştirilirse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eski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şema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tanımlayabiliriz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eski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şemayı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görmeyi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bekleyen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uygulamalar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artık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kullanabilir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güvenlik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bağlamında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değerlidir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 Bir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grubuna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yalnızca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görmelerine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bilgilere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erişim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sağlayan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tanımlayabiliriz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diğer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yaşını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görmelerine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not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ortalamalarını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görmelerine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vermeyen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tanımlayabiliriz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erişmesine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verebiliriz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alttaki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tablosuna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erişemeyiz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bkz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Bölüm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17).</a:t>
            </a:r>
            <a:endParaRPr lang="en-US" sz="16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43476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8FD78-0A11-5C29-6F03-8FF5BC1E8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E541-9686-80DD-A663-876B3A1D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3600" dirty="0">
                <a:solidFill>
                  <a:srgbClr val="00B0F0"/>
                </a:solidFill>
              </a:rPr>
              <a:t>Görünümlerde Güncelleme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6BA8-4998-FDA2-8A6F-6FF7912B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mekanizmasının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arkasındaki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motivasyon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kullanıcıların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nasıl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gördüğünü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kişiselleştirmektir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Kullanıcılar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ayrımı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konusunda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endişelenmemelidir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amaç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üzerindeki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durumunda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gerçekten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sorguyu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tanımlarken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diğer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kullanılabilir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üzerindeki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güncellemeleri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belirtmek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istemek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doğaldır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Burada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ne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yazık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ki,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arasındaki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ayrım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akılda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tutulmalıdır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SQL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standardı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yalnızca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seçim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projeksiyon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tanımlanan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toplu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işlemler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kullanılmadan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güncellemelerin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belirtilmesine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güncellenebilir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denir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aşırı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basitleştirilmiştir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ruhunu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yansıtır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Böyle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kısıtlanmış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her zaman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temeldeki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tabloyu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belirsiz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olmayan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güncelleyerek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uygulanabilir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524835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95071-B3B9-1C8F-A19F-D5973F546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3BFB-3060-32B4-7D79-8A894162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3600" dirty="0">
                <a:solidFill>
                  <a:srgbClr val="00B0F0"/>
                </a:solidFill>
              </a:rPr>
              <a:t>Görünümlerde Güncelleme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2CEE-ACF7-83E4-4D5F-F0482E933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Aşağıdaki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alalım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CREATE VIEW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GoodStudents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sid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gpa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) AS SELECT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S.sid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S.gpa</a:t>
            </a:r>
            <a:r>
              <a:rPr lang="en-US" sz="12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FROM Students S WHERE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S.gpa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&gt; 3.0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Öğrenciler'deki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ilgili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değiştirerek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GoodStudents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gpa'sını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komut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uygulayabiliriz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Öğrenciler'deki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ilgili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silerek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GoodStudents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silebiliriz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altta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yatan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içermiyorsa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birkaç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görünümdeki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'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karşılık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gelebilir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'.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GoodStudents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S.sid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yerine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S.sname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kullandığımızda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durum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böyle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olur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Görünümdeki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etkileyen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komut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daha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sonra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altta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yatan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karşılık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etkiler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GoodStudents'a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ekleyerek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GoodStudents'ta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görünmeyen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sütunlarında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boş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sname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login)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GoodStudents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ekleyebiliriz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sütunlarının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boş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içermesine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verilmediğini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unutmayın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nedenle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altta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yatan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tablonun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içermeyen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aracılığıyla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eklemeye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çalışırsak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reddedilir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GoodStudents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sname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içeriyorsa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içermiyorsa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GoodStudents'a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yapılan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aracılığıyla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ekleyemeyiz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85960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04A7B-ADBB-FDE7-F9B9-4D050325B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7CA8-AD06-2126-7CC1-7BAF839D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3600" dirty="0">
                <a:solidFill>
                  <a:srgbClr val="00B0F0"/>
                </a:solidFill>
              </a:rPr>
              <a:t>Görünümlerde Güncelleme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25A9-C19F-2B5A-5B69-B71D3F179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SQL:1999'da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Güncellenebilir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Yeni SQL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standardı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hesaba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güncellenebilir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tanımlarının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sınıfını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genişletti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SQL-92'nin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aksine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FROM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ifadesinde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birden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fazla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yeni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güncellenebilir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Sezgisel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görünümün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altta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yatan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tablolardan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tam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birinden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edilirse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tablonun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görünümün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alanlarına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dahil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edilirse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güncelleyebiliriz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SQL:1999,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değiştirilebilen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güncellenebilir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yeni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satırların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eklenebildiği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(insertable-into views)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arasında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ayrım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yapar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 UNION, INTERSECT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EXCEPT SQL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yapıları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tanımlanan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güncellenebilir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olsalar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bile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eklenemez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Sezgisel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güncellenebilirlik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görünümdeki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güncellenmiş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tanımlamak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tablolardan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birindeki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tam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kadar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izlenebilmesini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sağlar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güncellenebilirlik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özelliği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de hangi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yeni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tuple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ekleyeceğimize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vermemizi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sağlamayabilir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79275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0E594-4DF6-3DF0-742C-CF948476B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1183-822E-BCF0-2DDB-1579A7C9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3600" dirty="0">
                <a:solidFill>
                  <a:srgbClr val="00B0F0"/>
                </a:solidFill>
              </a:rPr>
              <a:t>Görünümlerde Güncelleme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3652-B278-3367-2EF9-25CBDE13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 INSERT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UPDATE'in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altta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yatan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tabloyu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değiştirebileceği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böylece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ortaya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çıkan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eklenen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değiştirilen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olmayacağıdır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⟨51234, 2.8⟩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eklemeye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çalışırsak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diğer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alanlarında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boş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değerlerle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doldurulabilir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sonra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altta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yatan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tablosuna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eklenebilir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GoodStudents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görünümünde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görünmez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çünkü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gpa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&gt; 3.0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koşulunu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karşılamaz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SQL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varsayılan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eylemi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eklemeye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vermektir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görünümün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tanımına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WITH CHECK OPTION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ifadesini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ekleyerek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buna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vermeyebiliriz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Okuyucuyu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başka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açısından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tanımlandığında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arasındaki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güncellemeler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CHECK OPTION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ifadesiyle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ilgili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etkileşimin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karmaşık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8228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95D7C-88F6-54F8-6143-56435A7D2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3C72-B371-4C74-9357-9A5685D4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Görünüm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Güncellemelerini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Kısıtlamanız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Gerekiyor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21010-14FE-732E-1EF2-E73E5954F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Güncellenebilir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üzerindeki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SQL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kuralları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gereğinden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fazla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olsa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belirtilen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güncellemelerle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ilgili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bazı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sorunlar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vardır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güncellenebilecek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sınıfını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sınırlamak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iyi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neden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vardır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Students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ilişkisini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Clubs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adlı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yeni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ilişkiyi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alalım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latin typeface="Helvetica" pitchFamily="2" charset="0"/>
              </a:rPr>
              <a:t>Clubs(</a:t>
            </a:r>
            <a:r>
              <a:rPr lang="en-US" sz="1200" dirty="0" err="1">
                <a:solidFill>
                  <a:srgbClr val="000000"/>
                </a:solidFill>
                <a:effectLst/>
                <a:latin typeface="Helvetica" pitchFamily="2" charset="0"/>
              </a:rPr>
              <a:t>cname</a:t>
            </a:r>
            <a:r>
              <a:rPr lang="en-US" sz="1200" dirty="0">
                <a:solidFill>
                  <a:srgbClr val="000000"/>
                </a:solidFill>
                <a:effectLst/>
                <a:latin typeface="Helvetica" pitchFamily="2" charset="0"/>
              </a:rPr>
              <a:t>: string,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Helvetica" pitchFamily="2" charset="0"/>
              </a:rPr>
              <a:t>jyear</a:t>
            </a:r>
            <a:r>
              <a:rPr lang="en-US" sz="1200" dirty="0">
                <a:solidFill>
                  <a:srgbClr val="000000"/>
                </a:solidFill>
                <a:effectLst/>
                <a:latin typeface="Helvetica" pitchFamily="2" charset="0"/>
              </a:rPr>
              <a:t>: date,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Helvetica" pitchFamily="2" charset="0"/>
              </a:rPr>
              <a:t>mname</a:t>
            </a:r>
            <a:r>
              <a:rPr lang="en-US" sz="1200" dirty="0">
                <a:solidFill>
                  <a:srgbClr val="000000"/>
                </a:solidFill>
                <a:effectLst/>
                <a:latin typeface="Helvetica" pitchFamily="2" charset="0"/>
              </a:rPr>
              <a:t>: string)</a:t>
            </a:r>
            <a:endParaRPr lang="en-US" sz="12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Clubs'taki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tuple,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mname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adlı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öğrencinin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jyear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tarihinden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beri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cname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kulübünün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üyesi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olduğunu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belirtir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Genellikle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kulübe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üye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not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ortalaması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3'ten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büyük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adlarını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oturum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açma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bilgilerini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kulüp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kulübe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katıldıkları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tarihi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bulmakla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ilgilendiğimizi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varsayalım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amaçla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tanımlayabiliriz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0076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14E75-AFCE-EF7F-0EBA-7358F2DDA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9AEB-8978-76DA-BC1D-081885E3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Tabloların Oluşturulması ve Değiştirilmesi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C4FD-68A6-1FD7-074E-7747E8411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/>
              <a:t>CREATE TABLE </a:t>
            </a:r>
            <a:r>
              <a:rPr lang="en-US" sz="1200" dirty="0" err="1"/>
              <a:t>ifadesi</a:t>
            </a:r>
            <a:r>
              <a:rPr lang="en-US" sz="1200" dirty="0"/>
              <a:t> yeni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tablo</a:t>
            </a:r>
            <a:r>
              <a:rPr lang="en-US" sz="1200" dirty="0"/>
              <a:t> </a:t>
            </a:r>
            <a:r>
              <a:rPr lang="en-US" sz="1200" dirty="0" err="1"/>
              <a:t>tanımlamak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kullanılır</a:t>
            </a:r>
            <a:r>
              <a:rPr lang="en-US" sz="1200" dirty="0"/>
              <a:t>. Students </a:t>
            </a:r>
            <a:r>
              <a:rPr lang="en-US" sz="1200" dirty="0" err="1"/>
              <a:t>ilişkisini</a:t>
            </a:r>
            <a:r>
              <a:rPr lang="en-US" sz="1200" dirty="0"/>
              <a:t> </a:t>
            </a:r>
            <a:r>
              <a:rPr lang="en-US" sz="1200" dirty="0" err="1"/>
              <a:t>oluşturmak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aşağıdaki</a:t>
            </a:r>
            <a:r>
              <a:rPr lang="en-US" sz="1200" dirty="0"/>
              <a:t> </a:t>
            </a:r>
            <a:r>
              <a:rPr lang="en-US" sz="1200" dirty="0" err="1"/>
              <a:t>ifadeyi</a:t>
            </a:r>
            <a:r>
              <a:rPr lang="en-US" sz="1200" dirty="0"/>
              <a:t> </a:t>
            </a:r>
            <a:r>
              <a:rPr lang="en-US" sz="1200" dirty="0" err="1"/>
              <a:t>kullanabiliriz</a:t>
            </a:r>
            <a:r>
              <a:rPr lang="en-US" sz="1200" dirty="0"/>
              <a:t>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200" b="1" dirty="0">
                <a:latin typeface="Monaco" pitchFamily="2" charset="77"/>
              </a:rPr>
              <a:t>	CREATE TABLE Students ( </a:t>
            </a:r>
            <a:r>
              <a:rPr lang="en-US" sz="1200" b="1" dirty="0" err="1">
                <a:latin typeface="Monaco" pitchFamily="2" charset="77"/>
              </a:rPr>
              <a:t>sid</a:t>
            </a:r>
            <a:r>
              <a:rPr lang="en-US" sz="1200" b="1" dirty="0">
                <a:latin typeface="Monaco" pitchFamily="2" charset="77"/>
              </a:rPr>
              <a:t> CHAR(20), name CHAR(30), login CHAR(20), age INTEGER, </a:t>
            </a:r>
            <a:r>
              <a:rPr lang="en-US" sz="1200" b="1" dirty="0" err="1">
                <a:latin typeface="Monaco" pitchFamily="2" charset="77"/>
              </a:rPr>
              <a:t>gpa</a:t>
            </a:r>
            <a:r>
              <a:rPr lang="en-US" sz="1200" b="1" dirty="0">
                <a:latin typeface="Monaco" pitchFamily="2" charset="77"/>
              </a:rPr>
              <a:t> REAL )</a:t>
            </a:r>
          </a:p>
          <a:p>
            <a:pPr>
              <a:lnSpc>
                <a:spcPct val="160000"/>
              </a:lnSpc>
            </a:pPr>
            <a:r>
              <a:rPr lang="en-US" sz="1200" dirty="0" err="1"/>
              <a:t>Demetler</a:t>
            </a:r>
            <a:r>
              <a:rPr lang="en-US" sz="1200" dirty="0"/>
              <a:t> INSERT </a:t>
            </a:r>
            <a:r>
              <a:rPr lang="en-US" sz="1200" dirty="0" err="1"/>
              <a:t>komutu</a:t>
            </a:r>
            <a:r>
              <a:rPr lang="en-US" sz="1200" dirty="0"/>
              <a:t> </a:t>
            </a:r>
            <a:r>
              <a:rPr lang="en-US" sz="1200" dirty="0" err="1"/>
              <a:t>kullanılarak</a:t>
            </a:r>
            <a:r>
              <a:rPr lang="en-US" sz="1200" dirty="0"/>
              <a:t> </a:t>
            </a:r>
            <a:r>
              <a:rPr lang="en-US" sz="1200" dirty="0" err="1"/>
              <a:t>eklenir</a:t>
            </a:r>
            <a:r>
              <a:rPr lang="en-US" sz="1200" dirty="0"/>
              <a:t>. Students </a:t>
            </a:r>
            <a:r>
              <a:rPr lang="en-US" sz="1200" dirty="0" err="1"/>
              <a:t>tablosuna</a:t>
            </a:r>
            <a:r>
              <a:rPr lang="en-US" sz="1200" dirty="0"/>
              <a:t> </a:t>
            </a:r>
            <a:r>
              <a:rPr lang="en-US" sz="1200" dirty="0" err="1"/>
              <a:t>aşağıdaki</a:t>
            </a:r>
            <a:r>
              <a:rPr lang="en-US" sz="1200" dirty="0"/>
              <a:t> </a:t>
            </a:r>
            <a:r>
              <a:rPr lang="en-US" sz="1200" dirty="0" err="1"/>
              <a:t>gibi</a:t>
            </a:r>
            <a:r>
              <a:rPr lang="en-US" sz="1200" dirty="0"/>
              <a:t> </a:t>
            </a:r>
            <a:r>
              <a:rPr lang="en-US" sz="1200" dirty="0" err="1"/>
              <a:t>tek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demet</a:t>
            </a:r>
            <a:r>
              <a:rPr lang="en-US" sz="1200" dirty="0"/>
              <a:t> </a:t>
            </a:r>
            <a:r>
              <a:rPr lang="en-US" sz="1200" dirty="0" err="1"/>
              <a:t>ekleyebiliriz</a:t>
            </a:r>
            <a:r>
              <a:rPr lang="en-US" sz="1200" dirty="0"/>
              <a:t>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200" b="1" dirty="0">
                <a:latin typeface="Monaco" pitchFamily="2" charset="77"/>
              </a:rPr>
              <a:t>	INSERT INTO Students (</a:t>
            </a:r>
            <a:r>
              <a:rPr lang="en-US" sz="1200" b="1" dirty="0" err="1">
                <a:latin typeface="Monaco" pitchFamily="2" charset="77"/>
              </a:rPr>
              <a:t>sid</a:t>
            </a:r>
            <a:r>
              <a:rPr lang="en-US" sz="1200" b="1" dirty="0">
                <a:latin typeface="Monaco" pitchFamily="2" charset="77"/>
              </a:rPr>
              <a:t>, name, login, age, </a:t>
            </a:r>
            <a:r>
              <a:rPr lang="en-US" sz="1200" b="1" dirty="0" err="1">
                <a:latin typeface="Monaco" pitchFamily="2" charset="77"/>
              </a:rPr>
              <a:t>gpa</a:t>
            </a:r>
            <a:r>
              <a:rPr lang="en-US" sz="1200" b="1" dirty="0">
                <a:latin typeface="Monaco" pitchFamily="2" charset="77"/>
              </a:rPr>
              <a:t>) VALUES (53688, ‘Smith’, ‘</a:t>
            </a:r>
            <a:r>
              <a:rPr lang="en-US" sz="1200" b="1" dirty="0" err="1">
                <a:latin typeface="Monaco" pitchFamily="2" charset="77"/>
              </a:rPr>
              <a:t>smith@ee</a:t>
            </a:r>
            <a:r>
              <a:rPr lang="en-US" sz="1200" b="1" dirty="0">
                <a:latin typeface="Monaco" pitchFamily="2" charset="77"/>
              </a:rPr>
              <a:t>’, 18, 3.2)</a:t>
            </a:r>
          </a:p>
          <a:p>
            <a:pPr marL="893763" indent="0">
              <a:lnSpc>
                <a:spcPct val="160000"/>
              </a:lnSpc>
              <a:buNone/>
            </a:pPr>
            <a:r>
              <a:rPr lang="en-US" sz="1200" dirty="0"/>
              <a:t>	</a:t>
            </a:r>
            <a:r>
              <a:rPr lang="en-US" sz="1200" i="1" dirty="0" err="1"/>
              <a:t>İsteğe</a:t>
            </a:r>
            <a:r>
              <a:rPr lang="en-US" sz="1200" i="1" dirty="0"/>
              <a:t> </a:t>
            </a:r>
            <a:r>
              <a:rPr lang="en-US" sz="1200" i="1" dirty="0" err="1"/>
              <a:t>bağlı</a:t>
            </a:r>
            <a:r>
              <a:rPr lang="en-US" sz="1200" i="1" dirty="0"/>
              <a:t> </a:t>
            </a:r>
            <a:r>
              <a:rPr lang="en-US" sz="1200" i="1" dirty="0" err="1"/>
              <a:t>olarak</a:t>
            </a:r>
            <a:r>
              <a:rPr lang="en-US" sz="1200" i="1" dirty="0"/>
              <a:t> INTO </a:t>
            </a:r>
            <a:r>
              <a:rPr lang="en-US" sz="1200" i="1" dirty="0" err="1"/>
              <a:t>ifadesinde</a:t>
            </a:r>
            <a:r>
              <a:rPr lang="en-US" sz="1200" i="1" dirty="0"/>
              <a:t> </a:t>
            </a:r>
            <a:r>
              <a:rPr lang="en-US" sz="1200" i="1" dirty="0" err="1"/>
              <a:t>sütun</a:t>
            </a:r>
            <a:r>
              <a:rPr lang="en-US" sz="1200" i="1" dirty="0"/>
              <a:t> </a:t>
            </a:r>
            <a:r>
              <a:rPr lang="en-US" sz="1200" i="1" dirty="0" err="1"/>
              <a:t>adları</a:t>
            </a:r>
            <a:r>
              <a:rPr lang="en-US" sz="1200" i="1" dirty="0"/>
              <a:t> </a:t>
            </a:r>
            <a:r>
              <a:rPr lang="en-US" sz="1200" i="1" dirty="0" err="1"/>
              <a:t>listesini</a:t>
            </a:r>
            <a:r>
              <a:rPr lang="en-US" sz="1200" i="1" dirty="0"/>
              <a:t> </a:t>
            </a:r>
            <a:r>
              <a:rPr lang="en-US" sz="1200" i="1" dirty="0" err="1"/>
              <a:t>atlayabilir</a:t>
            </a:r>
            <a:r>
              <a:rPr lang="en-US" sz="1200" i="1" dirty="0"/>
              <a:t> </a:t>
            </a:r>
            <a:r>
              <a:rPr lang="en-US" sz="1200" i="1" dirty="0" err="1"/>
              <a:t>ve</a:t>
            </a:r>
            <a:r>
              <a:rPr lang="en-US" sz="1200" i="1" dirty="0"/>
              <a:t> </a:t>
            </a:r>
            <a:r>
              <a:rPr lang="en-US" sz="1200" i="1" dirty="0" err="1"/>
              <a:t>değerleri</a:t>
            </a:r>
            <a:r>
              <a:rPr lang="en-US" sz="1200" i="1" dirty="0"/>
              <a:t> </a:t>
            </a:r>
            <a:r>
              <a:rPr lang="en-US" sz="1200" i="1" dirty="0" err="1"/>
              <a:t>uygun</a:t>
            </a:r>
            <a:r>
              <a:rPr lang="en-US" sz="1200" i="1" dirty="0"/>
              <a:t> </a:t>
            </a:r>
            <a:r>
              <a:rPr lang="en-US" sz="1200" i="1" dirty="0" err="1"/>
              <a:t>sırayla</a:t>
            </a:r>
            <a:r>
              <a:rPr lang="en-US" sz="1200" i="1" dirty="0"/>
              <a:t> </a:t>
            </a:r>
            <a:r>
              <a:rPr lang="en-US" sz="1200" i="1" dirty="0" err="1"/>
              <a:t>listeleyebiliriz</a:t>
            </a:r>
            <a:r>
              <a:rPr lang="en-US" sz="1200" i="1" dirty="0"/>
              <a:t>, </a:t>
            </a:r>
            <a:r>
              <a:rPr lang="en-US" sz="1200" i="1" dirty="0" err="1"/>
              <a:t>ancak</a:t>
            </a:r>
            <a:r>
              <a:rPr lang="en-US" sz="1200" i="1" dirty="0"/>
              <a:t> </a:t>
            </a:r>
            <a:r>
              <a:rPr lang="en-US" sz="1200" i="1" dirty="0" err="1"/>
              <a:t>sütun</a:t>
            </a:r>
            <a:r>
              <a:rPr lang="en-US" sz="1200" i="1" dirty="0"/>
              <a:t> </a:t>
            </a:r>
            <a:r>
              <a:rPr lang="en-US" sz="1200" i="1" dirty="0" err="1"/>
              <a:t>adları</a:t>
            </a:r>
            <a:r>
              <a:rPr lang="en-US" sz="1200" i="1" dirty="0"/>
              <a:t> </a:t>
            </a:r>
            <a:r>
              <a:rPr lang="en-US" sz="1200" i="1" dirty="0" err="1"/>
              <a:t>hakkında</a:t>
            </a:r>
            <a:r>
              <a:rPr lang="en-US" sz="1200" i="1" dirty="0"/>
              <a:t> </a:t>
            </a:r>
            <a:r>
              <a:rPr lang="en-US" sz="1200" i="1" dirty="0" err="1"/>
              <a:t>açık</a:t>
            </a:r>
            <a:r>
              <a:rPr lang="en-US" sz="1200" i="1" dirty="0"/>
              <a:t> </a:t>
            </a:r>
            <a:r>
              <a:rPr lang="en-US" sz="1200" i="1" dirty="0" err="1"/>
              <a:t>olmak</a:t>
            </a:r>
            <a:r>
              <a:rPr lang="en-US" sz="1200" i="1" dirty="0"/>
              <a:t> iyi </a:t>
            </a:r>
            <a:r>
              <a:rPr lang="en-US" sz="1200" i="1" dirty="0" err="1"/>
              <a:t>bir</a:t>
            </a:r>
            <a:r>
              <a:rPr lang="en-US" sz="1200" i="1" dirty="0"/>
              <a:t> </a:t>
            </a:r>
            <a:r>
              <a:rPr lang="en-US" sz="1200" i="1" dirty="0" err="1"/>
              <a:t>stildir</a:t>
            </a:r>
            <a:r>
              <a:rPr lang="en-US" sz="1200" i="1" dirty="0"/>
              <a:t>.</a:t>
            </a:r>
            <a:endParaRPr lang="en-TR" sz="1200" i="1" dirty="0"/>
          </a:p>
          <a:p>
            <a:pPr marL="231775" indent="-231775">
              <a:lnSpc>
                <a:spcPct val="160000"/>
              </a:lnSpc>
            </a:pPr>
            <a:r>
              <a:rPr lang="en-US" sz="1200" dirty="0"/>
              <a:t>DELETE </a:t>
            </a:r>
            <a:r>
              <a:rPr lang="en-US" sz="1200" dirty="0" err="1"/>
              <a:t>komutunu</a:t>
            </a:r>
            <a:r>
              <a:rPr lang="en-US" sz="1200" dirty="0"/>
              <a:t> </a:t>
            </a:r>
            <a:r>
              <a:rPr lang="en-US" sz="1200" dirty="0" err="1"/>
              <a:t>kullanarak</a:t>
            </a:r>
            <a:r>
              <a:rPr lang="en-US" sz="1200" dirty="0"/>
              <a:t> </a:t>
            </a:r>
            <a:r>
              <a:rPr lang="en-US" sz="1200" dirty="0" err="1"/>
              <a:t>tuple'ları</a:t>
            </a:r>
            <a:r>
              <a:rPr lang="en-US" sz="1200" dirty="0"/>
              <a:t> </a:t>
            </a:r>
            <a:r>
              <a:rPr lang="en-US" sz="1200" dirty="0" err="1"/>
              <a:t>silebiliriz</a:t>
            </a:r>
            <a:r>
              <a:rPr lang="en-US" sz="1200" dirty="0"/>
              <a:t>. Smith </a:t>
            </a:r>
            <a:r>
              <a:rPr lang="en-US" sz="1200" dirty="0" err="1"/>
              <a:t>ile</a:t>
            </a:r>
            <a:r>
              <a:rPr lang="en-US" sz="1200" dirty="0"/>
              <a:t> </a:t>
            </a:r>
            <a:r>
              <a:rPr lang="en-US" sz="1200" dirty="0" err="1"/>
              <a:t>aynı</a:t>
            </a:r>
            <a:r>
              <a:rPr lang="en-US" sz="1200" dirty="0"/>
              <a:t> </a:t>
            </a:r>
            <a:r>
              <a:rPr lang="en-US" sz="1200" dirty="0" err="1"/>
              <a:t>adı</a:t>
            </a:r>
            <a:r>
              <a:rPr lang="en-US" sz="1200" dirty="0"/>
              <a:t> </a:t>
            </a:r>
            <a:r>
              <a:rPr lang="en-US" sz="1200" dirty="0" err="1"/>
              <a:t>taşıyan</a:t>
            </a:r>
            <a:r>
              <a:rPr lang="en-US" sz="1200" dirty="0"/>
              <a:t> </a:t>
            </a:r>
            <a:r>
              <a:rPr lang="en-US" sz="1200" dirty="0" err="1"/>
              <a:t>tüm</a:t>
            </a:r>
            <a:r>
              <a:rPr lang="en-US" sz="1200" dirty="0"/>
              <a:t> Students </a:t>
            </a:r>
            <a:r>
              <a:rPr lang="en-US" sz="1200" dirty="0" err="1"/>
              <a:t>tuple'larını</a:t>
            </a:r>
            <a:r>
              <a:rPr lang="en-US" sz="1200" dirty="0"/>
              <a:t> </a:t>
            </a:r>
            <a:r>
              <a:rPr lang="en-US" sz="1200" dirty="0" err="1"/>
              <a:t>şu</a:t>
            </a:r>
            <a:r>
              <a:rPr lang="en-US" sz="1200" dirty="0"/>
              <a:t> </a:t>
            </a:r>
            <a:r>
              <a:rPr lang="en-US" sz="1200" dirty="0" err="1"/>
              <a:t>komutu</a:t>
            </a:r>
            <a:r>
              <a:rPr lang="en-US" sz="1200" dirty="0"/>
              <a:t> </a:t>
            </a:r>
            <a:r>
              <a:rPr lang="en-US" sz="1200" dirty="0" err="1"/>
              <a:t>kullanarak</a:t>
            </a:r>
            <a:r>
              <a:rPr lang="en-US" sz="1200" dirty="0"/>
              <a:t> </a:t>
            </a:r>
            <a:r>
              <a:rPr lang="en-US" sz="1200" dirty="0" err="1"/>
              <a:t>silebiliriz</a:t>
            </a:r>
            <a:r>
              <a:rPr lang="en-US" sz="1200" dirty="0"/>
              <a:t>:</a:t>
            </a:r>
            <a:endParaRPr lang="en-US" sz="800" dirty="0"/>
          </a:p>
          <a:p>
            <a:pPr marL="893763" indent="0">
              <a:lnSpc>
                <a:spcPct val="160000"/>
              </a:lnSpc>
              <a:buNone/>
            </a:pPr>
            <a:r>
              <a:rPr lang="en-US" sz="1200" b="1" dirty="0">
                <a:latin typeface="Monaco" pitchFamily="2" charset="77"/>
              </a:rPr>
              <a:t>DELETE FROM Students S WHERE </a:t>
            </a:r>
            <a:r>
              <a:rPr lang="en-US" sz="1200" b="1" dirty="0" err="1">
                <a:latin typeface="Monaco" pitchFamily="2" charset="77"/>
              </a:rPr>
              <a:t>S.name</a:t>
            </a:r>
            <a:r>
              <a:rPr lang="en-US" sz="1200" b="1" dirty="0">
                <a:latin typeface="Monaco" pitchFamily="2" charset="77"/>
              </a:rPr>
              <a:t> = ‘Smith’</a:t>
            </a:r>
          </a:p>
          <a:p>
            <a:pPr marL="231775" indent="-222250">
              <a:lnSpc>
                <a:spcPct val="160000"/>
              </a:lnSpc>
            </a:pPr>
            <a:r>
              <a:rPr lang="en-US" sz="1200" dirty="0" err="1"/>
              <a:t>Mevcut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satırdaki</a:t>
            </a:r>
            <a:r>
              <a:rPr lang="en-US" sz="1200" dirty="0"/>
              <a:t> </a:t>
            </a:r>
            <a:r>
              <a:rPr lang="en-US" sz="1200" dirty="0" err="1"/>
              <a:t>sütun</a:t>
            </a:r>
            <a:r>
              <a:rPr lang="en-US" sz="1200" dirty="0"/>
              <a:t> </a:t>
            </a:r>
            <a:r>
              <a:rPr lang="en-US" sz="1200" dirty="0" err="1"/>
              <a:t>değerlerini</a:t>
            </a:r>
            <a:r>
              <a:rPr lang="en-US" sz="1200" dirty="0"/>
              <a:t> UPDATE </a:t>
            </a:r>
            <a:r>
              <a:rPr lang="en-US" sz="1200" dirty="0" err="1"/>
              <a:t>komutunu</a:t>
            </a:r>
            <a:r>
              <a:rPr lang="en-US" sz="1200" dirty="0"/>
              <a:t> </a:t>
            </a:r>
            <a:r>
              <a:rPr lang="en-US" sz="1200" dirty="0" err="1"/>
              <a:t>kullanarak</a:t>
            </a:r>
            <a:r>
              <a:rPr lang="en-US" sz="1200" dirty="0"/>
              <a:t> </a:t>
            </a:r>
            <a:r>
              <a:rPr lang="en-US" sz="1200" dirty="0" err="1"/>
              <a:t>değiştirebiliriz</a:t>
            </a:r>
            <a:r>
              <a:rPr lang="en-US" sz="1200" dirty="0"/>
              <a:t>. </a:t>
            </a:r>
            <a:r>
              <a:rPr lang="en-US" sz="1200" dirty="0" err="1"/>
              <a:t>Örneğin</a:t>
            </a:r>
            <a:r>
              <a:rPr lang="en-US" sz="1200" dirty="0"/>
              <a:t>, </a:t>
            </a:r>
            <a:r>
              <a:rPr lang="en-US" sz="1200" dirty="0" err="1"/>
              <a:t>sid</a:t>
            </a:r>
            <a:r>
              <a:rPr lang="en-US" sz="1200" dirty="0"/>
              <a:t> 53688 </a:t>
            </a:r>
            <a:r>
              <a:rPr lang="en-US" sz="1200" dirty="0" err="1"/>
              <a:t>olan</a:t>
            </a:r>
            <a:r>
              <a:rPr lang="en-US" sz="1200" dirty="0"/>
              <a:t> </a:t>
            </a:r>
            <a:r>
              <a:rPr lang="en-US" sz="1200" dirty="0" err="1"/>
              <a:t>öğrencinin</a:t>
            </a:r>
            <a:r>
              <a:rPr lang="en-US" sz="1200" dirty="0"/>
              <a:t> </a:t>
            </a:r>
            <a:r>
              <a:rPr lang="en-US" sz="1200" dirty="0" err="1"/>
              <a:t>yaşını</a:t>
            </a:r>
            <a:r>
              <a:rPr lang="en-US" sz="1200" dirty="0"/>
              <a:t> </a:t>
            </a:r>
            <a:r>
              <a:rPr lang="en-US" sz="1200" dirty="0" err="1"/>
              <a:t>artırabilir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not </a:t>
            </a:r>
            <a:r>
              <a:rPr lang="en-US" sz="1200" dirty="0" err="1"/>
              <a:t>ortalamasını</a:t>
            </a:r>
            <a:r>
              <a:rPr lang="en-US" sz="1200" dirty="0"/>
              <a:t> </a:t>
            </a:r>
            <a:r>
              <a:rPr lang="en-US" sz="1200" dirty="0" err="1"/>
              <a:t>azaltabiliriz</a:t>
            </a:r>
            <a:r>
              <a:rPr lang="en-US" sz="1200" dirty="0"/>
              <a:t>:</a:t>
            </a:r>
          </a:p>
          <a:p>
            <a:pPr marL="893763" indent="0">
              <a:lnSpc>
                <a:spcPct val="160000"/>
              </a:lnSpc>
              <a:buNone/>
            </a:pPr>
            <a:r>
              <a:rPr lang="en-US" sz="1200" b="1" dirty="0">
                <a:latin typeface="Monaco" pitchFamily="2" charset="77"/>
              </a:rPr>
              <a:t>UPDATE Students S SET </a:t>
            </a:r>
            <a:r>
              <a:rPr lang="en-US" sz="1200" b="1" dirty="0" err="1">
                <a:latin typeface="Monaco" pitchFamily="2" charset="77"/>
              </a:rPr>
              <a:t>S.age</a:t>
            </a:r>
            <a:r>
              <a:rPr lang="en-US" sz="1200" b="1" dirty="0">
                <a:latin typeface="Monaco" pitchFamily="2" charset="77"/>
              </a:rPr>
              <a:t> = </a:t>
            </a:r>
            <a:r>
              <a:rPr lang="en-US" sz="1200" b="1" dirty="0" err="1">
                <a:latin typeface="Monaco" pitchFamily="2" charset="77"/>
              </a:rPr>
              <a:t>S.age</a:t>
            </a:r>
            <a:r>
              <a:rPr lang="en-US" sz="1200" b="1" dirty="0">
                <a:latin typeface="Monaco" pitchFamily="2" charset="77"/>
              </a:rPr>
              <a:t> + 1, </a:t>
            </a:r>
            <a:r>
              <a:rPr lang="en-US" sz="1200" b="1" dirty="0" err="1">
                <a:latin typeface="Monaco" pitchFamily="2" charset="77"/>
              </a:rPr>
              <a:t>S.gpa</a:t>
            </a:r>
            <a:r>
              <a:rPr lang="en-US" sz="1200" b="1" dirty="0">
                <a:latin typeface="Monaco" pitchFamily="2" charset="77"/>
              </a:rPr>
              <a:t> = </a:t>
            </a:r>
            <a:r>
              <a:rPr lang="en-US" sz="1200" b="1" dirty="0" err="1">
                <a:latin typeface="Monaco" pitchFamily="2" charset="77"/>
              </a:rPr>
              <a:t>S.gpa</a:t>
            </a:r>
            <a:r>
              <a:rPr lang="en-US" sz="1200" b="1" dirty="0">
                <a:latin typeface="Monaco" pitchFamily="2" charset="77"/>
              </a:rPr>
              <a:t> – 1 WHERE </a:t>
            </a:r>
            <a:r>
              <a:rPr lang="en-US" sz="1200" b="1" dirty="0" err="1">
                <a:latin typeface="Monaco" pitchFamily="2" charset="77"/>
              </a:rPr>
              <a:t>S.sid</a:t>
            </a:r>
            <a:r>
              <a:rPr lang="en-US" sz="1200" b="1" dirty="0">
                <a:latin typeface="Monaco" pitchFamily="2" charset="77"/>
              </a:rPr>
              <a:t> = 53688</a:t>
            </a:r>
          </a:p>
          <a:p>
            <a:pPr marL="893763" indent="0">
              <a:lnSpc>
                <a:spcPct val="160000"/>
              </a:lnSpc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61232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95265-D9B0-6F2F-3452-CA5FA114E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BD0-54D0-5769-AF22-1EDF5E8C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Görünüm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Güncellemelerini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Kısıtlamanız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Gerekiyor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266F-1841-F5FB-FE55-859D1BA5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Helvetica" pitchFamily="2" charset="0"/>
              </a:rPr>
              <a:t>Clubs(</a:t>
            </a:r>
            <a:r>
              <a:rPr lang="en-US" sz="1200" dirty="0" err="1">
                <a:solidFill>
                  <a:srgbClr val="000000"/>
                </a:solidFill>
                <a:effectLst/>
                <a:latin typeface="Helvetica" pitchFamily="2" charset="0"/>
              </a:rPr>
              <a:t>cname</a:t>
            </a:r>
            <a:r>
              <a:rPr lang="en-US" sz="1200" dirty="0">
                <a:solidFill>
                  <a:srgbClr val="000000"/>
                </a:solidFill>
                <a:effectLst/>
                <a:latin typeface="Helvetica" pitchFamily="2" charset="0"/>
              </a:rPr>
              <a:t>: string,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Helvetica" pitchFamily="2" charset="0"/>
              </a:rPr>
              <a:t>jyear</a:t>
            </a:r>
            <a:r>
              <a:rPr lang="en-US" sz="1200" dirty="0">
                <a:solidFill>
                  <a:srgbClr val="000000"/>
                </a:solidFill>
                <a:effectLst/>
                <a:latin typeface="Helvetica" pitchFamily="2" charset="0"/>
              </a:rPr>
              <a:t>: date,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Helvetica" pitchFamily="2" charset="0"/>
              </a:rPr>
              <a:t>mname</a:t>
            </a:r>
            <a:r>
              <a:rPr lang="en-US" sz="1200" dirty="0">
                <a:solidFill>
                  <a:srgbClr val="000000"/>
                </a:solidFill>
                <a:effectLst/>
                <a:latin typeface="Helvetica" pitchFamily="2" charset="0"/>
              </a:rPr>
              <a:t>: string)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Genellikle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kulübe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üye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not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ortalaması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3'ten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büyük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öğrencilerin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adlarını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oturum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açma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bilgilerini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kulüp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adını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kulübe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katıldıkları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tarihi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bulmakla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ilgilendiğimizi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varsayalım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amaçla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tanımlayabiliriz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  <a:p>
            <a:pPr marL="93980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CREATE VIEW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ActiveStudents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(name, login, club, since)</a:t>
            </a:r>
          </a:p>
          <a:p>
            <a:pPr marL="93980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AS SELECT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S.sname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S.login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C.cname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C.jyear</a:t>
            </a:r>
            <a:endParaRPr lang="en-US" sz="120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93980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FROM Students S, Clubs C</a:t>
            </a:r>
          </a:p>
          <a:p>
            <a:pPr marL="93980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WHERE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S.sname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C.mname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AND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S.gpa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&gt; 3</a:t>
            </a: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62541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00840-7188-0832-B60C-69CC1CC8A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D3C9-88AF-92ED-DEC6-18DEA93B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Görünüm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Güncellemelerini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Kısıtlamanız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Gerekiyor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386F-1204-1B48-1FBF-9821319AC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93980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CREATE VIEW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ActiveStudents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(name, login, club, since)</a:t>
            </a:r>
          </a:p>
          <a:p>
            <a:pPr marL="93980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AS SELECT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S.sname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S.login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C.cname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C.jyear</a:t>
            </a:r>
            <a:endParaRPr lang="en-US" sz="120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93980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FROM Students S, Clubs C</a:t>
            </a:r>
          </a:p>
          <a:p>
            <a:pPr marL="93980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WHERE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S.sname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C.mname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AND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 pitchFamily="2" charset="77"/>
              </a:rPr>
              <a:t>S.gpa</a:t>
            </a: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 &gt; 3</a:t>
            </a:r>
            <a:endParaRPr lang="en-US" sz="16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3.19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3.20'de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gösterilen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Clubs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örneklerini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ele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alalım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S3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örnekleri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kullanılarak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değerlendirildiğinde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ActiveStudents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3.21'de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gösterilen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satırları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içerir</a:t>
            </a:r>
            <a:r>
              <a:rPr lang="en-US" sz="16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9F97EF86-CABC-0CD4-0209-0D5760C1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5763"/>
            <a:ext cx="5928360" cy="1608390"/>
          </a:xfrm>
          <a:prstGeom prst="rect">
            <a:avLst/>
          </a:prstGeom>
        </p:spPr>
      </p:pic>
      <p:pic>
        <p:nvPicPr>
          <p:cNvPr id="7" name="Picture 6" descr="A table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1D1279A7-4F9B-1929-8F65-4327153F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830" y="4140200"/>
            <a:ext cx="3822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798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062E6-4222-A269-75EE-DF77493FD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4893-BA71-2A01-DDC0-4FC313BB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Görünüm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Güncellemelerini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Kısıtlamanız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Gerekiyor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DB7D-09E8-B676-7EA1-5E738878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9950" cy="4351338"/>
          </a:xfrm>
        </p:spPr>
        <p:txBody>
          <a:bodyPr>
            <a:noAutofit/>
          </a:bodyPr>
          <a:lstStyle/>
          <a:p>
            <a:pPr marL="11113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Şimdi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ActiveStudents'tan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⟨Smith,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smith@ee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Hiking, 1997⟩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istediğimizi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varsayalım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Bunu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nasıl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yapacağız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?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ActiveStudents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açıkça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saklanmaz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Clubs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tablolarından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gerektiği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hesaplanır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Dolayısıyla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değiştirilmiş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örnekte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değerlendirmek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⟨Smith,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smith@ee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Hiking, 1997⟩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üretmeyecek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Clubs'ı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ikisini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değiştirmeliyiz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görev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gerçekleştirilebilir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Students'tan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⟨53688, Smith,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smith@ee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18, 3.2⟩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silerek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Clubs'tan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⟨Hiking, 1997, Smith⟩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silerek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çözüm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tatmin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edici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değildir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kaldırmak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⟨Smith,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smith@ee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Rowing, 1998⟩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ActiveStudents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görünümünden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etkisine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sahiptir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Clubs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kaldırmak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⟨Smith,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smith@math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Hiking, 1997⟩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ActiveStudents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görünümünden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etkisine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sahiptir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etkilerden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hiçbiri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istenmez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Aslında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makul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çözüm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güncellemelere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vermemektir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</p:txBody>
      </p:sp>
      <p:pic>
        <p:nvPicPr>
          <p:cNvPr id="7" name="Picture 6" descr="A table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CD64625A-3584-40C7-1133-AC10341B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0" y="4677727"/>
            <a:ext cx="3822700" cy="2171700"/>
          </a:xfrm>
          <a:prstGeom prst="rect">
            <a:avLst/>
          </a:prstGeom>
        </p:spPr>
      </p:pic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1B7B736-32EE-7C55-BC3A-2EF61002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00" y="928053"/>
            <a:ext cx="3009900" cy="1663700"/>
          </a:xfrm>
          <a:prstGeom prst="rect">
            <a:avLst/>
          </a:prstGeom>
        </p:spPr>
      </p:pic>
      <p:pic>
        <p:nvPicPr>
          <p:cNvPr id="9" name="Picture 8" descr="A table of a computer&#10;&#10;Description automatically generated with medium confidence">
            <a:extLst>
              <a:ext uri="{FF2B5EF4-FFF2-40B4-BE49-F238E27FC236}">
                <a16:creationId xmlns:a16="http://schemas.microsoft.com/office/drawing/2014/main" id="{CCFD7529-285F-E983-47E1-63E28585E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701290"/>
            <a:ext cx="4064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582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A045F-DA1E-D905-C4C1-CF41A355B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7B49-688B-CA3E-0EDC-09FAFB1B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Görünüm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Güncellemelerini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Kısıtlamanız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Gerekiyor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2351-63D8-929D-E2CB-EAC4BA6D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8302" cy="4351338"/>
          </a:xfrm>
        </p:spPr>
        <p:txBody>
          <a:bodyPr>
            <a:noAutofit/>
          </a:bodyPr>
          <a:lstStyle/>
          <a:p>
            <a:pPr marL="296863" indent="-285750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Prensipte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güvenli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güncellenebilen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birden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fazla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tabloyu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vardır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bölümün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başında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tanıttığımız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B-Students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böyle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görünümün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örneğidir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Şekil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3.18'de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gösterilen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B-Students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düşünün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 marL="296863" indent="-2857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 tuple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diyelim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ki ⟨Dave, 50000, Reggae203⟩ B-Students,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Enrolled'a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basitçe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⟨Reggae203, B, 50000⟩ tuple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ekleyebiliriz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çünkü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Students'ta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sid'si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50000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tuple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zaten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var. </a:t>
            </a:r>
          </a:p>
          <a:p>
            <a:pPr marL="296863" indent="-285750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Öte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⟨John, 55000, Reggae203⟩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Enrolled'a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⟨Reggae203, B, 55000⟩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eklemeli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 ⟨55000, John, null, null, null⟩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eklemeliyiz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mevcut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olmayan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eklenen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alanlarında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null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değerlerinin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nasıl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kullanıldığına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dikkat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Neyse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ki,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şeması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tablonun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birincil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alanlarını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içeriyor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aksi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takdirde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eklemeleri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destekleyemezdik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B-Students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görünümünden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karşılık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gelen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tuple'ı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Enrolled'dan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silebiliriz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9D0AF2F-4932-70C4-38AE-F6B2579E6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690688"/>
            <a:ext cx="3987800" cy="1638300"/>
          </a:xfrm>
          <a:prstGeom prst="rect">
            <a:avLst/>
          </a:prstGeom>
        </p:spPr>
      </p:pic>
      <p:pic>
        <p:nvPicPr>
          <p:cNvPr id="5" name="Picture 4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D1B79253-840F-51BF-6BDA-EB79794A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502" y="4654550"/>
            <a:ext cx="4195497" cy="22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36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678CC-B2EB-EEC1-79C9-B9CEAD331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C0F4-FF93-F66E-BC65-532CE73D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Görünüm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Güncellemelerini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Kısıtlamanız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Gerekiyor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F0785-F0BB-00B5-1257-6147622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indent="-2857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güncellenebilir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görünümlerdeki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SQL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kurallarının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gereksiz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yere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kısıtlayıcı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olduğunu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gösterse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de,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genel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durumda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güncellemelerini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işlemenin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karmaşıklığını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ortaya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çıkarır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Pratik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nedenlerden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dolayı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SQL-92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standardı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yalnızca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çok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sınıfında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güncellemelere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vermeyi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seçmiştir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9852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C8B77-E9BB-BB36-2AC4-E7AAA731C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E0F4-007E-B7D2-7762-FDEAB0E6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Tablo </a:t>
            </a:r>
            <a:r>
              <a:rPr lang="en-US" sz="3600" dirty="0" err="1">
                <a:solidFill>
                  <a:srgbClr val="00B0F0"/>
                </a:solidFill>
              </a:rPr>
              <a:t>ve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Görünümleri</a:t>
            </a:r>
            <a:r>
              <a:rPr lang="en-US" sz="3600" dirty="0">
                <a:solidFill>
                  <a:srgbClr val="00B0F0"/>
                </a:solidFill>
              </a:rPr>
              <a:t> Yok </a:t>
            </a:r>
            <a:r>
              <a:rPr lang="en-US" sz="3600" dirty="0" err="1">
                <a:solidFill>
                  <a:srgbClr val="00B0F0"/>
                </a:solidFill>
              </a:rPr>
              <a:t>Etme</a:t>
            </a:r>
            <a:r>
              <a:rPr lang="en-US" sz="3600" dirty="0">
                <a:solidFill>
                  <a:srgbClr val="00B0F0"/>
                </a:solidFill>
              </a:rPr>
              <a:t> (Destroy) </a:t>
            </a:r>
            <a:r>
              <a:rPr lang="en-US" sz="3600" dirty="0" err="1">
                <a:solidFill>
                  <a:srgbClr val="00B0F0"/>
                </a:solidFill>
              </a:rPr>
              <a:t>ve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Değiştirme</a:t>
            </a:r>
            <a:r>
              <a:rPr lang="en-US" sz="3600" dirty="0">
                <a:solidFill>
                  <a:srgbClr val="00B0F0"/>
                </a:solidFill>
              </a:rPr>
              <a:t> (Alter)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F1A9-6B89-567A-E882-544F7927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indent="-285750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Artık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temel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ihtiyacımız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olmadığına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karar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verirsek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onu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yok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etmek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istersek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siler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tanımlama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bilgilerini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kaldırırsak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), DROP TABLE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komutunu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kullanabiliriz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 marL="296863" indent="-285750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DROP TABLE Students RESTRICT,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tablosunu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yok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eder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bazı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bütünlük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atıfta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bulunuyorsa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eğer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öyleyse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komut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başarısız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olur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 marL="296863" indent="-2857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RESTRICT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sözcüğü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CASCADE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değiştirilirse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bırakılır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atıfta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bulunan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görünümler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bütünlük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yinelemeli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bırakılır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sözcükten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her zaman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belirtilmelidir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 marL="296863" indent="-2857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görünüm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tıpkı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DROP TABLE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DROP VIEW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komutu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kullanılarak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bırakılabilir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indent="-285750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0710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FB7D3-31F4-5BA3-2E1E-24FDCCC0F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361C-9890-C0DE-AA5A-55D96584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Tablo </a:t>
            </a:r>
            <a:r>
              <a:rPr lang="en-US" sz="3600" dirty="0" err="1">
                <a:solidFill>
                  <a:srgbClr val="00B0F0"/>
                </a:solidFill>
              </a:rPr>
              <a:t>ve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Görünümleri</a:t>
            </a:r>
            <a:r>
              <a:rPr lang="en-US" sz="3600" dirty="0">
                <a:solidFill>
                  <a:srgbClr val="00B0F0"/>
                </a:solidFill>
              </a:rPr>
              <a:t> Yok </a:t>
            </a:r>
            <a:r>
              <a:rPr lang="en-US" sz="3600" dirty="0" err="1">
                <a:solidFill>
                  <a:srgbClr val="00B0F0"/>
                </a:solidFill>
              </a:rPr>
              <a:t>Etme</a:t>
            </a:r>
            <a:r>
              <a:rPr lang="en-US" sz="3600" dirty="0">
                <a:solidFill>
                  <a:srgbClr val="00B0F0"/>
                </a:solidFill>
              </a:rPr>
              <a:t> (Destroy) </a:t>
            </a:r>
            <a:r>
              <a:rPr lang="en-US" sz="3600" dirty="0" err="1">
                <a:solidFill>
                  <a:srgbClr val="00B0F0"/>
                </a:solidFill>
              </a:rPr>
              <a:t>ve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Değiştirme</a:t>
            </a:r>
            <a:r>
              <a:rPr lang="en-US" sz="3600" dirty="0">
                <a:solidFill>
                  <a:srgbClr val="00B0F0"/>
                </a:solidFill>
              </a:rPr>
              <a:t> (Alter)</a:t>
            </a:r>
            <a:endParaRPr lang="en-TR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4F96-7F52-A4B6-1F43-3FCC9D5AF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296863" indent="-2857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ALTER TABLE,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mevcut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tablonun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yapısını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Students'a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maiden-name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adlı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sütun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aşağıdaki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komutu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kullanırız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:</a:t>
            </a:r>
          </a:p>
          <a:p>
            <a:pPr marL="1076325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onaco" pitchFamily="2" charset="77"/>
              </a:rPr>
              <a:t>ALTER TABLE Students ADD COLUMN maiden-name CHAR(10)</a:t>
            </a:r>
            <a:endParaRPr lang="en-US" sz="1200" dirty="0">
              <a:solidFill>
                <a:srgbClr val="000000"/>
              </a:solidFill>
              <a:latin typeface="Monaco" pitchFamily="2" charset="77"/>
              <a:ea typeface="Palatino" pitchFamily="2" charset="77"/>
            </a:endParaRPr>
          </a:p>
          <a:p>
            <a:pPr marL="296863" indent="-2857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Students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tanımı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sütunu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değiştirilir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mevcut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satırlar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sütunda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boş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değerlerle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doldurulur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. </a:t>
            </a:r>
          </a:p>
          <a:p>
            <a:pPr marL="296863" indent="-28575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ALTER TABLE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ayrıca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sütunları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silmek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tablodaki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bütünlük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kısıtlamalarını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eklemek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kaldırmak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kullanılabilir</a:t>
            </a:r>
            <a:r>
              <a:rPr lang="en-US" sz="1400" dirty="0">
                <a:solidFill>
                  <a:srgbClr val="000000"/>
                </a:solidFill>
                <a:latin typeface="Palatino" pitchFamily="2" charset="77"/>
                <a:ea typeface="Palatino" pitchFamily="2" charset="77"/>
              </a:rPr>
              <a:t>.</a:t>
            </a:r>
          </a:p>
          <a:p>
            <a:pPr marL="296863" indent="-285750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marL="11113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ALTER TABLE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table_name</a:t>
            </a:r>
            <a:b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DROP COLUMN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column_name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;</a:t>
            </a:r>
            <a:endParaRPr lang="en-US" sz="14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11113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ALTER TABLE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table_name</a:t>
            </a:r>
            <a:b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RENAME COLUMN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old_name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 to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new_name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;</a:t>
            </a:r>
          </a:p>
          <a:p>
            <a:pPr marL="11113" indent="0">
              <a:lnSpc>
                <a:spcPct val="150000"/>
              </a:lnSpc>
              <a:buNone/>
            </a:pPr>
            <a:endParaRPr lang="en-US" sz="14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88E1B-48FD-E8ED-8316-BD2E92F669F6}"/>
              </a:ext>
            </a:extLst>
          </p:cNvPr>
          <p:cNvSpPr txBox="1"/>
          <p:nvPr/>
        </p:nvSpPr>
        <p:spPr>
          <a:xfrm>
            <a:off x="6096000" y="4104769"/>
            <a:ext cx="3618235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113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ALTER TABLE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table_name</a:t>
            </a:r>
            <a:b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ALTER COLUMN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column_name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datatype;</a:t>
            </a:r>
          </a:p>
          <a:p>
            <a:pPr marL="11113" indent="0">
              <a:lnSpc>
                <a:spcPct val="150000"/>
              </a:lnSpc>
              <a:buNone/>
            </a:pPr>
            <a:endParaRPr lang="en-US" sz="1400" dirty="0">
              <a:solidFill>
                <a:srgbClr val="000000"/>
              </a:solidFill>
              <a:latin typeface="Palatino" pitchFamily="2" charset="77"/>
              <a:ea typeface="Palatino" pitchFamily="2" charset="77"/>
            </a:endParaRPr>
          </a:p>
          <a:p>
            <a:pPr marL="11113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ALTER TABLE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table_name</a:t>
            </a:r>
            <a:b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MODIFY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column_name</a:t>
            </a:r>
            <a:r>
              <a:rPr lang="en-US" sz="1400" dirty="0">
                <a:solidFill>
                  <a:srgbClr val="000000"/>
                </a:solidFill>
                <a:effectLst/>
                <a:latin typeface="Palatino" pitchFamily="2" charset="77"/>
                <a:ea typeface="Palatino" pitchFamily="2" charset="77"/>
              </a:rPr>
              <a:t> datatype;</a:t>
            </a:r>
          </a:p>
          <a:p>
            <a:endParaRPr lang="en-TR" sz="1400" dirty="0"/>
          </a:p>
        </p:txBody>
      </p:sp>
    </p:spTree>
    <p:extLst>
      <p:ext uri="{BB962C8B-B14F-4D97-AF65-F5344CB8AC3E}">
        <p14:creationId xmlns:p14="http://schemas.microsoft.com/office/powerpoint/2010/main" val="259064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20811-0C98-E7FA-7001-AD0949B3B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EB46-DD68-8DAD-7CB9-4D48C2F0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Tabloların Oluşturulması ve Değiştirilmesi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2F52-B51A-1889-C03F-AEB5DBA3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/>
              <a:t>Bu </a:t>
            </a:r>
            <a:r>
              <a:rPr lang="en-US" sz="1200" dirty="0" err="1"/>
              <a:t>örnekler</a:t>
            </a:r>
            <a:r>
              <a:rPr lang="en-US" sz="1200" dirty="0"/>
              <a:t> </a:t>
            </a:r>
            <a:r>
              <a:rPr lang="en-US" sz="1200" dirty="0" err="1"/>
              <a:t>bazı</a:t>
            </a:r>
            <a:r>
              <a:rPr lang="en-US" sz="1200" dirty="0"/>
              <a:t> </a:t>
            </a:r>
            <a:r>
              <a:rPr lang="en-US" sz="1200" dirty="0" err="1"/>
              <a:t>önemli</a:t>
            </a:r>
            <a:r>
              <a:rPr lang="en-US" sz="1200" dirty="0"/>
              <a:t> </a:t>
            </a:r>
            <a:r>
              <a:rPr lang="en-US" sz="1200" dirty="0" err="1"/>
              <a:t>noktaları</a:t>
            </a:r>
            <a:r>
              <a:rPr lang="en-US" sz="1200" dirty="0"/>
              <a:t> </a:t>
            </a:r>
            <a:r>
              <a:rPr lang="en-US" sz="1200" dirty="0" err="1"/>
              <a:t>göstermektedir</a:t>
            </a:r>
            <a:r>
              <a:rPr lang="en-US" sz="1200" dirty="0"/>
              <a:t>. WHERE </a:t>
            </a:r>
            <a:r>
              <a:rPr lang="en-US" sz="1200" dirty="0" err="1"/>
              <a:t>ifadesi</a:t>
            </a:r>
            <a:r>
              <a:rPr lang="en-US" sz="1200" dirty="0"/>
              <a:t> ilk </a:t>
            </a:r>
            <a:r>
              <a:rPr lang="en-US" sz="1200" dirty="0" err="1"/>
              <a:t>olarak</a:t>
            </a:r>
            <a:r>
              <a:rPr lang="en-US" sz="1200" dirty="0"/>
              <a:t> </a:t>
            </a:r>
            <a:r>
              <a:rPr lang="en-US" sz="1200" dirty="0" err="1"/>
              <a:t>uygulanır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hangi </a:t>
            </a:r>
            <a:r>
              <a:rPr lang="en-US" sz="1200" dirty="0" err="1"/>
              <a:t>satırların</a:t>
            </a:r>
            <a:r>
              <a:rPr lang="en-US" sz="1200" dirty="0"/>
              <a:t> </a:t>
            </a:r>
            <a:r>
              <a:rPr lang="en-US" sz="1200" dirty="0" err="1"/>
              <a:t>değiştirileceğini</a:t>
            </a:r>
            <a:r>
              <a:rPr lang="en-US" sz="1200" dirty="0"/>
              <a:t> </a:t>
            </a:r>
            <a:r>
              <a:rPr lang="en-US" sz="1200" dirty="0" err="1"/>
              <a:t>belirler</a:t>
            </a:r>
            <a:r>
              <a:rPr lang="en-US" sz="1200" dirty="0"/>
              <a:t>. SET </a:t>
            </a:r>
            <a:r>
              <a:rPr lang="en-US" sz="1200" dirty="0" err="1"/>
              <a:t>ifadesi</a:t>
            </a:r>
            <a:r>
              <a:rPr lang="en-US" sz="1200" dirty="0"/>
              <a:t> </a:t>
            </a:r>
            <a:r>
              <a:rPr lang="en-US" sz="1200" dirty="0" err="1"/>
              <a:t>daha</a:t>
            </a:r>
            <a:r>
              <a:rPr lang="en-US" sz="1200" dirty="0"/>
              <a:t> </a:t>
            </a:r>
            <a:r>
              <a:rPr lang="en-US" sz="1200" dirty="0" err="1"/>
              <a:t>sonra</a:t>
            </a:r>
            <a:r>
              <a:rPr lang="en-US" sz="1200" dirty="0"/>
              <a:t> </a:t>
            </a:r>
            <a:r>
              <a:rPr lang="en-US" sz="1200" dirty="0" err="1"/>
              <a:t>bu</a:t>
            </a:r>
            <a:r>
              <a:rPr lang="en-US" sz="1200" dirty="0"/>
              <a:t> </a:t>
            </a:r>
            <a:r>
              <a:rPr lang="en-US" sz="1200" dirty="0" err="1"/>
              <a:t>satırların</a:t>
            </a:r>
            <a:r>
              <a:rPr lang="en-US" sz="1200" dirty="0"/>
              <a:t> </a:t>
            </a:r>
            <a:r>
              <a:rPr lang="en-US" sz="1200" dirty="0" err="1"/>
              <a:t>nasıl</a:t>
            </a:r>
            <a:r>
              <a:rPr lang="en-US" sz="1200" dirty="0"/>
              <a:t> </a:t>
            </a:r>
            <a:r>
              <a:rPr lang="en-US" sz="1200" dirty="0" err="1"/>
              <a:t>değiştirileceğini</a:t>
            </a:r>
            <a:r>
              <a:rPr lang="en-US" sz="1200" dirty="0"/>
              <a:t> </a:t>
            </a:r>
            <a:r>
              <a:rPr lang="en-US" sz="1200" dirty="0" err="1"/>
              <a:t>belirler</a:t>
            </a:r>
            <a:r>
              <a:rPr lang="en-US" sz="1200" dirty="0"/>
              <a:t>. </a:t>
            </a:r>
            <a:r>
              <a:rPr lang="en-US" sz="1200" dirty="0" err="1"/>
              <a:t>Değiştirilen</a:t>
            </a:r>
            <a:r>
              <a:rPr lang="en-US" sz="1200" dirty="0"/>
              <a:t> </a:t>
            </a:r>
            <a:r>
              <a:rPr lang="en-US" sz="1200" dirty="0" err="1"/>
              <a:t>sütun</a:t>
            </a:r>
            <a:r>
              <a:rPr lang="en-US" sz="1200" dirty="0"/>
              <a:t> </a:t>
            </a:r>
            <a:r>
              <a:rPr lang="en-US" sz="1200" dirty="0" err="1"/>
              <a:t>aynı</a:t>
            </a:r>
            <a:r>
              <a:rPr lang="en-US" sz="1200" dirty="0"/>
              <a:t> </a:t>
            </a:r>
            <a:r>
              <a:rPr lang="en-US" sz="1200" dirty="0" err="1"/>
              <a:t>zamanda</a:t>
            </a:r>
            <a:r>
              <a:rPr lang="en-US" sz="1200" dirty="0"/>
              <a:t> yeni </a:t>
            </a:r>
            <a:r>
              <a:rPr lang="en-US" sz="1200" dirty="0" err="1"/>
              <a:t>değeri</a:t>
            </a:r>
            <a:r>
              <a:rPr lang="en-US" sz="1200" dirty="0"/>
              <a:t> </a:t>
            </a:r>
            <a:r>
              <a:rPr lang="en-US" sz="1200" dirty="0" err="1"/>
              <a:t>belirlemek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de </a:t>
            </a:r>
            <a:r>
              <a:rPr lang="en-US" sz="1200" dirty="0" err="1"/>
              <a:t>kullanılıyorsa</a:t>
            </a:r>
            <a:r>
              <a:rPr lang="en-US" sz="1200" dirty="0"/>
              <a:t>, </a:t>
            </a:r>
            <a:r>
              <a:rPr lang="en-US" sz="1200" dirty="0" err="1"/>
              <a:t>eşittir</a:t>
            </a:r>
            <a:r>
              <a:rPr lang="en-US" sz="1200" dirty="0"/>
              <a:t> (=) </a:t>
            </a:r>
            <a:r>
              <a:rPr lang="en-US" sz="1200" dirty="0" err="1"/>
              <a:t>ifadesinin</a:t>
            </a:r>
            <a:r>
              <a:rPr lang="en-US" sz="1200" dirty="0"/>
              <a:t> </a:t>
            </a:r>
            <a:r>
              <a:rPr lang="en-US" sz="1200" dirty="0" err="1"/>
              <a:t>sağ</a:t>
            </a:r>
            <a:r>
              <a:rPr lang="en-US" sz="1200" dirty="0"/>
              <a:t> </a:t>
            </a:r>
            <a:r>
              <a:rPr lang="en-US" sz="1200" dirty="0" err="1"/>
              <a:t>tarafındaki</a:t>
            </a:r>
            <a:r>
              <a:rPr lang="en-US" sz="1200" dirty="0"/>
              <a:t> </a:t>
            </a:r>
            <a:r>
              <a:rPr lang="en-US" sz="1200" dirty="0" err="1"/>
              <a:t>ifadede</a:t>
            </a:r>
            <a:r>
              <a:rPr lang="en-US" sz="1200" dirty="0"/>
              <a:t> </a:t>
            </a:r>
            <a:r>
              <a:rPr lang="en-US" sz="1200" dirty="0" err="1"/>
              <a:t>kullanılan</a:t>
            </a:r>
            <a:r>
              <a:rPr lang="en-US" sz="1200" dirty="0"/>
              <a:t> </a:t>
            </a:r>
            <a:r>
              <a:rPr lang="en-US" sz="1200" dirty="0" err="1"/>
              <a:t>değer</a:t>
            </a:r>
            <a:r>
              <a:rPr lang="en-US" sz="1200" dirty="0"/>
              <a:t> </a:t>
            </a:r>
            <a:r>
              <a:rPr lang="en-US" sz="1200" dirty="0" err="1"/>
              <a:t>eski</a:t>
            </a:r>
            <a:r>
              <a:rPr lang="en-US" sz="1200" dirty="0"/>
              <a:t> </a:t>
            </a:r>
            <a:r>
              <a:rPr lang="en-US" sz="1200" dirty="0" err="1"/>
              <a:t>değerdir</a:t>
            </a:r>
            <a:r>
              <a:rPr lang="en-US" sz="1200" dirty="0"/>
              <a:t>, </a:t>
            </a:r>
            <a:r>
              <a:rPr lang="en-US" sz="1200" dirty="0" err="1"/>
              <a:t>yani</a:t>
            </a:r>
            <a:r>
              <a:rPr lang="en-US" sz="1200" dirty="0"/>
              <a:t> </a:t>
            </a:r>
            <a:r>
              <a:rPr lang="en-US" sz="1200" dirty="0" err="1"/>
              <a:t>değişiklikten</a:t>
            </a:r>
            <a:r>
              <a:rPr lang="en-US" sz="1200" dirty="0"/>
              <a:t> </a:t>
            </a:r>
            <a:r>
              <a:rPr lang="en-US" sz="1200" dirty="0" err="1"/>
              <a:t>önceki</a:t>
            </a:r>
            <a:r>
              <a:rPr lang="en-US" sz="1200" dirty="0"/>
              <a:t> </a:t>
            </a:r>
            <a:r>
              <a:rPr lang="en-US" sz="1200" dirty="0" err="1"/>
              <a:t>değerdir</a:t>
            </a:r>
            <a:r>
              <a:rPr lang="en-US" sz="1200" dirty="0"/>
              <a:t>. Bu </a:t>
            </a:r>
            <a:r>
              <a:rPr lang="en-US" sz="1200" dirty="0" err="1"/>
              <a:t>noktaları</a:t>
            </a:r>
            <a:r>
              <a:rPr lang="en-US" sz="1200" dirty="0"/>
              <a:t> </a:t>
            </a:r>
            <a:r>
              <a:rPr lang="en-US" sz="1200" dirty="0" err="1"/>
              <a:t>daha</a:t>
            </a:r>
            <a:r>
              <a:rPr lang="en-US" sz="1200" dirty="0"/>
              <a:t> iyi </a:t>
            </a:r>
            <a:r>
              <a:rPr lang="en-US" sz="1200" dirty="0" err="1"/>
              <a:t>göstermek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önceki</a:t>
            </a:r>
            <a:r>
              <a:rPr lang="en-US" sz="1200" dirty="0"/>
              <a:t> </a:t>
            </a:r>
            <a:r>
              <a:rPr lang="en-US" sz="1200" dirty="0" err="1"/>
              <a:t>sorgunun</a:t>
            </a:r>
            <a:r>
              <a:rPr lang="en-US" sz="1200" dirty="0"/>
              <a:t> </a:t>
            </a:r>
            <a:r>
              <a:rPr lang="en-US" sz="1200" dirty="0" err="1"/>
              <a:t>aşağıdaki</a:t>
            </a:r>
            <a:r>
              <a:rPr lang="en-US" sz="1200" dirty="0"/>
              <a:t> </a:t>
            </a:r>
            <a:r>
              <a:rPr lang="en-US" sz="1200" dirty="0" err="1"/>
              <a:t>varyasyonunu</a:t>
            </a:r>
            <a:r>
              <a:rPr lang="en-US" sz="1200" dirty="0"/>
              <a:t> </a:t>
            </a:r>
            <a:r>
              <a:rPr lang="en-US" sz="1200" dirty="0" err="1"/>
              <a:t>ele</a:t>
            </a:r>
            <a:r>
              <a:rPr lang="en-US" sz="1200" dirty="0"/>
              <a:t> </a:t>
            </a:r>
            <a:r>
              <a:rPr lang="en-US" sz="1200" dirty="0" err="1"/>
              <a:t>alalım</a:t>
            </a:r>
            <a:r>
              <a:rPr lang="en-US" sz="1200" dirty="0"/>
              <a:t>:</a:t>
            </a:r>
          </a:p>
          <a:p>
            <a:pPr marL="893763" indent="0">
              <a:lnSpc>
                <a:spcPct val="160000"/>
              </a:lnSpc>
              <a:buNone/>
            </a:pPr>
            <a:r>
              <a:rPr lang="en-US" sz="1200" b="1" dirty="0">
                <a:latin typeface="Monaco" pitchFamily="2" charset="77"/>
              </a:rPr>
              <a:t>UPDATE Students S SET </a:t>
            </a:r>
            <a:r>
              <a:rPr lang="en-US" sz="1200" b="1" dirty="0" err="1">
                <a:latin typeface="Monaco" pitchFamily="2" charset="77"/>
              </a:rPr>
              <a:t>S.gpa</a:t>
            </a:r>
            <a:r>
              <a:rPr lang="en-US" sz="1200" b="1" dirty="0">
                <a:latin typeface="Monaco" pitchFamily="2" charset="77"/>
              </a:rPr>
              <a:t> = </a:t>
            </a:r>
            <a:r>
              <a:rPr lang="en-US" sz="1200" b="1" dirty="0" err="1">
                <a:latin typeface="Monaco" pitchFamily="2" charset="77"/>
              </a:rPr>
              <a:t>S.gpa</a:t>
            </a:r>
            <a:r>
              <a:rPr lang="en-US" sz="1200" b="1" dirty="0">
                <a:latin typeface="Monaco" pitchFamily="2" charset="77"/>
              </a:rPr>
              <a:t> - 0.1 WHERE </a:t>
            </a:r>
            <a:r>
              <a:rPr lang="en-US" sz="1200" b="1" dirty="0" err="1">
                <a:latin typeface="Monaco" pitchFamily="2" charset="77"/>
              </a:rPr>
              <a:t>S.gpa</a:t>
            </a:r>
            <a:r>
              <a:rPr lang="en-US" sz="1200" b="1" dirty="0">
                <a:latin typeface="Monaco" pitchFamily="2" charset="77"/>
              </a:rPr>
              <a:t> &gt;= 3.3</a:t>
            </a:r>
          </a:p>
          <a:p>
            <a:pPr>
              <a:lnSpc>
                <a:spcPct val="160000"/>
              </a:lnSpc>
            </a:pPr>
            <a:r>
              <a:rPr lang="en-US" sz="1200" dirty="0"/>
              <a:t>Bu </a:t>
            </a:r>
            <a:r>
              <a:rPr lang="en-US" sz="1200" dirty="0" err="1"/>
              <a:t>sorgu</a:t>
            </a:r>
            <a:r>
              <a:rPr lang="en-US" sz="1200" dirty="0"/>
              <a:t> </a:t>
            </a:r>
            <a:r>
              <a:rPr lang="en-US" sz="1200" dirty="0" err="1"/>
              <a:t>Şekil</a:t>
            </a:r>
            <a:r>
              <a:rPr lang="en-US" sz="1200" dirty="0"/>
              <a:t> 3.1'de </a:t>
            </a:r>
            <a:r>
              <a:rPr lang="en-US" sz="1200" dirty="0" err="1"/>
              <a:t>gösterilen</a:t>
            </a:r>
            <a:r>
              <a:rPr lang="en-US" sz="1200" dirty="0"/>
              <a:t> </a:t>
            </a:r>
            <a:r>
              <a:rPr lang="en-US" sz="1200" dirty="0" err="1"/>
              <a:t>Öğrenciler'in</a:t>
            </a:r>
            <a:r>
              <a:rPr lang="en-US" sz="1200" dirty="0"/>
              <a:t> S1 </a:t>
            </a:r>
            <a:r>
              <a:rPr lang="en-US" sz="1200" dirty="0" err="1"/>
              <a:t>örneğine</a:t>
            </a:r>
            <a:r>
              <a:rPr lang="en-US" sz="1200" dirty="0"/>
              <a:t> </a:t>
            </a:r>
            <a:r>
              <a:rPr lang="en-US" sz="1200" dirty="0" err="1"/>
              <a:t>uygulanırsa</a:t>
            </a:r>
            <a:r>
              <a:rPr lang="en-US" sz="1200" dirty="0"/>
              <a:t> </a:t>
            </a:r>
            <a:r>
              <a:rPr lang="en-US" sz="1200" dirty="0" err="1"/>
              <a:t>Şekil</a:t>
            </a:r>
            <a:r>
              <a:rPr lang="en-US" sz="1200" dirty="0"/>
              <a:t> 3.3'te </a:t>
            </a:r>
            <a:r>
              <a:rPr lang="en-US" sz="1200" dirty="0" err="1"/>
              <a:t>gösterilen</a:t>
            </a:r>
            <a:r>
              <a:rPr lang="en-US" sz="1200" dirty="0"/>
              <a:t> </a:t>
            </a:r>
            <a:r>
              <a:rPr lang="en-US" sz="1200" dirty="0" err="1"/>
              <a:t>örnek</a:t>
            </a:r>
            <a:r>
              <a:rPr lang="en-US" sz="1200" dirty="0"/>
              <a:t> </a:t>
            </a:r>
            <a:r>
              <a:rPr lang="en-US" sz="1200" dirty="0" err="1"/>
              <a:t>elde</a:t>
            </a:r>
            <a:r>
              <a:rPr lang="en-US" sz="1200" dirty="0"/>
              <a:t> </a:t>
            </a:r>
            <a:r>
              <a:rPr lang="en-US" sz="1200" dirty="0" err="1"/>
              <a:t>edilir</a:t>
            </a:r>
            <a:r>
              <a:rPr lang="en-US" sz="1200" dirty="0"/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200" dirty="0"/>
          </a:p>
          <a:p>
            <a:pPr marL="0" indent="0">
              <a:lnSpc>
                <a:spcPct val="160000"/>
              </a:lnSpc>
              <a:buNone/>
            </a:pPr>
            <a:endParaRPr lang="en-TR" sz="1200" dirty="0"/>
          </a:p>
        </p:txBody>
      </p:sp>
      <p:pic>
        <p:nvPicPr>
          <p:cNvPr id="5" name="Picture 4" descr="A table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F57B46F8-B795-B01E-B529-19F1C035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10" y="4082687"/>
            <a:ext cx="4317380" cy="24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5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26CD5-E7E0-16F5-CF08-39E92F0D8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D798-A699-04BE-E984-770BB20F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Tabloların Oluşturulması ve Değiştirilmesi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025C-C5D6-185F-FCA8-1400136C2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800" dirty="0"/>
              <a:t>Bir </a:t>
            </a:r>
            <a:r>
              <a:rPr lang="en-US" sz="1800" dirty="0" err="1"/>
              <a:t>veritabanı</a:t>
            </a:r>
            <a:r>
              <a:rPr lang="en-US" sz="1800" dirty="0"/>
              <a:t> </a:t>
            </a:r>
            <a:r>
              <a:rPr lang="en-US" sz="1800" dirty="0" err="1"/>
              <a:t>yalnızca</a:t>
            </a:r>
            <a:r>
              <a:rPr lang="en-US" sz="1800" dirty="0"/>
              <a:t> </a:t>
            </a:r>
            <a:r>
              <a:rPr lang="en-US" sz="1800" dirty="0" err="1"/>
              <a:t>içinde</a:t>
            </a:r>
            <a:r>
              <a:rPr lang="en-US" sz="1800" dirty="0"/>
              <a:t> </a:t>
            </a:r>
            <a:r>
              <a:rPr lang="en-US" sz="1800" dirty="0" err="1"/>
              <a:t>depolanan</a:t>
            </a:r>
            <a:r>
              <a:rPr lang="en-US" sz="1800" dirty="0"/>
              <a:t> </a:t>
            </a:r>
            <a:r>
              <a:rPr lang="en-US" sz="1800" dirty="0" err="1"/>
              <a:t>bilgiler</a:t>
            </a:r>
            <a:r>
              <a:rPr lang="en-US" sz="1800" dirty="0"/>
              <a:t> </a:t>
            </a:r>
            <a:r>
              <a:rPr lang="en-US" sz="1800" dirty="0" err="1"/>
              <a:t>kadar</a:t>
            </a:r>
            <a:r>
              <a:rPr lang="en-US" sz="1800" dirty="0"/>
              <a:t> </a:t>
            </a:r>
            <a:r>
              <a:rPr lang="en-US" sz="1800" dirty="0" err="1"/>
              <a:t>iyidir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bu</a:t>
            </a:r>
            <a:r>
              <a:rPr lang="en-US" sz="1800" dirty="0"/>
              <a:t> </a:t>
            </a:r>
            <a:r>
              <a:rPr lang="en-US" sz="1800" dirty="0" err="1"/>
              <a:t>nedenle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DBMS </a:t>
            </a:r>
            <a:r>
              <a:rPr lang="en-US" sz="1800" dirty="0" err="1"/>
              <a:t>yanlış</a:t>
            </a:r>
            <a:r>
              <a:rPr lang="en-US" sz="1800" dirty="0"/>
              <a:t> </a:t>
            </a:r>
            <a:r>
              <a:rPr lang="en-US" sz="1800" dirty="0" err="1"/>
              <a:t>bilgilerin</a:t>
            </a:r>
            <a:r>
              <a:rPr lang="en-US" sz="1800" dirty="0"/>
              <a:t> </a:t>
            </a:r>
            <a:r>
              <a:rPr lang="en-US" sz="1800" dirty="0" err="1"/>
              <a:t>girilmesini</a:t>
            </a:r>
            <a:r>
              <a:rPr lang="en-US" sz="1800" dirty="0"/>
              <a:t> </a:t>
            </a:r>
            <a:r>
              <a:rPr lang="en-US" sz="1800" dirty="0" err="1"/>
              <a:t>önlemeye</a:t>
            </a:r>
            <a:r>
              <a:rPr lang="en-US" sz="1800" dirty="0"/>
              <a:t> </a:t>
            </a:r>
            <a:r>
              <a:rPr lang="en-US" sz="1800" dirty="0" err="1"/>
              <a:t>yardımcı</a:t>
            </a:r>
            <a:r>
              <a:rPr lang="en-US" sz="1800" dirty="0"/>
              <a:t> </a:t>
            </a:r>
            <a:r>
              <a:rPr lang="en-US" sz="1800" dirty="0" err="1"/>
              <a:t>olmalıdır</a:t>
            </a:r>
            <a:r>
              <a:rPr lang="en-US" sz="1800" dirty="0"/>
              <a:t>. Bir </a:t>
            </a:r>
            <a:r>
              <a:rPr lang="en-US" sz="1800" b="1" dirty="0" err="1"/>
              <a:t>bütünlük</a:t>
            </a:r>
            <a:r>
              <a:rPr lang="en-US" sz="1800" b="1" dirty="0"/>
              <a:t> </a:t>
            </a:r>
            <a:r>
              <a:rPr lang="en-US" sz="1800" b="1" dirty="0" err="1"/>
              <a:t>kısıtlaması</a:t>
            </a:r>
            <a:r>
              <a:rPr lang="en-US" sz="1800" b="1" dirty="0"/>
              <a:t> (Integrity Constraint - IC)</a:t>
            </a:r>
            <a:r>
              <a:rPr lang="en-US" sz="1800" dirty="0"/>
              <a:t>,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veritabanı</a:t>
            </a:r>
            <a:r>
              <a:rPr lang="en-US" sz="1800" dirty="0"/>
              <a:t> </a:t>
            </a:r>
            <a:r>
              <a:rPr lang="en-US" sz="1800" dirty="0" err="1"/>
              <a:t>şemasında</a:t>
            </a:r>
            <a:r>
              <a:rPr lang="en-US" sz="1800" dirty="0"/>
              <a:t> </a:t>
            </a:r>
            <a:r>
              <a:rPr lang="en-US" sz="1800" dirty="0" err="1"/>
              <a:t>belirtilen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veritabanının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örneğinde</a:t>
            </a:r>
            <a:r>
              <a:rPr lang="en-US" sz="1800" dirty="0"/>
              <a:t> </a:t>
            </a:r>
            <a:r>
              <a:rPr lang="en-US" sz="1800" dirty="0" err="1"/>
              <a:t>depolanabilecek</a:t>
            </a:r>
            <a:r>
              <a:rPr lang="en-US" sz="1800" dirty="0"/>
              <a:t> </a:t>
            </a:r>
            <a:r>
              <a:rPr lang="en-US" sz="1800" dirty="0" err="1"/>
              <a:t>verileri</a:t>
            </a:r>
            <a:r>
              <a:rPr lang="en-US" sz="1800" dirty="0"/>
              <a:t> </a:t>
            </a:r>
            <a:r>
              <a:rPr lang="en-US" sz="1800" dirty="0" err="1"/>
              <a:t>kısıtlayan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koşuldur</a:t>
            </a:r>
            <a:r>
              <a:rPr lang="en-US" sz="1800" dirty="0"/>
              <a:t>. Bir </a:t>
            </a:r>
            <a:r>
              <a:rPr lang="en-US" sz="1800" dirty="0" err="1"/>
              <a:t>veritabanı</a:t>
            </a:r>
            <a:r>
              <a:rPr lang="en-US" sz="1800" dirty="0"/>
              <a:t> </a:t>
            </a:r>
            <a:r>
              <a:rPr lang="en-US" sz="1800" dirty="0" err="1"/>
              <a:t>örneği</a:t>
            </a:r>
            <a:r>
              <a:rPr lang="en-US" sz="1800" dirty="0"/>
              <a:t>, </a:t>
            </a:r>
            <a:r>
              <a:rPr lang="en-US" sz="1800" dirty="0" err="1"/>
              <a:t>veritabanı</a:t>
            </a:r>
            <a:r>
              <a:rPr lang="en-US" sz="1800" dirty="0"/>
              <a:t> </a:t>
            </a:r>
            <a:r>
              <a:rPr lang="en-US" sz="1800" dirty="0" err="1"/>
              <a:t>şemasında</a:t>
            </a:r>
            <a:r>
              <a:rPr lang="en-US" sz="1800" dirty="0"/>
              <a:t> </a:t>
            </a:r>
            <a:r>
              <a:rPr lang="en-US" sz="1800" dirty="0" err="1"/>
              <a:t>belirtilen</a:t>
            </a:r>
            <a:r>
              <a:rPr lang="en-US" sz="1800" dirty="0"/>
              <a:t> </a:t>
            </a:r>
            <a:r>
              <a:rPr lang="en-US" sz="1800" dirty="0" err="1"/>
              <a:t>tüm</a:t>
            </a:r>
            <a:r>
              <a:rPr lang="en-US" sz="1800" dirty="0"/>
              <a:t> </a:t>
            </a:r>
            <a:r>
              <a:rPr lang="en-US" sz="1800" dirty="0" err="1"/>
              <a:t>bütünlük</a:t>
            </a:r>
            <a:r>
              <a:rPr lang="en-US" sz="1800" dirty="0"/>
              <a:t> </a:t>
            </a:r>
            <a:r>
              <a:rPr lang="en-US" sz="1800" dirty="0" err="1"/>
              <a:t>kısıtlamalarını</a:t>
            </a:r>
            <a:r>
              <a:rPr lang="en-US" sz="1800" dirty="0"/>
              <a:t> </a:t>
            </a:r>
            <a:r>
              <a:rPr lang="en-US" sz="1800" dirty="0" err="1"/>
              <a:t>karşılıyorsa</a:t>
            </a:r>
            <a:r>
              <a:rPr lang="en-US" sz="1800" dirty="0"/>
              <a:t>, </a:t>
            </a:r>
            <a:r>
              <a:rPr lang="en-US" sz="1800" b="1" dirty="0"/>
              <a:t>legal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örnektir</a:t>
            </a:r>
            <a:r>
              <a:rPr lang="en-US" sz="1800" dirty="0"/>
              <a:t>. Bir DBMS, </a:t>
            </a:r>
            <a:r>
              <a:rPr lang="en-US" sz="1800" dirty="0" err="1"/>
              <a:t>veritabanında</a:t>
            </a:r>
            <a:r>
              <a:rPr lang="en-US" sz="1800" dirty="0"/>
              <a:t> </a:t>
            </a:r>
            <a:r>
              <a:rPr lang="en-US" sz="1800" dirty="0" err="1"/>
              <a:t>yalnızca</a:t>
            </a:r>
            <a:r>
              <a:rPr lang="en-US" sz="1800" dirty="0"/>
              <a:t> </a:t>
            </a:r>
            <a:r>
              <a:rPr lang="en-US" sz="1800" b="1" dirty="0"/>
              <a:t>legal</a:t>
            </a:r>
            <a:r>
              <a:rPr lang="en-US" sz="1800" dirty="0"/>
              <a:t> </a:t>
            </a:r>
            <a:r>
              <a:rPr lang="en-US" sz="1800" dirty="0" err="1"/>
              <a:t>örneklerin</a:t>
            </a:r>
            <a:r>
              <a:rPr lang="en-US" sz="1800" dirty="0"/>
              <a:t> </a:t>
            </a:r>
            <a:r>
              <a:rPr lang="en-US" sz="1800" dirty="0" err="1"/>
              <a:t>depolanmasına</a:t>
            </a:r>
            <a:r>
              <a:rPr lang="en-US" sz="1800" dirty="0"/>
              <a:t> </a:t>
            </a:r>
            <a:r>
              <a:rPr lang="en-US" sz="1800" dirty="0" err="1"/>
              <a:t>izin</a:t>
            </a:r>
            <a:r>
              <a:rPr lang="en-US" sz="1800" dirty="0"/>
              <a:t> </a:t>
            </a:r>
            <a:r>
              <a:rPr lang="en-US" sz="1800" dirty="0" err="1"/>
              <a:t>vererek</a:t>
            </a:r>
            <a:r>
              <a:rPr lang="en-US" sz="1800" dirty="0"/>
              <a:t> </a:t>
            </a:r>
            <a:r>
              <a:rPr lang="en-US" sz="1800" dirty="0" err="1"/>
              <a:t>bütünlük</a:t>
            </a:r>
            <a:r>
              <a:rPr lang="en-US" sz="1800" dirty="0"/>
              <a:t> </a:t>
            </a:r>
            <a:r>
              <a:rPr lang="en-US" sz="1800" dirty="0" err="1"/>
              <a:t>kısıtlamalarını</a:t>
            </a:r>
            <a:r>
              <a:rPr lang="en-US" sz="1800" dirty="0"/>
              <a:t> </a:t>
            </a:r>
            <a:r>
              <a:rPr lang="en-US" sz="1800" dirty="0" err="1"/>
              <a:t>uygular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52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8791</Words>
  <Application>Microsoft Macintosh PowerPoint</Application>
  <PresentationFormat>Widescreen</PresentationFormat>
  <Paragraphs>445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Cambria Math</vt:lpstr>
      <vt:lpstr>Helvetica</vt:lpstr>
      <vt:lpstr>Monaco</vt:lpstr>
      <vt:lpstr>Palatino</vt:lpstr>
      <vt:lpstr>Palatino Linotype</vt:lpstr>
      <vt:lpstr>Times</vt:lpstr>
      <vt:lpstr>Office Theme</vt:lpstr>
      <vt:lpstr>Veritabanı Tasarımı</vt:lpstr>
      <vt:lpstr>İlişkisel Model</vt:lpstr>
      <vt:lpstr>İlişkisel Model</vt:lpstr>
      <vt:lpstr>İlişkisel Model</vt:lpstr>
      <vt:lpstr>İlişkisel Model</vt:lpstr>
      <vt:lpstr>İlişkisel Model</vt:lpstr>
      <vt:lpstr>Tabloların Oluşturulması ve Değiştirilmesi</vt:lpstr>
      <vt:lpstr>Tabloların Oluşturulması ve Değiştirilmesi</vt:lpstr>
      <vt:lpstr>Tabloların Oluşturulması ve Değiştirilmesi</vt:lpstr>
      <vt:lpstr>Tabloların Oluşturulması ve Değiştirilmesi</vt:lpstr>
      <vt:lpstr>Temel (Key) Constraint</vt:lpstr>
      <vt:lpstr>Temel (Key) Constraint</vt:lpstr>
      <vt:lpstr>Temel (Key) Constraint</vt:lpstr>
      <vt:lpstr>Temel (Key) Constraint</vt:lpstr>
      <vt:lpstr>SQL'de Anahtar Kısıtlamaları Belirleme</vt:lpstr>
      <vt:lpstr>SQL'de Anahtar Kısıtlamaları Belirleme</vt:lpstr>
      <vt:lpstr>SQL'de Anahtar Kısıtlamaları Belirleme</vt:lpstr>
      <vt:lpstr>SQL'de Anahtar Kısıtlamaları Belirleme</vt:lpstr>
      <vt:lpstr>SQL'de Anahtar Kısıtlamaları Belirleme</vt:lpstr>
      <vt:lpstr>SQL'de Yabancı Anahtar Kısıtlamalarını Belirleme</vt:lpstr>
      <vt:lpstr>Genel Kısıtlamalar</vt:lpstr>
      <vt:lpstr>SQL'de Yabancı Anahtar Kısıtlamalarını Belirleme</vt:lpstr>
      <vt:lpstr>Bütünlük Kısıtlamalarını Uygulama</vt:lpstr>
      <vt:lpstr>Bütünlük Kısıtlamalarını Uygulama</vt:lpstr>
      <vt:lpstr>Bütünlük Kısıtlamalarını Uygulama</vt:lpstr>
      <vt:lpstr>Bütünlük Kısıtlamalarını Uygulama</vt:lpstr>
      <vt:lpstr>Bütünlük Kısıtlamalarını Uygulama</vt:lpstr>
      <vt:lpstr>Bütünlük Kısıtlamalarını Uygulama</vt:lpstr>
      <vt:lpstr>Bütünlük Kısıtlamalarını Uygulama</vt:lpstr>
      <vt:lpstr>İşlemler (Transaction) ve Kısıtlamalar</vt:lpstr>
      <vt:lpstr>İşlemler (Transaction) ve Kısıtlamalar</vt:lpstr>
      <vt:lpstr>İşlemler (Transaction) ve Kısıtlamalar</vt:lpstr>
      <vt:lpstr>İşlemler (Transaction) ve Kısıtlamalar</vt:lpstr>
      <vt:lpstr>İlişkisel Verileri Sorgulama</vt:lpstr>
      <vt:lpstr>İlişkisel Verileri Sorgulama</vt:lpstr>
      <vt:lpstr>İlişkisel Verileri Sorgulama</vt:lpstr>
      <vt:lpstr>Mantıksal Veritabanı Tasarımı: ER’den İlişkisele</vt:lpstr>
      <vt:lpstr>Mantıksal Veritabanı Tasarımı: ER’den İlişkisele</vt:lpstr>
      <vt:lpstr>İlişki Kümeleri (Kısıtlamalar Olmadan) Tablolara</vt:lpstr>
      <vt:lpstr>İlişki Kümeleri (Kısıtlamalar Olmadan) Tablolara</vt:lpstr>
      <vt:lpstr>İlişki Kümeleri (Kısıtlamalar Olmadan) Tablolara</vt:lpstr>
      <vt:lpstr>İlişki Kümeleri (Kısıtlamalar Olmadan) Tablolara</vt:lpstr>
      <vt:lpstr>Anahtar Kısıtlamalarla İlişki Kümelerini Çevirme</vt:lpstr>
      <vt:lpstr>Anahtar Kısıtlamalarla İlişki Kümelerini Çevirme</vt:lpstr>
      <vt:lpstr>Anahtar Kısıtlamalarla İlişki Kümelerini Çevirme</vt:lpstr>
      <vt:lpstr>Anahtar Kısıtlamalarla İlişki Kümelerini Çevirme</vt:lpstr>
      <vt:lpstr>Anahtar Kısıtlamalarla İlişki Kümelerini Çevirme</vt:lpstr>
      <vt:lpstr>Katılım Kısıtlamalarıyla İlişki Kümelerini Çevirme</vt:lpstr>
      <vt:lpstr>Katılım Kısıtlamalarıyla İlişki Kümelerini Çevirme</vt:lpstr>
      <vt:lpstr>Katılım Kısıtlamalarıyla İlişki Kümelerini Çevirme</vt:lpstr>
      <vt:lpstr>Katılım Kısıtlamalarıyla İlişki Kümelerini Çevirme</vt:lpstr>
      <vt:lpstr>Katılım Kısıtlamalarıyla İlişki Kümelerini Çevirme</vt:lpstr>
      <vt:lpstr>Katılım Kısıtlamalarıyla İlişki Kümelerini Çevirme</vt:lpstr>
      <vt:lpstr>Zayıf Varlık Kümelerini Çevirme</vt:lpstr>
      <vt:lpstr>Zayıf Varlık Kümelerini Çevirme</vt:lpstr>
      <vt:lpstr>Zayıf Varlık Kümelerini Çevirme</vt:lpstr>
      <vt:lpstr>Sınıf Hiyerarşilerini Çevirmek</vt:lpstr>
      <vt:lpstr>Sınıf Hiyerarşilerini Çevirmek</vt:lpstr>
      <vt:lpstr>ER Diyagramlarını Toplama ile Çevirme</vt:lpstr>
      <vt:lpstr>ER Diyagramlarını Toplama ile Çevirme</vt:lpstr>
      <vt:lpstr>ER Diyagramlarını Toplama ile Çevirme</vt:lpstr>
      <vt:lpstr>Görünümlere (Views) Giriş</vt:lpstr>
      <vt:lpstr>Görünümlere (Views) Giriş</vt:lpstr>
      <vt:lpstr>Görünümlere (Views) Giriş</vt:lpstr>
      <vt:lpstr>Görünümlerde Güncelleme</vt:lpstr>
      <vt:lpstr>Görünümlerde Güncelleme</vt:lpstr>
      <vt:lpstr>Görünümlerde Güncelleme</vt:lpstr>
      <vt:lpstr>Görünümlerde Güncelleme</vt:lpstr>
      <vt:lpstr>Görünüm Güncellemelerini Kısıtlamanız Gerekiyor</vt:lpstr>
      <vt:lpstr>Görünüm Güncellemelerini Kısıtlamanız Gerekiyor</vt:lpstr>
      <vt:lpstr>Görünüm Güncellemelerini Kısıtlamanız Gerekiyor</vt:lpstr>
      <vt:lpstr>Görünüm Güncellemelerini Kısıtlamanız Gerekiyor</vt:lpstr>
      <vt:lpstr>Görünüm Güncellemelerini Kısıtlamanız Gerekiyor</vt:lpstr>
      <vt:lpstr>Görünüm Güncellemelerini Kısıtlamanız Gerekiyor</vt:lpstr>
      <vt:lpstr>Tablo ve Görünümleri Yok Etme (Destroy) ve Değiştirme (Alter)</vt:lpstr>
      <vt:lpstr>Tablo ve Görünümleri Yok Etme (Destroy) ve Değiştirme (Alter)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Kenan Ince</dc:creator>
  <cp:lastModifiedBy>Kenan Ince</cp:lastModifiedBy>
  <cp:revision>99</cp:revision>
  <dcterms:created xsi:type="dcterms:W3CDTF">2024-10-09T19:11:04Z</dcterms:created>
  <dcterms:modified xsi:type="dcterms:W3CDTF">2024-10-16T20:59:51Z</dcterms:modified>
</cp:coreProperties>
</file>