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6"/>
    <p:restoredTop sz="94694"/>
  </p:normalViewPr>
  <p:slideViewPr>
    <p:cSldViewPr snapToGrid="0">
      <p:cViewPr varScale="1">
        <p:scale>
          <a:sx n="87" d="100"/>
          <a:sy n="87" d="100"/>
        </p:scale>
        <p:origin x="22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5957-97F2-367A-7E82-2122AD2F0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3B758-3A2C-5EFF-169C-283E57B34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D35-C594-2712-AC6E-FB2ABE9B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22A3-BEBA-E739-34C5-A523A1B4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EAAE-FD33-79F7-E21A-D51B0A49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8488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02B1-28D5-8B57-CDDE-0406B03D6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97833-6CBC-FF71-20FF-1C6BAFB3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8FCF8-6A98-F598-0507-CD4779E87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7AE4-0E69-CA3E-B820-20B61078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66949-F3EA-45DA-B7EF-D1DA86CD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216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468E5-D72E-D8E3-A3C6-90F3CF8C5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81CD-E785-44D8-3DF6-5BD9CC3A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97397-783F-54CE-7595-482BD2E7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BC835-48B0-54DD-EFB5-F7DEDDA5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DA998-41AE-988B-B974-84E4C911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6689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6E2F-5D08-0900-C62C-93BD308E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48E9-B470-ACAF-3087-26ECBAB2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2BED3-B4AF-E373-73E3-B8E718D74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537B0-6728-FA21-0421-DC126AAD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53CA8-707C-E5E7-AB6D-39EBCB21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3903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22F20-A762-7E99-9BF0-BCA51321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4B006-9D2F-DB36-DEDA-221457B3F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C20CA-D5DF-657D-EF56-8FB4915E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1B218-3CDF-BC70-E30D-C4C3368A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39ECD-DE6C-8020-AF98-7A171433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94262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8488-8AAC-2A91-0669-E50CA2134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2903-431D-F805-3DA4-52F08E2A2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3C942-F350-B5E5-21D4-DFB00545A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BA3A-BBC9-5DFB-B8F4-EA8479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EBF80-F503-30BE-22C9-2D5F142C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FB470-7DA3-E8DB-4730-E8D0E811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713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24CD-EC38-C530-8082-2E76BEE9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5F470-3CC7-BDF7-7DE2-424EB7AE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6955E4-8FE2-778A-9D6C-68E0DE5BE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F085A-39DA-C7D5-5B91-77C778C73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0A10A-9728-D056-C8D7-155B3AB62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8F7D8-D981-B4B8-8B0D-3E2EA183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A5241-1223-395B-47C2-829F23E0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C8A61-E552-7E46-1FAA-99969FDB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5338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518D-8F2B-7F83-2E43-6D3AF7FF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58ECA-D060-ACA0-A74D-F15B2254C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CAA7-FD1B-4519-79AC-B1180C69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58996-6E4E-8DEB-D4B0-171E290B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1965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CD0CB-5B67-AA98-246B-E08EE7DA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68675-AD9C-EACA-97DE-1104C751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1CA83-E61F-87EA-BF49-FF6D380B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5810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03FA4-2367-B039-483A-754590B7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41FA-ED1B-EF0C-9CEE-FAE382B4A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F81FF-CD51-3AB0-8061-C9EDAE16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E3550-4BBB-E39D-9EAC-97E547B5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2FA50-1E3F-4901-88CF-5F7E457B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6082D-2D42-E014-45E9-089C8172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5960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A978-CBE6-836A-66F8-6AD02F0D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35777B-EE10-5B66-42D1-AAB674B42E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8AAC9-B7F7-4090-1CEE-73492FCF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D9704-FCB0-4A69-D1AB-2C077E7C0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02E7D-923E-C748-B60F-571AD831D961}" type="datetimeFigureOut">
              <a:rPr lang="en-TR" smtClean="0"/>
              <a:t>30.10.2024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7079C-F9AB-EBBF-7DDA-6C0FC853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D2C92-7460-17D6-E3EB-0221D42E2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9CC84-D800-354A-8972-9E6C58BB957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149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54F900-6F3D-77FF-B0CF-E0C2700FA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T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12AD-B720-3AC4-5DCA-389C0F3B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1909-79E2-17A1-1D16-8C20C05CC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F0302E7D-923E-C748-B60F-571AD831D961}" type="datetimeFigureOut">
              <a:rPr lang="en-TR" smtClean="0"/>
              <a:pPr/>
              <a:t>30.10.2024</a:t>
            </a:fld>
            <a:endParaRPr lang="en-T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C717D-1520-B18A-B444-323F91ACE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endParaRPr lang="en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C431E-EEF9-D8DA-A5E0-3DFC4FC71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EBC9CC84-D800-354A-8972-9E6C58BB957F}" type="slidenum">
              <a:rPr lang="en-TR" smtClean="0"/>
              <a:pPr/>
              <a:t>‹#›</a:t>
            </a:fld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755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FA162-FB1A-DA4F-0418-A9D14E0759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>
                <a:solidFill>
                  <a:srgbClr val="00B0F0"/>
                </a:solidFill>
              </a:rPr>
              <a:t>Veritabanı Tasarımı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74E7A-B473-213A-5713-F2E4FFE44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TR" b="1" dirty="0"/>
              <a:t>Kaynak: </a:t>
            </a:r>
            <a:r>
              <a:rPr lang="en-TR" dirty="0"/>
              <a:t>Database Management Systems</a:t>
            </a:r>
          </a:p>
          <a:p>
            <a:pPr algn="l"/>
            <a:r>
              <a:rPr lang="en-TR" dirty="0"/>
              <a:t>Raghu Ramakrishman and Johannes Gehrke</a:t>
            </a:r>
          </a:p>
          <a:p>
            <a:pPr algn="l"/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89837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463D5-FA43-5807-3930-CDD385407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F115-7ECE-7C2C-292D-694F2D49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9C8A-3ECB-95B6-0317-A59A8F79C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9857" cy="43513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(Q11) 7'nin </a:t>
            </a:r>
            <a:r>
              <a:rPr lang="en-US" sz="1400" dirty="0" err="1"/>
              <a:t>üzerinde</a:t>
            </a:r>
            <a:r>
              <a:rPr lang="en-US" sz="1400" dirty="0"/>
              <a:t> </a:t>
            </a:r>
            <a:r>
              <a:rPr lang="en-US" sz="1400" dirty="0" err="1"/>
              <a:t>derecelendirmeye</a:t>
            </a:r>
            <a:r>
              <a:rPr lang="en-US" sz="1400" dirty="0"/>
              <a:t> </a:t>
            </a:r>
            <a:r>
              <a:rPr lang="en-US" sz="1400" dirty="0" err="1"/>
              <a:t>sahip</a:t>
            </a:r>
            <a:r>
              <a:rPr lang="en-US" sz="1400" dirty="0"/>
              <a:t>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denizcileri</a:t>
            </a:r>
            <a:r>
              <a:rPr lang="en-US" sz="1400" dirty="0"/>
              <a:t> </a:t>
            </a:r>
            <a:r>
              <a:rPr lang="en-US" sz="1400" dirty="0" err="1"/>
              <a:t>bulun</a:t>
            </a:r>
            <a:r>
              <a:rPr lang="en-US" sz="1400" dirty="0"/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S.sname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S.rating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S.age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FROM Sailors AS 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S.rating</a:t>
            </a:r>
            <a:r>
              <a:rPr lang="en-US" sz="1400" dirty="0">
                <a:solidFill>
                  <a:srgbClr val="000000"/>
                </a:solidFill>
                <a:effectLst/>
              </a:rPr>
              <a:t> &gt; 7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aralık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değişkeni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tanıtmak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isteğe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bağlı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AS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sözcüğünü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arada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olduğu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sütunları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istediğimizde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SQL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kullanışlı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kısaltma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sağlar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: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Basitçe</a:t>
            </a:r>
            <a:r>
              <a:rPr lang="en-US" sz="1400" dirty="0">
                <a:solidFill>
                  <a:srgbClr val="000000"/>
                </a:solidFill>
                <a:effectLst/>
              </a:rPr>
              <a:t> SELECT *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yazabiliriz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gösterim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etkileşimli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sorgulama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yararlıdır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sonucun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sorgudan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net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olmadığı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yeniden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kullanılması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sürdürülmesi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amaçlanan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kötü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stildir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altta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yatan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Sailors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tablosunun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şemasına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başvurmamız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gerekir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örnekte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gösterildiği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</a:rPr>
              <a:t>, 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ifadesi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aslında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projeksiyon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yapmak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kullanılırken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cebir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anlamındaki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seçimler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ifadesi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kullanılarak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ifade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edilir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!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İlişkisel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cebirdeki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seçim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projeksiyon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operatörlerinin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adlandırılması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SQL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sözdizimi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arasındaki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uyumsuzluk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talihsiz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tarihsel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kazadır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C67A867-650C-8D28-5E6B-69F8422B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770164"/>
            <a:ext cx="1982352" cy="2207986"/>
          </a:xfrm>
          <a:prstGeom prst="rect">
            <a:avLst/>
          </a:prstGeom>
        </p:spPr>
      </p:pic>
      <p:pic>
        <p:nvPicPr>
          <p:cNvPr id="7" name="Picture 6" descr="A table of numbers with text&#10;&#10;Description automatically generated">
            <a:extLst>
              <a:ext uri="{FF2B5EF4-FFF2-40B4-BE49-F238E27FC236}">
                <a16:creationId xmlns:a16="http://schemas.microsoft.com/office/drawing/2014/main" id="{81DB3C9E-3D9E-877E-3531-015D01594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978150"/>
            <a:ext cx="2014206" cy="2190750"/>
          </a:xfrm>
          <a:prstGeom prst="rect">
            <a:avLst/>
          </a:prstGeom>
        </p:spPr>
      </p:pic>
      <p:pic>
        <p:nvPicPr>
          <p:cNvPr id="9" name="Picture 8" descr="A table with black text&#10;&#10;Description automatically generated">
            <a:extLst>
              <a:ext uri="{FF2B5EF4-FFF2-40B4-BE49-F238E27FC236}">
                <a16:creationId xmlns:a16="http://schemas.microsoft.com/office/drawing/2014/main" id="{DBAB088A-542D-8993-979F-0E8528887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5267779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1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A37BA-7C42-D523-BAEF-71A0CBEEE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CC00-D621-07C5-69EB-4C168285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4614-6172-C524-8EEA-A831E0B3A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/>
              <a:t>Şimdi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SQL </a:t>
            </a:r>
            <a:r>
              <a:rPr lang="en-US" dirty="0" err="1"/>
              <a:t>sorgusunun</a:t>
            </a:r>
            <a:r>
              <a:rPr lang="en-US" dirty="0"/>
              <a:t> </a:t>
            </a:r>
            <a:r>
              <a:rPr lang="en-US" dirty="0" err="1"/>
              <a:t>sözdizimini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detaylı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alalım</a:t>
            </a:r>
            <a:r>
              <a:rPr lang="en-US" dirty="0"/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FROM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ifadesindeki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b="1" dirty="0">
                <a:solidFill>
                  <a:srgbClr val="000000"/>
                </a:solidFill>
                <a:effectLst/>
              </a:rPr>
              <a:t>from-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listesi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tablo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adlarının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listesidir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Bir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tablo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adının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ardından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aralık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değişkeni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gelebilir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;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aralık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değişkeni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tablo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from-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listesinde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fazla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göründüğünde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özellikle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yararlıdır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</a:rPr>
              <a:t>Select-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listesi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b="1" dirty="0">
                <a:solidFill>
                  <a:srgbClr val="000000"/>
                </a:solidFill>
                <a:effectLst/>
              </a:rPr>
              <a:t>from-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listesinde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geçen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tabloların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sütun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içeren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ifadelerin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listesidir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Sütun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adlarına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aralık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değişkeni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önek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eklenebilir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</a:rPr>
              <a:t>WHERE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ifadesindeki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niteleme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ifade</a:t>
            </a:r>
            <a:r>
              <a:rPr lang="en-US" sz="1600" dirty="0" err="1">
                <a:solidFill>
                  <a:srgbClr val="000000"/>
                </a:solidFill>
              </a:rPr>
              <a:t>+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op</a:t>
            </a:r>
            <a:r>
              <a:rPr lang="en-US" sz="1600" dirty="0" err="1">
                <a:solidFill>
                  <a:srgbClr val="000000"/>
                </a:solidFill>
              </a:rPr>
              <a:t>+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ifadesi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biçimindeki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koşulların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ikili</a:t>
            </a:r>
            <a:r>
              <a:rPr lang="en-US" sz="1600" dirty="0">
                <a:solidFill>
                  <a:srgbClr val="000000"/>
                </a:solidFill>
                <a:effectLst/>
              </a:rPr>
              <a:t> (Boolean)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birleşimidir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yani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mantıksal</a:t>
            </a:r>
            <a:r>
              <a:rPr lang="en-US" sz="1600" dirty="0">
                <a:solidFill>
                  <a:srgbClr val="000000"/>
                </a:solidFill>
                <a:effectLst/>
              </a:rPr>
              <a:t> AND, OR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600" dirty="0">
                <a:solidFill>
                  <a:srgbClr val="000000"/>
                </a:solidFill>
                <a:effectLst/>
              </a:rPr>
              <a:t> NOT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bağlaçlarını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kullanan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ifade</a:t>
            </a:r>
            <a:r>
              <a:rPr lang="en-US" sz="1600" dirty="0">
                <a:solidFill>
                  <a:srgbClr val="000000"/>
                </a:solidFill>
                <a:effectLst/>
              </a:rPr>
              <a:t>),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burada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op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karşılaştırma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operatörlerinden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{&lt;, &lt;=, =, &lt;&gt;, &gt;=, &gt;}. Bir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ifade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sütun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sabit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600" dirty="0">
                <a:solidFill>
                  <a:srgbClr val="000000"/>
                </a:solidFill>
                <a:effectLst/>
              </a:rPr>
              <a:t>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aritmetik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dize</a:t>
            </a:r>
            <a:r>
              <a:rPr lang="en-US" sz="1600" dirty="0">
                <a:solidFill>
                  <a:srgbClr val="000000"/>
                </a:solidFill>
                <a:effectLst/>
              </a:rPr>
              <a:t>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ifadesidir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</a:rPr>
              <a:t>DISTINCT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anahtar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sözcüğü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isteğe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bağlıdır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sorguya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yanıt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hesaplanan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tablonun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yinelenenleri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yani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satırın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iki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kopyasını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içermemesi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gerektiğini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belirtir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Varsayılan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yinelenenler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ortadan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kaldırılmaz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568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16D41-A961-07BE-12E9-CEA91872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07CD2-E406-9646-B8D4-125BBF10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74DD-92B9-7B89-A915-D67A337C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388"/>
            <a:ext cx="5884333" cy="5184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(Q1) 103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numaralı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tekneyi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rezerve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denizcilerin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isimlerini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bulunuz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S.sname</a:t>
            </a:r>
            <a:endParaRPr lang="en-US" sz="1200" dirty="0">
              <a:solidFill>
                <a:srgbClr val="000000"/>
              </a:solidFill>
              <a:effectLst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</a:rPr>
              <a:t>FROM Sailors S, Reserves R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2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200" dirty="0">
                <a:solidFill>
                  <a:srgbClr val="000000"/>
                </a:solidFill>
                <a:effectLst/>
              </a:rPr>
              <a:t>=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R.sid</a:t>
            </a:r>
            <a:r>
              <a:rPr lang="en-US" sz="1200" dirty="0">
                <a:solidFill>
                  <a:srgbClr val="000000"/>
                </a:solidFill>
                <a:effectLst/>
              </a:rPr>
              <a:t> AND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1200" dirty="0">
                <a:solidFill>
                  <a:srgbClr val="000000"/>
                </a:solidFill>
                <a:effectLst/>
              </a:rPr>
              <a:t>=103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sname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FROM Sailors S, Reserves R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AND bid=103</a:t>
            </a:r>
          </a:p>
          <a:p>
            <a:pPr algn="just"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sname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FROM Sailors, Reserves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1400" dirty="0" err="1">
                <a:solidFill>
                  <a:srgbClr val="000000"/>
                </a:solidFill>
              </a:rPr>
              <a:t>Sailors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Reserves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AND bid=103</a:t>
            </a:r>
          </a:p>
        </p:txBody>
      </p:sp>
      <p:pic>
        <p:nvPicPr>
          <p:cNvPr id="8" name="Picture 7" descr="A table with numbers and words&#10;&#10;Description automatically generated">
            <a:extLst>
              <a:ext uri="{FF2B5EF4-FFF2-40B4-BE49-F238E27FC236}">
                <a16:creationId xmlns:a16="http://schemas.microsoft.com/office/drawing/2014/main" id="{4939D1F5-D86C-2649-8D96-623E4EA57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1576388"/>
            <a:ext cx="2908300" cy="1397000"/>
          </a:xfrm>
          <a:prstGeom prst="rect">
            <a:avLst/>
          </a:prstGeom>
        </p:spPr>
      </p:pic>
      <p:pic>
        <p:nvPicPr>
          <p:cNvPr id="10" name="Picture 9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9846A21-2170-4654-C997-089508141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1576388"/>
            <a:ext cx="2895600" cy="1625600"/>
          </a:xfrm>
          <a:prstGeom prst="rect">
            <a:avLst/>
          </a:prstGeom>
        </p:spPr>
      </p:pic>
      <p:pic>
        <p:nvPicPr>
          <p:cNvPr id="12" name="Picture 1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7250375-6BF3-3900-4A13-A347D86FD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600" y="3200401"/>
            <a:ext cx="4851400" cy="2425700"/>
          </a:xfrm>
          <a:prstGeom prst="rect">
            <a:avLst/>
          </a:prstGeom>
        </p:spPr>
      </p:pic>
      <p:pic>
        <p:nvPicPr>
          <p:cNvPr id="14" name="Picture 13" descr="A close-up of a sign&#10;&#10;Description automatically generated">
            <a:extLst>
              <a:ext uri="{FF2B5EF4-FFF2-40B4-BE49-F238E27FC236}">
                <a16:creationId xmlns:a16="http://schemas.microsoft.com/office/drawing/2014/main" id="{7A1CA662-4813-0ABD-E91D-9275FC3EF3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0" y="5592763"/>
            <a:ext cx="38100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75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FF624-F4F6-4F4E-FE69-7335D9FF1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C44B-8AB7-71D6-80CB-7FE5091C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3ED1-A064-8CB8-5375-8439E535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(S16) </a:t>
            </a:r>
            <a:r>
              <a:rPr lang="en-US" dirty="0" err="1"/>
              <a:t>Kırmızı</a:t>
            </a:r>
            <a:r>
              <a:rPr lang="en-US" dirty="0"/>
              <a:t> </a:t>
            </a:r>
            <a:r>
              <a:rPr lang="en-US" dirty="0" err="1"/>
              <a:t>tekne</a:t>
            </a:r>
            <a:r>
              <a:rPr lang="en-US" dirty="0"/>
              <a:t> </a:t>
            </a:r>
            <a:r>
              <a:rPr lang="en-US" dirty="0" err="1"/>
              <a:t>ayırtan</a:t>
            </a:r>
            <a:r>
              <a:rPr lang="en-US" dirty="0"/>
              <a:t> </a:t>
            </a:r>
            <a:r>
              <a:rPr lang="en-US" dirty="0" err="1"/>
              <a:t>denizcilerin</a:t>
            </a:r>
            <a:r>
              <a:rPr lang="en-US" dirty="0"/>
              <a:t> </a:t>
            </a:r>
            <a:r>
              <a:rPr lang="en-US" dirty="0" err="1"/>
              <a:t>SID'lerini</a:t>
            </a:r>
            <a:r>
              <a:rPr lang="en-US" dirty="0"/>
              <a:t> </a:t>
            </a:r>
            <a:r>
              <a:rPr lang="en-US" dirty="0" err="1"/>
              <a:t>bulun</a:t>
            </a:r>
            <a:r>
              <a:rPr lang="en-US" dirty="0"/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R.sid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From Boats B, Reserves R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B.bid</a:t>
            </a:r>
            <a:r>
              <a:rPr lang="en-US" sz="1600" dirty="0">
                <a:solidFill>
                  <a:srgbClr val="000000"/>
                </a:solidFill>
                <a:effectLst/>
              </a:rPr>
              <a:t>=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1600" dirty="0">
                <a:solidFill>
                  <a:srgbClr val="000000"/>
                </a:solidFill>
                <a:effectLst/>
              </a:rPr>
              <a:t> AND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B.color</a:t>
            </a:r>
            <a:r>
              <a:rPr lang="en-US" sz="1600" dirty="0">
                <a:solidFill>
                  <a:srgbClr val="000000"/>
                </a:solidFill>
                <a:effectLst/>
              </a:rPr>
              <a:t>=‘red’</a:t>
            </a:r>
            <a:endParaRPr lang="en-US" sz="1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</a:rPr>
              <a:t>Bu </a:t>
            </a:r>
            <a:r>
              <a:rPr lang="en-US" sz="2200" dirty="0" err="1">
                <a:solidFill>
                  <a:srgbClr val="000000"/>
                </a:solidFill>
              </a:rPr>
              <a:t>sorgu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iki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tablonun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birleştirilmesini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ardından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teknelerin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rengine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ilişkin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seçim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yapılmasını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içerir</a:t>
            </a:r>
            <a:r>
              <a:rPr lang="en-US" sz="2200" dirty="0">
                <a:solidFill>
                  <a:srgbClr val="000000"/>
                </a:solidFill>
              </a:rPr>
              <a:t>. B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R'yi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R.sid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sid'li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denizcinin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B.bid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adlı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kırmızı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tekneyi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rezerve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ettiğini</a:t>
            </a:r>
            <a:r>
              <a:rPr lang="en-US" sz="2200" dirty="0">
                <a:solidFill>
                  <a:srgbClr val="000000"/>
                </a:solidFill>
              </a:rPr>
              <a:t> '</a:t>
            </a:r>
            <a:r>
              <a:rPr lang="en-US" sz="2200" dirty="0" err="1">
                <a:solidFill>
                  <a:srgbClr val="000000"/>
                </a:solidFill>
              </a:rPr>
              <a:t>kanıtlayan</a:t>
            </a:r>
            <a:r>
              <a:rPr lang="en-US" sz="2200" dirty="0">
                <a:solidFill>
                  <a:srgbClr val="000000"/>
                </a:solidFill>
              </a:rPr>
              <a:t>' </a:t>
            </a:r>
            <a:r>
              <a:rPr lang="en-US" sz="2200" dirty="0" err="1">
                <a:solidFill>
                  <a:srgbClr val="000000"/>
                </a:solidFill>
              </a:rPr>
              <a:t>ilgili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tablolardaki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satırlar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olarak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düşünebiliriz</a:t>
            </a:r>
            <a:r>
              <a:rPr lang="en-US" sz="2200" dirty="0">
                <a:solidFill>
                  <a:srgbClr val="000000"/>
                </a:solidFill>
              </a:rPr>
              <a:t>. </a:t>
            </a:r>
            <a:r>
              <a:rPr lang="en-US" sz="2200" dirty="0" err="1">
                <a:solidFill>
                  <a:srgbClr val="000000"/>
                </a:solidFill>
              </a:rPr>
              <a:t>Örnek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örneklerimizde</a:t>
            </a:r>
            <a:r>
              <a:rPr lang="en-US" sz="2200" dirty="0">
                <a:solidFill>
                  <a:srgbClr val="000000"/>
                </a:solidFill>
              </a:rPr>
              <a:t> R2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S3 (</a:t>
            </a:r>
            <a:r>
              <a:rPr lang="en-US" sz="2200" dirty="0" err="1">
                <a:solidFill>
                  <a:srgbClr val="000000"/>
                </a:solidFill>
              </a:rPr>
              <a:t>Şekil</a:t>
            </a:r>
            <a:r>
              <a:rPr lang="en-US" sz="2200" dirty="0">
                <a:solidFill>
                  <a:srgbClr val="000000"/>
                </a:solidFill>
              </a:rPr>
              <a:t> 5.1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5.2), </a:t>
            </a:r>
            <a:r>
              <a:rPr lang="en-US" sz="2200" dirty="0" err="1">
                <a:solidFill>
                  <a:srgbClr val="000000"/>
                </a:solidFill>
              </a:rPr>
              <a:t>cevap</a:t>
            </a:r>
            <a:r>
              <a:rPr lang="en-US" sz="2200" dirty="0">
                <a:solidFill>
                  <a:srgbClr val="000000"/>
                </a:solidFill>
              </a:rPr>
              <a:t> 22, 31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64 </a:t>
            </a:r>
            <a:r>
              <a:rPr lang="en-US" sz="2200" dirty="0" err="1">
                <a:solidFill>
                  <a:srgbClr val="000000"/>
                </a:solidFill>
              </a:rPr>
              <a:t>sid'lerinden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oluşur</a:t>
            </a:r>
            <a:r>
              <a:rPr lang="en-US" sz="2200" dirty="0">
                <a:solidFill>
                  <a:srgbClr val="000000"/>
                </a:solidFill>
              </a:rPr>
              <a:t>. </a:t>
            </a:r>
            <a:r>
              <a:rPr lang="en-US" sz="2200" dirty="0" err="1">
                <a:solidFill>
                  <a:srgbClr val="000000"/>
                </a:solidFill>
              </a:rPr>
              <a:t>Sonuçta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denizcilerin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isimlerini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istiyorsak</a:t>
            </a:r>
            <a:r>
              <a:rPr lang="en-US" sz="2200" dirty="0">
                <a:solidFill>
                  <a:srgbClr val="000000"/>
                </a:solidFill>
              </a:rPr>
              <a:t>, Reserves </a:t>
            </a:r>
            <a:r>
              <a:rPr lang="en-US" sz="2200" dirty="0" err="1">
                <a:solidFill>
                  <a:srgbClr val="000000"/>
                </a:solidFill>
              </a:rPr>
              <a:t>bu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bilgiyi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içermediğinden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sonraki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örnekte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gösterildiği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gibi</a:t>
            </a:r>
            <a:r>
              <a:rPr lang="en-US" sz="2200" dirty="0">
                <a:solidFill>
                  <a:srgbClr val="000000"/>
                </a:solidFill>
              </a:rPr>
              <a:t> Sailors </a:t>
            </a:r>
            <a:r>
              <a:rPr lang="en-US" sz="2200" dirty="0" err="1">
                <a:solidFill>
                  <a:srgbClr val="000000"/>
                </a:solidFill>
              </a:rPr>
              <a:t>ilişkisini</a:t>
            </a:r>
            <a:r>
              <a:rPr lang="en-US" sz="2200" dirty="0">
                <a:solidFill>
                  <a:srgbClr val="000000"/>
                </a:solidFill>
              </a:rPr>
              <a:t> de </a:t>
            </a:r>
            <a:r>
              <a:rPr lang="en-US" sz="2200" dirty="0" err="1">
                <a:solidFill>
                  <a:srgbClr val="000000"/>
                </a:solidFill>
              </a:rPr>
              <a:t>dikkate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almalıyız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0598E8A-D689-1B63-E5A6-F1F3CC1E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400" y="1341935"/>
            <a:ext cx="2387600" cy="2659359"/>
          </a:xfrm>
          <a:prstGeom prst="rect">
            <a:avLst/>
          </a:prstGeom>
        </p:spPr>
      </p:pic>
      <p:pic>
        <p:nvPicPr>
          <p:cNvPr id="7" name="Picture 6" descr="A table of numbers with text&#10;&#10;Description automatically generated">
            <a:extLst>
              <a:ext uri="{FF2B5EF4-FFF2-40B4-BE49-F238E27FC236}">
                <a16:creationId xmlns:a16="http://schemas.microsoft.com/office/drawing/2014/main" id="{04994AAE-9D7A-F888-4F19-AF32599C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455" y="4071937"/>
            <a:ext cx="2561545" cy="278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7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345C6-3CF7-A1F1-94A1-080BD0F31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4034-2F6F-9D78-1368-6F0F4F32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9DFEC-49CD-1E23-343E-B0E7B89C0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(S2) </a:t>
            </a:r>
            <a:r>
              <a:rPr lang="en-US" sz="1600" dirty="0" err="1"/>
              <a:t>Kırmızı</a:t>
            </a:r>
            <a:r>
              <a:rPr lang="en-US" sz="1600" dirty="0"/>
              <a:t> </a:t>
            </a:r>
            <a:r>
              <a:rPr lang="en-US" sz="1600" dirty="0" err="1"/>
              <a:t>tekne</a:t>
            </a:r>
            <a:r>
              <a:rPr lang="en-US" sz="1600" dirty="0"/>
              <a:t> </a:t>
            </a:r>
            <a:r>
              <a:rPr lang="en-US" sz="1600" dirty="0" err="1"/>
              <a:t>ayırtan</a:t>
            </a:r>
            <a:r>
              <a:rPr lang="en-US" sz="1600" dirty="0"/>
              <a:t> </a:t>
            </a:r>
            <a:r>
              <a:rPr lang="en-US" sz="1600" dirty="0" err="1"/>
              <a:t>denizcilerin</a:t>
            </a:r>
            <a:r>
              <a:rPr lang="en-US" sz="1600" dirty="0"/>
              <a:t> </a:t>
            </a:r>
            <a:r>
              <a:rPr lang="en-US" sz="1600" dirty="0" err="1"/>
              <a:t>isimlerini</a:t>
            </a:r>
            <a:r>
              <a:rPr lang="en-US" sz="1600" dirty="0"/>
              <a:t> </a:t>
            </a:r>
            <a:r>
              <a:rPr lang="en-US" sz="1600" dirty="0" err="1"/>
              <a:t>bulun</a:t>
            </a:r>
            <a:r>
              <a:rPr lang="en-US" sz="1600" dirty="0"/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SELECT </a:t>
            </a:r>
            <a:r>
              <a:rPr lang="en-US" sz="1600" dirty="0" err="1">
                <a:solidFill>
                  <a:srgbClr val="000000"/>
                </a:solidFill>
              </a:rPr>
              <a:t>S.sname</a:t>
            </a:r>
            <a:endParaRPr lang="en-US" sz="16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FROM Sailors S, Reserves R, Boats B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00"/>
                </a:solidFill>
              </a:rPr>
              <a:t>WHERE </a:t>
            </a:r>
            <a:r>
              <a:rPr lang="en-US" sz="1600" dirty="0" err="1">
                <a:solidFill>
                  <a:srgbClr val="000000"/>
                </a:solidFill>
              </a:rPr>
              <a:t>S.sid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 err="1">
                <a:solidFill>
                  <a:srgbClr val="000000"/>
                </a:solidFill>
              </a:rPr>
              <a:t>R.sid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r.bid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 err="1">
                <a:solidFill>
                  <a:srgbClr val="000000"/>
                </a:solidFill>
              </a:rPr>
              <a:t>B.bid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B.color</a:t>
            </a:r>
            <a:r>
              <a:rPr lang="en-US" sz="1600" dirty="0">
                <a:solidFill>
                  <a:srgbClr val="000000"/>
                </a:solidFill>
              </a:rPr>
              <a:t>=‘red’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Bu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üç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tablonun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birleşimini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ardından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teknelerin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rengine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ilişkin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seçimi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içerir</a:t>
            </a:r>
            <a:r>
              <a:rPr lang="en-US" sz="1600" dirty="0">
                <a:solidFill>
                  <a:srgbClr val="000000"/>
                </a:solidFill>
              </a:rPr>
              <a:t>. Sailors </a:t>
            </a:r>
            <a:r>
              <a:rPr lang="en-US" sz="1600" dirty="0" err="1">
                <a:solidFill>
                  <a:srgbClr val="000000"/>
                </a:solidFill>
              </a:rPr>
              <a:t>ile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birleşim</a:t>
            </a:r>
            <a:r>
              <a:rPr lang="en-US" sz="1600" dirty="0">
                <a:solidFill>
                  <a:srgbClr val="000000"/>
                </a:solidFill>
              </a:rPr>
              <a:t>, Reserves tuple </a:t>
            </a:r>
            <a:r>
              <a:rPr lang="en-US" sz="1600" dirty="0" err="1">
                <a:solidFill>
                  <a:srgbClr val="000000"/>
                </a:solidFill>
              </a:rPr>
              <a:t>R'ye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göre</a:t>
            </a:r>
            <a:r>
              <a:rPr lang="en-US" sz="1600" dirty="0">
                <a:solidFill>
                  <a:srgbClr val="000000"/>
                </a:solidFill>
              </a:rPr>
              <a:t>, tuple B </a:t>
            </a:r>
            <a:r>
              <a:rPr lang="en-US" sz="1600" dirty="0" err="1">
                <a:solidFill>
                  <a:srgbClr val="000000"/>
                </a:solidFill>
              </a:rPr>
              <a:t>tarafından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tanımlanan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kırmızı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tekneyi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rezerve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eden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adını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bulmamızı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sağlar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965542A-E72E-0732-183F-9CDB1799E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BBE937F8-E3F7-0C1C-CAF7-44817BD11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D1B9D12A-D66E-F3AC-843B-D668C520D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1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E6765-02F0-6D88-925B-F3E18EA0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184F1-10B1-4764-8F59-FD1636C6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CD9DE-37AB-4ECB-7D71-350FC190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(Q3) </a:t>
            </a:r>
            <a:r>
              <a:rPr lang="en-US" sz="1600" dirty="0" err="1"/>
              <a:t>Lubber'ın</a:t>
            </a:r>
            <a:r>
              <a:rPr lang="en-US" sz="1600" dirty="0"/>
              <a:t> </a:t>
            </a:r>
            <a:r>
              <a:rPr lang="en-US" sz="1600" dirty="0" err="1"/>
              <a:t>ayırdığı</a:t>
            </a:r>
            <a:r>
              <a:rPr lang="en-US" sz="1600" dirty="0"/>
              <a:t> </a:t>
            </a:r>
            <a:r>
              <a:rPr lang="en-US" sz="1600" dirty="0" err="1"/>
              <a:t>teknelerin</a:t>
            </a:r>
            <a:r>
              <a:rPr lang="en-US" sz="1600" dirty="0"/>
              <a:t> </a:t>
            </a:r>
            <a:r>
              <a:rPr lang="en-US" sz="1600" dirty="0" err="1"/>
              <a:t>renklerini</a:t>
            </a:r>
            <a:r>
              <a:rPr lang="en-US" sz="1600" dirty="0"/>
              <a:t> </a:t>
            </a:r>
            <a:r>
              <a:rPr lang="en-US" sz="1600" dirty="0" err="1"/>
              <a:t>bulun</a:t>
            </a:r>
            <a:r>
              <a:rPr lang="en-US" sz="1600" dirty="0"/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SELECT </a:t>
            </a:r>
            <a:r>
              <a:rPr lang="en-US" sz="1400" dirty="0" err="1">
                <a:solidFill>
                  <a:srgbClr val="000000"/>
                </a:solidFill>
              </a:rPr>
              <a:t>B.color</a:t>
            </a:r>
            <a:endParaRPr lang="en-US" sz="14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FROM Sailors S, Reserves R, Boats B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WHERE </a:t>
            </a:r>
            <a:r>
              <a:rPr lang="en-US" sz="1400" dirty="0" err="1">
                <a:solidFill>
                  <a:srgbClr val="000000"/>
                </a:solidFill>
              </a:rPr>
              <a:t>S.sid</a:t>
            </a:r>
            <a:r>
              <a:rPr lang="en-US" sz="1400" dirty="0">
                <a:solidFill>
                  <a:srgbClr val="000000"/>
                </a:solidFill>
              </a:rPr>
              <a:t>=</a:t>
            </a:r>
            <a:r>
              <a:rPr lang="en-US" sz="1400" dirty="0" err="1">
                <a:solidFill>
                  <a:srgbClr val="000000"/>
                </a:solidFill>
              </a:rPr>
              <a:t>R.sid</a:t>
            </a:r>
            <a:r>
              <a:rPr lang="en-US" sz="1400" dirty="0">
                <a:solidFill>
                  <a:srgbClr val="000000"/>
                </a:solidFill>
              </a:rPr>
              <a:t> AND </a:t>
            </a:r>
            <a:r>
              <a:rPr lang="en-US" sz="1400" dirty="0" err="1">
                <a:solidFill>
                  <a:srgbClr val="000000"/>
                </a:solidFill>
              </a:rPr>
              <a:t>R.bid</a:t>
            </a:r>
            <a:r>
              <a:rPr lang="en-US" sz="1400" dirty="0">
                <a:solidFill>
                  <a:srgbClr val="000000"/>
                </a:solidFill>
              </a:rPr>
              <a:t>=</a:t>
            </a:r>
            <a:r>
              <a:rPr lang="en-US" sz="1400" dirty="0" err="1">
                <a:solidFill>
                  <a:srgbClr val="000000"/>
                </a:solidFill>
              </a:rPr>
              <a:t>B.bid</a:t>
            </a:r>
            <a:r>
              <a:rPr lang="en-US" sz="1400" dirty="0">
                <a:solidFill>
                  <a:srgbClr val="000000"/>
                </a:solidFill>
              </a:rPr>
              <a:t> AND </a:t>
            </a:r>
            <a:r>
              <a:rPr lang="en-US" sz="1400" dirty="0" err="1">
                <a:solidFill>
                  <a:srgbClr val="000000"/>
                </a:solidFill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=‘Lubber’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Bu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öncekine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çok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benzer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Genel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olarak</a:t>
            </a:r>
            <a:r>
              <a:rPr lang="en-US" sz="1600" dirty="0">
                <a:solidFill>
                  <a:srgbClr val="000000"/>
                </a:solidFill>
              </a:rPr>
              <a:t> Lubber </a:t>
            </a:r>
            <a:r>
              <a:rPr lang="en-US" sz="1600" dirty="0" err="1">
                <a:solidFill>
                  <a:srgbClr val="000000"/>
                </a:solidFill>
              </a:rPr>
              <a:t>adında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birden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fazla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olabileceğini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unutmayın</a:t>
            </a:r>
            <a:r>
              <a:rPr lang="en-US" sz="1600" dirty="0">
                <a:solidFill>
                  <a:srgbClr val="000000"/>
                </a:solidFill>
              </a:rPr>
              <a:t> (</a:t>
            </a:r>
            <a:r>
              <a:rPr lang="en-US" sz="1600" dirty="0" err="1">
                <a:solidFill>
                  <a:srgbClr val="000000"/>
                </a:solidFill>
              </a:rPr>
              <a:t>çünkü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sname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Denizciler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için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anahtar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değildir</a:t>
            </a:r>
            <a:r>
              <a:rPr lang="en-US" sz="1600" dirty="0">
                <a:solidFill>
                  <a:srgbClr val="000000"/>
                </a:solidFill>
              </a:rPr>
              <a:t>); </a:t>
            </a:r>
            <a:r>
              <a:rPr lang="en-US" sz="1600" dirty="0" err="1">
                <a:solidFill>
                  <a:srgbClr val="000000"/>
                </a:solidFill>
              </a:rPr>
              <a:t>bu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hala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doğrudur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çünkü</a:t>
            </a:r>
            <a:r>
              <a:rPr lang="en-US" sz="1600" dirty="0">
                <a:solidFill>
                  <a:srgbClr val="000000"/>
                </a:solidFill>
              </a:rPr>
              <a:t> Lubber </a:t>
            </a:r>
            <a:r>
              <a:rPr lang="en-US" sz="1600" dirty="0" err="1">
                <a:solidFill>
                  <a:srgbClr val="000000"/>
                </a:solidFill>
              </a:rPr>
              <a:t>adında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birkaç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varsa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bazı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Lubber'lar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tarafından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rezerve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edilen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teknelerin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renklerini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döndürecektir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B4A28B9-D33A-DC39-B4BE-DE4F17419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1C99A0D6-EAC6-C047-9E08-E38D726E0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809F139C-99D7-FF4B-1812-E048A49A3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1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99CE4-3FA2-2E65-1D3D-A90AF511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4958-A96F-C5AC-61B6-696B392B4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B128C-4CF1-9B9A-A3A8-289DCE79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(Q4) En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tekne</a:t>
            </a:r>
            <a:r>
              <a:rPr lang="en-US" sz="1600" dirty="0"/>
              <a:t> </a:t>
            </a:r>
            <a:r>
              <a:rPr lang="en-US" sz="1600" dirty="0" err="1"/>
              <a:t>ayırtmış</a:t>
            </a:r>
            <a:r>
              <a:rPr lang="en-US" sz="1600" dirty="0"/>
              <a:t> </a:t>
            </a:r>
            <a:r>
              <a:rPr lang="en-US" sz="1600" dirty="0" err="1"/>
              <a:t>denizcilerin</a:t>
            </a:r>
            <a:r>
              <a:rPr lang="en-US" sz="1600" dirty="0"/>
              <a:t> </a:t>
            </a:r>
            <a:r>
              <a:rPr lang="en-US" sz="1600" dirty="0" err="1"/>
              <a:t>isimlerini</a:t>
            </a:r>
            <a:r>
              <a:rPr lang="en-US" sz="1600" dirty="0"/>
              <a:t> </a:t>
            </a:r>
            <a:r>
              <a:rPr lang="en-US" sz="1600" dirty="0" err="1"/>
              <a:t>bulunuz</a:t>
            </a:r>
            <a:r>
              <a:rPr lang="en-US" sz="1600" dirty="0"/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SELECT </a:t>
            </a:r>
            <a:r>
              <a:rPr lang="en-US" sz="1400" dirty="0" err="1">
                <a:solidFill>
                  <a:srgbClr val="000000"/>
                </a:solidFill>
              </a:rPr>
              <a:t>S.sname</a:t>
            </a:r>
            <a:endParaRPr lang="en-US" sz="14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FROM Sailors S, Reserves R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WHERE </a:t>
            </a:r>
            <a:r>
              <a:rPr lang="en-US" sz="1400" dirty="0" err="1">
                <a:solidFill>
                  <a:srgbClr val="000000"/>
                </a:solidFill>
              </a:rPr>
              <a:t>S.sid</a:t>
            </a:r>
            <a:r>
              <a:rPr lang="en-US" sz="1400" dirty="0">
                <a:solidFill>
                  <a:srgbClr val="000000"/>
                </a:solidFill>
              </a:rPr>
              <a:t>=</a:t>
            </a:r>
            <a:r>
              <a:rPr lang="en-US" sz="1400" dirty="0" err="1">
                <a:solidFill>
                  <a:srgbClr val="000000"/>
                </a:solidFill>
              </a:rPr>
              <a:t>R.sid</a:t>
            </a:r>
            <a:endParaRPr lang="en-US" sz="1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Denizciler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Yedeklerin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birleşmesi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seçilen</a:t>
            </a:r>
            <a:r>
              <a:rPr lang="en-US" sz="1600" dirty="0">
                <a:solidFill>
                  <a:srgbClr val="000000"/>
                </a:solidFill>
              </a:rPr>
              <a:t> her </a:t>
            </a:r>
            <a:r>
              <a:rPr lang="en-US" sz="1600" dirty="0" err="1">
                <a:solidFill>
                  <a:srgbClr val="000000"/>
                </a:solidFill>
              </a:rPr>
              <a:t>isim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için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rezervasyon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yapmış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olmasını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sağlar</a:t>
            </a:r>
            <a:r>
              <a:rPr lang="en-US" sz="1600" dirty="0">
                <a:solidFill>
                  <a:srgbClr val="000000"/>
                </a:solidFill>
              </a:rPr>
              <a:t>. (</a:t>
            </a:r>
            <a:r>
              <a:rPr lang="en-US" sz="1600" dirty="0" err="1">
                <a:solidFill>
                  <a:srgbClr val="000000"/>
                </a:solidFill>
              </a:rPr>
              <a:t>Eğer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rezervasyon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yapmamışsa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kavramsal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değerlendirme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stratejisindeki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ikinci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adım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bu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denizciyi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içeren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çapraz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üründeki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tüm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satırları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ortadan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kaldıracaktır</a:t>
            </a:r>
            <a:r>
              <a:rPr lang="en-US" sz="1600" dirty="0">
                <a:solidFill>
                  <a:srgbClr val="000000"/>
                </a:solidFill>
              </a:rPr>
              <a:t>.)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206A91C-F6EF-8F3A-77BC-841EB12A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4DDC8B46-615B-9F94-4B71-2CB0B1E91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449F35B1-35DE-659F-EF36-BB683777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52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1020-9037-1F34-0CE9-06C04355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274B-F7AB-2CD5-17BB-63531635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SELECT </a:t>
            </a:r>
            <a:r>
              <a:rPr lang="en-US" sz="2400" dirty="0" err="1">
                <a:solidFill>
                  <a:srgbClr val="00B0F0"/>
                </a:solidFill>
              </a:rPr>
              <a:t>Komutundaki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İfadeler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Dizeler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8977-8C51-FD60-3FE6-B6144929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SQL, </a:t>
            </a:r>
            <a:r>
              <a:rPr lang="en-US" sz="1600" dirty="0" err="1"/>
              <a:t>yalnızca</a:t>
            </a:r>
            <a:r>
              <a:rPr lang="en-US" sz="1600" dirty="0"/>
              <a:t> </a:t>
            </a:r>
            <a:r>
              <a:rPr lang="en-US" sz="1600" dirty="0" err="1"/>
              <a:t>sütunlardan</a:t>
            </a:r>
            <a:r>
              <a:rPr lang="en-US" sz="1600" dirty="0"/>
              <a:t> </a:t>
            </a:r>
            <a:r>
              <a:rPr lang="en-US" sz="1600" dirty="0" err="1"/>
              <a:t>oluşan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listeden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genel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select-list </a:t>
            </a:r>
            <a:r>
              <a:rPr lang="en-US" sz="1600" dirty="0" err="1"/>
              <a:t>sürümünü</a:t>
            </a:r>
            <a:r>
              <a:rPr lang="en-US" sz="1600" dirty="0"/>
              <a:t> </a:t>
            </a:r>
            <a:r>
              <a:rPr lang="en-US" sz="1600" dirty="0" err="1"/>
              <a:t>destekler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Bir select-</a:t>
            </a:r>
            <a:r>
              <a:rPr lang="en-US" sz="1600" dirty="0" err="1"/>
              <a:t>list'teki</a:t>
            </a:r>
            <a:r>
              <a:rPr lang="en-US" sz="1600" dirty="0"/>
              <a:t> her </a:t>
            </a:r>
            <a:r>
              <a:rPr lang="en-US" sz="1600" dirty="0" err="1"/>
              <a:t>öğe</a:t>
            </a:r>
            <a:r>
              <a:rPr lang="en-US" sz="1600" dirty="0"/>
              <a:t>, </a:t>
            </a:r>
            <a:r>
              <a:rPr lang="en-US" sz="1600" dirty="0" err="1"/>
              <a:t>ifade</a:t>
            </a:r>
            <a:r>
              <a:rPr lang="en-US" sz="1600" dirty="0"/>
              <a:t> AS </a:t>
            </a:r>
            <a:r>
              <a:rPr lang="en-US" sz="1600" dirty="0" err="1"/>
              <a:t>sütun</a:t>
            </a:r>
            <a:r>
              <a:rPr lang="en-US" sz="1600" dirty="0"/>
              <a:t> </a:t>
            </a:r>
            <a:r>
              <a:rPr lang="en-US" sz="1600" dirty="0" err="1"/>
              <a:t>adı</a:t>
            </a:r>
            <a:r>
              <a:rPr lang="en-US" sz="1600" dirty="0"/>
              <a:t> </a:t>
            </a:r>
            <a:r>
              <a:rPr lang="en-US" sz="1600" dirty="0" err="1"/>
              <a:t>biçiminde</a:t>
            </a:r>
            <a:r>
              <a:rPr lang="en-US" sz="1600" dirty="0"/>
              <a:t> </a:t>
            </a:r>
            <a:r>
              <a:rPr lang="en-US" sz="1600" dirty="0" err="1"/>
              <a:t>olabilir</a:t>
            </a:r>
            <a:r>
              <a:rPr lang="en-US" sz="1600" dirty="0"/>
              <a:t>; </a:t>
            </a:r>
            <a:r>
              <a:rPr lang="en-US" sz="1600" dirty="0" err="1"/>
              <a:t>burada</a:t>
            </a:r>
            <a:r>
              <a:rPr lang="en-US" sz="1600" dirty="0"/>
              <a:t> </a:t>
            </a:r>
            <a:r>
              <a:rPr lang="en-US" sz="1600" dirty="0" err="1"/>
              <a:t>ifade</a:t>
            </a:r>
            <a:r>
              <a:rPr lang="en-US" sz="1600" dirty="0"/>
              <a:t>, </a:t>
            </a:r>
            <a:r>
              <a:rPr lang="en-US" sz="1600" dirty="0" err="1"/>
              <a:t>sütun</a:t>
            </a:r>
            <a:r>
              <a:rPr lang="en-US" sz="1600" dirty="0"/>
              <a:t> </a:t>
            </a:r>
            <a:r>
              <a:rPr lang="en-US" sz="1600" dirty="0" err="1"/>
              <a:t>adları</a:t>
            </a:r>
            <a:r>
              <a:rPr lang="en-US" sz="1600" dirty="0"/>
              <a:t> (</a:t>
            </a:r>
            <a:r>
              <a:rPr lang="en-US" sz="1600" dirty="0" err="1"/>
              <a:t>muhtemelen</a:t>
            </a:r>
            <a:r>
              <a:rPr lang="en-US" sz="1600" dirty="0"/>
              <a:t> </a:t>
            </a:r>
            <a:r>
              <a:rPr lang="en-US" sz="1600" dirty="0" err="1"/>
              <a:t>aralık</a:t>
            </a:r>
            <a:r>
              <a:rPr lang="en-US" sz="1600" dirty="0"/>
              <a:t> </a:t>
            </a:r>
            <a:r>
              <a:rPr lang="en-US" sz="1600" dirty="0" err="1"/>
              <a:t>değişkenleriyle</a:t>
            </a:r>
            <a:r>
              <a:rPr lang="en-US" sz="1600" dirty="0"/>
              <a:t> </a:t>
            </a:r>
            <a:r>
              <a:rPr lang="en-US" sz="1600" dirty="0" err="1"/>
              <a:t>öneklenmiş</a:t>
            </a:r>
            <a:r>
              <a:rPr lang="en-US" sz="1600" dirty="0"/>
              <a:t>)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sabitler</a:t>
            </a:r>
            <a:r>
              <a:rPr lang="en-US" sz="1600" dirty="0"/>
              <a:t> </a:t>
            </a:r>
            <a:r>
              <a:rPr lang="en-US" sz="1600" dirty="0" err="1"/>
              <a:t>üzerindeki</a:t>
            </a:r>
            <a:r>
              <a:rPr lang="en-US" sz="1600" dirty="0"/>
              <a:t> </a:t>
            </a:r>
            <a:r>
              <a:rPr lang="en-US" sz="1600" dirty="0" err="1"/>
              <a:t>herhangi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aritmetik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dize</a:t>
            </a:r>
            <a:r>
              <a:rPr lang="en-US" sz="1600" dirty="0"/>
              <a:t> </a:t>
            </a:r>
            <a:r>
              <a:rPr lang="en-US" sz="1600" dirty="0" err="1"/>
              <a:t>ifadesidir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/>
              <a:t>Ayrıca</a:t>
            </a:r>
            <a:r>
              <a:rPr lang="en-US" sz="1600" dirty="0"/>
              <a:t>, sum </a:t>
            </a:r>
            <a:r>
              <a:rPr lang="en-US" sz="1600" dirty="0" err="1"/>
              <a:t>ve</a:t>
            </a:r>
            <a:r>
              <a:rPr lang="en-US" sz="1600" dirty="0"/>
              <a:t> count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toplamları</a:t>
            </a:r>
            <a:r>
              <a:rPr lang="en-US" sz="1600" dirty="0"/>
              <a:t> da </a:t>
            </a:r>
            <a:r>
              <a:rPr lang="en-US" sz="1600" dirty="0" err="1"/>
              <a:t>içerebilir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SQL </a:t>
            </a:r>
            <a:r>
              <a:rPr lang="en-US" sz="1600" dirty="0" err="1"/>
              <a:t>standardının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parçası</a:t>
            </a:r>
            <a:r>
              <a:rPr lang="en-US" sz="1600" dirty="0"/>
              <a:t> </a:t>
            </a:r>
            <a:r>
              <a:rPr lang="en-US" sz="1600" dirty="0" err="1"/>
              <a:t>olmasa</a:t>
            </a:r>
            <a:r>
              <a:rPr lang="en-US" sz="1600" dirty="0"/>
              <a:t> da, </a:t>
            </a:r>
            <a:r>
              <a:rPr lang="en-US" sz="1600" dirty="0" err="1"/>
              <a:t>birçok</a:t>
            </a:r>
            <a:r>
              <a:rPr lang="en-US" sz="1600" dirty="0"/>
              <a:t> </a:t>
            </a:r>
            <a:r>
              <a:rPr lang="en-US" sz="1600" dirty="0" err="1"/>
              <a:t>uygulama</a:t>
            </a:r>
            <a:r>
              <a:rPr lang="en-US" sz="1600" dirty="0"/>
              <a:t> sqrt, sin </a:t>
            </a:r>
            <a:r>
              <a:rPr lang="en-US" sz="1600" dirty="0" err="1"/>
              <a:t>ve</a:t>
            </a:r>
            <a:r>
              <a:rPr lang="en-US" sz="1600" dirty="0"/>
              <a:t> mod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yerleşik</a:t>
            </a:r>
            <a:r>
              <a:rPr lang="en-US" sz="1600" dirty="0"/>
              <a:t> </a:t>
            </a:r>
            <a:r>
              <a:rPr lang="en-US" sz="1600" dirty="0" err="1"/>
              <a:t>işlevlerin</a:t>
            </a:r>
            <a:r>
              <a:rPr lang="en-US" sz="1600" dirty="0"/>
              <a:t> </a:t>
            </a:r>
            <a:r>
              <a:rPr lang="en-US" sz="1600" dirty="0" err="1"/>
              <a:t>kullanımını</a:t>
            </a:r>
            <a:r>
              <a:rPr lang="en-US" sz="1600" dirty="0"/>
              <a:t> da </a:t>
            </a:r>
            <a:r>
              <a:rPr lang="en-US" sz="1600" dirty="0" err="1"/>
              <a:t>destekler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SQL'deki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düzenli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ifadeler</a:t>
            </a:r>
            <a:r>
              <a:rPr lang="en-US" sz="1600" dirty="0">
                <a:solidFill>
                  <a:srgbClr val="000000"/>
                </a:solidFill>
              </a:rPr>
              <a:t>: Metin </a:t>
            </a:r>
            <a:r>
              <a:rPr lang="en-US" sz="1600" dirty="0" err="1">
                <a:solidFill>
                  <a:srgbClr val="000000"/>
                </a:solidFill>
              </a:rPr>
              <a:t>verilerinin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artan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önemini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yansıtan</a:t>
            </a:r>
            <a:r>
              <a:rPr lang="en-US" sz="1600" dirty="0">
                <a:solidFill>
                  <a:srgbClr val="000000"/>
                </a:solidFill>
              </a:rPr>
              <a:t> SQL, SIMILAR </a:t>
            </a:r>
            <a:r>
              <a:rPr lang="en-US" sz="1600" dirty="0" err="1">
                <a:solidFill>
                  <a:srgbClr val="000000"/>
                </a:solidFill>
              </a:rPr>
              <a:t>adlı</a:t>
            </a:r>
            <a:r>
              <a:rPr lang="en-US" sz="1600" dirty="0">
                <a:solidFill>
                  <a:srgbClr val="000000"/>
                </a:solidFill>
              </a:rPr>
              <a:t> LIKE </a:t>
            </a:r>
            <a:r>
              <a:rPr lang="en-US" sz="1600" dirty="0" err="1">
                <a:solidFill>
                  <a:srgbClr val="000000"/>
                </a:solidFill>
              </a:rPr>
              <a:t>operatörünün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daha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güçlü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sürümünü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içerir</a:t>
            </a:r>
            <a:r>
              <a:rPr lang="en-US" sz="1600" dirty="0">
                <a:solidFill>
                  <a:srgbClr val="000000"/>
                </a:solidFill>
              </a:rPr>
              <a:t>. Bu </a:t>
            </a:r>
            <a:r>
              <a:rPr lang="en-US" sz="1600" dirty="0" err="1">
                <a:solidFill>
                  <a:srgbClr val="000000"/>
                </a:solidFill>
              </a:rPr>
              <a:t>operatör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metin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ararken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desen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olarak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kullanılacak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zengin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düzenli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ifade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kümesine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olanak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tanır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Düzenli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ifadeler</a:t>
            </a:r>
            <a:r>
              <a:rPr lang="en-US" sz="1600" dirty="0">
                <a:solidFill>
                  <a:srgbClr val="000000"/>
                </a:solidFill>
              </a:rPr>
              <a:t>, Unix </a:t>
            </a:r>
            <a:r>
              <a:rPr lang="en-US" sz="1600" dirty="0" err="1">
                <a:solidFill>
                  <a:srgbClr val="000000"/>
                </a:solidFill>
              </a:rPr>
              <a:t>işletim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sisteminin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dize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aramaları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için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desteklediği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ifadelere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benzerdir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ancak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sözdizimi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biraz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farklıdır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379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6ACBC-78A8-E2AD-C629-D97B345B8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E140-3C32-0766-48A3-240CE919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SELECT </a:t>
            </a:r>
            <a:r>
              <a:rPr lang="en-US" sz="2400" dirty="0" err="1">
                <a:solidFill>
                  <a:srgbClr val="00B0F0"/>
                </a:solidFill>
              </a:rPr>
              <a:t>Komutundaki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İfadeler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Dizeler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DE98-F90C-BBD0-EE49-588234F3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(Q17) </a:t>
            </a:r>
            <a:r>
              <a:rPr lang="en-US" sz="1600" dirty="0" err="1"/>
              <a:t>Aynı</a:t>
            </a:r>
            <a:r>
              <a:rPr lang="en-US" sz="1600" dirty="0"/>
              <a:t> </a:t>
            </a:r>
            <a:r>
              <a:rPr lang="en-US" sz="1600" dirty="0" err="1"/>
              <a:t>gün</a:t>
            </a:r>
            <a:r>
              <a:rPr lang="en-US" sz="1600" dirty="0"/>
              <a:t> </a:t>
            </a:r>
            <a:r>
              <a:rPr lang="en-US" sz="1600" dirty="0" err="1"/>
              <a:t>içerisinde</a:t>
            </a:r>
            <a:r>
              <a:rPr lang="en-US" sz="1600" dirty="0"/>
              <a:t> </a:t>
            </a:r>
            <a:r>
              <a:rPr lang="en-US" sz="1600" dirty="0" err="1"/>
              <a:t>iki</a:t>
            </a:r>
            <a:r>
              <a:rPr lang="en-US" sz="1600" dirty="0"/>
              <a:t> </a:t>
            </a:r>
            <a:r>
              <a:rPr lang="en-US" sz="1600" dirty="0" err="1"/>
              <a:t>farklı</a:t>
            </a:r>
            <a:r>
              <a:rPr lang="en-US" sz="1600" dirty="0"/>
              <a:t> </a:t>
            </a:r>
            <a:r>
              <a:rPr lang="en-US" sz="1600" dirty="0" err="1"/>
              <a:t>teknede</a:t>
            </a:r>
            <a:r>
              <a:rPr lang="en-US" sz="1600" dirty="0"/>
              <a:t> </a:t>
            </a:r>
            <a:r>
              <a:rPr lang="en-US" sz="1600" dirty="0" err="1"/>
              <a:t>yelken</a:t>
            </a:r>
            <a:r>
              <a:rPr lang="en-US" sz="1600" dirty="0"/>
              <a:t> </a:t>
            </a:r>
            <a:r>
              <a:rPr lang="en-US" sz="1600" dirty="0" err="1"/>
              <a:t>açmış</a:t>
            </a:r>
            <a:r>
              <a:rPr lang="en-US" sz="1600" dirty="0"/>
              <a:t> </a:t>
            </a:r>
            <a:r>
              <a:rPr lang="en-US" sz="1600" dirty="0" err="1"/>
              <a:t>kişilerin</a:t>
            </a:r>
            <a:r>
              <a:rPr lang="en-US" sz="1600" dirty="0"/>
              <a:t> </a:t>
            </a:r>
            <a:r>
              <a:rPr lang="en-US" sz="1600" dirty="0" err="1"/>
              <a:t>derecelendirmeleri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artışları</a:t>
            </a:r>
            <a:r>
              <a:rPr lang="en-US" sz="1600" dirty="0"/>
              <a:t> </a:t>
            </a:r>
            <a:r>
              <a:rPr lang="en-US" sz="1600" dirty="0" err="1"/>
              <a:t>hesaplayın</a:t>
            </a:r>
            <a:r>
              <a:rPr lang="en-US" sz="1600" dirty="0"/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SELECT </a:t>
            </a:r>
            <a:r>
              <a:rPr lang="en-US" sz="1400" dirty="0" err="1">
                <a:solidFill>
                  <a:srgbClr val="000000"/>
                </a:solidFill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, S.rating+1 as rating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FROM Sailors S, Reserves R1, Reserves R2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WHERE </a:t>
            </a:r>
            <a:r>
              <a:rPr lang="en-US" sz="1400" dirty="0" err="1">
                <a:solidFill>
                  <a:srgbClr val="000000"/>
                </a:solidFill>
              </a:rPr>
              <a:t>S.sid</a:t>
            </a:r>
            <a:r>
              <a:rPr lang="en-US" sz="1400" dirty="0">
                <a:solidFill>
                  <a:srgbClr val="000000"/>
                </a:solidFill>
              </a:rPr>
              <a:t> = R1.sid and </a:t>
            </a:r>
            <a:r>
              <a:rPr lang="en-US" sz="1400" dirty="0" err="1">
                <a:solidFill>
                  <a:srgbClr val="000000"/>
                </a:solidFill>
              </a:rPr>
              <a:t>S.sid</a:t>
            </a:r>
            <a:r>
              <a:rPr lang="en-US" sz="1400" dirty="0">
                <a:solidFill>
                  <a:srgbClr val="000000"/>
                </a:solidFill>
              </a:rPr>
              <a:t> = R2.sid AND R1.day=R2.day AND R1.bid &lt;&gt; R2.bid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Ayrıca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yeterlilikteki</a:t>
            </a:r>
            <a:r>
              <a:rPr lang="en-US" sz="1600" dirty="0">
                <a:solidFill>
                  <a:srgbClr val="000000"/>
                </a:solidFill>
              </a:rPr>
              <a:t> her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madde</a:t>
            </a:r>
            <a:r>
              <a:rPr lang="en-US" sz="1600" dirty="0">
                <a:solidFill>
                  <a:srgbClr val="000000"/>
                </a:solidFill>
              </a:rPr>
              <a:t> ifade1 = ifade2 </a:t>
            </a:r>
            <a:r>
              <a:rPr lang="en-US" sz="1600" dirty="0" err="1">
                <a:solidFill>
                  <a:srgbClr val="000000"/>
                </a:solidFill>
              </a:rPr>
              <a:t>kadar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genel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olabilir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SELECT S1.sname as name1, S2.sname as name2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FROM Sailors S1, Sailors S2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WHERE 2*S1.rating=S2.rating-1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53DBB86-A9CA-849D-8E0C-69245E17E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3E73B806-0257-E9E7-6343-26BC37A9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F60A0D8B-AC48-30B6-6D19-E0725CFE7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4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8233E-DB2F-8C40-2AC0-924E30C8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C0D4-99A3-DC5A-B543-BD702DC7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SELECT </a:t>
            </a:r>
            <a:r>
              <a:rPr lang="en-US" sz="2400" dirty="0" err="1">
                <a:solidFill>
                  <a:srgbClr val="00B0F0"/>
                </a:solidFill>
              </a:rPr>
              <a:t>Komutundaki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İfadeler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Dizeler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2DD90-3130-B21F-F4DF-C8CD68A7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1600" dirty="0" err="1"/>
              <a:t>Dize</a:t>
            </a:r>
            <a:r>
              <a:rPr lang="en-US" sz="1600" dirty="0"/>
              <a:t> </a:t>
            </a:r>
            <a:r>
              <a:rPr lang="en-US" sz="1600" dirty="0" err="1"/>
              <a:t>karşılaştırmaları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, </a:t>
            </a:r>
            <a:r>
              <a:rPr lang="en-US" sz="1600" dirty="0" err="1"/>
              <a:t>dizelerin</a:t>
            </a:r>
            <a:r>
              <a:rPr lang="en-US" sz="1600" dirty="0"/>
              <a:t> </a:t>
            </a:r>
            <a:r>
              <a:rPr lang="en-US" sz="1600" dirty="0" err="1"/>
              <a:t>sıralaması</a:t>
            </a:r>
            <a:r>
              <a:rPr lang="en-US" sz="1600" dirty="0"/>
              <a:t> her </a:t>
            </a:r>
            <a:r>
              <a:rPr lang="en-US" sz="1600" dirty="0" err="1"/>
              <a:t>zamanki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alfabetik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belirlenerek</a:t>
            </a:r>
            <a:r>
              <a:rPr lang="en-US" sz="1600" dirty="0"/>
              <a:t> </a:t>
            </a:r>
            <a:r>
              <a:rPr lang="en-US" sz="1600" dirty="0" err="1"/>
              <a:t>karşılaştırma</a:t>
            </a:r>
            <a:r>
              <a:rPr lang="en-US" sz="1600" dirty="0"/>
              <a:t> </a:t>
            </a:r>
            <a:r>
              <a:rPr lang="en-US" sz="1600" dirty="0" err="1"/>
              <a:t>operatörlerini</a:t>
            </a:r>
            <a:r>
              <a:rPr lang="en-US" sz="1600" dirty="0"/>
              <a:t> (=, &lt;, &gt;, vb.) </a:t>
            </a:r>
            <a:r>
              <a:rPr lang="en-US" sz="1600" dirty="0" err="1"/>
              <a:t>kullanabiliriz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/>
              <a:t>Dizelerin</a:t>
            </a:r>
            <a:r>
              <a:rPr lang="en-US" sz="1600" dirty="0"/>
              <a:t> </a:t>
            </a:r>
            <a:r>
              <a:rPr lang="en-US" sz="1600" dirty="0" err="1"/>
              <a:t>alfabetik</a:t>
            </a:r>
            <a:r>
              <a:rPr lang="en-US" sz="1600" dirty="0"/>
              <a:t> </a:t>
            </a:r>
            <a:r>
              <a:rPr lang="en-US" sz="1600" dirty="0" err="1"/>
              <a:t>olmayan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sıraya</a:t>
            </a:r>
            <a:r>
              <a:rPr lang="en-US" sz="1600" dirty="0"/>
              <a:t> </a:t>
            </a:r>
            <a:r>
              <a:rPr lang="en-US" sz="1600" dirty="0" err="1"/>
              <a:t>göre</a:t>
            </a:r>
            <a:r>
              <a:rPr lang="en-US" sz="1600" dirty="0"/>
              <a:t> </a:t>
            </a:r>
            <a:r>
              <a:rPr lang="en-US" sz="1600" dirty="0" err="1"/>
              <a:t>sıralanması</a:t>
            </a:r>
            <a:r>
              <a:rPr lang="en-US" sz="1600" dirty="0"/>
              <a:t> </a:t>
            </a:r>
            <a:r>
              <a:rPr lang="en-US" sz="1600" dirty="0" err="1"/>
              <a:t>gerekiyorsa</a:t>
            </a:r>
            <a:r>
              <a:rPr lang="en-US" sz="1600" dirty="0"/>
              <a:t> (</a:t>
            </a:r>
            <a:r>
              <a:rPr lang="en-US" sz="1600" dirty="0" err="1"/>
              <a:t>örneğin</a:t>
            </a:r>
            <a:r>
              <a:rPr lang="en-US" sz="1600" dirty="0"/>
              <a:t>, </a:t>
            </a:r>
            <a:r>
              <a:rPr lang="en-US" sz="1600" dirty="0" err="1"/>
              <a:t>Ocak</a:t>
            </a:r>
            <a:r>
              <a:rPr lang="en-US" sz="1600" dirty="0"/>
              <a:t>, </a:t>
            </a:r>
            <a:r>
              <a:rPr lang="en-US" sz="1600" dirty="0" err="1"/>
              <a:t>Şubat</a:t>
            </a:r>
            <a:r>
              <a:rPr lang="en-US" sz="1600" dirty="0"/>
              <a:t>, Mart vb. </a:t>
            </a:r>
            <a:r>
              <a:rPr lang="en-US" sz="1600" dirty="0" err="1"/>
              <a:t>takvimdeki</a:t>
            </a:r>
            <a:r>
              <a:rPr lang="en-US" sz="1600" dirty="0"/>
              <a:t> ay </a:t>
            </a:r>
            <a:r>
              <a:rPr lang="en-US" sz="1600" dirty="0" err="1"/>
              <a:t>adlarını</a:t>
            </a:r>
            <a:r>
              <a:rPr lang="en-US" sz="1600" dirty="0"/>
              <a:t> </a:t>
            </a:r>
            <a:r>
              <a:rPr lang="en-US" sz="1600" dirty="0" err="1"/>
              <a:t>belirten</a:t>
            </a:r>
            <a:r>
              <a:rPr lang="en-US" sz="1600" dirty="0"/>
              <a:t> </a:t>
            </a:r>
            <a:r>
              <a:rPr lang="en-US" sz="1600" dirty="0" err="1"/>
              <a:t>dizeleri</a:t>
            </a:r>
            <a:r>
              <a:rPr lang="en-US" sz="1600" dirty="0"/>
              <a:t> </a:t>
            </a:r>
            <a:r>
              <a:rPr lang="en-US" sz="1600" dirty="0" err="1"/>
              <a:t>sıralamak</a:t>
            </a:r>
            <a:r>
              <a:rPr lang="en-US" sz="1600" dirty="0"/>
              <a:t>), SQL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kümesi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sıralama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sıralama</a:t>
            </a:r>
            <a:r>
              <a:rPr lang="en-US" sz="1600" dirty="0"/>
              <a:t> </a:t>
            </a:r>
            <a:r>
              <a:rPr lang="en-US" sz="1600" dirty="0" err="1"/>
              <a:t>düzeni</a:t>
            </a:r>
            <a:r>
              <a:rPr lang="en-US" sz="1600" dirty="0"/>
              <a:t> </a:t>
            </a:r>
            <a:r>
              <a:rPr lang="en-US" sz="1600" dirty="0" err="1"/>
              <a:t>genel</a:t>
            </a:r>
            <a:r>
              <a:rPr lang="en-US" sz="1600" dirty="0"/>
              <a:t> </a:t>
            </a:r>
            <a:r>
              <a:rPr lang="en-US" sz="1600" dirty="0" err="1"/>
              <a:t>kavramını</a:t>
            </a:r>
            <a:r>
              <a:rPr lang="en-US" sz="1600" dirty="0"/>
              <a:t> </a:t>
            </a:r>
            <a:r>
              <a:rPr lang="en-US" sz="1600" dirty="0" err="1"/>
              <a:t>destekler</a:t>
            </a:r>
            <a:r>
              <a:rPr lang="en-US" sz="1600" dirty="0"/>
              <a:t>. Bir </a:t>
            </a:r>
            <a:r>
              <a:rPr lang="en-US" sz="1600" dirty="0" err="1"/>
              <a:t>sıralama</a:t>
            </a:r>
            <a:r>
              <a:rPr lang="en-US" sz="1600" dirty="0"/>
              <a:t>, </a:t>
            </a:r>
            <a:r>
              <a:rPr lang="en-US" sz="1600" dirty="0" err="1"/>
              <a:t>kullanıcının</a:t>
            </a:r>
            <a:r>
              <a:rPr lang="en-US" sz="1600" dirty="0"/>
              <a:t> hangi </a:t>
            </a:r>
            <a:r>
              <a:rPr lang="en-US" sz="1600" dirty="0" err="1"/>
              <a:t>karakterlerin</a:t>
            </a:r>
            <a:r>
              <a:rPr lang="en-US" sz="1600" dirty="0"/>
              <a:t> </a:t>
            </a:r>
            <a:r>
              <a:rPr lang="en-US" sz="1600" dirty="0" err="1"/>
              <a:t>diğerlerinden</a:t>
            </a:r>
            <a:r>
              <a:rPr lang="en-US" sz="1600" dirty="0"/>
              <a:t> '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' </a:t>
            </a:r>
            <a:r>
              <a:rPr lang="en-US" sz="1600" dirty="0" err="1"/>
              <a:t>olduğunu</a:t>
            </a:r>
            <a:r>
              <a:rPr lang="en-US" sz="1600" dirty="0"/>
              <a:t> </a:t>
            </a:r>
            <a:r>
              <a:rPr lang="en-US" sz="1600" dirty="0" err="1"/>
              <a:t>belirtmesine</a:t>
            </a:r>
            <a:r>
              <a:rPr lang="en-US" sz="1600" dirty="0"/>
              <a:t> </a:t>
            </a:r>
            <a:r>
              <a:rPr lang="en-US" sz="1600" dirty="0" err="1"/>
              <a:t>olanak</a:t>
            </a:r>
            <a:r>
              <a:rPr lang="en-US" sz="1600" dirty="0"/>
              <a:t> </a:t>
            </a:r>
            <a:r>
              <a:rPr lang="en-US" sz="1600" dirty="0" err="1"/>
              <a:t>tanır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dize</a:t>
            </a:r>
            <a:r>
              <a:rPr lang="en-US" sz="1600" dirty="0"/>
              <a:t> </a:t>
            </a:r>
            <a:r>
              <a:rPr lang="en-US" sz="1600" dirty="0" err="1"/>
              <a:t>işlemede</a:t>
            </a:r>
            <a:r>
              <a:rPr lang="en-US" sz="1600" dirty="0"/>
              <a:t> </a:t>
            </a:r>
            <a:r>
              <a:rPr lang="en-US" sz="1600" dirty="0" err="1"/>
              <a:t>büyük</a:t>
            </a:r>
            <a:r>
              <a:rPr lang="en-US" sz="1600" dirty="0"/>
              <a:t> </a:t>
            </a:r>
            <a:r>
              <a:rPr lang="en-US" sz="1600" dirty="0" err="1"/>
              <a:t>esneklik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Ek </a:t>
            </a:r>
            <a:r>
              <a:rPr lang="en-US" sz="1600" dirty="0" err="1"/>
              <a:t>olarak</a:t>
            </a:r>
            <a:r>
              <a:rPr lang="en-US" sz="1600" dirty="0"/>
              <a:t>, SQL, % (</a:t>
            </a:r>
            <a:r>
              <a:rPr lang="en-US" sz="1600" dirty="0" err="1"/>
              <a:t>sıfır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fazla</a:t>
            </a:r>
            <a:r>
              <a:rPr lang="en-US" sz="1600" dirty="0"/>
              <a:t> </a:t>
            </a:r>
            <a:r>
              <a:rPr lang="en-US" sz="1600" dirty="0" err="1"/>
              <a:t>keyfi</a:t>
            </a:r>
            <a:r>
              <a:rPr lang="en-US" sz="1600" dirty="0"/>
              <a:t> </a:t>
            </a:r>
            <a:r>
              <a:rPr lang="en-US" sz="1600" dirty="0" err="1"/>
              <a:t>karakteri</a:t>
            </a:r>
            <a:r>
              <a:rPr lang="en-US" sz="1600" dirty="0"/>
              <a:t> </a:t>
            </a:r>
            <a:r>
              <a:rPr lang="en-US" sz="1600" dirty="0" err="1"/>
              <a:t>temsil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) </a:t>
            </a:r>
            <a:r>
              <a:rPr lang="en-US" sz="1600" dirty="0" err="1"/>
              <a:t>ve</a:t>
            </a:r>
            <a:r>
              <a:rPr lang="en-US" sz="1600" dirty="0"/>
              <a:t> _ (tam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, </a:t>
            </a:r>
            <a:r>
              <a:rPr lang="en-US" sz="1600" dirty="0" err="1"/>
              <a:t>keyfi</a:t>
            </a:r>
            <a:r>
              <a:rPr lang="en-US" sz="1600" dirty="0"/>
              <a:t> </a:t>
            </a:r>
            <a:r>
              <a:rPr lang="en-US" sz="1600" dirty="0" err="1"/>
              <a:t>karakteri</a:t>
            </a:r>
            <a:r>
              <a:rPr lang="en-US" sz="1600" dirty="0"/>
              <a:t> </a:t>
            </a:r>
            <a:r>
              <a:rPr lang="en-US" sz="1600" dirty="0" err="1"/>
              <a:t>temsil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) joker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sembollerinin</a:t>
            </a:r>
            <a:r>
              <a:rPr lang="en-US" sz="1600" dirty="0"/>
              <a:t> </a:t>
            </a:r>
            <a:r>
              <a:rPr lang="en-US" sz="1600" dirty="0" err="1"/>
              <a:t>kullanımıyla</a:t>
            </a:r>
            <a:r>
              <a:rPr lang="en-US" sz="1600" dirty="0"/>
              <a:t> </a:t>
            </a:r>
            <a:r>
              <a:rPr lang="en-US" sz="1600" dirty="0" err="1"/>
              <a:t>birlikte</a:t>
            </a:r>
            <a:r>
              <a:rPr lang="en-US" sz="1600" dirty="0"/>
              <a:t> LIKE </a:t>
            </a:r>
            <a:r>
              <a:rPr lang="en-US" sz="1600" dirty="0" err="1"/>
              <a:t>operatörü</a:t>
            </a:r>
            <a:r>
              <a:rPr lang="en-US" sz="1600" dirty="0"/>
              <a:t> </a:t>
            </a:r>
            <a:r>
              <a:rPr lang="en-US" sz="1600" dirty="0" err="1"/>
              <a:t>aracılığıyla</a:t>
            </a:r>
            <a:r>
              <a:rPr lang="en-US" sz="1600" dirty="0"/>
              <a:t> </a:t>
            </a:r>
            <a:r>
              <a:rPr lang="en-US" sz="1600" dirty="0" err="1"/>
              <a:t>desen</a:t>
            </a:r>
            <a:r>
              <a:rPr lang="en-US" sz="1600" dirty="0"/>
              <a:t> </a:t>
            </a:r>
            <a:r>
              <a:rPr lang="en-US" sz="1600" dirty="0" err="1"/>
              <a:t>eşleştirme</a:t>
            </a:r>
            <a:r>
              <a:rPr lang="en-US" sz="1600" dirty="0"/>
              <a:t> </a:t>
            </a:r>
            <a:r>
              <a:rPr lang="en-US" sz="1600" dirty="0" err="1"/>
              <a:t>desteği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 Bu </a:t>
            </a:r>
            <a:r>
              <a:rPr lang="en-US" sz="1600" dirty="0" err="1"/>
              <a:t>nedenle</a:t>
            </a:r>
            <a:r>
              <a:rPr lang="en-US" sz="1600" dirty="0"/>
              <a:t>, ‘_AB%', </a:t>
            </a:r>
            <a:r>
              <a:rPr lang="en-US" sz="1600" dirty="0" err="1"/>
              <a:t>ikinci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üçüncü</a:t>
            </a:r>
            <a:r>
              <a:rPr lang="en-US" sz="1600" dirty="0"/>
              <a:t> </a:t>
            </a:r>
            <a:r>
              <a:rPr lang="en-US" sz="1600" dirty="0" err="1"/>
              <a:t>karakterler</a:t>
            </a:r>
            <a:r>
              <a:rPr lang="en-US" sz="1600" dirty="0"/>
              <a:t> </a:t>
            </a:r>
            <a:r>
              <a:rPr lang="en-US" sz="1600" dirty="0" err="1"/>
              <a:t>sırasıyla</a:t>
            </a:r>
            <a:r>
              <a:rPr lang="en-US" sz="1600" dirty="0"/>
              <a:t> A </a:t>
            </a:r>
            <a:r>
              <a:rPr lang="en-US" sz="1600" dirty="0" err="1"/>
              <a:t>ve</a:t>
            </a:r>
            <a:r>
              <a:rPr lang="en-US" sz="1600" dirty="0"/>
              <a:t> B </a:t>
            </a:r>
            <a:r>
              <a:rPr lang="en-US" sz="1600" dirty="0" err="1"/>
              <a:t>olmak</a:t>
            </a:r>
            <a:r>
              <a:rPr lang="en-US" sz="1600" dirty="0"/>
              <a:t> </a:t>
            </a:r>
            <a:r>
              <a:rPr lang="en-US" sz="1600" dirty="0" err="1"/>
              <a:t>üzere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üç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içeren</a:t>
            </a:r>
            <a:r>
              <a:rPr lang="en-US" sz="1600" dirty="0"/>
              <a:t> her </a:t>
            </a:r>
            <a:r>
              <a:rPr lang="en-US" sz="1600" dirty="0" err="1"/>
              <a:t>dizeyle</a:t>
            </a:r>
            <a:r>
              <a:rPr lang="en-US" sz="1600" dirty="0"/>
              <a:t> </a:t>
            </a:r>
            <a:r>
              <a:rPr lang="en-US" sz="1600" dirty="0" err="1"/>
              <a:t>eşleşecek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deseni</a:t>
            </a:r>
            <a:r>
              <a:rPr lang="en-US" sz="1600" dirty="0"/>
              <a:t> </a:t>
            </a:r>
            <a:r>
              <a:rPr lang="en-US" sz="1600" dirty="0" err="1"/>
              <a:t>belirtir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karşılaştırma</a:t>
            </a:r>
            <a:r>
              <a:rPr lang="en-US" sz="1600" dirty="0"/>
              <a:t> </a:t>
            </a:r>
            <a:r>
              <a:rPr lang="en-US" sz="1600" dirty="0" err="1"/>
              <a:t>operatörlerinin</a:t>
            </a:r>
            <a:r>
              <a:rPr lang="en-US" sz="1600" dirty="0"/>
              <a:t> </a:t>
            </a:r>
            <a:r>
              <a:rPr lang="en-US" sz="1600" dirty="0" err="1"/>
              <a:t>aksine</a:t>
            </a:r>
            <a:r>
              <a:rPr lang="en-US" sz="1600" dirty="0"/>
              <a:t>, </a:t>
            </a:r>
            <a:r>
              <a:rPr lang="en-US" sz="1600" dirty="0" err="1"/>
              <a:t>boşlukların</a:t>
            </a:r>
            <a:r>
              <a:rPr lang="en-US" sz="1600" dirty="0"/>
              <a:t> LIKE </a:t>
            </a:r>
            <a:r>
              <a:rPr lang="en-US" sz="1600" dirty="0" err="1"/>
              <a:t>operatörü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önemli</a:t>
            </a:r>
            <a:r>
              <a:rPr lang="en-US" sz="1600" dirty="0"/>
              <a:t> </a:t>
            </a:r>
            <a:r>
              <a:rPr lang="en-US" sz="1600" dirty="0" err="1"/>
              <a:t>olabileceğini</a:t>
            </a:r>
            <a:r>
              <a:rPr lang="en-US" sz="1600" dirty="0"/>
              <a:t> </a:t>
            </a:r>
            <a:r>
              <a:rPr lang="en-US" sz="1600" dirty="0" err="1"/>
              <a:t>unutmayın</a:t>
            </a:r>
            <a:r>
              <a:rPr lang="en-US" sz="1600" dirty="0"/>
              <a:t> (</a:t>
            </a:r>
            <a:r>
              <a:rPr lang="en-US" sz="1600" dirty="0" err="1"/>
              <a:t>altta</a:t>
            </a:r>
            <a:r>
              <a:rPr lang="en-US" sz="1600" dirty="0"/>
              <a:t> </a:t>
            </a:r>
            <a:r>
              <a:rPr lang="en-US" sz="1600" dirty="0" err="1"/>
              <a:t>yatan</a:t>
            </a:r>
            <a:r>
              <a:rPr lang="en-US" sz="1600" dirty="0"/>
              <a:t> </a:t>
            </a:r>
            <a:r>
              <a:rPr lang="en-US" sz="1600" dirty="0" err="1"/>
              <a:t>karakter</a:t>
            </a:r>
            <a:r>
              <a:rPr lang="en-US" sz="1600" dirty="0"/>
              <a:t> </a:t>
            </a:r>
            <a:r>
              <a:rPr lang="en-US" sz="1600" dirty="0" err="1"/>
              <a:t>kümesinin</a:t>
            </a:r>
            <a:r>
              <a:rPr lang="en-US" sz="1600" dirty="0"/>
              <a:t> </a:t>
            </a:r>
            <a:r>
              <a:rPr lang="en-US" sz="1600" dirty="0" err="1"/>
              <a:t>sıralamasına</a:t>
            </a:r>
            <a:r>
              <a:rPr lang="en-US" sz="1600" dirty="0"/>
              <a:t> </a:t>
            </a:r>
            <a:r>
              <a:rPr lang="en-US" sz="1600" dirty="0" err="1"/>
              <a:t>bağlı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). Bu </a:t>
            </a:r>
            <a:r>
              <a:rPr lang="en-US" sz="1600" dirty="0" err="1"/>
              <a:t>nedenle</a:t>
            </a:r>
            <a:r>
              <a:rPr lang="en-US" sz="1600" dirty="0"/>
              <a:t>, ‘Jeff’ = ‘Jeff’ </a:t>
            </a:r>
            <a:r>
              <a:rPr lang="en-US" sz="1600" dirty="0" err="1"/>
              <a:t>doğru</a:t>
            </a:r>
            <a:r>
              <a:rPr lang="en-US" sz="1600" dirty="0"/>
              <a:t> </a:t>
            </a:r>
            <a:r>
              <a:rPr lang="en-US" sz="1600" dirty="0" err="1"/>
              <a:t>olabilirken</a:t>
            </a:r>
            <a:r>
              <a:rPr lang="en-US" sz="1600" dirty="0"/>
              <a:t> ‘Jeff’ LIKE ‘Jeff’ </a:t>
            </a:r>
            <a:r>
              <a:rPr lang="en-US" sz="1600" dirty="0" err="1"/>
              <a:t>yanlıştır</a:t>
            </a:r>
            <a:r>
              <a:rPr lang="en-US" sz="1600" dirty="0"/>
              <a:t>. </a:t>
            </a:r>
            <a:r>
              <a:rPr lang="en-US" sz="1600" dirty="0" err="1"/>
              <a:t>LIKE'ın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sorguda</a:t>
            </a:r>
            <a:r>
              <a:rPr lang="en-US" sz="1600" dirty="0"/>
              <a:t> </a:t>
            </a:r>
            <a:r>
              <a:rPr lang="en-US" sz="1600" dirty="0" err="1"/>
              <a:t>kullanımına</a:t>
            </a:r>
            <a:r>
              <a:rPr lang="en-US" sz="1600" dirty="0"/>
              <a:t> </a:t>
            </a:r>
            <a:r>
              <a:rPr lang="en-US" sz="1600" dirty="0" err="1"/>
              <a:t>dair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örnek</a:t>
            </a:r>
            <a:r>
              <a:rPr lang="en-US" sz="1600" dirty="0"/>
              <a:t> </a:t>
            </a:r>
            <a:r>
              <a:rPr lang="en-US" sz="1600" dirty="0" err="1"/>
              <a:t>aşağıda</a:t>
            </a:r>
            <a:r>
              <a:rPr lang="en-US" sz="1600" dirty="0"/>
              <a:t> </a:t>
            </a:r>
            <a:r>
              <a:rPr lang="en-US" sz="1600" dirty="0" err="1"/>
              <a:t>verilmiştir</a:t>
            </a:r>
            <a:r>
              <a:rPr lang="en-US" sz="1600" dirty="0"/>
              <a:t>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7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CB89-49DD-4A7A-9624-5E3A6E91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SORGULAR, PROGRAMLAMA, TETİKLEYİCİLER</a:t>
            </a:r>
            <a:endParaRPr lang="en-TR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7C124-B3EB-66B7-EBF6-E8F4893C3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/>
              <a:t>SQL </a:t>
            </a:r>
            <a:r>
              <a:rPr lang="en-US" sz="1600" dirty="0" err="1"/>
              <a:t>dilinde</a:t>
            </a:r>
            <a:r>
              <a:rPr lang="en-US" sz="1600" dirty="0"/>
              <a:t> </a:t>
            </a:r>
            <a:r>
              <a:rPr lang="en-US" sz="1600" dirty="0" err="1"/>
              <a:t>neler</a:t>
            </a:r>
            <a:r>
              <a:rPr lang="en-US" sz="1600" dirty="0"/>
              <a:t> </a:t>
            </a:r>
            <a:r>
              <a:rPr lang="en-US" sz="1600" dirty="0" err="1"/>
              <a:t>bulunur</a:t>
            </a:r>
            <a:r>
              <a:rPr lang="en-US" sz="1600" dirty="0"/>
              <a:t>?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SQL'de</a:t>
            </a:r>
            <a:r>
              <a:rPr lang="en-US" sz="1600" dirty="0"/>
              <a:t> </a:t>
            </a:r>
            <a:r>
              <a:rPr lang="en-US" sz="1600" dirty="0" err="1"/>
              <a:t>sorgular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ifade</a:t>
            </a:r>
            <a:r>
              <a:rPr lang="en-US" sz="1600" dirty="0"/>
              <a:t> </a:t>
            </a:r>
            <a:r>
              <a:rPr lang="en-US" sz="1600" dirty="0" err="1"/>
              <a:t>edilir</a:t>
            </a:r>
            <a:r>
              <a:rPr lang="en-US" sz="1600" dirty="0"/>
              <a:t>? Bir </a:t>
            </a:r>
            <a:r>
              <a:rPr lang="en-US" sz="1600" dirty="0" err="1"/>
              <a:t>sorgunun</a:t>
            </a:r>
            <a:r>
              <a:rPr lang="en-US" sz="1600" dirty="0"/>
              <a:t> </a:t>
            </a:r>
            <a:r>
              <a:rPr lang="en-US" sz="1600" dirty="0" err="1"/>
              <a:t>anlamı</a:t>
            </a:r>
            <a:r>
              <a:rPr lang="en-US" sz="1600" dirty="0"/>
              <a:t> SQL </a:t>
            </a:r>
            <a:r>
              <a:rPr lang="en-US" sz="1600" dirty="0" err="1"/>
              <a:t>standardında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belirtilir</a:t>
            </a:r>
            <a:r>
              <a:rPr lang="en-US" sz="1600" dirty="0"/>
              <a:t>?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SQL </a:t>
            </a:r>
            <a:r>
              <a:rPr lang="en-US" sz="1600" dirty="0" err="1"/>
              <a:t>ilişkisel</a:t>
            </a:r>
            <a:r>
              <a:rPr lang="en-US" sz="1600" dirty="0"/>
              <a:t> </a:t>
            </a:r>
            <a:r>
              <a:rPr lang="en-US" sz="1600" dirty="0" err="1"/>
              <a:t>cebir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hesaplamayı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oluşturur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genişletir</a:t>
            </a:r>
            <a:r>
              <a:rPr lang="en-US" sz="1600" dirty="0"/>
              <a:t>?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Gruplama</a:t>
            </a:r>
            <a:r>
              <a:rPr lang="en-US" sz="1600" dirty="0"/>
              <a:t> </a:t>
            </a:r>
            <a:r>
              <a:rPr lang="en-US" sz="1600" dirty="0" err="1"/>
              <a:t>nedir</a:t>
            </a:r>
            <a:r>
              <a:rPr lang="en-US" sz="1600" dirty="0"/>
              <a:t>? </a:t>
            </a:r>
            <a:r>
              <a:rPr lang="en-US" sz="1600" dirty="0" err="1"/>
              <a:t>Toplama</a:t>
            </a:r>
            <a:r>
              <a:rPr lang="en-US" sz="1600" dirty="0"/>
              <a:t> </a:t>
            </a:r>
            <a:r>
              <a:rPr lang="en-US" sz="1600" dirty="0" err="1"/>
              <a:t>işlemleriyle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kullanılır</a:t>
            </a:r>
            <a:r>
              <a:rPr lang="en-US" sz="1600" dirty="0"/>
              <a:t>?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İç</a:t>
            </a:r>
            <a:r>
              <a:rPr lang="en-US" sz="1600" dirty="0"/>
              <a:t> </a:t>
            </a:r>
            <a:r>
              <a:rPr lang="en-US" sz="1600" dirty="0" err="1"/>
              <a:t>içe</a:t>
            </a:r>
            <a:r>
              <a:rPr lang="en-US" sz="1600" dirty="0"/>
              <a:t> </a:t>
            </a:r>
            <a:r>
              <a:rPr lang="en-US" sz="1600" dirty="0" err="1"/>
              <a:t>sorgular</a:t>
            </a:r>
            <a:r>
              <a:rPr lang="en-US" sz="1600" dirty="0"/>
              <a:t> </a:t>
            </a:r>
            <a:r>
              <a:rPr lang="en-US" sz="1600" dirty="0" err="1"/>
              <a:t>nelerdir</a:t>
            </a:r>
            <a:r>
              <a:rPr lang="en-US" sz="1600" dirty="0"/>
              <a:t>?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Boş</a:t>
            </a:r>
            <a:r>
              <a:rPr lang="en-US" sz="1600" dirty="0"/>
              <a:t> </a:t>
            </a:r>
            <a:r>
              <a:rPr lang="en-US" sz="1600" dirty="0" err="1"/>
              <a:t>değerler</a:t>
            </a:r>
            <a:r>
              <a:rPr lang="en-US" sz="1600" dirty="0"/>
              <a:t> </a:t>
            </a:r>
            <a:r>
              <a:rPr lang="en-US" sz="1600" dirty="0" err="1"/>
              <a:t>nelerdir</a:t>
            </a:r>
            <a:r>
              <a:rPr lang="en-US" sz="1600" dirty="0"/>
              <a:t>?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Karmaşık</a:t>
            </a:r>
            <a:r>
              <a:rPr lang="en-US" sz="1600" dirty="0"/>
              <a:t> </a:t>
            </a:r>
            <a:r>
              <a:rPr lang="en-US" sz="1600" dirty="0" err="1"/>
              <a:t>bütünlük</a:t>
            </a:r>
            <a:r>
              <a:rPr lang="en-US" sz="1600" dirty="0"/>
              <a:t> </a:t>
            </a:r>
            <a:r>
              <a:rPr lang="en-US" sz="1600" dirty="0" err="1"/>
              <a:t>kısıtlamaları</a:t>
            </a:r>
            <a:r>
              <a:rPr lang="en-US" sz="1600" dirty="0"/>
              <a:t> </a:t>
            </a:r>
            <a:r>
              <a:rPr lang="en-US" sz="1600" dirty="0" err="1"/>
              <a:t>yazarken</a:t>
            </a:r>
            <a:r>
              <a:rPr lang="en-US" sz="1600" dirty="0"/>
              <a:t> </a:t>
            </a:r>
            <a:r>
              <a:rPr lang="en-US" sz="1600" dirty="0" err="1"/>
              <a:t>sorguları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kullanabiliriz</a:t>
            </a:r>
            <a:r>
              <a:rPr lang="en-US" sz="1600" dirty="0"/>
              <a:t>?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Tetikleyiciler</a:t>
            </a:r>
            <a:r>
              <a:rPr lang="en-US" sz="1600" dirty="0"/>
              <a:t> </a:t>
            </a:r>
            <a:r>
              <a:rPr lang="en-US" sz="1600" dirty="0" err="1"/>
              <a:t>nelerdir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neden</a:t>
            </a:r>
            <a:r>
              <a:rPr lang="en-US" sz="1600" dirty="0"/>
              <a:t> </a:t>
            </a:r>
            <a:r>
              <a:rPr lang="en-US" sz="1600" dirty="0" err="1"/>
              <a:t>yararlıdırlar</a:t>
            </a:r>
            <a:r>
              <a:rPr lang="en-US" sz="1600" dirty="0"/>
              <a:t>? </a:t>
            </a:r>
            <a:r>
              <a:rPr lang="en-US" sz="1600" dirty="0" err="1"/>
              <a:t>Bütünlük</a:t>
            </a:r>
            <a:r>
              <a:rPr lang="en-US" sz="1600" dirty="0"/>
              <a:t> </a:t>
            </a:r>
            <a:r>
              <a:rPr lang="en-US" sz="1600" dirty="0" err="1"/>
              <a:t>kısıtlamalarıyla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ilişkilidirler</a:t>
            </a:r>
            <a:r>
              <a:rPr lang="en-US" sz="1600" dirty="0"/>
              <a:t>?</a:t>
            </a:r>
            <a:endParaRPr lang="en-TR" sz="1600" dirty="0"/>
          </a:p>
        </p:txBody>
      </p:sp>
    </p:spTree>
    <p:extLst>
      <p:ext uri="{BB962C8B-B14F-4D97-AF65-F5344CB8AC3E}">
        <p14:creationId xmlns:p14="http://schemas.microsoft.com/office/powerpoint/2010/main" val="2320656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ED3E9-C73C-2736-5DB8-0BFCBA738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5BF39-E245-BEA1-2F9B-E82F18D8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SELECT </a:t>
            </a:r>
            <a:r>
              <a:rPr lang="en-US" sz="2400" dirty="0" err="1">
                <a:solidFill>
                  <a:srgbClr val="00B0F0"/>
                </a:solidFill>
              </a:rPr>
              <a:t>Komutundaki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İfadeler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Dizeler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680C-30C9-AFC4-2795-D0FFCE53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(Q18) </a:t>
            </a:r>
            <a:r>
              <a:rPr lang="en-US" sz="1600" dirty="0" err="1"/>
              <a:t>İsimleri</a:t>
            </a:r>
            <a:r>
              <a:rPr lang="en-US" sz="1600" dirty="0"/>
              <a:t> B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başlayıp</a:t>
            </a:r>
            <a:r>
              <a:rPr lang="en-US" sz="1600" dirty="0"/>
              <a:t> B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biten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az</a:t>
            </a:r>
            <a:r>
              <a:rPr lang="en-US" sz="1600" dirty="0"/>
              <a:t> </a:t>
            </a:r>
            <a:r>
              <a:rPr lang="en-US" sz="1600" dirty="0" err="1"/>
              <a:t>üç</a:t>
            </a:r>
            <a:r>
              <a:rPr lang="en-US" sz="1600" dirty="0"/>
              <a:t> </a:t>
            </a:r>
            <a:r>
              <a:rPr lang="en-US" sz="1600" dirty="0" err="1"/>
              <a:t>karakterden</a:t>
            </a:r>
            <a:r>
              <a:rPr lang="en-US" sz="1600" dirty="0"/>
              <a:t> </a:t>
            </a:r>
            <a:r>
              <a:rPr lang="en-US" sz="1600" dirty="0" err="1"/>
              <a:t>oluşan</a:t>
            </a:r>
            <a:r>
              <a:rPr lang="en-US" sz="1600" dirty="0"/>
              <a:t> </a:t>
            </a:r>
            <a:r>
              <a:rPr lang="en-US" sz="1600" dirty="0" err="1"/>
              <a:t>denizcilerin</a:t>
            </a:r>
            <a:r>
              <a:rPr lang="en-US" sz="1600" dirty="0"/>
              <a:t> </a:t>
            </a:r>
            <a:r>
              <a:rPr lang="en-US" sz="1600" dirty="0" err="1"/>
              <a:t>yaşlarını</a:t>
            </a:r>
            <a:r>
              <a:rPr lang="en-US" sz="1600" dirty="0"/>
              <a:t> </a:t>
            </a:r>
            <a:r>
              <a:rPr lang="en-US" sz="1600" dirty="0" err="1"/>
              <a:t>bulunuz</a:t>
            </a:r>
            <a:r>
              <a:rPr lang="en-US" sz="1600" dirty="0"/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SELECT 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endParaRPr lang="en-US" sz="14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FROM Sailors S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WHERE </a:t>
            </a:r>
            <a:r>
              <a:rPr lang="en-US" sz="1400" dirty="0" err="1">
                <a:solidFill>
                  <a:srgbClr val="000000"/>
                </a:solidFill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 LIKE ‘B_%B’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</a:rPr>
              <a:t>Bu </a:t>
            </a:r>
            <a:r>
              <a:rPr lang="en-US" sz="1400" dirty="0" err="1">
                <a:solidFill>
                  <a:srgbClr val="000000"/>
                </a:solidFill>
              </a:rPr>
              <a:t>türdeki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Bob'dur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yaşı</a:t>
            </a:r>
            <a:r>
              <a:rPr lang="en-US" sz="1400" dirty="0">
                <a:solidFill>
                  <a:srgbClr val="000000"/>
                </a:solidFill>
              </a:rPr>
              <a:t> 63.5'tur.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ED3E072-D277-27AF-978D-7404ADE89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4231D912-940B-597E-AFC0-6F5699CF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792347C9-1684-78E5-FDE8-16DC3C77F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32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658E-F183-A33E-80AE-AF379E922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26FE-9133-098D-3682-3CE19096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74692-CFFC-EBC8-1A45-8E8F96AF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SQL,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önce</a:t>
            </a:r>
            <a:r>
              <a:rPr lang="en-US" sz="1600" dirty="0"/>
              <a:t> </a:t>
            </a:r>
            <a:r>
              <a:rPr lang="en-US" sz="1600" dirty="0" err="1"/>
              <a:t>sunulan</a:t>
            </a:r>
            <a:r>
              <a:rPr lang="en-US" sz="1600" dirty="0"/>
              <a:t> </a:t>
            </a:r>
            <a:r>
              <a:rPr lang="en-US" sz="1600" dirty="0" err="1"/>
              <a:t>temel</a:t>
            </a:r>
            <a:r>
              <a:rPr lang="en-US" sz="1600" dirty="0"/>
              <a:t> </a:t>
            </a:r>
            <a:r>
              <a:rPr lang="en-US" sz="1600" dirty="0" err="1"/>
              <a:t>sorgu</a:t>
            </a:r>
            <a:r>
              <a:rPr lang="en-US" sz="1600" dirty="0"/>
              <a:t> </a:t>
            </a:r>
            <a:r>
              <a:rPr lang="en-US" sz="1600" dirty="0" err="1"/>
              <a:t>formunu</a:t>
            </a:r>
            <a:r>
              <a:rPr lang="en-US" sz="1600" dirty="0"/>
              <a:t> </a:t>
            </a:r>
            <a:r>
              <a:rPr lang="en-US" sz="1600" dirty="0" err="1"/>
              <a:t>genişleten</a:t>
            </a:r>
            <a:r>
              <a:rPr lang="en-US" sz="1600" dirty="0"/>
              <a:t> </a:t>
            </a:r>
            <a:r>
              <a:rPr lang="en-US" sz="1600" dirty="0" err="1"/>
              <a:t>üç</a:t>
            </a:r>
            <a:r>
              <a:rPr lang="en-US" sz="1600" dirty="0"/>
              <a:t> </a:t>
            </a:r>
            <a:r>
              <a:rPr lang="en-US" sz="1600" dirty="0" err="1"/>
              <a:t>küme</a:t>
            </a:r>
            <a:r>
              <a:rPr lang="en-US" sz="1600" dirty="0"/>
              <a:t> </a:t>
            </a:r>
            <a:r>
              <a:rPr lang="en-US" sz="1600" dirty="0" err="1"/>
              <a:t>işleme</a:t>
            </a:r>
            <a:r>
              <a:rPr lang="en-US" sz="1600" dirty="0"/>
              <a:t> </a:t>
            </a:r>
            <a:r>
              <a:rPr lang="en-US" sz="1600" dirty="0" err="1"/>
              <a:t>yapısı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Bir </a:t>
            </a:r>
            <a:r>
              <a:rPr lang="en-US" sz="1600" dirty="0" err="1"/>
              <a:t>sorgunun</a:t>
            </a:r>
            <a:r>
              <a:rPr lang="en-US" sz="1600" dirty="0"/>
              <a:t> </a:t>
            </a:r>
            <a:r>
              <a:rPr lang="en-US" sz="1600" dirty="0" err="1"/>
              <a:t>cevabı</a:t>
            </a:r>
            <a:r>
              <a:rPr lang="en-US" sz="1600" dirty="0"/>
              <a:t> </a:t>
            </a:r>
            <a:r>
              <a:rPr lang="en-US" sz="1600" dirty="0" err="1"/>
              <a:t>satırlardan</a:t>
            </a:r>
            <a:r>
              <a:rPr lang="en-US" sz="1600" dirty="0"/>
              <a:t> </a:t>
            </a:r>
            <a:r>
              <a:rPr lang="en-US" sz="1600" dirty="0" err="1"/>
              <a:t>oluşan</a:t>
            </a:r>
            <a:r>
              <a:rPr lang="en-US" sz="1600" dirty="0"/>
              <a:t> </a:t>
            </a:r>
            <a:r>
              <a:rPr lang="en-US" sz="1600" dirty="0" err="1"/>
              <a:t>çoklu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küme</a:t>
            </a:r>
            <a:r>
              <a:rPr lang="en-US" sz="1600" dirty="0"/>
              <a:t> </a:t>
            </a:r>
            <a:r>
              <a:rPr lang="en-US" sz="1600" dirty="0" err="1"/>
              <a:t>olduğundan</a:t>
            </a:r>
            <a:r>
              <a:rPr lang="en-US" sz="1600" dirty="0"/>
              <a:t>, </a:t>
            </a:r>
            <a:r>
              <a:rPr lang="en-US" sz="1600" dirty="0" err="1"/>
              <a:t>birleştirme</a:t>
            </a:r>
            <a:r>
              <a:rPr lang="en-US" sz="1600" dirty="0"/>
              <a:t>, </a:t>
            </a:r>
            <a:r>
              <a:rPr lang="en-US" sz="1600" dirty="0" err="1"/>
              <a:t>kesişim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fark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işlemlerin</a:t>
            </a:r>
            <a:r>
              <a:rPr lang="en-US" sz="1600" dirty="0"/>
              <a:t> </a:t>
            </a:r>
            <a:r>
              <a:rPr lang="en-US" sz="1600" dirty="0" err="1"/>
              <a:t>kullanımını</a:t>
            </a:r>
            <a:r>
              <a:rPr lang="en-US" sz="1600" dirty="0"/>
              <a:t> </a:t>
            </a:r>
            <a:r>
              <a:rPr lang="en-US" sz="1600" dirty="0" err="1"/>
              <a:t>düşünmek</a:t>
            </a:r>
            <a:r>
              <a:rPr lang="en-US" sz="1600" dirty="0"/>
              <a:t> </a:t>
            </a:r>
            <a:r>
              <a:rPr lang="en-US" sz="1600" dirty="0" err="1"/>
              <a:t>doğaldır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SQL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işlemleri</a:t>
            </a:r>
            <a:r>
              <a:rPr lang="en-US" sz="1600" dirty="0"/>
              <a:t> UNION, INTERSECT </a:t>
            </a:r>
            <a:r>
              <a:rPr lang="en-US" sz="1600" dirty="0" err="1"/>
              <a:t>ve</a:t>
            </a:r>
            <a:r>
              <a:rPr lang="en-US" sz="1600" dirty="0"/>
              <a:t> EXCEPT </a:t>
            </a:r>
            <a:r>
              <a:rPr lang="en-US" sz="1600" dirty="0" err="1"/>
              <a:t>adları</a:t>
            </a:r>
            <a:r>
              <a:rPr lang="en-US" sz="1600" dirty="0"/>
              <a:t> </a:t>
            </a:r>
            <a:r>
              <a:rPr lang="en-US" sz="1600" dirty="0" err="1"/>
              <a:t>altında</a:t>
            </a:r>
            <a:r>
              <a:rPr lang="en-US" sz="1600" dirty="0"/>
              <a:t> </a:t>
            </a:r>
            <a:r>
              <a:rPr lang="en-US" sz="1600" dirty="0" err="1"/>
              <a:t>destekler</a:t>
            </a:r>
            <a:r>
              <a:rPr lang="en-US" sz="16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SQL </a:t>
            </a:r>
            <a:r>
              <a:rPr lang="en-US" sz="1600" dirty="0" err="1"/>
              <a:t>ayrıca</a:t>
            </a:r>
            <a:r>
              <a:rPr lang="en-US" sz="1600" dirty="0"/>
              <a:t>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küme</a:t>
            </a:r>
            <a:r>
              <a:rPr lang="en-US" sz="1600" dirty="0"/>
              <a:t> </a:t>
            </a:r>
            <a:r>
              <a:rPr lang="en-US" sz="1600" dirty="0" err="1"/>
              <a:t>işlemlerini</a:t>
            </a:r>
            <a:r>
              <a:rPr lang="en-US" sz="1600" dirty="0"/>
              <a:t> de </a:t>
            </a:r>
            <a:r>
              <a:rPr lang="en-US" sz="1600" dirty="0" err="1"/>
              <a:t>sağlar</a:t>
            </a:r>
            <a:r>
              <a:rPr lang="en-US" sz="1600" dirty="0"/>
              <a:t>: IN (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öğenin</a:t>
            </a:r>
            <a:r>
              <a:rPr lang="en-US" sz="1600" dirty="0"/>
              <a:t> </a:t>
            </a:r>
            <a:r>
              <a:rPr lang="en-US" sz="1600" dirty="0" err="1"/>
              <a:t>verilen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kümede</a:t>
            </a:r>
            <a:r>
              <a:rPr lang="en-US" sz="1600" dirty="0"/>
              <a:t> </a:t>
            </a:r>
            <a:r>
              <a:rPr lang="en-US" sz="1600" dirty="0" err="1"/>
              <a:t>olup</a:t>
            </a:r>
            <a:r>
              <a:rPr lang="en-US" sz="1600" dirty="0"/>
              <a:t> </a:t>
            </a:r>
            <a:r>
              <a:rPr lang="en-US" sz="1600" dirty="0" err="1"/>
              <a:t>olmadığını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etmek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), op ANY, op ALL (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değeri</a:t>
            </a:r>
            <a:r>
              <a:rPr lang="en-US" sz="1600" dirty="0"/>
              <a:t>, </a:t>
            </a:r>
            <a:r>
              <a:rPr lang="en-US" sz="1600" dirty="0" err="1"/>
              <a:t>karşılaştırma</a:t>
            </a:r>
            <a:r>
              <a:rPr lang="en-US" sz="1600" dirty="0"/>
              <a:t> </a:t>
            </a:r>
            <a:r>
              <a:rPr lang="en-US" sz="1600" dirty="0" err="1"/>
              <a:t>operatörü</a:t>
            </a:r>
            <a:r>
              <a:rPr lang="en-US" sz="1600" dirty="0"/>
              <a:t> op </a:t>
            </a:r>
            <a:r>
              <a:rPr lang="en-US" sz="1600" dirty="0" err="1"/>
              <a:t>kullanılarak</a:t>
            </a:r>
            <a:r>
              <a:rPr lang="en-US" sz="1600" dirty="0"/>
              <a:t> </a:t>
            </a:r>
            <a:r>
              <a:rPr lang="en-US" sz="1600" dirty="0" err="1"/>
              <a:t>verilen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kümedeki</a:t>
            </a:r>
            <a:r>
              <a:rPr lang="en-US" sz="1600" dirty="0"/>
              <a:t> </a:t>
            </a:r>
            <a:r>
              <a:rPr lang="en-US" sz="1600" dirty="0" err="1"/>
              <a:t>öğelerle</a:t>
            </a:r>
            <a:r>
              <a:rPr lang="en-US" sz="1600" dirty="0"/>
              <a:t> </a:t>
            </a:r>
            <a:r>
              <a:rPr lang="en-US" sz="1600" dirty="0" err="1"/>
              <a:t>karşılaştırmak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) </a:t>
            </a:r>
            <a:r>
              <a:rPr lang="en-US" sz="1600" dirty="0" err="1"/>
              <a:t>ve</a:t>
            </a:r>
            <a:r>
              <a:rPr lang="en-US" sz="1600" dirty="0"/>
              <a:t> EXISTS (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kümenin</a:t>
            </a:r>
            <a:r>
              <a:rPr lang="en-US" sz="1600" dirty="0"/>
              <a:t> </a:t>
            </a:r>
            <a:r>
              <a:rPr lang="en-US" sz="1600" dirty="0" err="1"/>
              <a:t>boş</a:t>
            </a:r>
            <a:r>
              <a:rPr lang="en-US" sz="1600" dirty="0"/>
              <a:t> </a:t>
            </a:r>
            <a:r>
              <a:rPr lang="en-US" sz="1600" dirty="0" err="1"/>
              <a:t>olup</a:t>
            </a:r>
            <a:r>
              <a:rPr lang="en-US" sz="1600" dirty="0"/>
              <a:t> </a:t>
            </a:r>
            <a:r>
              <a:rPr lang="en-US" sz="1600" dirty="0" err="1"/>
              <a:t>olmadığını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etmek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). 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IN </a:t>
            </a:r>
            <a:r>
              <a:rPr lang="en-US" sz="1600" dirty="0" err="1"/>
              <a:t>ve</a:t>
            </a:r>
            <a:r>
              <a:rPr lang="en-US" sz="1600" dirty="0"/>
              <a:t> EXISTS, </a:t>
            </a:r>
            <a:r>
              <a:rPr lang="en-US" sz="1600" dirty="0" err="1"/>
              <a:t>anlamlarında</a:t>
            </a:r>
            <a:r>
              <a:rPr lang="en-US" sz="1600" dirty="0"/>
              <a:t> </a:t>
            </a:r>
            <a:r>
              <a:rPr lang="en-US" sz="1600" dirty="0" err="1"/>
              <a:t>belirgin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değişiklikle</a:t>
            </a:r>
            <a:r>
              <a:rPr lang="en-US" sz="1600" dirty="0"/>
              <a:t> NOT </a:t>
            </a:r>
            <a:r>
              <a:rPr lang="en-US" sz="1600" dirty="0" err="1"/>
              <a:t>ile</a:t>
            </a:r>
            <a:r>
              <a:rPr lang="en-US" sz="1600" dirty="0"/>
              <a:t> </a:t>
            </a:r>
            <a:r>
              <a:rPr lang="en-US" sz="1600" dirty="0" err="1"/>
              <a:t>öneklenebilir</a:t>
            </a:r>
            <a:r>
              <a:rPr lang="en-US" sz="1600" dirty="0"/>
              <a:t>. 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542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87D6B-5393-D2E9-04A9-D72F36DB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37F4-3B71-212C-2ECC-9572CE66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42AB-A2C1-31B7-9735-E2BEDC1F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(Q5) </a:t>
            </a:r>
            <a:r>
              <a:rPr lang="en-US" sz="1600" dirty="0" err="1"/>
              <a:t>Kırmızı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yeşil</a:t>
            </a:r>
            <a:r>
              <a:rPr lang="en-US" sz="1600" dirty="0"/>
              <a:t> </a:t>
            </a:r>
            <a:r>
              <a:rPr lang="en-US" sz="1600" dirty="0" err="1"/>
              <a:t>tekne</a:t>
            </a:r>
            <a:r>
              <a:rPr lang="en-US" sz="1600" dirty="0"/>
              <a:t> </a:t>
            </a:r>
            <a:r>
              <a:rPr lang="en-US" sz="1600" dirty="0" err="1"/>
              <a:t>ayırtan</a:t>
            </a:r>
            <a:r>
              <a:rPr lang="en-US" sz="1600" dirty="0"/>
              <a:t> </a:t>
            </a:r>
            <a:r>
              <a:rPr lang="en-US" sz="1600" dirty="0" err="1"/>
              <a:t>denizcilerin</a:t>
            </a:r>
            <a:r>
              <a:rPr lang="en-US" sz="1600" dirty="0"/>
              <a:t> </a:t>
            </a:r>
            <a:r>
              <a:rPr lang="en-US" sz="1600" dirty="0" err="1"/>
              <a:t>isimlerini</a:t>
            </a:r>
            <a:r>
              <a:rPr lang="en-US" sz="1600" dirty="0"/>
              <a:t> </a:t>
            </a:r>
            <a:r>
              <a:rPr lang="en-US" sz="1600" dirty="0" err="1"/>
              <a:t>bulun</a:t>
            </a:r>
            <a:r>
              <a:rPr lang="en-US" sz="16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SELECT </a:t>
            </a:r>
            <a:r>
              <a:rPr lang="en-US" sz="1600" dirty="0" err="1">
                <a:solidFill>
                  <a:srgbClr val="000000"/>
                </a:solidFill>
              </a:rPr>
              <a:t>S.sname</a:t>
            </a:r>
            <a:endParaRPr lang="en-US" sz="16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FROM Sailors S, Reserves R, Boats B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WHERE </a:t>
            </a:r>
            <a:r>
              <a:rPr lang="en-US" sz="1600" dirty="0" err="1">
                <a:solidFill>
                  <a:srgbClr val="000000"/>
                </a:solidFill>
              </a:rPr>
              <a:t>S.sid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 err="1">
                <a:solidFill>
                  <a:srgbClr val="000000"/>
                </a:solidFill>
              </a:rPr>
              <a:t>R.sid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R.bid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dirty="0" err="1">
                <a:solidFill>
                  <a:srgbClr val="000000"/>
                </a:solidFill>
              </a:rPr>
              <a:t>B.bid</a:t>
            </a:r>
            <a:r>
              <a:rPr lang="en-US" sz="1400" dirty="0">
                <a:solidFill>
                  <a:srgbClr val="000000"/>
                </a:solidFill>
              </a:rPr>
              <a:t> AND (</a:t>
            </a:r>
            <a:r>
              <a:rPr lang="en-US" sz="1400" dirty="0" err="1">
                <a:solidFill>
                  <a:srgbClr val="000000"/>
                </a:solidFill>
              </a:rPr>
              <a:t>B.color</a:t>
            </a:r>
            <a:r>
              <a:rPr lang="en-US" sz="1400" dirty="0">
                <a:solidFill>
                  <a:srgbClr val="000000"/>
                </a:solidFill>
              </a:rPr>
              <a:t>=‘RED’ OR </a:t>
            </a:r>
            <a:r>
              <a:rPr lang="en-US" sz="1400" dirty="0" err="1">
                <a:solidFill>
                  <a:srgbClr val="000000"/>
                </a:solidFill>
              </a:rPr>
              <a:t>B.color</a:t>
            </a:r>
            <a:r>
              <a:rPr lang="en-US" sz="1400" dirty="0">
                <a:solidFill>
                  <a:srgbClr val="000000"/>
                </a:solidFill>
              </a:rPr>
              <a:t>=‘green’)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rgbClr val="000000"/>
                </a:solidFill>
              </a:rPr>
              <a:t>Bu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, WHERE </a:t>
            </a:r>
            <a:r>
              <a:rPr lang="en-US" sz="1600" dirty="0" err="1">
                <a:solidFill>
                  <a:srgbClr val="000000"/>
                </a:solidFill>
              </a:rPr>
              <a:t>ifadesindeki</a:t>
            </a:r>
            <a:r>
              <a:rPr lang="en-US" sz="1600" dirty="0">
                <a:solidFill>
                  <a:srgbClr val="000000"/>
                </a:solidFill>
              </a:rPr>
              <a:t> OR </a:t>
            </a:r>
            <a:r>
              <a:rPr lang="en-US" sz="1600" dirty="0" err="1">
                <a:solidFill>
                  <a:srgbClr val="000000"/>
                </a:solidFill>
              </a:rPr>
              <a:t>bağlacını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kullanarak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kolayca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ifade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edilebilir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Ancak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İngilizce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versiyonda</a:t>
            </a:r>
            <a:r>
              <a:rPr lang="en-US" sz="1600" dirty="0">
                <a:solidFill>
                  <a:srgbClr val="000000"/>
                </a:solidFill>
              </a:rPr>
              <a:t> ‘or' </a:t>
            </a:r>
            <a:r>
              <a:rPr lang="en-US" sz="1600" dirty="0" err="1">
                <a:solidFill>
                  <a:srgbClr val="000000"/>
                </a:solidFill>
              </a:rPr>
              <a:t>yerine</a:t>
            </a:r>
            <a:r>
              <a:rPr lang="en-US" sz="1600" dirty="0">
                <a:solidFill>
                  <a:srgbClr val="000000"/>
                </a:solidFill>
              </a:rPr>
              <a:t> ‘and' </a:t>
            </a:r>
            <a:r>
              <a:rPr lang="en-US" sz="1600" dirty="0" err="1">
                <a:solidFill>
                  <a:srgbClr val="000000"/>
                </a:solidFill>
              </a:rPr>
              <a:t>kullanımı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dışında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aynı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aşağıdaki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çok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daha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zor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çıkıyor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6052216-7129-BF73-94C7-6BB53D1C0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7DFA2232-AB62-9650-B96A-12CD5E73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D4D4B611-D35E-D674-A73F-92AD13423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4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35C2B-C81D-D5F5-77AA-3DB4D28FD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3C601-8769-0D4E-6014-7D86FA68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39D8-A4ED-965F-C393-8C66B46E5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(Q6) Hem </a:t>
            </a:r>
            <a:r>
              <a:rPr lang="en-US" sz="1600" dirty="0" err="1"/>
              <a:t>kırmızı</a:t>
            </a:r>
            <a:r>
              <a:rPr lang="en-US" sz="1600" dirty="0"/>
              <a:t> hem de </a:t>
            </a:r>
            <a:r>
              <a:rPr lang="en-US" sz="1600" dirty="0" err="1"/>
              <a:t>yeşil</a:t>
            </a:r>
            <a:r>
              <a:rPr lang="en-US" sz="1600" dirty="0"/>
              <a:t> </a:t>
            </a:r>
            <a:r>
              <a:rPr lang="en-US" sz="1600" dirty="0" err="1"/>
              <a:t>tekne</a:t>
            </a:r>
            <a:r>
              <a:rPr lang="en-US" sz="1600" dirty="0"/>
              <a:t> </a:t>
            </a:r>
            <a:r>
              <a:rPr lang="en-US" sz="1600" dirty="0" err="1"/>
              <a:t>ayırtmış</a:t>
            </a:r>
            <a:r>
              <a:rPr lang="en-US" sz="1600" dirty="0"/>
              <a:t> </a:t>
            </a:r>
            <a:r>
              <a:rPr lang="en-US" sz="1600" dirty="0" err="1"/>
              <a:t>denizcilerin</a:t>
            </a:r>
            <a:r>
              <a:rPr lang="en-US" sz="1600" dirty="0"/>
              <a:t> </a:t>
            </a:r>
            <a:r>
              <a:rPr lang="en-US" sz="1600" dirty="0" err="1"/>
              <a:t>isimlerini</a:t>
            </a:r>
            <a:r>
              <a:rPr lang="en-US" sz="1600" dirty="0"/>
              <a:t> </a:t>
            </a:r>
            <a:r>
              <a:rPr lang="en-US" sz="1600" dirty="0" err="1"/>
              <a:t>bulunuz</a:t>
            </a:r>
            <a:r>
              <a:rPr lang="en-US" sz="1600" dirty="0"/>
              <a:t>.</a:t>
            </a:r>
            <a:endParaRPr lang="en-US" sz="16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Önceki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sorguda</a:t>
            </a:r>
            <a:r>
              <a:rPr lang="en-US" sz="1600" dirty="0">
                <a:solidFill>
                  <a:srgbClr val="000000"/>
                </a:solidFill>
              </a:rPr>
              <a:t> OR </a:t>
            </a:r>
            <a:r>
              <a:rPr lang="en-US" sz="1600" dirty="0" err="1">
                <a:solidFill>
                  <a:srgbClr val="000000"/>
                </a:solidFill>
              </a:rPr>
              <a:t>kullanımını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ile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değiştirirsek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iki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sorgunun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İngilizce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ifadelerine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benzer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şekilde</a:t>
            </a:r>
            <a:r>
              <a:rPr lang="en-US" sz="1600" dirty="0">
                <a:solidFill>
                  <a:srgbClr val="000000"/>
                </a:solidFill>
              </a:rPr>
              <a:t>, hem </a:t>
            </a:r>
            <a:r>
              <a:rPr lang="en-US" sz="1600" dirty="0" err="1">
                <a:solidFill>
                  <a:srgbClr val="000000"/>
                </a:solidFill>
              </a:rPr>
              <a:t>kırmızı</a:t>
            </a:r>
            <a:r>
              <a:rPr lang="en-US" sz="1600" dirty="0">
                <a:solidFill>
                  <a:srgbClr val="000000"/>
                </a:solidFill>
              </a:rPr>
              <a:t> hem de </a:t>
            </a:r>
            <a:r>
              <a:rPr lang="en-US" sz="1600" dirty="0" err="1">
                <a:solidFill>
                  <a:srgbClr val="000000"/>
                </a:solidFill>
              </a:rPr>
              <a:t>yeşil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tekneyi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rezerve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eden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denizcilerin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isimlerini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alırdık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Teklifin</a:t>
            </a:r>
            <a:r>
              <a:rPr lang="en-US" sz="1600" dirty="0">
                <a:solidFill>
                  <a:srgbClr val="000000"/>
                </a:solidFill>
              </a:rPr>
              <a:t> Boats </a:t>
            </a:r>
            <a:r>
              <a:rPr lang="en-US" sz="1600" dirty="0" err="1">
                <a:solidFill>
                  <a:srgbClr val="000000"/>
                </a:solidFill>
              </a:rPr>
              <a:t>için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anahtar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olduğu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bütünlük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kısıtlaması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aynı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teknenin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renge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sahip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olamayacağını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söyler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nedenle</a:t>
            </a:r>
            <a:r>
              <a:rPr lang="en-US" sz="1600" dirty="0">
                <a:solidFill>
                  <a:srgbClr val="000000"/>
                </a:solidFill>
              </a:rPr>
              <a:t> OR </a:t>
            </a:r>
            <a:r>
              <a:rPr lang="en-US" sz="1600" dirty="0" err="1">
                <a:solidFill>
                  <a:srgbClr val="000000"/>
                </a:solidFill>
              </a:rPr>
              <a:t>yerine</a:t>
            </a:r>
            <a:r>
              <a:rPr lang="en-US" sz="1600" dirty="0">
                <a:solidFill>
                  <a:srgbClr val="000000"/>
                </a:solidFill>
              </a:rPr>
              <a:t> AND </a:t>
            </a:r>
            <a:r>
              <a:rPr lang="en-US" sz="1600" dirty="0" err="1">
                <a:solidFill>
                  <a:srgbClr val="000000"/>
                </a:solidFill>
              </a:rPr>
              <a:t>kullanılan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önceki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sorgunun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çeşidi</a:t>
            </a:r>
            <a:r>
              <a:rPr lang="en-US" sz="1600" dirty="0">
                <a:solidFill>
                  <a:srgbClr val="000000"/>
                </a:solidFill>
              </a:rPr>
              <a:t> her zaman </a:t>
            </a:r>
            <a:r>
              <a:rPr lang="en-US" sz="1600" dirty="0" err="1">
                <a:solidFill>
                  <a:srgbClr val="000000"/>
                </a:solidFill>
              </a:rPr>
              <a:t>boş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cevap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kümesi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döndürecektir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SELECT </a:t>
            </a:r>
            <a:r>
              <a:rPr lang="en-US" sz="1400" dirty="0" err="1">
                <a:solidFill>
                  <a:srgbClr val="000000"/>
                </a:solidFill>
              </a:rPr>
              <a:t>S.sname</a:t>
            </a:r>
            <a:endParaRPr lang="en-US" sz="14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FROM Sailors S, Reserves R1, Boats B1, Reserves R2, Boats B2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WHERE </a:t>
            </a:r>
            <a:r>
              <a:rPr lang="en-US" sz="1400" dirty="0" err="1">
                <a:solidFill>
                  <a:srgbClr val="000000"/>
                </a:solidFill>
              </a:rPr>
              <a:t>S.sid</a:t>
            </a:r>
            <a:r>
              <a:rPr lang="en-US" sz="1400" dirty="0">
                <a:solidFill>
                  <a:srgbClr val="000000"/>
                </a:solidFill>
              </a:rPr>
              <a:t>=R1.sid AND R1.bid=B1.bid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AND </a:t>
            </a:r>
            <a:r>
              <a:rPr lang="en-US" sz="1400" dirty="0" err="1">
                <a:solidFill>
                  <a:srgbClr val="000000"/>
                </a:solidFill>
              </a:rPr>
              <a:t>S.sid</a:t>
            </a:r>
            <a:r>
              <a:rPr lang="en-US" sz="1400" dirty="0">
                <a:solidFill>
                  <a:srgbClr val="000000"/>
                </a:solidFill>
              </a:rPr>
              <a:t>=R2.sid AND R2.bid=B2.bid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AND B1.color=‘red’ AND B2.color=‘green’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E8D1A7C-8678-5995-F2A5-735782359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98ED7D00-79C0-C289-4CC2-16BC8A1D8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F2E2DE17-74BE-FA58-DF95-7045552BB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8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6BA91-1AB8-801B-B866-22ABC483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37773-AB20-F1F1-0DD9-B8AF0C3C5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2791-0C10-17CD-2CCF-3AAC4989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77500" lnSpcReduction="20000"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SELECT </a:t>
            </a:r>
            <a:r>
              <a:rPr lang="en-US" sz="1800" dirty="0" err="1">
                <a:solidFill>
                  <a:srgbClr val="000000"/>
                </a:solidFill>
              </a:rPr>
              <a:t>S.sname</a:t>
            </a:r>
            <a:endParaRPr lang="en-US" sz="18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FROM Sailors S, Reserves R1, Boats B1, Reserves R2, Boats B2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WHERE </a:t>
            </a:r>
            <a:r>
              <a:rPr lang="en-US" sz="1800" dirty="0" err="1">
                <a:solidFill>
                  <a:srgbClr val="000000"/>
                </a:solidFill>
              </a:rPr>
              <a:t>S.sid</a:t>
            </a:r>
            <a:r>
              <a:rPr lang="en-US" sz="1800" dirty="0">
                <a:solidFill>
                  <a:srgbClr val="000000"/>
                </a:solidFill>
              </a:rPr>
              <a:t>=R1.sid AND R1.bid=B1.bid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AND </a:t>
            </a:r>
            <a:r>
              <a:rPr lang="en-US" sz="1800" dirty="0" err="1">
                <a:solidFill>
                  <a:srgbClr val="000000"/>
                </a:solidFill>
              </a:rPr>
              <a:t>S.sid</a:t>
            </a:r>
            <a:r>
              <a:rPr lang="en-US" sz="1800" dirty="0">
                <a:solidFill>
                  <a:srgbClr val="000000"/>
                </a:solidFill>
              </a:rPr>
              <a:t>=R2.sid AND R2.bid=B2.bid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AND B1.color=‘red’ AND B2.color=‘green’</a:t>
            </a:r>
            <a:endParaRPr lang="en-US" sz="14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rgbClr val="000000"/>
                </a:solidFill>
              </a:rPr>
              <a:t>R1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B1'i </a:t>
            </a:r>
            <a:r>
              <a:rPr lang="en-US" sz="2200" dirty="0" err="1">
                <a:solidFill>
                  <a:srgbClr val="000000"/>
                </a:solidFill>
              </a:rPr>
              <a:t>denizci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S.sid'in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kırmızı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tekne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ayırdığını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kanıtlayan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satırlar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olarak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düşünebiliriz</a:t>
            </a:r>
            <a:r>
              <a:rPr lang="en-US" sz="2200" dirty="0">
                <a:solidFill>
                  <a:srgbClr val="000000"/>
                </a:solidFill>
              </a:rPr>
              <a:t>. R2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B2 de </a:t>
            </a:r>
            <a:r>
              <a:rPr lang="en-US" sz="2200" dirty="0" err="1">
                <a:solidFill>
                  <a:srgbClr val="000000"/>
                </a:solidFill>
              </a:rPr>
              <a:t>aynı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denizcinin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yeşil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tekne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ayırdığını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kanıtlıyor</a:t>
            </a:r>
            <a:r>
              <a:rPr lang="en-US" sz="2200" dirty="0">
                <a:solidFill>
                  <a:srgbClr val="000000"/>
                </a:solidFill>
              </a:rPr>
              <a:t>. </a:t>
            </a:r>
            <a:r>
              <a:rPr lang="en-US" sz="2200" dirty="0" err="1">
                <a:solidFill>
                  <a:srgbClr val="000000"/>
                </a:solidFill>
              </a:rPr>
              <a:t>S.sname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beş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satır</a:t>
            </a:r>
            <a:r>
              <a:rPr lang="en-US" sz="2200" dirty="0">
                <a:solidFill>
                  <a:srgbClr val="000000"/>
                </a:solidFill>
              </a:rPr>
              <a:t> S, R1, B1, R2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B2 </a:t>
            </a:r>
            <a:r>
              <a:rPr lang="en-US" sz="2200" dirty="0" err="1">
                <a:solidFill>
                  <a:srgbClr val="000000"/>
                </a:solidFill>
              </a:rPr>
              <a:t>bulunmadığı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sürece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sonuca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dahil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edilmiyor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rgbClr val="000000"/>
                </a:solidFill>
              </a:rPr>
              <a:t>Önceki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sorguyu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anlamak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zor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ayrıca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yürütülmesi</a:t>
            </a:r>
            <a:r>
              <a:rPr lang="en-US" sz="2200" dirty="0">
                <a:solidFill>
                  <a:srgbClr val="000000"/>
                </a:solidFill>
              </a:rPr>
              <a:t> de </a:t>
            </a:r>
            <a:r>
              <a:rPr lang="en-US" sz="2200" dirty="0" err="1">
                <a:solidFill>
                  <a:srgbClr val="000000"/>
                </a:solidFill>
              </a:rPr>
              <a:t>oldukça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verimsiz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ortaya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çıktığı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gibi</a:t>
            </a:r>
            <a:r>
              <a:rPr lang="en-US" sz="2200" dirty="0">
                <a:solidFill>
                  <a:srgbClr val="000000"/>
                </a:solidFill>
              </a:rPr>
              <a:t>). </a:t>
            </a:r>
            <a:r>
              <a:rPr lang="en-US" sz="2200" dirty="0" err="1">
                <a:solidFill>
                  <a:srgbClr val="000000"/>
                </a:solidFill>
              </a:rPr>
              <a:t>Özellikle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önceki</a:t>
            </a:r>
            <a:r>
              <a:rPr lang="en-US" sz="2200" dirty="0">
                <a:solidFill>
                  <a:srgbClr val="000000"/>
                </a:solidFill>
              </a:rPr>
              <a:t> OR </a:t>
            </a:r>
            <a:r>
              <a:rPr lang="en-US" sz="2200" dirty="0" err="1">
                <a:solidFill>
                  <a:srgbClr val="000000"/>
                </a:solidFill>
              </a:rPr>
              <a:t>sorgusuyla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dirty="0" err="1">
                <a:solidFill>
                  <a:srgbClr val="000000"/>
                </a:solidFill>
              </a:rPr>
              <a:t>Sorgu</a:t>
            </a:r>
            <a:r>
              <a:rPr lang="en-US" sz="2200" dirty="0">
                <a:solidFill>
                  <a:srgbClr val="000000"/>
                </a:solidFill>
              </a:rPr>
              <a:t> Q5) </a:t>
            </a:r>
            <a:r>
              <a:rPr lang="en-US" sz="2200" dirty="0" err="1">
                <a:solidFill>
                  <a:srgbClr val="000000"/>
                </a:solidFill>
              </a:rPr>
              <a:t>benzerlik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tamamen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kaybolmuş</a:t>
            </a:r>
            <a:r>
              <a:rPr lang="en-US" sz="2200" dirty="0">
                <a:solidFill>
                  <a:srgbClr val="000000"/>
                </a:solidFill>
              </a:rPr>
              <a:t>. Bu </a:t>
            </a:r>
            <a:r>
              <a:rPr lang="en-US" sz="2200" dirty="0" err="1">
                <a:solidFill>
                  <a:srgbClr val="000000"/>
                </a:solidFill>
              </a:rPr>
              <a:t>iki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sorgu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için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daha</a:t>
            </a:r>
            <a:r>
              <a:rPr lang="en-US" sz="2200" dirty="0">
                <a:solidFill>
                  <a:srgbClr val="000000"/>
                </a:solidFill>
              </a:rPr>
              <a:t> iyi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çözüm</a:t>
            </a:r>
            <a:r>
              <a:rPr lang="en-US" sz="2200" dirty="0">
                <a:solidFill>
                  <a:srgbClr val="000000"/>
                </a:solidFill>
              </a:rPr>
              <a:t> UNION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INTERSECT </a:t>
            </a:r>
            <a:r>
              <a:rPr lang="en-US" sz="2200" dirty="0" err="1">
                <a:solidFill>
                  <a:srgbClr val="000000"/>
                </a:solidFill>
              </a:rPr>
              <a:t>kullanmaktır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B9A4245-EA36-E7CD-6207-54B6D143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073A6256-E631-D0A4-003B-132001EDC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CAA2D3A7-93A7-6746-4BD2-15DFECCBD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5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C22CF-8516-1C8B-A333-E77035E08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A169-56D0-A497-7AB9-4C0A4EA79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8D993-6A8B-08D4-FE4E-582DEE06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62500" lnSpcReduction="20000"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SELECT </a:t>
            </a:r>
            <a:r>
              <a:rPr lang="en-US" sz="2200" dirty="0" err="1">
                <a:solidFill>
                  <a:srgbClr val="000000"/>
                </a:solidFill>
              </a:rPr>
              <a:t>S.sname</a:t>
            </a:r>
            <a:endParaRPr lang="en-US" sz="22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FROM Sailors S, Reserves R, Boats B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WHERE </a:t>
            </a:r>
            <a:r>
              <a:rPr lang="en-US" sz="2200" dirty="0" err="1">
                <a:solidFill>
                  <a:srgbClr val="000000"/>
                </a:solidFill>
              </a:rPr>
              <a:t>S.sid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  <a:r>
              <a:rPr lang="en-US" sz="2200" dirty="0" err="1">
                <a:solidFill>
                  <a:srgbClr val="000000"/>
                </a:solidFill>
              </a:rPr>
              <a:t>R.sid</a:t>
            </a:r>
            <a:r>
              <a:rPr lang="en-US" sz="2200" dirty="0">
                <a:solidFill>
                  <a:srgbClr val="000000"/>
                </a:solidFill>
              </a:rPr>
              <a:t> AND </a:t>
            </a:r>
            <a:r>
              <a:rPr lang="en-US" sz="2200" dirty="0" err="1">
                <a:solidFill>
                  <a:srgbClr val="000000"/>
                </a:solidFill>
              </a:rPr>
              <a:t>R.bid</a:t>
            </a:r>
            <a:r>
              <a:rPr lang="en-US" sz="2200" dirty="0">
                <a:solidFill>
                  <a:srgbClr val="000000"/>
                </a:solidFill>
              </a:rPr>
              <a:t>=</a:t>
            </a:r>
            <a:r>
              <a:rPr lang="en-US" sz="2200" dirty="0" err="1">
                <a:solidFill>
                  <a:srgbClr val="000000"/>
                </a:solidFill>
              </a:rPr>
              <a:t>B.bid</a:t>
            </a:r>
            <a:r>
              <a:rPr lang="en-US" sz="2200" dirty="0">
                <a:solidFill>
                  <a:srgbClr val="000000"/>
                </a:solidFill>
              </a:rPr>
              <a:t> AND </a:t>
            </a:r>
            <a:r>
              <a:rPr lang="en-US" sz="2200" dirty="0" err="1">
                <a:solidFill>
                  <a:srgbClr val="000000"/>
                </a:solidFill>
              </a:rPr>
              <a:t>B.color</a:t>
            </a:r>
            <a:r>
              <a:rPr lang="en-US" sz="2200" dirty="0">
                <a:solidFill>
                  <a:srgbClr val="000000"/>
                </a:solidFill>
              </a:rPr>
              <a:t>=‘red’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UNION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SELECT S2.sname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FROM Sailors S2, Boats B2, Reserves R2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WHERE S2.sid = R2.sid AND R2.bid=B2.bid AND B2.color=‘green’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</a:rPr>
              <a:t>Bu </a:t>
            </a:r>
            <a:r>
              <a:rPr lang="en-US" sz="3000" dirty="0" err="1">
                <a:solidFill>
                  <a:srgbClr val="000000"/>
                </a:solidFill>
              </a:rPr>
              <a:t>sorgu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kırmızı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tekneleri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rezerve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eden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denizciler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kümesinin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yeşil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tekneleri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rezerve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eden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denizciler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kümesinin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birleşimini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istediğimizi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söylüyor</a:t>
            </a:r>
            <a:r>
              <a:rPr lang="en-US" sz="3000" dirty="0">
                <a:solidFill>
                  <a:srgbClr val="000000"/>
                </a:solidFill>
              </a:rPr>
              <a:t>. Tam </a:t>
            </a:r>
            <a:r>
              <a:rPr lang="en-US" sz="3000" dirty="0" err="1">
                <a:solidFill>
                  <a:srgbClr val="000000"/>
                </a:solidFill>
              </a:rPr>
              <a:t>simetri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içinde</a:t>
            </a:r>
            <a:r>
              <a:rPr lang="en-US" sz="3000" dirty="0">
                <a:solidFill>
                  <a:srgbClr val="000000"/>
                </a:solidFill>
              </a:rPr>
              <a:t>, AND </a:t>
            </a:r>
            <a:r>
              <a:rPr lang="en-US" sz="3000" dirty="0" err="1">
                <a:solidFill>
                  <a:srgbClr val="000000"/>
                </a:solidFill>
              </a:rPr>
              <a:t>sorgusu</a:t>
            </a:r>
            <a:r>
              <a:rPr lang="en-US" sz="3000" dirty="0">
                <a:solidFill>
                  <a:srgbClr val="000000"/>
                </a:solidFill>
              </a:rPr>
              <a:t> (</a:t>
            </a:r>
            <a:r>
              <a:rPr lang="en-US" sz="3000" dirty="0" err="1">
                <a:solidFill>
                  <a:srgbClr val="000000"/>
                </a:solidFill>
              </a:rPr>
              <a:t>Sorgu</a:t>
            </a:r>
            <a:r>
              <a:rPr lang="en-US" sz="3000" dirty="0">
                <a:solidFill>
                  <a:srgbClr val="000000"/>
                </a:solidFill>
              </a:rPr>
              <a:t> Q6) </a:t>
            </a:r>
            <a:r>
              <a:rPr lang="en-US" sz="3000" dirty="0" err="1">
                <a:solidFill>
                  <a:srgbClr val="000000"/>
                </a:solidFill>
              </a:rPr>
              <a:t>şu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şekilde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yeniden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yazılabilir</a:t>
            </a:r>
            <a:r>
              <a:rPr lang="en-US" sz="3000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930105E-E07B-A34B-AAA6-8FC2A39D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8069048B-059C-EAED-E7C8-0758A65D4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96F162DF-684F-491E-2AC7-567CDBA73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748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13F38-5D23-6E6F-7FB0-054521E0E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00CF-7569-343A-F47D-EB05FC02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6337-6E0B-C0F6-B67E-8FF38A59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62500" lnSpcReduction="20000"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SELECT </a:t>
            </a:r>
            <a:r>
              <a:rPr lang="en-US" sz="2200" dirty="0" err="1">
                <a:solidFill>
                  <a:srgbClr val="000000"/>
                </a:solidFill>
              </a:rPr>
              <a:t>S.sname</a:t>
            </a:r>
            <a:endParaRPr lang="en-US" sz="22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FROM Sailors S, Reserves R, Boats B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WHERE </a:t>
            </a:r>
            <a:r>
              <a:rPr lang="en-US" sz="2200" dirty="0" err="1">
                <a:solidFill>
                  <a:srgbClr val="000000"/>
                </a:solidFill>
              </a:rPr>
              <a:t>S.sid</a:t>
            </a:r>
            <a:r>
              <a:rPr lang="en-US" sz="2200" dirty="0">
                <a:solidFill>
                  <a:srgbClr val="000000"/>
                </a:solidFill>
              </a:rPr>
              <a:t> = </a:t>
            </a:r>
            <a:r>
              <a:rPr lang="en-US" sz="2200" dirty="0" err="1">
                <a:solidFill>
                  <a:srgbClr val="000000"/>
                </a:solidFill>
              </a:rPr>
              <a:t>R.sid</a:t>
            </a:r>
            <a:r>
              <a:rPr lang="en-US" sz="2200" dirty="0">
                <a:solidFill>
                  <a:srgbClr val="000000"/>
                </a:solidFill>
              </a:rPr>
              <a:t> AND </a:t>
            </a:r>
            <a:r>
              <a:rPr lang="en-US" sz="2200" dirty="0" err="1">
                <a:solidFill>
                  <a:srgbClr val="000000"/>
                </a:solidFill>
              </a:rPr>
              <a:t>R.bid</a:t>
            </a:r>
            <a:r>
              <a:rPr lang="en-US" sz="2200" dirty="0">
                <a:solidFill>
                  <a:srgbClr val="000000"/>
                </a:solidFill>
              </a:rPr>
              <a:t>=</a:t>
            </a:r>
            <a:r>
              <a:rPr lang="en-US" sz="2200" dirty="0" err="1">
                <a:solidFill>
                  <a:srgbClr val="000000"/>
                </a:solidFill>
              </a:rPr>
              <a:t>B.bid</a:t>
            </a:r>
            <a:r>
              <a:rPr lang="en-US" sz="2200" dirty="0">
                <a:solidFill>
                  <a:srgbClr val="000000"/>
                </a:solidFill>
              </a:rPr>
              <a:t> AND </a:t>
            </a:r>
            <a:r>
              <a:rPr lang="en-US" sz="2200" dirty="0" err="1">
                <a:solidFill>
                  <a:srgbClr val="000000"/>
                </a:solidFill>
              </a:rPr>
              <a:t>B.color</a:t>
            </a:r>
            <a:r>
              <a:rPr lang="en-US" sz="2200" dirty="0">
                <a:solidFill>
                  <a:srgbClr val="000000"/>
                </a:solidFill>
              </a:rPr>
              <a:t>=‘red’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INTERSECT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SELECT S2.sname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FROM Sailors S2, Boats B2, Reserves R2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WHERE S2.sid = R2.sid AND R2.bid=B2.bid AND B2.color=‘green’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</a:rPr>
              <a:t>Bu </a:t>
            </a:r>
            <a:r>
              <a:rPr lang="en-US" sz="3000" dirty="0" err="1">
                <a:solidFill>
                  <a:srgbClr val="000000"/>
                </a:solidFill>
              </a:rPr>
              <a:t>sorgu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kırmızı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tekneleri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rezerve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eden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denizciler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kümesinin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yeşil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tekneleri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rezerve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eden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denizciler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kümesinin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birleşimini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istediğimizi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söylüyor</a:t>
            </a:r>
            <a:r>
              <a:rPr lang="en-US" sz="3000" dirty="0">
                <a:solidFill>
                  <a:srgbClr val="000000"/>
                </a:solidFill>
              </a:rPr>
              <a:t>. Tam </a:t>
            </a:r>
            <a:r>
              <a:rPr lang="en-US" sz="3000" dirty="0" err="1">
                <a:solidFill>
                  <a:srgbClr val="000000"/>
                </a:solidFill>
              </a:rPr>
              <a:t>simetri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içinde</a:t>
            </a:r>
            <a:r>
              <a:rPr lang="en-US" sz="3000" dirty="0">
                <a:solidFill>
                  <a:srgbClr val="000000"/>
                </a:solidFill>
              </a:rPr>
              <a:t>, AND </a:t>
            </a:r>
            <a:r>
              <a:rPr lang="en-US" sz="3000" dirty="0" err="1">
                <a:solidFill>
                  <a:srgbClr val="000000"/>
                </a:solidFill>
              </a:rPr>
              <a:t>sorgusu</a:t>
            </a:r>
            <a:r>
              <a:rPr lang="en-US" sz="3000" dirty="0">
                <a:solidFill>
                  <a:srgbClr val="000000"/>
                </a:solidFill>
              </a:rPr>
              <a:t> (</a:t>
            </a:r>
            <a:r>
              <a:rPr lang="en-US" sz="3000" dirty="0" err="1">
                <a:solidFill>
                  <a:srgbClr val="000000"/>
                </a:solidFill>
              </a:rPr>
              <a:t>Sorgu</a:t>
            </a:r>
            <a:r>
              <a:rPr lang="en-US" sz="3000" dirty="0">
                <a:solidFill>
                  <a:srgbClr val="000000"/>
                </a:solidFill>
              </a:rPr>
              <a:t> Q6) </a:t>
            </a:r>
            <a:r>
              <a:rPr lang="en-US" sz="3000" dirty="0" err="1">
                <a:solidFill>
                  <a:srgbClr val="000000"/>
                </a:solidFill>
              </a:rPr>
              <a:t>şu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şekilde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yeniden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yazılabilir</a:t>
            </a:r>
            <a:r>
              <a:rPr lang="en-US" sz="3000" dirty="0">
                <a:solidFill>
                  <a:srgbClr val="000000"/>
                </a:solidFill>
              </a:rPr>
              <a:t>: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37FF3DF-C83F-6CF3-B463-958B336D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6FB9A793-B70B-162F-C1E2-8149E852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351ED703-CC90-FCDA-0227-5FC9E24F3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17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66F24-7687-7B26-7677-E7194D3E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C6F0-631F-DB76-BC8C-D964EB4B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1EEBC-FE80-27FC-FEB2-F4700E8B6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47500" lnSpcReduction="20000"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SELECT </a:t>
            </a:r>
            <a:r>
              <a:rPr lang="en-US" sz="2900" dirty="0" err="1">
                <a:solidFill>
                  <a:srgbClr val="000000"/>
                </a:solidFill>
              </a:rPr>
              <a:t>S.sname</a:t>
            </a:r>
            <a:endParaRPr lang="en-US" sz="29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FROM Sailors S, Reserves R, Boats B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WHERE </a:t>
            </a:r>
            <a:r>
              <a:rPr lang="en-US" sz="2900" dirty="0" err="1">
                <a:solidFill>
                  <a:srgbClr val="000000"/>
                </a:solidFill>
              </a:rPr>
              <a:t>S.sid</a:t>
            </a:r>
            <a:r>
              <a:rPr lang="en-US" sz="2900" dirty="0">
                <a:solidFill>
                  <a:srgbClr val="000000"/>
                </a:solidFill>
              </a:rPr>
              <a:t> = </a:t>
            </a:r>
            <a:r>
              <a:rPr lang="en-US" sz="2900" dirty="0" err="1">
                <a:solidFill>
                  <a:srgbClr val="000000"/>
                </a:solidFill>
              </a:rPr>
              <a:t>R.sid</a:t>
            </a:r>
            <a:r>
              <a:rPr lang="en-US" sz="2900" dirty="0">
                <a:solidFill>
                  <a:srgbClr val="000000"/>
                </a:solidFill>
              </a:rPr>
              <a:t> AND </a:t>
            </a:r>
            <a:r>
              <a:rPr lang="en-US" sz="2900" dirty="0" err="1">
                <a:solidFill>
                  <a:srgbClr val="000000"/>
                </a:solidFill>
              </a:rPr>
              <a:t>R.bid</a:t>
            </a:r>
            <a:r>
              <a:rPr lang="en-US" sz="2900" dirty="0">
                <a:solidFill>
                  <a:srgbClr val="000000"/>
                </a:solidFill>
              </a:rPr>
              <a:t>=</a:t>
            </a:r>
            <a:r>
              <a:rPr lang="en-US" sz="2900" dirty="0" err="1">
                <a:solidFill>
                  <a:srgbClr val="000000"/>
                </a:solidFill>
              </a:rPr>
              <a:t>B.bid</a:t>
            </a:r>
            <a:r>
              <a:rPr lang="en-US" sz="2900" dirty="0">
                <a:solidFill>
                  <a:srgbClr val="000000"/>
                </a:solidFill>
              </a:rPr>
              <a:t> AND </a:t>
            </a:r>
            <a:r>
              <a:rPr lang="en-US" sz="2900" dirty="0" err="1">
                <a:solidFill>
                  <a:srgbClr val="000000"/>
                </a:solidFill>
              </a:rPr>
              <a:t>B.color</a:t>
            </a:r>
            <a:r>
              <a:rPr lang="en-US" sz="2900" dirty="0">
                <a:solidFill>
                  <a:srgbClr val="000000"/>
                </a:solidFill>
              </a:rPr>
              <a:t>=‘red’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INTERSECT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SELECT S2.sname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FROM Sailors S2, Boats B2, Reserves R2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WHERE S2.sid = R2.sid AND R2.bid=B2.bid AND B2.color=‘green’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000" dirty="0">
                <a:solidFill>
                  <a:srgbClr val="000000"/>
                </a:solidFill>
              </a:rPr>
              <a:t>Bu </a:t>
            </a:r>
            <a:r>
              <a:rPr lang="en-US" sz="3000" dirty="0" err="1">
                <a:solidFill>
                  <a:srgbClr val="000000"/>
                </a:solidFill>
              </a:rPr>
              <a:t>sorgu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aslında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ince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hata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içeriyor</a:t>
            </a:r>
            <a:r>
              <a:rPr lang="en-US" sz="3000" dirty="0">
                <a:solidFill>
                  <a:srgbClr val="000000"/>
                </a:solidFill>
              </a:rPr>
              <a:t>: B1, R2 </a:t>
            </a:r>
            <a:r>
              <a:rPr lang="en-US" sz="3000" dirty="0" err="1">
                <a:solidFill>
                  <a:srgbClr val="000000"/>
                </a:solidFill>
              </a:rPr>
              <a:t>ve</a:t>
            </a:r>
            <a:r>
              <a:rPr lang="en-US" sz="3000" dirty="0">
                <a:solidFill>
                  <a:srgbClr val="000000"/>
                </a:solidFill>
              </a:rPr>
              <a:t> S3 </a:t>
            </a:r>
            <a:r>
              <a:rPr lang="en-US" sz="3000" dirty="0" err="1">
                <a:solidFill>
                  <a:srgbClr val="000000"/>
                </a:solidFill>
              </a:rPr>
              <a:t>örnek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örneklerimizde</a:t>
            </a:r>
            <a:r>
              <a:rPr lang="en-US" sz="3000" dirty="0">
                <a:solidFill>
                  <a:srgbClr val="000000"/>
                </a:solidFill>
              </a:rPr>
              <a:t> Horatio </a:t>
            </a:r>
            <a:r>
              <a:rPr lang="en-US" sz="3000" dirty="0" err="1">
                <a:solidFill>
                  <a:srgbClr val="000000"/>
                </a:solidFill>
              </a:rPr>
              <a:t>gibi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iki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varsa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bunlardan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kırmızı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diğeri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yeşil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ayırmışsa</a:t>
            </a:r>
            <a:r>
              <a:rPr lang="en-US" sz="3000" dirty="0">
                <a:solidFill>
                  <a:srgbClr val="000000"/>
                </a:solidFill>
              </a:rPr>
              <a:t>, Horatio </a:t>
            </a:r>
            <a:r>
              <a:rPr lang="en-US" sz="3000" dirty="0" err="1">
                <a:solidFill>
                  <a:srgbClr val="000000"/>
                </a:solidFill>
              </a:rPr>
              <a:t>adında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hiç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kimse</a:t>
            </a:r>
            <a:r>
              <a:rPr lang="en-US" sz="3000" dirty="0">
                <a:solidFill>
                  <a:srgbClr val="000000"/>
                </a:solidFill>
              </a:rPr>
              <a:t> hem </a:t>
            </a:r>
            <a:r>
              <a:rPr lang="en-US" sz="3000" dirty="0" err="1">
                <a:solidFill>
                  <a:srgbClr val="000000"/>
                </a:solidFill>
              </a:rPr>
              <a:t>kırmızı</a:t>
            </a:r>
            <a:r>
              <a:rPr lang="en-US" sz="3000" dirty="0">
                <a:solidFill>
                  <a:srgbClr val="000000"/>
                </a:solidFill>
              </a:rPr>
              <a:t> hem de </a:t>
            </a:r>
            <a:r>
              <a:rPr lang="en-US" sz="3000" dirty="0" err="1">
                <a:solidFill>
                  <a:srgbClr val="000000"/>
                </a:solidFill>
              </a:rPr>
              <a:t>yeşil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ayırmamış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olsa</a:t>
            </a:r>
            <a:r>
              <a:rPr lang="en-US" sz="3000" dirty="0">
                <a:solidFill>
                  <a:srgbClr val="000000"/>
                </a:solidFill>
              </a:rPr>
              <a:t> bile Horatio </a:t>
            </a:r>
            <a:r>
              <a:rPr lang="en-US" sz="3000" dirty="0" err="1">
                <a:solidFill>
                  <a:srgbClr val="000000"/>
                </a:solidFill>
              </a:rPr>
              <a:t>adı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döndürülür</a:t>
            </a:r>
            <a:r>
              <a:rPr lang="en-US" sz="3000" dirty="0">
                <a:solidFill>
                  <a:srgbClr val="000000"/>
                </a:solidFill>
              </a:rPr>
              <a:t>. Bu </a:t>
            </a:r>
            <a:r>
              <a:rPr lang="en-US" sz="3000" dirty="0" err="1">
                <a:solidFill>
                  <a:srgbClr val="000000"/>
                </a:solidFill>
              </a:rPr>
              <a:t>nedenle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sorgu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aslında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adlarını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hesaplar</a:t>
            </a:r>
            <a:r>
              <a:rPr lang="en-US" sz="3000" dirty="0">
                <a:solidFill>
                  <a:srgbClr val="000000"/>
                </a:solidFill>
              </a:rPr>
              <a:t>; </a:t>
            </a:r>
            <a:r>
              <a:rPr lang="en-US" sz="3000" dirty="0" err="1">
                <a:solidFill>
                  <a:srgbClr val="000000"/>
                </a:solidFill>
              </a:rPr>
              <a:t>böylece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bu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ada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sahip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kırmızı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ayırmış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aynı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ada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sahip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</a:t>
            </a:r>
            <a:r>
              <a:rPr lang="en-US" sz="3000" dirty="0">
                <a:solidFill>
                  <a:srgbClr val="000000"/>
                </a:solidFill>
              </a:rPr>
              <a:t> (</a:t>
            </a:r>
            <a:r>
              <a:rPr lang="en-US" sz="3000" dirty="0" err="1">
                <a:solidFill>
                  <a:srgbClr val="000000"/>
                </a:solidFill>
              </a:rPr>
              <a:t>belki</a:t>
            </a:r>
            <a:r>
              <a:rPr lang="en-US" sz="3000" dirty="0">
                <a:solidFill>
                  <a:srgbClr val="000000"/>
                </a:solidFill>
              </a:rPr>
              <a:t> de </a:t>
            </a:r>
            <a:r>
              <a:rPr lang="en-US" sz="3000" dirty="0" err="1">
                <a:solidFill>
                  <a:srgbClr val="000000"/>
                </a:solidFill>
              </a:rPr>
              <a:t>farklı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</a:t>
            </a:r>
            <a:r>
              <a:rPr lang="en-US" sz="3000" dirty="0">
                <a:solidFill>
                  <a:srgbClr val="000000"/>
                </a:solidFill>
              </a:rPr>
              <a:t>) </a:t>
            </a:r>
            <a:r>
              <a:rPr lang="en-US" sz="3000" dirty="0" err="1">
                <a:solidFill>
                  <a:srgbClr val="000000"/>
                </a:solidFill>
              </a:rPr>
              <a:t>yeşil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ayırmıştır</a:t>
            </a:r>
            <a:r>
              <a:rPr lang="en-US" sz="30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1797614-9EFB-6CA9-7F9F-B969875C3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5B5712B7-16FF-D82A-F26B-665C5AC5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4381204C-8011-5FD8-E730-44B92AE2A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63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AAC12-CE40-D1FA-3129-4291FF79D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6C1D-32AF-36E9-D37A-C496A04D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0C85-C09A-7384-5DFD-437F3C474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47500" lnSpcReduction="20000"/>
          </a:bodyPr>
          <a:lstStyle/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SELECT </a:t>
            </a:r>
            <a:r>
              <a:rPr lang="en-US" sz="2900" dirty="0" err="1">
                <a:solidFill>
                  <a:srgbClr val="000000"/>
                </a:solidFill>
              </a:rPr>
              <a:t>S.sid</a:t>
            </a:r>
            <a:endParaRPr lang="en-US" sz="29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FROM Sailors S, Reserves R, Boats B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WHERE </a:t>
            </a:r>
            <a:r>
              <a:rPr lang="en-US" sz="2900" dirty="0" err="1">
                <a:solidFill>
                  <a:srgbClr val="000000"/>
                </a:solidFill>
              </a:rPr>
              <a:t>S.sid</a:t>
            </a:r>
            <a:r>
              <a:rPr lang="en-US" sz="2900" dirty="0">
                <a:solidFill>
                  <a:srgbClr val="000000"/>
                </a:solidFill>
              </a:rPr>
              <a:t> = </a:t>
            </a:r>
            <a:r>
              <a:rPr lang="en-US" sz="2900" dirty="0" err="1">
                <a:solidFill>
                  <a:srgbClr val="000000"/>
                </a:solidFill>
              </a:rPr>
              <a:t>R.sid</a:t>
            </a:r>
            <a:r>
              <a:rPr lang="en-US" sz="2900" dirty="0">
                <a:solidFill>
                  <a:srgbClr val="000000"/>
                </a:solidFill>
              </a:rPr>
              <a:t> AND </a:t>
            </a:r>
            <a:r>
              <a:rPr lang="en-US" sz="2900" dirty="0" err="1">
                <a:solidFill>
                  <a:srgbClr val="000000"/>
                </a:solidFill>
              </a:rPr>
              <a:t>R.bid</a:t>
            </a:r>
            <a:r>
              <a:rPr lang="en-US" sz="2900" dirty="0">
                <a:solidFill>
                  <a:srgbClr val="000000"/>
                </a:solidFill>
              </a:rPr>
              <a:t>=</a:t>
            </a:r>
            <a:r>
              <a:rPr lang="en-US" sz="2900" dirty="0" err="1">
                <a:solidFill>
                  <a:srgbClr val="000000"/>
                </a:solidFill>
              </a:rPr>
              <a:t>B.bid</a:t>
            </a:r>
            <a:r>
              <a:rPr lang="en-US" sz="2900" dirty="0">
                <a:solidFill>
                  <a:srgbClr val="000000"/>
                </a:solidFill>
              </a:rPr>
              <a:t> AND </a:t>
            </a:r>
            <a:r>
              <a:rPr lang="en-US" sz="2900" dirty="0" err="1">
                <a:solidFill>
                  <a:srgbClr val="000000"/>
                </a:solidFill>
              </a:rPr>
              <a:t>B.color</a:t>
            </a:r>
            <a:r>
              <a:rPr lang="en-US" sz="2900" dirty="0">
                <a:solidFill>
                  <a:srgbClr val="000000"/>
                </a:solidFill>
              </a:rPr>
              <a:t>=‘red’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INTERSECT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SELECT S2.sid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FROM Sailors S2, Boats B2, Reserves R2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900" dirty="0">
                <a:solidFill>
                  <a:srgbClr val="000000"/>
                </a:solidFill>
              </a:rPr>
              <a:t>WHERE S2.sid = R2.sid AND R2.bid=B2.bid AND B2.color=‘green’</a:t>
            </a:r>
          </a:p>
          <a:p>
            <a:pPr marL="914400" lvl="2" indent="0" algn="just">
              <a:lnSpc>
                <a:spcPct val="150000"/>
              </a:lnSpc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3000" dirty="0" err="1">
                <a:solidFill>
                  <a:srgbClr val="000000"/>
                </a:solidFill>
              </a:rPr>
              <a:t>Bölüm</a:t>
            </a:r>
            <a:r>
              <a:rPr lang="en-US" sz="3000" dirty="0">
                <a:solidFill>
                  <a:srgbClr val="000000"/>
                </a:solidFill>
              </a:rPr>
              <a:t> 4'te </a:t>
            </a:r>
            <a:r>
              <a:rPr lang="en-US" sz="3000" dirty="0" err="1">
                <a:solidFill>
                  <a:srgbClr val="000000"/>
                </a:solidFill>
              </a:rPr>
              <a:t>gözlemlediğimiz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gibi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dirty="0" err="1">
                <a:solidFill>
                  <a:srgbClr val="000000"/>
                </a:solidFill>
              </a:rPr>
              <a:t>sorun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denizcileri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tanımlamak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için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sname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kullandığımızdan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ve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sname'in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Denizciler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için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bir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anahtar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olmamasından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kaynaklanmaktadır</a:t>
            </a:r>
            <a:r>
              <a:rPr lang="en-US" sz="3000" dirty="0">
                <a:solidFill>
                  <a:srgbClr val="000000"/>
                </a:solidFill>
              </a:rPr>
              <a:t>! </a:t>
            </a:r>
            <a:r>
              <a:rPr lang="en-US" sz="3000" dirty="0" err="1">
                <a:solidFill>
                  <a:srgbClr val="000000"/>
                </a:solidFill>
              </a:rPr>
              <a:t>Önceki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sorguda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sname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yerine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sid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seçersek</a:t>
            </a:r>
            <a:r>
              <a:rPr lang="en-US" sz="3000" dirty="0">
                <a:solidFill>
                  <a:srgbClr val="000000"/>
                </a:solidFill>
              </a:rPr>
              <a:t>, hem </a:t>
            </a:r>
            <a:r>
              <a:rPr lang="en-US" sz="3000" dirty="0" err="1">
                <a:solidFill>
                  <a:srgbClr val="000000"/>
                </a:solidFill>
              </a:rPr>
              <a:t>kırmızı</a:t>
            </a:r>
            <a:r>
              <a:rPr lang="en-US" sz="3000" dirty="0">
                <a:solidFill>
                  <a:srgbClr val="000000"/>
                </a:solidFill>
              </a:rPr>
              <a:t> hem de </a:t>
            </a:r>
            <a:r>
              <a:rPr lang="en-US" sz="3000" dirty="0" err="1">
                <a:solidFill>
                  <a:srgbClr val="000000"/>
                </a:solidFill>
              </a:rPr>
              <a:t>yeşil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tekne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ayırmış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denizcilerin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sid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kümesini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hesaplamış</a:t>
            </a:r>
            <a:r>
              <a:rPr lang="en-US" sz="3000" dirty="0">
                <a:solidFill>
                  <a:srgbClr val="000000"/>
                </a:solidFill>
              </a:rPr>
              <a:t> </a:t>
            </a:r>
            <a:r>
              <a:rPr lang="en-US" sz="3000" dirty="0" err="1">
                <a:solidFill>
                  <a:srgbClr val="000000"/>
                </a:solidFill>
              </a:rPr>
              <a:t>oluruz</a:t>
            </a:r>
            <a:r>
              <a:rPr lang="en-US" sz="30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5F9FBB7-DD83-1F37-FDA4-E9D8EDFA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4FD98EDE-4145-6DBB-A40A-5E1CC53C1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9373B00B-9830-CEAF-F404-B49B75282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3D8EE-E194-86D1-DB44-BA782D0E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215D-B6D0-4388-C208-AF3096C29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C8E9-3DED-2388-19EA-6948D0D0B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700" dirty="0">
                <a:solidFill>
                  <a:srgbClr val="000000"/>
                </a:solidFill>
              </a:rPr>
              <a:t>(Q19) </a:t>
            </a:r>
            <a:r>
              <a:rPr lang="en-US" sz="3700" dirty="0" err="1">
                <a:solidFill>
                  <a:srgbClr val="000000"/>
                </a:solidFill>
              </a:rPr>
              <a:t>Kırmızı</a:t>
            </a:r>
            <a:r>
              <a:rPr lang="en-US" sz="3700" dirty="0">
                <a:solidFill>
                  <a:srgbClr val="000000"/>
                </a:solidFill>
              </a:rPr>
              <a:t> bot </a:t>
            </a:r>
            <a:r>
              <a:rPr lang="en-US" sz="3700" dirty="0" err="1">
                <a:solidFill>
                  <a:srgbClr val="000000"/>
                </a:solidFill>
              </a:rPr>
              <a:t>ayırmış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ancak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yeşil</a:t>
            </a:r>
            <a:r>
              <a:rPr lang="en-US" sz="3700" dirty="0">
                <a:solidFill>
                  <a:srgbClr val="000000"/>
                </a:solidFill>
              </a:rPr>
              <a:t> bot </a:t>
            </a:r>
            <a:r>
              <a:rPr lang="en-US" sz="3700" dirty="0" err="1">
                <a:solidFill>
                  <a:srgbClr val="000000"/>
                </a:solidFill>
              </a:rPr>
              <a:t>ayırmamış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tüm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denizcilerin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SID'lerini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bulun</a:t>
            </a:r>
            <a:r>
              <a:rPr lang="en-US" sz="3700" dirty="0">
                <a:solidFill>
                  <a:srgbClr val="000000"/>
                </a:solidFill>
              </a:rPr>
              <a:t>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4000" dirty="0">
                <a:solidFill>
                  <a:srgbClr val="000000"/>
                </a:solidFill>
              </a:rPr>
              <a:t>SELECT </a:t>
            </a:r>
            <a:r>
              <a:rPr lang="en-US" sz="4000" dirty="0" err="1">
                <a:solidFill>
                  <a:srgbClr val="000000"/>
                </a:solidFill>
              </a:rPr>
              <a:t>S.sid</a:t>
            </a:r>
            <a:endParaRPr lang="en-US" sz="40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4000" dirty="0">
                <a:solidFill>
                  <a:srgbClr val="000000"/>
                </a:solidFill>
              </a:rPr>
              <a:t>FROM Sailors S, Reserves R, Boats B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4000" dirty="0">
                <a:solidFill>
                  <a:srgbClr val="000000"/>
                </a:solidFill>
              </a:rPr>
              <a:t>WHERE </a:t>
            </a:r>
            <a:r>
              <a:rPr lang="en-US" sz="4000" dirty="0" err="1">
                <a:solidFill>
                  <a:srgbClr val="000000"/>
                </a:solidFill>
              </a:rPr>
              <a:t>S.sid</a:t>
            </a:r>
            <a:r>
              <a:rPr lang="en-US" sz="4000" dirty="0">
                <a:solidFill>
                  <a:srgbClr val="000000"/>
                </a:solidFill>
              </a:rPr>
              <a:t> = </a:t>
            </a:r>
            <a:r>
              <a:rPr lang="en-US" sz="4000" dirty="0" err="1">
                <a:solidFill>
                  <a:srgbClr val="000000"/>
                </a:solidFill>
              </a:rPr>
              <a:t>R.sid</a:t>
            </a:r>
            <a:r>
              <a:rPr lang="en-US" sz="4000" dirty="0">
                <a:solidFill>
                  <a:srgbClr val="000000"/>
                </a:solidFill>
              </a:rPr>
              <a:t> AND </a:t>
            </a:r>
            <a:r>
              <a:rPr lang="en-US" sz="4000" dirty="0" err="1">
                <a:solidFill>
                  <a:srgbClr val="000000"/>
                </a:solidFill>
              </a:rPr>
              <a:t>R.bid</a:t>
            </a:r>
            <a:r>
              <a:rPr lang="en-US" sz="4000" dirty="0">
                <a:solidFill>
                  <a:srgbClr val="000000"/>
                </a:solidFill>
              </a:rPr>
              <a:t>=</a:t>
            </a:r>
            <a:r>
              <a:rPr lang="en-US" sz="4000" dirty="0" err="1">
                <a:solidFill>
                  <a:srgbClr val="000000"/>
                </a:solidFill>
              </a:rPr>
              <a:t>B.bid</a:t>
            </a:r>
            <a:r>
              <a:rPr lang="en-US" sz="4000" dirty="0">
                <a:solidFill>
                  <a:srgbClr val="000000"/>
                </a:solidFill>
              </a:rPr>
              <a:t> AND </a:t>
            </a:r>
            <a:r>
              <a:rPr lang="en-US" sz="4000" dirty="0" err="1">
                <a:solidFill>
                  <a:srgbClr val="000000"/>
                </a:solidFill>
              </a:rPr>
              <a:t>B.color</a:t>
            </a:r>
            <a:r>
              <a:rPr lang="en-US" sz="4000" dirty="0">
                <a:solidFill>
                  <a:srgbClr val="000000"/>
                </a:solidFill>
              </a:rPr>
              <a:t>=‘red’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4000" dirty="0">
                <a:solidFill>
                  <a:srgbClr val="000000"/>
                </a:solidFill>
              </a:rPr>
              <a:t>EXCEPT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4000" dirty="0">
                <a:solidFill>
                  <a:srgbClr val="000000"/>
                </a:solidFill>
              </a:rPr>
              <a:t>SELECT S2.sid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4000" dirty="0">
                <a:solidFill>
                  <a:srgbClr val="000000"/>
                </a:solidFill>
              </a:rPr>
              <a:t>FROM Sailors S2, Boats B2, Reserves R2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4000" dirty="0">
                <a:solidFill>
                  <a:srgbClr val="000000"/>
                </a:solidFill>
              </a:rPr>
              <a:t>WHERE S2.sid = R2.sid AND R2.bid=B2.bid AND B2.color=‘green’</a:t>
            </a:r>
          </a:p>
          <a:p>
            <a:pPr algn="just">
              <a:lnSpc>
                <a:spcPct val="150000"/>
              </a:lnSpc>
            </a:pPr>
            <a:r>
              <a:rPr lang="en-US" sz="4800" dirty="0">
                <a:solidFill>
                  <a:srgbClr val="000000"/>
                </a:solidFill>
              </a:rPr>
              <a:t>22, 64 </a:t>
            </a:r>
            <a:r>
              <a:rPr lang="en-US" sz="4800" dirty="0" err="1">
                <a:solidFill>
                  <a:srgbClr val="000000"/>
                </a:solidFill>
              </a:rPr>
              <a:t>ve</a:t>
            </a:r>
            <a:r>
              <a:rPr lang="en-US" sz="4800" dirty="0">
                <a:solidFill>
                  <a:srgbClr val="000000"/>
                </a:solidFill>
              </a:rPr>
              <a:t> 31 </a:t>
            </a:r>
            <a:r>
              <a:rPr lang="en-US" sz="4800" dirty="0" err="1">
                <a:solidFill>
                  <a:srgbClr val="000000"/>
                </a:solidFill>
              </a:rPr>
              <a:t>numaralı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denizciler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kırmızı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tekneleri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ayırdı</a:t>
            </a:r>
            <a:r>
              <a:rPr lang="en-US" sz="4800" dirty="0">
                <a:solidFill>
                  <a:srgbClr val="000000"/>
                </a:solidFill>
              </a:rPr>
              <a:t>. 22, 74 </a:t>
            </a:r>
            <a:r>
              <a:rPr lang="en-US" sz="4800" dirty="0" err="1">
                <a:solidFill>
                  <a:srgbClr val="000000"/>
                </a:solidFill>
              </a:rPr>
              <a:t>ve</a:t>
            </a:r>
            <a:r>
              <a:rPr lang="en-US" sz="4800" dirty="0">
                <a:solidFill>
                  <a:srgbClr val="000000"/>
                </a:solidFill>
              </a:rPr>
              <a:t> 31 </a:t>
            </a:r>
            <a:r>
              <a:rPr lang="en-US" sz="4800" dirty="0" err="1">
                <a:solidFill>
                  <a:srgbClr val="000000"/>
                </a:solidFill>
              </a:rPr>
              <a:t>numaralı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denizciler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yeşil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tekneleri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ayırdı</a:t>
            </a:r>
            <a:r>
              <a:rPr lang="en-US" sz="4800" dirty="0">
                <a:solidFill>
                  <a:srgbClr val="000000"/>
                </a:solidFill>
              </a:rPr>
              <a:t>. Bu </a:t>
            </a:r>
            <a:r>
              <a:rPr lang="en-US" sz="4800" dirty="0" err="1">
                <a:solidFill>
                  <a:srgbClr val="000000"/>
                </a:solidFill>
              </a:rPr>
              <a:t>nedenle</a:t>
            </a:r>
            <a:r>
              <a:rPr lang="en-US" sz="4800" dirty="0">
                <a:solidFill>
                  <a:srgbClr val="000000"/>
                </a:solidFill>
              </a:rPr>
              <a:t>, </a:t>
            </a:r>
            <a:r>
              <a:rPr lang="en-US" sz="4800" dirty="0" err="1">
                <a:solidFill>
                  <a:srgbClr val="000000"/>
                </a:solidFill>
              </a:rPr>
              <a:t>cevap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sadece</a:t>
            </a:r>
            <a:r>
              <a:rPr lang="en-US" sz="4800" dirty="0">
                <a:solidFill>
                  <a:srgbClr val="000000"/>
                </a:solidFill>
              </a:rPr>
              <a:t> 64 </a:t>
            </a:r>
            <a:r>
              <a:rPr lang="en-US" sz="4800" dirty="0" err="1">
                <a:solidFill>
                  <a:srgbClr val="000000"/>
                </a:solidFill>
              </a:rPr>
              <a:t>numaralı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sid'i</a:t>
            </a:r>
            <a:r>
              <a:rPr lang="en-US" sz="4800" dirty="0">
                <a:solidFill>
                  <a:srgbClr val="000000"/>
                </a:solidFill>
              </a:rPr>
              <a:t> </a:t>
            </a:r>
            <a:r>
              <a:rPr lang="en-US" sz="4800" dirty="0" err="1">
                <a:solidFill>
                  <a:srgbClr val="000000"/>
                </a:solidFill>
              </a:rPr>
              <a:t>içeriyor</a:t>
            </a:r>
            <a:r>
              <a:rPr lang="en-US" sz="4800" dirty="0">
                <a:solidFill>
                  <a:srgbClr val="000000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37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3800" dirty="0">
              <a:solidFill>
                <a:srgbClr val="000000"/>
              </a:solidFill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3CCD802B-D3F6-492F-DE31-B8D5B808C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A07DECCC-EE24-089B-9E77-6B1EE3780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6251402A-8E7D-024B-76A3-E2804CE24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9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4A48-77AF-6FAB-BA50-E501A2287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DC85-32F2-7F00-EB6F-2461E5DB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SORGULAR, PROGRAMLAMA, TETİKLEYİCİLER</a:t>
            </a:r>
            <a:endParaRPr lang="en-TR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9388-BBE6-6803-0B6A-0B55AD77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60000"/>
              </a:lnSpc>
            </a:pPr>
            <a:r>
              <a:rPr lang="en-US" sz="1600" dirty="0" err="1"/>
              <a:t>Yapılandırılmış</a:t>
            </a:r>
            <a:r>
              <a:rPr lang="en-US" sz="1600" dirty="0"/>
              <a:t> </a:t>
            </a:r>
            <a:r>
              <a:rPr lang="en-US" sz="1600" dirty="0" err="1"/>
              <a:t>Sorgu</a:t>
            </a:r>
            <a:r>
              <a:rPr lang="en-US" sz="1600" dirty="0"/>
              <a:t> Dili (SQL),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yaygın</a:t>
            </a:r>
            <a:r>
              <a:rPr lang="en-US" sz="1600" dirty="0"/>
              <a:t> </a:t>
            </a:r>
            <a:r>
              <a:rPr lang="en-US" sz="1600" dirty="0" err="1"/>
              <a:t>kullanılan</a:t>
            </a:r>
            <a:r>
              <a:rPr lang="en-US" sz="1600" dirty="0"/>
              <a:t> </a:t>
            </a:r>
            <a:r>
              <a:rPr lang="en-US" sz="1600" dirty="0" err="1"/>
              <a:t>ticari</a:t>
            </a:r>
            <a:r>
              <a:rPr lang="en-US" sz="1600" dirty="0"/>
              <a:t> </a:t>
            </a:r>
            <a:r>
              <a:rPr lang="en-US" sz="1600" dirty="0" err="1"/>
              <a:t>ilişkisel</a:t>
            </a:r>
            <a:r>
              <a:rPr lang="en-US" sz="1600" dirty="0"/>
              <a:t> </a:t>
            </a:r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dilidir</a:t>
            </a:r>
            <a:r>
              <a:rPr lang="en-US" sz="1600" dirty="0"/>
              <a:t>. 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Başlangıçta</a:t>
            </a:r>
            <a:r>
              <a:rPr lang="en-US" sz="1600" dirty="0"/>
              <a:t> </a:t>
            </a:r>
            <a:r>
              <a:rPr lang="en-US" sz="1600" dirty="0" err="1"/>
              <a:t>IBM'de</a:t>
            </a:r>
            <a:r>
              <a:rPr lang="en-US" sz="1600" dirty="0"/>
              <a:t> SEQUEL-XRM </a:t>
            </a:r>
            <a:r>
              <a:rPr lang="en-US" sz="1600" dirty="0" err="1"/>
              <a:t>ve</a:t>
            </a:r>
            <a:r>
              <a:rPr lang="en-US" sz="1600" dirty="0"/>
              <a:t> System-R </a:t>
            </a:r>
            <a:r>
              <a:rPr lang="en-US" sz="1600" dirty="0" err="1"/>
              <a:t>projelerinde</a:t>
            </a:r>
            <a:r>
              <a:rPr lang="en-US" sz="1600" dirty="0"/>
              <a:t> (1974-1977) </a:t>
            </a:r>
            <a:r>
              <a:rPr lang="en-US" sz="1600" dirty="0" err="1"/>
              <a:t>geliştirildi</a:t>
            </a:r>
            <a:r>
              <a:rPr lang="en-US" sz="1600" dirty="0"/>
              <a:t>. </a:t>
            </a:r>
          </a:p>
          <a:p>
            <a:pPr algn="just">
              <a:lnSpc>
                <a:spcPct val="160000"/>
              </a:lnSpc>
            </a:pPr>
            <a:r>
              <a:rPr lang="en-US" sz="1600" dirty="0" err="1"/>
              <a:t>Hemen</a:t>
            </a:r>
            <a:r>
              <a:rPr lang="en-US" sz="1600" dirty="0"/>
              <a:t> </a:t>
            </a:r>
            <a:r>
              <a:rPr lang="en-US" sz="1600" dirty="0" err="1"/>
              <a:t>hemen</a:t>
            </a:r>
            <a:r>
              <a:rPr lang="en-US" sz="1600" dirty="0"/>
              <a:t> </a:t>
            </a:r>
            <a:r>
              <a:rPr lang="en-US" sz="1600" dirty="0" err="1"/>
              <a:t>bütün</a:t>
            </a:r>
            <a:r>
              <a:rPr lang="en-US" sz="1600" dirty="0"/>
              <a:t> </a:t>
            </a:r>
            <a:r>
              <a:rPr lang="en-US" sz="1600" dirty="0" err="1"/>
              <a:t>diğer</a:t>
            </a:r>
            <a:r>
              <a:rPr lang="en-US" sz="1600" dirty="0"/>
              <a:t> </a:t>
            </a:r>
            <a:r>
              <a:rPr lang="en-US" sz="1600" dirty="0" err="1"/>
              <a:t>satıcılar</a:t>
            </a:r>
            <a:r>
              <a:rPr lang="en-US" sz="1600" dirty="0"/>
              <a:t> SQL </a:t>
            </a:r>
            <a:r>
              <a:rPr lang="en-US" sz="1600" dirty="0" err="1"/>
              <a:t>tabanlı</a:t>
            </a:r>
            <a:r>
              <a:rPr lang="en-US" sz="1600" dirty="0"/>
              <a:t> DBMS </a:t>
            </a:r>
            <a:r>
              <a:rPr lang="en-US" sz="1600" dirty="0" err="1"/>
              <a:t>ürünleri</a:t>
            </a:r>
            <a:r>
              <a:rPr lang="en-US" sz="1600" dirty="0"/>
              <a:t> </a:t>
            </a:r>
            <a:r>
              <a:rPr lang="en-US" sz="1600" dirty="0" err="1"/>
              <a:t>tanıttı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</a:t>
            </a:r>
            <a:r>
              <a:rPr lang="en-US" sz="1600" dirty="0" err="1"/>
              <a:t>artık</a:t>
            </a:r>
            <a:r>
              <a:rPr lang="en-US" sz="1600" dirty="0"/>
              <a:t> </a:t>
            </a:r>
            <a:r>
              <a:rPr lang="en-US" sz="1600" dirty="0" err="1"/>
              <a:t>fiili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standarttır</a:t>
            </a:r>
            <a:r>
              <a:rPr lang="en-US" sz="1600" dirty="0"/>
              <a:t>. </a:t>
            </a:r>
          </a:p>
          <a:p>
            <a:pPr algn="just">
              <a:lnSpc>
                <a:spcPct val="160000"/>
              </a:lnSpc>
            </a:pPr>
            <a:r>
              <a:rPr lang="en-US" sz="1600" dirty="0"/>
              <a:t>SQL, </a:t>
            </a:r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alanındaki</a:t>
            </a:r>
            <a:r>
              <a:rPr lang="en-US" sz="1600" dirty="0"/>
              <a:t> </a:t>
            </a:r>
            <a:r>
              <a:rPr lang="en-US" sz="1600" dirty="0" err="1"/>
              <a:t>değişen</a:t>
            </a:r>
            <a:r>
              <a:rPr lang="en-US" sz="1600" dirty="0"/>
              <a:t> </a:t>
            </a:r>
            <a:r>
              <a:rPr lang="en-US" sz="1600" dirty="0" err="1"/>
              <a:t>ihtiyaçlara</a:t>
            </a:r>
            <a:r>
              <a:rPr lang="en-US" sz="1600" dirty="0"/>
              <a:t> </a:t>
            </a:r>
            <a:r>
              <a:rPr lang="en-US" sz="1600" dirty="0" err="1"/>
              <a:t>yanıt</a:t>
            </a:r>
            <a:r>
              <a:rPr lang="en-US" sz="1600" dirty="0"/>
              <a:t> </a:t>
            </a:r>
            <a:r>
              <a:rPr lang="en-US" sz="1600" dirty="0" err="1"/>
              <a:t>olarak</a:t>
            </a:r>
            <a:r>
              <a:rPr lang="en-US" sz="1600" dirty="0"/>
              <a:t> </a:t>
            </a:r>
            <a:r>
              <a:rPr lang="en-US" sz="1600" dirty="0" err="1"/>
              <a:t>gelişmeye</a:t>
            </a:r>
            <a:r>
              <a:rPr lang="en-US" sz="1600" dirty="0"/>
              <a:t> </a:t>
            </a:r>
            <a:r>
              <a:rPr lang="en-US" sz="1600" dirty="0" err="1"/>
              <a:t>devam</a:t>
            </a:r>
            <a:r>
              <a:rPr lang="en-US" sz="1600" dirty="0"/>
              <a:t> </a:t>
            </a:r>
            <a:r>
              <a:rPr lang="en-US" sz="1600" dirty="0" err="1"/>
              <a:t>ediyor</a:t>
            </a:r>
            <a:r>
              <a:rPr lang="en-US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851678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3D31F-6CC5-E276-414B-F9DEFDCB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C307-E64E-05F5-900B-B9FE5355E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86CA2-FAE1-F481-9C18-7BC6297D5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700" dirty="0" err="1">
                <a:solidFill>
                  <a:srgbClr val="000000"/>
                </a:solidFill>
              </a:rPr>
              <a:t>Nitekim</a:t>
            </a:r>
            <a:r>
              <a:rPr lang="en-US" sz="3700" dirty="0">
                <a:solidFill>
                  <a:srgbClr val="000000"/>
                </a:solidFill>
              </a:rPr>
              <a:t> Reserves </a:t>
            </a:r>
            <a:r>
              <a:rPr lang="en-US" sz="3700" dirty="0" err="1">
                <a:solidFill>
                  <a:srgbClr val="000000"/>
                </a:solidFill>
              </a:rPr>
              <a:t>ilişkisi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sid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bilgisini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içerdiğinden</a:t>
            </a:r>
            <a:r>
              <a:rPr lang="en-US" sz="3700" dirty="0">
                <a:solidFill>
                  <a:srgbClr val="000000"/>
                </a:solidFill>
              </a:rPr>
              <a:t> Sailors </a:t>
            </a:r>
            <a:r>
              <a:rPr lang="en-US" sz="3700" dirty="0" err="1">
                <a:solidFill>
                  <a:srgbClr val="000000"/>
                </a:solidFill>
              </a:rPr>
              <a:t>ilişkisine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bakmaya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gerek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yoktur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ve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aşağıdaki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daha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basit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sorguyu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kullanabiliriz</a:t>
            </a:r>
            <a:r>
              <a:rPr lang="en-US" sz="3700" dirty="0">
                <a:solidFill>
                  <a:srgbClr val="000000"/>
                </a:solidFill>
              </a:rPr>
              <a:t>: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</a:rPr>
              <a:t>SELECT </a:t>
            </a:r>
            <a:r>
              <a:rPr lang="en-US" sz="3600" dirty="0" err="1">
                <a:solidFill>
                  <a:srgbClr val="000000"/>
                </a:solidFill>
              </a:rPr>
              <a:t>R.sid</a:t>
            </a:r>
            <a:endParaRPr lang="en-US" sz="3600" dirty="0">
              <a:solidFill>
                <a:srgbClr val="000000"/>
              </a:solidFill>
            </a:endParaRP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</a:rPr>
              <a:t>FROM Reserves R, Boats B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</a:rPr>
              <a:t>WHERE </a:t>
            </a:r>
            <a:r>
              <a:rPr lang="en-US" sz="3600" dirty="0" err="1">
                <a:solidFill>
                  <a:srgbClr val="000000"/>
                </a:solidFill>
              </a:rPr>
              <a:t>R.bid</a:t>
            </a:r>
            <a:r>
              <a:rPr lang="en-US" sz="3600" dirty="0">
                <a:solidFill>
                  <a:srgbClr val="000000"/>
                </a:solidFill>
              </a:rPr>
              <a:t>=</a:t>
            </a:r>
            <a:r>
              <a:rPr lang="en-US" sz="3600" dirty="0" err="1">
                <a:solidFill>
                  <a:srgbClr val="000000"/>
                </a:solidFill>
              </a:rPr>
              <a:t>B.bid</a:t>
            </a:r>
            <a:r>
              <a:rPr lang="en-US" sz="3600" dirty="0">
                <a:solidFill>
                  <a:srgbClr val="000000"/>
                </a:solidFill>
              </a:rPr>
              <a:t> AND </a:t>
            </a:r>
            <a:r>
              <a:rPr lang="en-US" sz="3600" dirty="0" err="1">
                <a:solidFill>
                  <a:srgbClr val="000000"/>
                </a:solidFill>
              </a:rPr>
              <a:t>B.color</a:t>
            </a:r>
            <a:r>
              <a:rPr lang="en-US" sz="3600" dirty="0">
                <a:solidFill>
                  <a:srgbClr val="000000"/>
                </a:solidFill>
              </a:rPr>
              <a:t>=‘red’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</a:rPr>
              <a:t>EXCEPT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</a:rPr>
              <a:t>SELECT R2.sid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</a:rPr>
              <a:t>FROM Boats B2, Reserves R2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</a:rPr>
              <a:t>WHERE R2.bid=B2.bid AND B2.color=‘green’</a:t>
            </a:r>
          </a:p>
          <a:p>
            <a:pPr algn="just">
              <a:lnSpc>
                <a:spcPct val="150000"/>
              </a:lnSpc>
            </a:pPr>
            <a:endParaRPr lang="en-US" sz="3700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3800" dirty="0">
              <a:solidFill>
                <a:srgbClr val="000000"/>
              </a:solidFill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A776FFB-454A-17E1-4605-D376449B4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59C1EC30-8F16-D4EE-011D-9D5CDC21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62628E6F-6A2B-5510-7DC0-FFE706F7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8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BFEA2-9E1C-8874-6EAE-DBA64FDE8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1045-19A0-5C37-FDCA-AFB2ECFA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20AB2-C18F-E7F5-E83D-BDA88978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700" dirty="0">
                <a:solidFill>
                  <a:srgbClr val="000000"/>
                </a:solidFill>
              </a:rPr>
              <a:t>UNION, INTERSECT </a:t>
            </a:r>
            <a:r>
              <a:rPr lang="en-US" sz="3700" dirty="0" err="1">
                <a:solidFill>
                  <a:srgbClr val="000000"/>
                </a:solidFill>
              </a:rPr>
              <a:t>ve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EXCEPT'in</a:t>
            </a:r>
            <a:r>
              <a:rPr lang="en-US" sz="3700" dirty="0">
                <a:solidFill>
                  <a:srgbClr val="000000"/>
                </a:solidFill>
              </a:rPr>
              <a:t>, </a:t>
            </a:r>
            <a:r>
              <a:rPr lang="en-US" sz="3700" dirty="0" err="1">
                <a:solidFill>
                  <a:srgbClr val="000000"/>
                </a:solidFill>
              </a:rPr>
              <a:t>birleşim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uyumlu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olan</a:t>
            </a:r>
            <a:r>
              <a:rPr lang="en-US" sz="3700" dirty="0">
                <a:solidFill>
                  <a:srgbClr val="000000"/>
                </a:solidFill>
              </a:rPr>
              <a:t>, </a:t>
            </a:r>
            <a:r>
              <a:rPr lang="en-US" sz="3700" dirty="0" err="1">
                <a:solidFill>
                  <a:srgbClr val="000000"/>
                </a:solidFill>
              </a:rPr>
              <a:t>yani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aynı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sayıda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sütuna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sahip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olan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ve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sütunlar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sırayla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alındığında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aynı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türlere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sahip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olan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herhangi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iki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tabloda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kullanılabileceğini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unutmayın</a:t>
            </a:r>
            <a:r>
              <a:rPr lang="en-US" sz="3700" dirty="0">
                <a:solidFill>
                  <a:srgbClr val="000000"/>
                </a:solidFill>
              </a:rPr>
              <a:t>. </a:t>
            </a:r>
            <a:r>
              <a:rPr lang="en-US" sz="3700" dirty="0" err="1">
                <a:solidFill>
                  <a:srgbClr val="000000"/>
                </a:solidFill>
              </a:rPr>
              <a:t>Örneğin</a:t>
            </a:r>
            <a:r>
              <a:rPr lang="en-US" sz="3700" dirty="0">
                <a:solidFill>
                  <a:srgbClr val="000000"/>
                </a:solidFill>
              </a:rPr>
              <a:t>, </a:t>
            </a:r>
            <a:r>
              <a:rPr lang="en-US" sz="3700" dirty="0" err="1">
                <a:solidFill>
                  <a:srgbClr val="000000"/>
                </a:solidFill>
              </a:rPr>
              <a:t>aşağıdaki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sorguyu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  <a:r>
              <a:rPr lang="en-US" sz="3700" dirty="0" err="1">
                <a:solidFill>
                  <a:srgbClr val="000000"/>
                </a:solidFill>
              </a:rPr>
              <a:t>yazabiliriz</a:t>
            </a:r>
            <a:r>
              <a:rPr lang="en-US" sz="3700" dirty="0">
                <a:solidFill>
                  <a:srgbClr val="000000"/>
                </a:solidFill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3800" dirty="0">
                <a:solidFill>
                  <a:srgbClr val="000000"/>
                </a:solidFill>
              </a:rPr>
              <a:t>(Q20) 10 </a:t>
            </a:r>
            <a:r>
              <a:rPr lang="en-US" sz="3800" dirty="0" err="1">
                <a:solidFill>
                  <a:srgbClr val="000000"/>
                </a:solidFill>
              </a:rPr>
              <a:t>reytingi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olan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veya</a:t>
            </a:r>
            <a:r>
              <a:rPr lang="en-US" sz="3800" dirty="0">
                <a:solidFill>
                  <a:srgbClr val="000000"/>
                </a:solidFill>
              </a:rPr>
              <a:t> 104 </a:t>
            </a:r>
            <a:r>
              <a:rPr lang="en-US" sz="3800" dirty="0" err="1">
                <a:solidFill>
                  <a:srgbClr val="000000"/>
                </a:solidFill>
              </a:rPr>
              <a:t>numaralı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tekneyi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rezerve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eden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tüm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denizcilerin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sid'lerini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bulun</a:t>
            </a:r>
            <a:r>
              <a:rPr lang="en-US" sz="3800" dirty="0">
                <a:solidFill>
                  <a:srgbClr val="000000"/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2500" dirty="0" err="1">
                <a:solidFill>
                  <a:srgbClr val="000000"/>
                </a:solidFill>
                <a:effectLst/>
              </a:rPr>
              <a:t>S.sid</a:t>
            </a:r>
            <a:endParaRPr lang="en-US" sz="25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FROM Sailors S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2500" dirty="0" err="1">
                <a:solidFill>
                  <a:srgbClr val="000000"/>
                </a:solidFill>
                <a:effectLst/>
              </a:rPr>
              <a:t>S.rating</a:t>
            </a:r>
            <a:r>
              <a:rPr lang="en-US" sz="2500" dirty="0">
                <a:solidFill>
                  <a:srgbClr val="000000"/>
                </a:solidFill>
                <a:effectLst/>
              </a:rPr>
              <a:t> = 10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UNION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2500" dirty="0" err="1">
                <a:solidFill>
                  <a:srgbClr val="000000"/>
                </a:solidFill>
                <a:effectLst/>
              </a:rPr>
              <a:t>R.sid</a:t>
            </a:r>
            <a:endParaRPr lang="en-US" sz="25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FROM Reserves R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25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2500" dirty="0">
                <a:solidFill>
                  <a:srgbClr val="000000"/>
                </a:solidFill>
                <a:effectLst/>
              </a:rPr>
              <a:t> = 104</a:t>
            </a:r>
          </a:p>
          <a:p>
            <a:pPr algn="just">
              <a:lnSpc>
                <a:spcPct val="150000"/>
              </a:lnSpc>
            </a:pPr>
            <a:endParaRPr lang="en-US" sz="3800" dirty="0">
              <a:solidFill>
                <a:srgbClr val="000000"/>
              </a:solidFill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5834F5C-8A1F-F542-E63E-82D768DCB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8D1C64B7-6B1A-F375-0879-33AA230DA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2291BDF5-F3F0-133C-96E0-6C6AE5B37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49F4F-BCE3-B01D-8214-EFE26437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2285-3262-22AB-7736-281AB371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5EB9-B3C7-15F6-6C6F-2111757C7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62500" lnSpcReduction="20000"/>
          </a:bodyPr>
          <a:lstStyle/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2500" dirty="0" err="1">
                <a:solidFill>
                  <a:srgbClr val="000000"/>
                </a:solidFill>
                <a:effectLst/>
              </a:rPr>
              <a:t>S.sid</a:t>
            </a:r>
            <a:endParaRPr lang="en-US" sz="25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FROM Sailors S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2500" dirty="0" err="1">
                <a:solidFill>
                  <a:srgbClr val="000000"/>
                </a:solidFill>
                <a:effectLst/>
              </a:rPr>
              <a:t>S.rating</a:t>
            </a:r>
            <a:r>
              <a:rPr lang="en-US" sz="2500" dirty="0">
                <a:solidFill>
                  <a:srgbClr val="000000"/>
                </a:solidFill>
                <a:effectLst/>
              </a:rPr>
              <a:t> = 10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UNION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2500" dirty="0" err="1">
                <a:solidFill>
                  <a:srgbClr val="000000"/>
                </a:solidFill>
                <a:effectLst/>
              </a:rPr>
              <a:t>R.sid</a:t>
            </a:r>
            <a:endParaRPr lang="en-US" sz="25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FROM Reserves R</a:t>
            </a:r>
          </a:p>
          <a:p>
            <a:pPr marL="914400" lvl="2" indent="0">
              <a:buNone/>
            </a:pPr>
            <a:r>
              <a:rPr lang="en-US" sz="25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25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2500" dirty="0">
                <a:solidFill>
                  <a:srgbClr val="000000"/>
                </a:solidFill>
                <a:effectLst/>
              </a:rPr>
              <a:t> = 104</a:t>
            </a:r>
          </a:p>
          <a:p>
            <a:pPr algn="just">
              <a:lnSpc>
                <a:spcPct val="150000"/>
              </a:lnSpc>
            </a:pPr>
            <a:r>
              <a:rPr lang="en-US" sz="3800" dirty="0" err="1">
                <a:solidFill>
                  <a:srgbClr val="000000"/>
                </a:solidFill>
              </a:rPr>
              <a:t>Birliğin</a:t>
            </a:r>
            <a:r>
              <a:rPr lang="en-US" sz="3800" dirty="0">
                <a:solidFill>
                  <a:srgbClr val="000000"/>
                </a:solidFill>
              </a:rPr>
              <a:t> ilk </a:t>
            </a:r>
            <a:r>
              <a:rPr lang="en-US" sz="3800" dirty="0" err="1">
                <a:solidFill>
                  <a:srgbClr val="000000"/>
                </a:solidFill>
              </a:rPr>
              <a:t>kısmı</a:t>
            </a:r>
            <a:r>
              <a:rPr lang="en-US" sz="3800" dirty="0">
                <a:solidFill>
                  <a:srgbClr val="000000"/>
                </a:solidFill>
              </a:rPr>
              <a:t> 58 </a:t>
            </a:r>
            <a:r>
              <a:rPr lang="en-US" sz="3800" dirty="0" err="1">
                <a:solidFill>
                  <a:srgbClr val="000000"/>
                </a:solidFill>
              </a:rPr>
              <a:t>ve</a:t>
            </a:r>
            <a:r>
              <a:rPr lang="en-US" sz="3800" dirty="0">
                <a:solidFill>
                  <a:srgbClr val="000000"/>
                </a:solidFill>
              </a:rPr>
              <a:t> 71 </a:t>
            </a:r>
            <a:r>
              <a:rPr lang="en-US" sz="3800" dirty="0" err="1">
                <a:solidFill>
                  <a:srgbClr val="000000"/>
                </a:solidFill>
              </a:rPr>
              <a:t>yan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yana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dizilerini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döndürür</a:t>
            </a:r>
            <a:r>
              <a:rPr lang="en-US" sz="3800" dirty="0">
                <a:solidFill>
                  <a:srgbClr val="00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3800" dirty="0" err="1">
                <a:solidFill>
                  <a:srgbClr val="000000"/>
                </a:solidFill>
              </a:rPr>
              <a:t>İkinci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kısım</a:t>
            </a:r>
            <a:r>
              <a:rPr lang="en-US" sz="3800" dirty="0">
                <a:solidFill>
                  <a:srgbClr val="000000"/>
                </a:solidFill>
              </a:rPr>
              <a:t> 22 </a:t>
            </a:r>
            <a:r>
              <a:rPr lang="en-US" sz="3800" dirty="0" err="1">
                <a:solidFill>
                  <a:srgbClr val="000000"/>
                </a:solidFill>
              </a:rPr>
              <a:t>ve</a:t>
            </a:r>
            <a:r>
              <a:rPr lang="en-US" sz="3800" dirty="0">
                <a:solidFill>
                  <a:srgbClr val="000000"/>
                </a:solidFill>
              </a:rPr>
              <a:t> 31 </a:t>
            </a:r>
            <a:r>
              <a:rPr lang="en-US" sz="3800" dirty="0" err="1">
                <a:solidFill>
                  <a:srgbClr val="000000"/>
                </a:solidFill>
              </a:rPr>
              <a:t>yan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yana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dizilerini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döndürür</a:t>
            </a:r>
            <a:r>
              <a:rPr lang="en-US" sz="3800" dirty="0">
                <a:solidFill>
                  <a:srgbClr val="00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3800" dirty="0" err="1">
                <a:solidFill>
                  <a:srgbClr val="000000"/>
                </a:solidFill>
              </a:rPr>
              <a:t>Dolayısıyla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cevap</a:t>
            </a:r>
            <a:r>
              <a:rPr lang="en-US" sz="3800" dirty="0">
                <a:solidFill>
                  <a:srgbClr val="000000"/>
                </a:solidFill>
              </a:rPr>
              <a:t> 22, 31, 58 </a:t>
            </a:r>
            <a:r>
              <a:rPr lang="en-US" sz="3800" dirty="0" err="1">
                <a:solidFill>
                  <a:srgbClr val="000000"/>
                </a:solidFill>
              </a:rPr>
              <a:t>ve</a:t>
            </a:r>
            <a:r>
              <a:rPr lang="en-US" sz="3800" dirty="0">
                <a:solidFill>
                  <a:srgbClr val="000000"/>
                </a:solidFill>
              </a:rPr>
              <a:t> 71 </a:t>
            </a:r>
            <a:r>
              <a:rPr lang="en-US" sz="3800" dirty="0" err="1">
                <a:solidFill>
                  <a:srgbClr val="000000"/>
                </a:solidFill>
              </a:rPr>
              <a:t>yan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yana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dizilerinin</a:t>
            </a:r>
            <a:r>
              <a:rPr lang="en-US" sz="3800" dirty="0">
                <a:solidFill>
                  <a:srgbClr val="000000"/>
                </a:solidFill>
              </a:rPr>
              <a:t> </a:t>
            </a:r>
            <a:r>
              <a:rPr lang="en-US" sz="3800" dirty="0" err="1">
                <a:solidFill>
                  <a:srgbClr val="000000"/>
                </a:solidFill>
              </a:rPr>
              <a:t>kümesidir</a:t>
            </a:r>
            <a:r>
              <a:rPr lang="en-US" sz="3800" dirty="0">
                <a:solidFill>
                  <a:srgbClr val="000000"/>
                </a:solidFill>
              </a:rPr>
              <a:t>. 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3A2A814-9EFE-E571-B1CE-6CA1883F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F11B41CA-5EAE-5CF3-9D42-CF0A16462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939E4741-7B34-0A21-D292-B5ACDBB3B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64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3EDC7-690F-F3D5-4838-C1E0C5B5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0141-1FB1-5A78-09ED-2530DCDC5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BİRLİK (UNIOIN), KESİŞİM (INTERSECT) VE HARİÇ (EXCEPT)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BC571-0E91-1A31-7906-098EF667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UNION, INTERSECT </a:t>
            </a:r>
            <a:r>
              <a:rPr lang="en-US" sz="2800" dirty="0" err="1">
                <a:solidFill>
                  <a:srgbClr val="000000"/>
                </a:solidFill>
              </a:rPr>
              <a:t>ve</a:t>
            </a:r>
            <a:r>
              <a:rPr lang="en-US" sz="2800" dirty="0">
                <a:solidFill>
                  <a:srgbClr val="000000"/>
                </a:solidFill>
              </a:rPr>
              <a:t> EXCEPT </a:t>
            </a:r>
            <a:r>
              <a:rPr lang="en-US" sz="2800" dirty="0" err="1">
                <a:solidFill>
                  <a:srgbClr val="000000"/>
                </a:solidFill>
              </a:rPr>
              <a:t>hakkında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dikkat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edilmesi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gereken</a:t>
            </a:r>
            <a:r>
              <a:rPr lang="en-US" sz="2800" dirty="0">
                <a:solidFill>
                  <a:srgbClr val="000000"/>
                </a:solidFill>
              </a:rPr>
              <a:t> son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nokta</a:t>
            </a:r>
            <a:r>
              <a:rPr lang="en-US" sz="2800" dirty="0">
                <a:solidFill>
                  <a:srgbClr val="000000"/>
                </a:solidFill>
              </a:rPr>
              <a:t>: </a:t>
            </a:r>
            <a:r>
              <a:rPr lang="en-US" sz="2800" dirty="0" err="1">
                <a:solidFill>
                  <a:srgbClr val="000000"/>
                </a:solidFill>
              </a:rPr>
              <a:t>Temel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sorgu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formunda</a:t>
            </a:r>
            <a:r>
              <a:rPr lang="en-US" sz="2800" dirty="0">
                <a:solidFill>
                  <a:srgbClr val="000000"/>
                </a:solidFill>
              </a:rPr>
              <a:t> DISTINCT </a:t>
            </a:r>
            <a:r>
              <a:rPr lang="en-US" sz="2800" dirty="0" err="1">
                <a:solidFill>
                  <a:srgbClr val="000000"/>
                </a:solidFill>
              </a:rPr>
              <a:t>belirtilmediği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sürece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yinelenenlerin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ortadan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kaldırılmaması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varsayılanının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aksine</a:t>
            </a:r>
            <a:r>
              <a:rPr lang="en-US" sz="2800" dirty="0">
                <a:solidFill>
                  <a:srgbClr val="000000"/>
                </a:solidFill>
              </a:rPr>
              <a:t>, UNION </a:t>
            </a:r>
            <a:r>
              <a:rPr lang="en-US" sz="2800" dirty="0" err="1">
                <a:solidFill>
                  <a:srgbClr val="000000"/>
                </a:solidFill>
              </a:rPr>
              <a:t>sorguları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için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varsayılan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yinelenenlerin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ortadan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kaldırılmasıdır</a:t>
            </a:r>
            <a:r>
              <a:rPr lang="en-US" sz="2800" dirty="0">
                <a:solidFill>
                  <a:srgbClr val="000000"/>
                </a:solidFill>
              </a:rPr>
              <a:t>! 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Yinelenenleri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korumak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için</a:t>
            </a:r>
            <a:r>
              <a:rPr lang="en-US" sz="2800" dirty="0">
                <a:solidFill>
                  <a:srgbClr val="000000"/>
                </a:solidFill>
              </a:rPr>
              <a:t> UNION ALL </a:t>
            </a:r>
            <a:r>
              <a:rPr lang="en-US" sz="2800" dirty="0" err="1">
                <a:solidFill>
                  <a:srgbClr val="000000"/>
                </a:solidFill>
              </a:rPr>
              <a:t>kullanılmalıdır</a:t>
            </a:r>
            <a:r>
              <a:rPr lang="en-US" sz="2800" dirty="0">
                <a:solidFill>
                  <a:srgbClr val="000000"/>
                </a:solidFill>
              </a:rPr>
              <a:t>; </a:t>
            </a:r>
            <a:r>
              <a:rPr lang="en-US" sz="2800" dirty="0" err="1">
                <a:solidFill>
                  <a:srgbClr val="000000"/>
                </a:solidFill>
              </a:rPr>
              <a:t>eğer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öyleyse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sonuçtaki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satırın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kopya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sayısı</a:t>
            </a:r>
            <a:r>
              <a:rPr lang="en-US" sz="2800" dirty="0">
                <a:solidFill>
                  <a:srgbClr val="000000"/>
                </a:solidFill>
              </a:rPr>
              <a:t> m + </a:t>
            </a:r>
            <a:r>
              <a:rPr lang="en-US" sz="2800" dirty="0" err="1">
                <a:solidFill>
                  <a:srgbClr val="000000"/>
                </a:solidFill>
              </a:rPr>
              <a:t>n'dir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burada</a:t>
            </a:r>
            <a:r>
              <a:rPr lang="en-US" sz="2800" dirty="0">
                <a:solidFill>
                  <a:srgbClr val="000000"/>
                </a:solidFill>
              </a:rPr>
              <a:t> m </a:t>
            </a:r>
            <a:r>
              <a:rPr lang="en-US" sz="2800" dirty="0" err="1">
                <a:solidFill>
                  <a:srgbClr val="000000"/>
                </a:solidFill>
              </a:rPr>
              <a:t>ve</a:t>
            </a:r>
            <a:r>
              <a:rPr lang="en-US" sz="2800" dirty="0">
                <a:solidFill>
                  <a:srgbClr val="000000"/>
                </a:solidFill>
              </a:rPr>
              <a:t> n </a:t>
            </a:r>
            <a:r>
              <a:rPr lang="en-US" sz="2800" dirty="0" err="1">
                <a:solidFill>
                  <a:srgbClr val="000000"/>
                </a:solidFill>
              </a:rPr>
              <a:t>satırın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birleşimin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iki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kısmında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göründüğü</a:t>
            </a:r>
            <a:r>
              <a:rPr lang="en-US" sz="2800" dirty="0">
                <a:solidFill>
                  <a:srgbClr val="000000"/>
                </a:solidFill>
              </a:rPr>
              <a:t> zaman </a:t>
            </a:r>
            <a:r>
              <a:rPr lang="en-US" sz="2800" dirty="0" err="1">
                <a:solidFill>
                  <a:srgbClr val="000000"/>
                </a:solidFill>
              </a:rPr>
              <a:t>sayısıdır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Benzer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şekilde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INTERSECT'in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sürümü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yinelenenleri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korur</a:t>
            </a:r>
            <a:r>
              <a:rPr lang="en-US" sz="2800" dirty="0">
                <a:solidFill>
                  <a:srgbClr val="000000"/>
                </a:solidFill>
              </a:rPr>
              <a:t> - </a:t>
            </a:r>
            <a:r>
              <a:rPr lang="en-US" sz="2800" dirty="0" err="1">
                <a:solidFill>
                  <a:srgbClr val="000000"/>
                </a:solidFill>
              </a:rPr>
              <a:t>sonuçtaki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satırın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kopya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sayısı</a:t>
            </a:r>
            <a:r>
              <a:rPr lang="en-US" sz="2800" dirty="0">
                <a:solidFill>
                  <a:srgbClr val="000000"/>
                </a:solidFill>
              </a:rPr>
              <a:t> min(m, n)'</a:t>
            </a:r>
            <a:r>
              <a:rPr lang="en-US" sz="2800" dirty="0" err="1">
                <a:solidFill>
                  <a:srgbClr val="000000"/>
                </a:solidFill>
              </a:rPr>
              <a:t>dir</a:t>
            </a:r>
            <a:r>
              <a:rPr lang="en-US" sz="2800" dirty="0">
                <a:solidFill>
                  <a:srgbClr val="000000"/>
                </a:solidFill>
              </a:rPr>
              <a:t> - </a:t>
            </a:r>
            <a:r>
              <a:rPr lang="en-US" sz="2800" dirty="0" err="1">
                <a:solidFill>
                  <a:srgbClr val="000000"/>
                </a:solidFill>
              </a:rPr>
              <a:t>ve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EXCEPT'in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sürümü</a:t>
            </a:r>
            <a:r>
              <a:rPr lang="en-US" sz="2800" dirty="0">
                <a:solidFill>
                  <a:srgbClr val="000000"/>
                </a:solidFill>
              </a:rPr>
              <a:t> de </a:t>
            </a:r>
            <a:r>
              <a:rPr lang="en-US" sz="2800" dirty="0" err="1">
                <a:solidFill>
                  <a:srgbClr val="000000"/>
                </a:solidFill>
              </a:rPr>
              <a:t>yinelenenleri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korur</a:t>
            </a:r>
            <a:r>
              <a:rPr lang="en-US" sz="2800" dirty="0">
                <a:solidFill>
                  <a:srgbClr val="000000"/>
                </a:solidFill>
              </a:rPr>
              <a:t> - </a:t>
            </a:r>
            <a:r>
              <a:rPr lang="en-US" sz="2800" dirty="0" err="1">
                <a:solidFill>
                  <a:srgbClr val="000000"/>
                </a:solidFill>
              </a:rPr>
              <a:t>sonuçtaki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satırın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kopya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sayısı</a:t>
            </a:r>
            <a:r>
              <a:rPr lang="en-US" sz="2800" dirty="0">
                <a:solidFill>
                  <a:srgbClr val="000000"/>
                </a:solidFill>
              </a:rPr>
              <a:t> m− </a:t>
            </a:r>
            <a:r>
              <a:rPr lang="en-US" sz="2800" dirty="0" err="1">
                <a:solidFill>
                  <a:srgbClr val="000000"/>
                </a:solidFill>
              </a:rPr>
              <a:t>n'dir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burada</a:t>
            </a:r>
            <a:r>
              <a:rPr lang="en-US" sz="2800" dirty="0">
                <a:solidFill>
                  <a:srgbClr val="000000"/>
                </a:solidFill>
              </a:rPr>
              <a:t> m ilk </a:t>
            </a:r>
            <a:r>
              <a:rPr lang="en-US" sz="2800" dirty="0" err="1">
                <a:solidFill>
                  <a:srgbClr val="000000"/>
                </a:solidFill>
              </a:rPr>
              <a:t>ilişkiye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karşılık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gelir</a:t>
            </a:r>
            <a:r>
              <a:rPr lang="en-US" sz="2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8859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1504-292C-1EE3-63E5-197B6B90E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5FDE-CFE6-6689-59F0-C75AA0D2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İÇ İÇE SORGULAR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517F9-6F24-6AC4-C200-390A75F3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SQL'in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güçlü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özelliklerinden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iç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içe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sorgulardır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>
                <a:solidFill>
                  <a:srgbClr val="000000"/>
                </a:solidFill>
              </a:rPr>
              <a:t>İç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içe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sorgu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içinde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gömülü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başka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sorgu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bulunan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sorgudur</a:t>
            </a:r>
            <a:r>
              <a:rPr lang="en-US" sz="2800" dirty="0">
                <a:solidFill>
                  <a:srgbClr val="000000"/>
                </a:solidFill>
              </a:rPr>
              <a:t>; </a:t>
            </a:r>
            <a:r>
              <a:rPr lang="en-US" sz="2800" dirty="0" err="1">
                <a:solidFill>
                  <a:srgbClr val="000000"/>
                </a:solidFill>
              </a:rPr>
              <a:t>gömülü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sorguya</a:t>
            </a:r>
            <a:r>
              <a:rPr lang="en-US" sz="2800" dirty="0">
                <a:solidFill>
                  <a:srgbClr val="000000"/>
                </a:solidFill>
              </a:rPr>
              <a:t> alt </a:t>
            </a:r>
            <a:r>
              <a:rPr lang="en-US" sz="2800" dirty="0" err="1">
                <a:solidFill>
                  <a:srgbClr val="000000"/>
                </a:solidFill>
              </a:rPr>
              <a:t>sorgu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denir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Bir </a:t>
            </a:r>
            <a:r>
              <a:rPr lang="en-US" sz="2800" dirty="0" err="1">
                <a:solidFill>
                  <a:srgbClr val="000000"/>
                </a:solidFill>
              </a:rPr>
              <a:t>sorgu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yazarken</a:t>
            </a:r>
            <a:r>
              <a:rPr lang="en-US" sz="2800" dirty="0">
                <a:solidFill>
                  <a:srgbClr val="000000"/>
                </a:solidFill>
              </a:rPr>
              <a:t>, </a:t>
            </a:r>
            <a:r>
              <a:rPr lang="en-US" sz="2800" dirty="0" err="1">
                <a:solidFill>
                  <a:srgbClr val="000000"/>
                </a:solidFill>
              </a:rPr>
              <a:t>bazen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kendisi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hesaplanması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gereken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tabloya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atıfta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bulunan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koşulu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ifade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etmemiz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gerekir</a:t>
            </a:r>
            <a:r>
              <a:rPr lang="en-US" sz="2800" dirty="0">
                <a:solidFill>
                  <a:srgbClr val="000000"/>
                </a:solidFill>
              </a:rPr>
              <a:t>. Bu </a:t>
            </a:r>
            <a:r>
              <a:rPr lang="en-US" sz="2800" dirty="0" err="1">
                <a:solidFill>
                  <a:srgbClr val="000000"/>
                </a:solidFill>
              </a:rPr>
              <a:t>yardımcı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tabloyu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hesaplamak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için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kullanılan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sorgu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alt </a:t>
            </a:r>
            <a:r>
              <a:rPr lang="en-US" sz="2800" dirty="0" err="1">
                <a:solidFill>
                  <a:srgbClr val="000000"/>
                </a:solidFill>
              </a:rPr>
              <a:t>sorgudur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ve</a:t>
            </a:r>
            <a:r>
              <a:rPr lang="en-US" sz="2800" dirty="0">
                <a:solidFill>
                  <a:srgbClr val="000000"/>
                </a:solidFill>
              </a:rPr>
              <a:t> ana </a:t>
            </a:r>
            <a:r>
              <a:rPr lang="en-US" sz="2800" dirty="0" err="1">
                <a:solidFill>
                  <a:srgbClr val="000000"/>
                </a:solidFill>
              </a:rPr>
              <a:t>sorgunun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parçası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olarak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görünür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</a:rPr>
              <a:t>Bir alt </a:t>
            </a:r>
            <a:r>
              <a:rPr lang="en-US" sz="2800" dirty="0" err="1">
                <a:solidFill>
                  <a:srgbClr val="000000"/>
                </a:solidFill>
              </a:rPr>
              <a:t>sorgu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genellikle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bir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sorgunun</a:t>
            </a:r>
            <a:r>
              <a:rPr lang="en-US" sz="2800" dirty="0">
                <a:solidFill>
                  <a:srgbClr val="000000"/>
                </a:solidFill>
              </a:rPr>
              <a:t> WHERE </a:t>
            </a:r>
            <a:r>
              <a:rPr lang="en-US" sz="2800" dirty="0" err="1">
                <a:solidFill>
                  <a:srgbClr val="000000"/>
                </a:solidFill>
              </a:rPr>
              <a:t>ifadesinde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görünür</a:t>
            </a:r>
            <a:r>
              <a:rPr lang="en-US" sz="2800" dirty="0">
                <a:solidFill>
                  <a:srgbClr val="000000"/>
                </a:solidFill>
              </a:rPr>
              <a:t>. Alt </a:t>
            </a:r>
            <a:r>
              <a:rPr lang="en-US" sz="2800" dirty="0" err="1">
                <a:solidFill>
                  <a:srgbClr val="000000"/>
                </a:solidFill>
              </a:rPr>
              <a:t>sorgular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bazen</a:t>
            </a:r>
            <a:r>
              <a:rPr lang="en-US" sz="2800" dirty="0">
                <a:solidFill>
                  <a:srgbClr val="000000"/>
                </a:solidFill>
              </a:rPr>
              <a:t> FROM </a:t>
            </a:r>
            <a:r>
              <a:rPr lang="en-US" sz="2800" dirty="0" err="1">
                <a:solidFill>
                  <a:srgbClr val="000000"/>
                </a:solidFill>
              </a:rPr>
              <a:t>ifadesinde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veya</a:t>
            </a:r>
            <a:r>
              <a:rPr lang="en-US" sz="2800" dirty="0">
                <a:solidFill>
                  <a:srgbClr val="000000"/>
                </a:solidFill>
              </a:rPr>
              <a:t> HAVING </a:t>
            </a:r>
            <a:r>
              <a:rPr lang="en-US" sz="2800" dirty="0" err="1">
                <a:solidFill>
                  <a:srgbClr val="000000"/>
                </a:solidFill>
              </a:rPr>
              <a:t>ifadesinde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görünebilir</a:t>
            </a:r>
            <a:r>
              <a:rPr lang="en-US" sz="2800" dirty="0">
                <a:solidFill>
                  <a:srgbClr val="000000"/>
                </a:solidFill>
              </a:rPr>
              <a:t>. Bu </a:t>
            </a:r>
            <a:r>
              <a:rPr lang="en-US" sz="2800" dirty="0" err="1">
                <a:solidFill>
                  <a:srgbClr val="000000"/>
                </a:solidFill>
              </a:rPr>
              <a:t>bölüm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yalnızca</a:t>
            </a:r>
            <a:r>
              <a:rPr lang="en-US" sz="2800" dirty="0">
                <a:solidFill>
                  <a:srgbClr val="000000"/>
                </a:solidFill>
              </a:rPr>
              <a:t> WHERE </a:t>
            </a:r>
            <a:r>
              <a:rPr lang="en-US" sz="2800" dirty="0" err="1">
                <a:solidFill>
                  <a:srgbClr val="000000"/>
                </a:solidFill>
              </a:rPr>
              <a:t>ifadesinde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görünen</a:t>
            </a:r>
            <a:r>
              <a:rPr lang="en-US" sz="2800" dirty="0">
                <a:solidFill>
                  <a:srgbClr val="000000"/>
                </a:solidFill>
              </a:rPr>
              <a:t> alt </a:t>
            </a:r>
            <a:r>
              <a:rPr lang="en-US" sz="2800" dirty="0" err="1">
                <a:solidFill>
                  <a:srgbClr val="000000"/>
                </a:solidFill>
              </a:rPr>
              <a:t>sorguları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ele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almaktadır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  <a:r>
              <a:rPr lang="en-US" sz="2800" dirty="0" err="1">
                <a:solidFill>
                  <a:srgbClr val="000000"/>
                </a:solidFill>
              </a:rPr>
              <a:t>Başka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yerlerde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görünen</a:t>
            </a:r>
            <a:r>
              <a:rPr lang="en-US" sz="2800" dirty="0">
                <a:solidFill>
                  <a:srgbClr val="000000"/>
                </a:solidFill>
              </a:rPr>
              <a:t> alt </a:t>
            </a:r>
            <a:r>
              <a:rPr lang="en-US" sz="2800" dirty="0" err="1">
                <a:solidFill>
                  <a:srgbClr val="000000"/>
                </a:solidFill>
              </a:rPr>
              <a:t>sorguların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işlenmesi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oldukça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  <a:r>
              <a:rPr lang="en-US" sz="2800" dirty="0" err="1">
                <a:solidFill>
                  <a:srgbClr val="000000"/>
                </a:solidFill>
              </a:rPr>
              <a:t>benzerdir</a:t>
            </a:r>
            <a:r>
              <a:rPr lang="en-US" sz="2800" dirty="0">
                <a:solidFill>
                  <a:srgbClr val="000000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86187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0EB17-1F44-7D5C-6B5A-B27C950CA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67EA-E549-616F-BC6C-502BEC70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İÇ İÇE SORGULAR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61A09-B648-CB05-B498-65D253C3B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300" dirty="0">
                <a:solidFill>
                  <a:srgbClr val="000000"/>
                </a:solidFill>
                <a:effectLst/>
              </a:rPr>
              <a:t>(Q1) 103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numaralı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tekneyi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rezerve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eden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denizcilerin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isimlerini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bulun</a:t>
            </a:r>
            <a:r>
              <a:rPr lang="en-US" sz="3300" dirty="0">
                <a:solidFill>
                  <a:srgbClr val="000000"/>
                </a:solidFill>
                <a:effectLst/>
              </a:rPr>
              <a:t>.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SELECT </a:t>
            </a:r>
            <a:r>
              <a:rPr lang="en-US" sz="2200" dirty="0" err="1">
                <a:solidFill>
                  <a:srgbClr val="000000"/>
                </a:solidFill>
              </a:rPr>
              <a:t>S.sname</a:t>
            </a:r>
            <a:endParaRPr lang="en-US" sz="2200" dirty="0">
              <a:solidFill>
                <a:srgbClr val="000000"/>
              </a:solidFill>
            </a:endParaRP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FROM Sailors S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WHERE </a:t>
            </a:r>
            <a:r>
              <a:rPr lang="en-US" sz="2200" dirty="0" err="1">
                <a:solidFill>
                  <a:srgbClr val="000000"/>
                </a:solidFill>
              </a:rPr>
              <a:t>S.sid</a:t>
            </a:r>
            <a:r>
              <a:rPr lang="en-US" sz="2200" dirty="0">
                <a:solidFill>
                  <a:srgbClr val="000000"/>
                </a:solidFill>
              </a:rPr>
              <a:t> IN (SELECT </a:t>
            </a:r>
            <a:r>
              <a:rPr lang="en-US" sz="2200" dirty="0" err="1">
                <a:solidFill>
                  <a:srgbClr val="000000"/>
                </a:solidFill>
              </a:rPr>
              <a:t>R.sid</a:t>
            </a:r>
            <a:endParaRPr lang="en-US" sz="2200" dirty="0">
              <a:solidFill>
                <a:srgbClr val="000000"/>
              </a:solidFill>
            </a:endParaRP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	            FROM Reserves R</a:t>
            </a:r>
          </a:p>
          <a:p>
            <a:pPr marL="914400" lvl="2" indent="0">
              <a:lnSpc>
                <a:spcPct val="160000"/>
              </a:lnSpc>
              <a:buNone/>
            </a:pPr>
            <a:r>
              <a:rPr lang="en-US" sz="2200" dirty="0">
                <a:solidFill>
                  <a:srgbClr val="000000"/>
                </a:solidFill>
              </a:rPr>
              <a:t>	            WHERE </a:t>
            </a:r>
            <a:r>
              <a:rPr lang="en-US" sz="2200" dirty="0" err="1">
                <a:solidFill>
                  <a:srgbClr val="000000"/>
                </a:solidFill>
              </a:rPr>
              <a:t>R.bid</a:t>
            </a:r>
            <a:r>
              <a:rPr lang="en-US" sz="2200" dirty="0">
                <a:solidFill>
                  <a:srgbClr val="000000"/>
                </a:solidFill>
              </a:rPr>
              <a:t>=103)</a:t>
            </a:r>
          </a:p>
          <a:p>
            <a:pPr>
              <a:lnSpc>
                <a:spcPct val="160000"/>
              </a:lnSpc>
            </a:pPr>
            <a:r>
              <a:rPr lang="en-US" sz="2200" dirty="0" err="1">
                <a:solidFill>
                  <a:srgbClr val="000000"/>
                </a:solidFill>
              </a:rPr>
              <a:t>İç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içe</a:t>
            </a:r>
            <a:r>
              <a:rPr lang="en-US" sz="2200" dirty="0">
                <a:solidFill>
                  <a:srgbClr val="000000"/>
                </a:solidFill>
              </a:rPr>
              <a:t> alt </a:t>
            </a:r>
            <a:r>
              <a:rPr lang="en-US" sz="2200" dirty="0" err="1">
                <a:solidFill>
                  <a:srgbClr val="000000"/>
                </a:solidFill>
              </a:rPr>
              <a:t>sorgu</a:t>
            </a:r>
            <a:r>
              <a:rPr lang="en-US" sz="2200" dirty="0">
                <a:solidFill>
                  <a:srgbClr val="000000"/>
                </a:solidFill>
              </a:rPr>
              <a:t>, 103 </a:t>
            </a:r>
            <a:r>
              <a:rPr lang="en-US" sz="2200" dirty="0" err="1">
                <a:solidFill>
                  <a:srgbClr val="000000"/>
                </a:solidFill>
              </a:rPr>
              <a:t>numaralı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tekneyi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rezerve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eden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denizciler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için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dirty="0" err="1">
                <a:solidFill>
                  <a:srgbClr val="000000"/>
                </a:solidFill>
              </a:rPr>
              <a:t>çoklu</a:t>
            </a:r>
            <a:r>
              <a:rPr lang="en-US" sz="2200" dirty="0">
                <a:solidFill>
                  <a:srgbClr val="000000"/>
                </a:solidFill>
              </a:rPr>
              <a:t>) </a:t>
            </a:r>
            <a:r>
              <a:rPr lang="en-US" sz="2200" dirty="0" err="1">
                <a:solidFill>
                  <a:srgbClr val="000000"/>
                </a:solidFill>
              </a:rPr>
              <a:t>sid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kümesini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hesaplar</a:t>
            </a:r>
            <a:r>
              <a:rPr lang="en-US" sz="2200" dirty="0">
                <a:solidFill>
                  <a:srgbClr val="000000"/>
                </a:solidFill>
              </a:rPr>
              <a:t> (</a:t>
            </a:r>
            <a:r>
              <a:rPr lang="en-US" sz="2200" dirty="0" err="1">
                <a:solidFill>
                  <a:srgbClr val="000000"/>
                </a:solidFill>
              </a:rPr>
              <a:t>küme</a:t>
            </a:r>
            <a:r>
              <a:rPr lang="en-US" sz="2200" dirty="0">
                <a:solidFill>
                  <a:srgbClr val="000000"/>
                </a:solidFill>
              </a:rPr>
              <a:t>, R2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S3 </a:t>
            </a:r>
            <a:r>
              <a:rPr lang="en-US" sz="2200" dirty="0" err="1">
                <a:solidFill>
                  <a:srgbClr val="000000"/>
                </a:solidFill>
              </a:rPr>
              <a:t>örneklerinde</a:t>
            </a:r>
            <a:r>
              <a:rPr lang="en-US" sz="2200" dirty="0">
                <a:solidFill>
                  <a:srgbClr val="000000"/>
                </a:solidFill>
              </a:rPr>
              <a:t> 22, 31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74 </a:t>
            </a:r>
            <a:r>
              <a:rPr lang="en-US" sz="2200" dirty="0" err="1">
                <a:solidFill>
                  <a:srgbClr val="000000"/>
                </a:solidFill>
              </a:rPr>
              <a:t>içerir</a:t>
            </a:r>
            <a:r>
              <a:rPr lang="en-US" sz="2200" dirty="0">
                <a:solidFill>
                  <a:srgbClr val="000000"/>
                </a:solidFill>
              </a:rPr>
              <a:t>) </a:t>
            </a:r>
            <a:r>
              <a:rPr lang="en-US" sz="2200" dirty="0" err="1">
                <a:solidFill>
                  <a:srgbClr val="000000"/>
                </a:solidFill>
              </a:rPr>
              <a:t>ve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en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üst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düzey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sorgu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sid'si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kümede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olan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denizcilerin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adlarını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alır</a:t>
            </a:r>
            <a:r>
              <a:rPr lang="en-US" sz="2200" dirty="0">
                <a:solidFill>
                  <a:srgbClr val="000000"/>
                </a:solidFill>
              </a:rPr>
              <a:t>. IN </a:t>
            </a:r>
            <a:r>
              <a:rPr lang="en-US" sz="2200" dirty="0" err="1">
                <a:solidFill>
                  <a:srgbClr val="000000"/>
                </a:solidFill>
              </a:rPr>
              <a:t>operatörü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değerin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belirli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öğe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kümesinde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olup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olmadığını</a:t>
            </a:r>
            <a:r>
              <a:rPr lang="en-US" sz="2200" dirty="0">
                <a:solidFill>
                  <a:srgbClr val="000000"/>
                </a:solidFill>
              </a:rPr>
              <a:t> test </a:t>
            </a:r>
            <a:r>
              <a:rPr lang="en-US" sz="2200" dirty="0" err="1">
                <a:solidFill>
                  <a:srgbClr val="000000"/>
                </a:solidFill>
              </a:rPr>
              <a:t>etmemize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olanak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tanır</a:t>
            </a:r>
            <a:r>
              <a:rPr lang="en-US" sz="2200" dirty="0">
                <a:solidFill>
                  <a:srgbClr val="000000"/>
                </a:solidFill>
              </a:rPr>
              <a:t>; test </a:t>
            </a:r>
            <a:r>
              <a:rPr lang="en-US" sz="2200" dirty="0" err="1">
                <a:solidFill>
                  <a:srgbClr val="000000"/>
                </a:solidFill>
              </a:rPr>
              <a:t>edilecek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kümeyi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oluşturmak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için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bir</a:t>
            </a:r>
            <a:r>
              <a:rPr lang="en-US" sz="2200" dirty="0">
                <a:solidFill>
                  <a:srgbClr val="000000"/>
                </a:solidFill>
              </a:rPr>
              <a:t> SQL </a:t>
            </a:r>
            <a:r>
              <a:rPr lang="en-US" sz="2200" dirty="0" err="1">
                <a:solidFill>
                  <a:srgbClr val="000000"/>
                </a:solidFill>
              </a:rPr>
              <a:t>sorgusu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kullanılır</a:t>
            </a:r>
            <a:r>
              <a:rPr lang="en-US" sz="2200" dirty="0">
                <a:solidFill>
                  <a:srgbClr val="000000"/>
                </a:solidFill>
              </a:rPr>
              <a:t>. Bu </a:t>
            </a:r>
            <a:r>
              <a:rPr lang="en-US" sz="2200" dirty="0" err="1">
                <a:solidFill>
                  <a:srgbClr val="000000"/>
                </a:solidFill>
              </a:rPr>
              <a:t>sorguyu</a:t>
            </a:r>
            <a:r>
              <a:rPr lang="en-US" sz="2200" dirty="0">
                <a:solidFill>
                  <a:srgbClr val="000000"/>
                </a:solidFill>
              </a:rPr>
              <a:t>, 103 </a:t>
            </a:r>
            <a:r>
              <a:rPr lang="en-US" sz="2200" dirty="0" err="1">
                <a:solidFill>
                  <a:srgbClr val="000000"/>
                </a:solidFill>
              </a:rPr>
              <a:t>numaralı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tekneyi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rezerve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etmeyen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tüm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denizcileri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bulmak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için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değiştirmenin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çok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kolay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olduğunu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unutmayın</a:t>
            </a:r>
            <a:r>
              <a:rPr lang="en-US" sz="2200" dirty="0">
                <a:solidFill>
                  <a:srgbClr val="000000"/>
                </a:solidFill>
              </a:rPr>
              <a:t>; </a:t>
            </a:r>
            <a:r>
              <a:rPr lang="en-US" sz="2200" dirty="0" err="1">
                <a:solidFill>
                  <a:srgbClr val="000000"/>
                </a:solidFill>
              </a:rPr>
              <a:t>IN'i</a:t>
            </a:r>
            <a:r>
              <a:rPr lang="en-US" sz="2200" dirty="0">
                <a:solidFill>
                  <a:srgbClr val="000000"/>
                </a:solidFill>
              </a:rPr>
              <a:t> NOT IN </a:t>
            </a:r>
            <a:r>
              <a:rPr lang="en-US" sz="2200" dirty="0" err="1">
                <a:solidFill>
                  <a:srgbClr val="000000"/>
                </a:solidFill>
              </a:rPr>
              <a:t>ile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değiştirebiliriz</a:t>
            </a:r>
            <a:r>
              <a:rPr lang="en-US" sz="2200" dirty="0">
                <a:solidFill>
                  <a:srgbClr val="000000"/>
                </a:solidFill>
              </a:rPr>
              <a:t>!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B8ABD30-86C3-EBA0-E1E6-8DED73871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D02FE0A2-545E-44BB-39B2-C2FA98BA2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D7D106C3-74DD-4680-4AC1-A50C7ACBD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66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C1B0C-16AC-93B0-B7D9-E0295A6B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9DAF-B7A0-DD70-38BE-696F7703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İÇ İÇE SORGULAR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23B0D-A837-7751-660B-4A4A308CD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sz="3300" dirty="0" err="1">
                <a:solidFill>
                  <a:srgbClr val="000000"/>
                </a:solidFill>
                <a:effectLst/>
              </a:rPr>
              <a:t>İç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içe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sorguyu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anlamanın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en</a:t>
            </a:r>
            <a:r>
              <a:rPr lang="en-US" sz="3300" dirty="0">
                <a:solidFill>
                  <a:srgbClr val="000000"/>
                </a:solidFill>
                <a:effectLst/>
              </a:rPr>
              <a:t> iyi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yolu</a:t>
            </a:r>
            <a:r>
              <a:rPr lang="en-US" sz="3300" dirty="0">
                <a:solidFill>
                  <a:srgbClr val="000000"/>
                </a:solidFill>
                <a:effectLst/>
              </a:rPr>
              <a:t>,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onu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değerlendirme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stratejisi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açısından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düşünmektir</a:t>
            </a:r>
            <a:r>
              <a:rPr lang="en-US" sz="33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3300" dirty="0" err="1">
                <a:solidFill>
                  <a:srgbClr val="000000"/>
                </a:solidFill>
                <a:effectLst/>
              </a:rPr>
              <a:t>Örneğimizde</a:t>
            </a:r>
            <a:r>
              <a:rPr lang="en-US" sz="3300" dirty="0">
                <a:solidFill>
                  <a:srgbClr val="000000"/>
                </a:solidFill>
                <a:effectLst/>
              </a:rPr>
              <a:t>,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strateji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Denizciler'deki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satırları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incelemekten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tür</a:t>
            </a:r>
            <a:r>
              <a:rPr lang="en-US" sz="3300" dirty="0">
                <a:solidFill>
                  <a:srgbClr val="000000"/>
                </a:solidFill>
                <a:effectLst/>
              </a:rPr>
              <a:t> her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satır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3300" dirty="0">
                <a:solidFill>
                  <a:srgbClr val="000000"/>
                </a:solidFill>
                <a:effectLst/>
              </a:rPr>
              <a:t> alt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sorguyu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Rezervler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üzerinden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değerlendirmekten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oluşur</a:t>
            </a:r>
            <a:r>
              <a:rPr lang="en-US" sz="33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3300" dirty="0" err="1">
                <a:solidFill>
                  <a:srgbClr val="000000"/>
                </a:solidFill>
                <a:effectLst/>
              </a:rPr>
              <a:t>Genel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3300" dirty="0">
                <a:solidFill>
                  <a:srgbClr val="000000"/>
                </a:solidFill>
                <a:effectLst/>
              </a:rPr>
              <a:t>,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sorgunun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semantiğini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tanımlamak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sunduğumuz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kavramsal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değerlendirme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stratejisi</a:t>
            </a:r>
            <a:r>
              <a:rPr lang="en-US" sz="3300" dirty="0">
                <a:solidFill>
                  <a:srgbClr val="000000"/>
                </a:solidFill>
                <a:effectLst/>
              </a:rPr>
              <a:t>,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aşağıdaki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şekilde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iç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içe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geçmiş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sorguları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kapsayacak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şekilde</a:t>
            </a:r>
            <a:r>
              <a:rPr lang="en-US" sz="3300" dirty="0">
                <a:solidFill>
                  <a:srgbClr val="000000"/>
                </a:solidFill>
                <a:effectLst/>
              </a:rPr>
              <a:t> </a:t>
            </a:r>
            <a:r>
              <a:rPr lang="en-US" sz="3300" dirty="0" err="1">
                <a:solidFill>
                  <a:srgbClr val="000000"/>
                </a:solidFill>
                <a:effectLst/>
              </a:rPr>
              <a:t>genişletilebilir</a:t>
            </a:r>
            <a:r>
              <a:rPr lang="en-US" sz="3300" dirty="0">
                <a:solidFill>
                  <a:srgbClr val="000000"/>
                </a:solidFill>
                <a:effectLst/>
              </a:rPr>
              <a:t>:</a:t>
            </a:r>
            <a:endParaRPr lang="en-US" sz="2200" dirty="0">
              <a:solidFill>
                <a:srgbClr val="000000"/>
              </a:solidFill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3DD043E-5DBE-9524-31CA-BAFCB9792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C0A4F45E-660A-FA7A-F222-4F43CE869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EC9083A7-92C7-ED6E-48FC-D85518A2F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31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B8840-951C-62A7-A542-D95CC5BA9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6B5D-01FD-2257-A815-B26BFCA8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İÇ İÇE SORGULAR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D77-C1EC-68B6-821A-3E4786FDB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(Q2)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Kırmızı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tekne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ayırtan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denizcilerin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isimlerini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bulun</a:t>
            </a:r>
            <a:r>
              <a:rPr lang="en-US" sz="1600" dirty="0">
                <a:solidFill>
                  <a:srgbClr val="000000"/>
                </a:solidFill>
                <a:effectLst/>
              </a:rPr>
              <a:t>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S.sname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FROM Sailors S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IN ( 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R.sid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             FROM Reserves R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             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IN ( 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	      FROM Boats B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	      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B.color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‘red’ )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</a:rPr>
              <a:t>En </a:t>
            </a:r>
            <a:r>
              <a:rPr lang="en-US" sz="1600" dirty="0" err="1">
                <a:solidFill>
                  <a:srgbClr val="000000"/>
                </a:solidFill>
              </a:rPr>
              <a:t>içteki</a:t>
            </a:r>
            <a:r>
              <a:rPr lang="en-US" sz="1600" dirty="0">
                <a:solidFill>
                  <a:srgbClr val="000000"/>
                </a:solidFill>
              </a:rPr>
              <a:t> alt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kırmızı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teknelerin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teklif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kümesini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bulur</a:t>
            </a:r>
            <a:r>
              <a:rPr lang="en-US" sz="1600" dirty="0">
                <a:solidFill>
                  <a:srgbClr val="000000"/>
                </a:solidFill>
              </a:rPr>
              <a:t> (B1 </a:t>
            </a:r>
            <a:r>
              <a:rPr lang="en-US" sz="1600" dirty="0" err="1">
                <a:solidFill>
                  <a:srgbClr val="000000"/>
                </a:solidFill>
              </a:rPr>
              <a:t>örneğinde</a:t>
            </a:r>
            <a:r>
              <a:rPr lang="en-US" sz="1600" dirty="0">
                <a:solidFill>
                  <a:srgbClr val="000000"/>
                </a:solidFill>
              </a:rPr>
              <a:t> 102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104). Bir </a:t>
            </a:r>
            <a:r>
              <a:rPr lang="en-US" sz="1600" dirty="0" err="1">
                <a:solidFill>
                  <a:srgbClr val="000000"/>
                </a:solidFill>
              </a:rPr>
              <a:t>üst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seviyedeki</a:t>
            </a:r>
            <a:r>
              <a:rPr lang="en-US" sz="1600" dirty="0">
                <a:solidFill>
                  <a:srgbClr val="000000"/>
                </a:solidFill>
              </a:rPr>
              <a:t> alt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bu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teknelerden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rezerve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eden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denizcilerin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kümesini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bulur</a:t>
            </a:r>
            <a:r>
              <a:rPr lang="en-US" sz="1600" dirty="0">
                <a:solidFill>
                  <a:srgbClr val="000000"/>
                </a:solidFill>
              </a:rPr>
              <a:t>. B1, R2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S3 </a:t>
            </a:r>
            <a:r>
              <a:rPr lang="en-US" sz="1600" dirty="0" err="1">
                <a:solidFill>
                  <a:srgbClr val="000000"/>
                </a:solidFill>
              </a:rPr>
              <a:t>örneklerinde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bu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kümesi</a:t>
            </a:r>
            <a:r>
              <a:rPr lang="en-US" sz="1600" dirty="0">
                <a:solidFill>
                  <a:srgbClr val="000000"/>
                </a:solidFill>
              </a:rPr>
              <a:t> 22, 31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64'ü </a:t>
            </a:r>
            <a:r>
              <a:rPr lang="en-US" sz="1600" dirty="0" err="1">
                <a:solidFill>
                  <a:srgbClr val="000000"/>
                </a:solidFill>
              </a:rPr>
              <a:t>içerir</a:t>
            </a:r>
            <a:r>
              <a:rPr lang="en-US" sz="1600" dirty="0">
                <a:solidFill>
                  <a:srgbClr val="000000"/>
                </a:solidFill>
              </a:rPr>
              <a:t>. En </a:t>
            </a:r>
            <a:r>
              <a:rPr lang="en-US" sz="1600" dirty="0" err="1">
                <a:solidFill>
                  <a:srgbClr val="000000"/>
                </a:solidFill>
              </a:rPr>
              <a:t>üst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seviye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sid'si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kümesinde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denizcilerin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adlarını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bulur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Örnek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örnekler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için</a:t>
            </a:r>
            <a:r>
              <a:rPr lang="en-US" sz="1600" dirty="0">
                <a:solidFill>
                  <a:srgbClr val="000000"/>
                </a:solidFill>
              </a:rPr>
              <a:t> Dustin, Lubber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Horatio'yu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elde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ederiz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89D278C-FAC4-FA17-8967-2DCA23D4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8684C94B-E29F-C7CF-9CA9-976FF31E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8CFBEBF1-1D8E-E64B-D790-64A45D5CC2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72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932B-B620-08D3-F4AB-7AACA34C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99794-5C0C-7200-B383-5606D9694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İÇ İÇE SORGULAR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F5A69-69FC-AF5B-D4D5-EDFE0E15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  <a:effectLst/>
              </a:rPr>
              <a:t>(Q21)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Kırmızı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tekne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ayırtmamış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denizcilerin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isimlerini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bulunuz.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SELECT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S.sname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S.sname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FROM Sailors S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NOT IN ( 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R.sid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  FROM Reserves R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  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IN ( 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	                FROM Boats B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	                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B.color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‘red’ )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</a:rPr>
              <a:t>Bu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sid'si</a:t>
            </a:r>
            <a:r>
              <a:rPr lang="en-US" sz="1600" dirty="0">
                <a:solidFill>
                  <a:srgbClr val="000000"/>
                </a:solidFill>
              </a:rPr>
              <a:t> 22, 31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64. </a:t>
            </a:r>
            <a:r>
              <a:rPr lang="en-US" sz="1600" dirty="0" err="1">
                <a:solidFill>
                  <a:srgbClr val="000000"/>
                </a:solidFill>
              </a:rPr>
              <a:t>kümede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olmayan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denizcilerin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isimlerini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hesaplar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0F289EB-147A-5E19-7A1D-94D93234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3E656AAB-7F2B-F13A-DF0C-42AB33871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A1B95864-6180-9066-B4F2-DC60B89F3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96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04CBA-EF97-30DB-C78B-DDB490EE4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0153-CCAD-9D18-E18F-FC79D177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İlişkili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İç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İçe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Sorgular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DAA4-0879-D0B3-C370-3692A03F1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2255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sz="1600" dirty="0" err="1">
                <a:solidFill>
                  <a:srgbClr val="000000"/>
                </a:solidFill>
                <a:effectLst/>
              </a:rPr>
              <a:t>Şimdiye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kadar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gördüğümüz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sorgularda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</a:t>
            </a:r>
            <a:r>
              <a:rPr lang="en-US" sz="1600" dirty="0">
                <a:solidFill>
                  <a:srgbClr val="000000"/>
                </a:solidFill>
                <a:effectLst/>
              </a:rPr>
              <a:t> alt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dış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sorgudan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tamamen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bağımsızdı</a:t>
            </a:r>
            <a:r>
              <a:rPr lang="en-US" sz="1600" dirty="0">
                <a:solidFill>
                  <a:srgbClr val="000000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Genel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iç</a:t>
            </a:r>
            <a:r>
              <a:rPr lang="en-US" sz="1600" dirty="0">
                <a:solidFill>
                  <a:srgbClr val="000000"/>
                </a:solidFill>
                <a:effectLst/>
              </a:rPr>
              <a:t> alt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dış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sorguda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şu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anda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incelenen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satıra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bağlı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olabilir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</a:rPr>
              <a:t>(Q1) 103 </a:t>
            </a:r>
            <a:r>
              <a:rPr lang="en-US" sz="1600" dirty="0" err="1">
                <a:solidFill>
                  <a:srgbClr val="000000"/>
                </a:solidFill>
              </a:rPr>
              <a:t>numaralı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tekneyi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rezerve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eden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denizcilerin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isimlerini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bulunuz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500" dirty="0" err="1">
                <a:solidFill>
                  <a:srgbClr val="000000"/>
                </a:solidFill>
                <a:effectLst/>
              </a:rPr>
              <a:t>S.sname</a:t>
            </a:r>
            <a:endParaRPr lang="en-US" sz="15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effectLst/>
              </a:rPr>
              <a:t>FROM Sailors S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effectLst/>
              </a:rPr>
              <a:t>WHERE EXISTS ( SELECT *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effectLst/>
              </a:rPr>
              <a:t>	          FROM Reserves R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effectLst/>
              </a:rPr>
              <a:t>	          WHERE </a:t>
            </a:r>
            <a:r>
              <a:rPr lang="en-US" sz="15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1500" dirty="0">
                <a:solidFill>
                  <a:srgbClr val="000000"/>
                </a:solidFill>
                <a:effectLst/>
              </a:rPr>
              <a:t> = 103</a:t>
            </a:r>
          </a:p>
          <a:p>
            <a:pPr marL="914400" lvl="2" indent="0">
              <a:buNone/>
            </a:pPr>
            <a:r>
              <a:rPr lang="en-US" sz="1500" dirty="0">
                <a:solidFill>
                  <a:srgbClr val="000000"/>
                </a:solidFill>
                <a:effectLst/>
              </a:rPr>
              <a:t>	          AND </a:t>
            </a:r>
            <a:r>
              <a:rPr lang="en-US" sz="1500" dirty="0" err="1">
                <a:solidFill>
                  <a:srgbClr val="000000"/>
                </a:solidFill>
                <a:effectLst/>
              </a:rPr>
              <a:t>R.sid</a:t>
            </a:r>
            <a:r>
              <a:rPr lang="en-US" sz="1500" dirty="0">
                <a:solidFill>
                  <a:srgbClr val="000000"/>
                </a:solidFill>
                <a:effectLst/>
              </a:rPr>
              <a:t> = </a:t>
            </a:r>
            <a:r>
              <a:rPr lang="en-US" sz="15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500" dirty="0">
                <a:solidFill>
                  <a:srgbClr val="000000"/>
                </a:solidFill>
                <a:effectLst/>
              </a:rPr>
              <a:t> )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</a:rPr>
              <a:t>EXISTS </a:t>
            </a:r>
            <a:r>
              <a:rPr lang="en-US" sz="1600" dirty="0" err="1">
                <a:solidFill>
                  <a:srgbClr val="000000"/>
                </a:solidFill>
              </a:rPr>
              <a:t>operatörü</a:t>
            </a:r>
            <a:r>
              <a:rPr lang="en-US" sz="1600" dirty="0">
                <a:solidFill>
                  <a:srgbClr val="000000"/>
                </a:solidFill>
              </a:rPr>
              <a:t>, IN </a:t>
            </a:r>
            <a:r>
              <a:rPr lang="en-US" sz="1600" dirty="0" err="1">
                <a:solidFill>
                  <a:srgbClr val="000000"/>
                </a:solidFill>
              </a:rPr>
              <a:t>gibi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başka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küme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karşılaştırma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operatörüdür</a:t>
            </a:r>
            <a:r>
              <a:rPr lang="en-US" sz="1600" dirty="0">
                <a:solidFill>
                  <a:srgbClr val="000000"/>
                </a:solidFill>
              </a:rPr>
              <a:t>. Bir </a:t>
            </a:r>
            <a:r>
              <a:rPr lang="en-US" sz="1600" dirty="0" err="1">
                <a:solidFill>
                  <a:srgbClr val="000000"/>
                </a:solidFill>
              </a:rPr>
              <a:t>kümenin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boş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olup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olmadığını</a:t>
            </a:r>
            <a:r>
              <a:rPr lang="en-US" sz="1600" dirty="0">
                <a:solidFill>
                  <a:srgbClr val="000000"/>
                </a:solidFill>
              </a:rPr>
              <a:t> test </a:t>
            </a:r>
            <a:r>
              <a:rPr lang="en-US" sz="1600" dirty="0" err="1">
                <a:solidFill>
                  <a:srgbClr val="000000"/>
                </a:solidFill>
              </a:rPr>
              <a:t>etmemizi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sağlar</a:t>
            </a:r>
            <a:r>
              <a:rPr lang="en-US" sz="1600" dirty="0">
                <a:solidFill>
                  <a:srgbClr val="000000"/>
                </a:solidFill>
              </a:rPr>
              <a:t>. Bu </a:t>
            </a:r>
            <a:r>
              <a:rPr lang="en-US" sz="1600" dirty="0" err="1">
                <a:solidFill>
                  <a:srgbClr val="000000"/>
                </a:solidFill>
              </a:rPr>
              <a:t>nedenle</a:t>
            </a:r>
            <a:r>
              <a:rPr lang="en-US" sz="1600" dirty="0">
                <a:solidFill>
                  <a:srgbClr val="000000"/>
                </a:solidFill>
              </a:rPr>
              <a:t>, her </a:t>
            </a:r>
            <a:r>
              <a:rPr lang="en-US" sz="1600" dirty="0" err="1">
                <a:solidFill>
                  <a:srgbClr val="000000"/>
                </a:solidFill>
              </a:rPr>
              <a:t>Denizci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satırı</a:t>
            </a:r>
            <a:r>
              <a:rPr lang="en-US" sz="1600" dirty="0">
                <a:solidFill>
                  <a:srgbClr val="000000"/>
                </a:solidFill>
              </a:rPr>
              <a:t> S </a:t>
            </a:r>
            <a:r>
              <a:rPr lang="en-US" sz="1600" dirty="0" err="1">
                <a:solidFill>
                  <a:srgbClr val="000000"/>
                </a:solidFill>
              </a:rPr>
              <a:t>için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R.bid</a:t>
            </a:r>
            <a:r>
              <a:rPr lang="en-US" sz="1600" dirty="0">
                <a:solidFill>
                  <a:srgbClr val="000000"/>
                </a:solidFill>
              </a:rPr>
              <a:t> = 103 VE </a:t>
            </a:r>
            <a:r>
              <a:rPr lang="en-US" sz="1600" dirty="0" err="1">
                <a:solidFill>
                  <a:srgbClr val="000000"/>
                </a:solidFill>
              </a:rPr>
              <a:t>S.sid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R.sid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olacak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şekilde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Yedek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satırları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kümesi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R'nin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boş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olup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olmadığını</a:t>
            </a:r>
            <a:r>
              <a:rPr lang="en-US" sz="1600" dirty="0">
                <a:solidFill>
                  <a:srgbClr val="000000"/>
                </a:solidFill>
              </a:rPr>
              <a:t> test </a:t>
            </a:r>
            <a:r>
              <a:rPr lang="en-US" sz="1600" dirty="0" err="1">
                <a:solidFill>
                  <a:srgbClr val="000000"/>
                </a:solidFill>
              </a:rPr>
              <a:t>ederiz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Eğer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öyleyse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Denizci</a:t>
            </a:r>
            <a:r>
              <a:rPr lang="en-US" sz="1600" dirty="0">
                <a:solidFill>
                  <a:srgbClr val="000000"/>
                </a:solidFill>
              </a:rPr>
              <a:t> S 103 </a:t>
            </a:r>
            <a:r>
              <a:rPr lang="en-US" sz="1600" dirty="0" err="1">
                <a:solidFill>
                  <a:srgbClr val="000000"/>
                </a:solidFill>
              </a:rPr>
              <a:t>numaralı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tekneyi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rezerve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etmiştir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adını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alırız</a:t>
            </a:r>
            <a:r>
              <a:rPr lang="en-US" sz="1600" dirty="0">
                <a:solidFill>
                  <a:srgbClr val="000000"/>
                </a:solidFill>
              </a:rPr>
              <a:t>. Alt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açıkça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geçerli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satır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S'ye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bağlıdır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Denizciler'deki</a:t>
            </a:r>
            <a:r>
              <a:rPr lang="en-US" sz="1600" dirty="0">
                <a:solidFill>
                  <a:srgbClr val="000000"/>
                </a:solidFill>
              </a:rPr>
              <a:t> her </a:t>
            </a:r>
            <a:r>
              <a:rPr lang="en-US" sz="1600" dirty="0" err="1">
                <a:solidFill>
                  <a:srgbClr val="000000"/>
                </a:solidFill>
              </a:rPr>
              <a:t>satır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için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yeniden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değerlendirilmelidir</a:t>
            </a:r>
            <a:r>
              <a:rPr lang="en-US" sz="1600" dirty="0">
                <a:solidFill>
                  <a:srgbClr val="000000"/>
                </a:solidFill>
              </a:rPr>
              <a:t>. Alt </a:t>
            </a:r>
            <a:r>
              <a:rPr lang="en-US" sz="1600" dirty="0" err="1">
                <a:solidFill>
                  <a:srgbClr val="000000"/>
                </a:solidFill>
              </a:rPr>
              <a:t>sorguda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S'nin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bulunması</a:t>
            </a:r>
            <a:r>
              <a:rPr lang="en-US" sz="1600" dirty="0">
                <a:solidFill>
                  <a:srgbClr val="000000"/>
                </a:solidFill>
              </a:rPr>
              <a:t> (</a:t>
            </a:r>
            <a:r>
              <a:rPr lang="en-US" sz="1600" dirty="0" err="1">
                <a:solidFill>
                  <a:srgbClr val="000000"/>
                </a:solidFill>
              </a:rPr>
              <a:t>S.sid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harfi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biçiminde</a:t>
            </a:r>
            <a:r>
              <a:rPr lang="en-US" sz="1600" dirty="0">
                <a:solidFill>
                  <a:srgbClr val="000000"/>
                </a:solidFill>
              </a:rPr>
              <a:t>)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korelasyon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olarak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adlandırılır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ve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tür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sorgulara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ilişkili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sorgular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denir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1652481-812B-B007-3360-5F05BE40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7D2A13A6-D291-44E3-1639-25A34D54C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F6609C56-D17C-0DEA-650C-EF2A1D7DF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1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47704-1D12-92DB-38A5-0BC1E8BA5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8A91-9AB9-C4F1-9975-49F5EFFC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SORGULAR, PROGRAMLAMA, TETİKLEYİCİLER</a:t>
            </a:r>
            <a:endParaRPr lang="en-TR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5F1A-30A1-73C5-8F8B-C47072609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2000" dirty="0"/>
              <a:t>SQL </a:t>
            </a:r>
            <a:r>
              <a:rPr lang="en-US" sz="2000" dirty="0" err="1"/>
              <a:t>dilinin</a:t>
            </a:r>
            <a:r>
              <a:rPr lang="en-US" sz="2000" dirty="0"/>
              <a:t> </a:t>
            </a:r>
            <a:r>
              <a:rPr lang="en-US" sz="2000" dirty="0" err="1"/>
              <a:t>birkaç</a:t>
            </a:r>
            <a:r>
              <a:rPr lang="en-US" sz="2000" dirty="0"/>
              <a:t> </a:t>
            </a:r>
            <a:r>
              <a:rPr lang="en-US" sz="2000" dirty="0" err="1"/>
              <a:t>yönü</a:t>
            </a:r>
            <a:r>
              <a:rPr lang="en-US" sz="2000" dirty="0"/>
              <a:t> </a:t>
            </a:r>
            <a:r>
              <a:rPr lang="en-US" sz="2000" dirty="0" err="1"/>
              <a:t>vardır</a:t>
            </a:r>
            <a:r>
              <a:rPr lang="en-US" sz="2000" dirty="0"/>
              <a:t>.</a:t>
            </a:r>
          </a:p>
          <a:p>
            <a:pPr lvl="1" algn="just">
              <a:lnSpc>
                <a:spcPct val="160000"/>
              </a:lnSpc>
            </a:pPr>
            <a:r>
              <a:rPr lang="en-US" sz="1600" b="1" dirty="0"/>
              <a:t>Veri </a:t>
            </a:r>
            <a:r>
              <a:rPr lang="en-US" sz="1600" b="1" dirty="0" err="1"/>
              <a:t>Tanımlama</a:t>
            </a:r>
            <a:r>
              <a:rPr lang="en-US" sz="1600" b="1" dirty="0"/>
              <a:t> Dili (DDL):</a:t>
            </a:r>
            <a:r>
              <a:rPr lang="en-US" sz="1600" dirty="0"/>
              <a:t> </a:t>
            </a:r>
            <a:r>
              <a:rPr lang="en-US" sz="1600" dirty="0" err="1"/>
              <a:t>SQL'in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alt </a:t>
            </a:r>
            <a:r>
              <a:rPr lang="en-US" sz="1600" dirty="0" err="1"/>
              <a:t>kümesi</a:t>
            </a:r>
            <a:r>
              <a:rPr lang="en-US" sz="1600" dirty="0"/>
              <a:t>, </a:t>
            </a:r>
            <a:r>
              <a:rPr lang="en-US" sz="1600" dirty="0" err="1"/>
              <a:t>tablolar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görünümler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tanımların</a:t>
            </a:r>
            <a:r>
              <a:rPr lang="en-US" sz="1600" dirty="0"/>
              <a:t> </a:t>
            </a:r>
            <a:r>
              <a:rPr lang="en-US" sz="1600" dirty="0" err="1"/>
              <a:t>oluşturulmasını</a:t>
            </a:r>
            <a:r>
              <a:rPr lang="en-US" sz="1600" dirty="0"/>
              <a:t>, </a:t>
            </a:r>
            <a:r>
              <a:rPr lang="en-US" sz="1600" dirty="0" err="1"/>
              <a:t>silinmesini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değiştirilmesini</a:t>
            </a:r>
            <a:r>
              <a:rPr lang="en-US" sz="1600" dirty="0"/>
              <a:t> </a:t>
            </a:r>
            <a:r>
              <a:rPr lang="en-US" sz="1600" dirty="0" err="1"/>
              <a:t>destekler</a:t>
            </a:r>
            <a:r>
              <a:rPr lang="en-US" sz="1600" dirty="0"/>
              <a:t>. </a:t>
            </a:r>
            <a:r>
              <a:rPr lang="en-US" sz="1600" dirty="0" err="1"/>
              <a:t>Bütünlük</a:t>
            </a:r>
            <a:r>
              <a:rPr lang="en-US" sz="1600" dirty="0"/>
              <a:t> </a:t>
            </a:r>
            <a:r>
              <a:rPr lang="en-US" sz="1600" dirty="0" err="1"/>
              <a:t>kısıtlamaları</a:t>
            </a:r>
            <a:r>
              <a:rPr lang="en-US" sz="1600" dirty="0"/>
              <a:t>, </a:t>
            </a:r>
            <a:r>
              <a:rPr lang="en-US" sz="1600" dirty="0" err="1"/>
              <a:t>tablolar</a:t>
            </a:r>
            <a:r>
              <a:rPr lang="en-US" sz="1600" dirty="0"/>
              <a:t> </a:t>
            </a:r>
            <a:r>
              <a:rPr lang="en-US" sz="1600" dirty="0" err="1"/>
              <a:t>oluşturulduğunda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daha</a:t>
            </a:r>
            <a:r>
              <a:rPr lang="en-US" sz="1600" dirty="0"/>
              <a:t> </a:t>
            </a:r>
            <a:r>
              <a:rPr lang="en-US" sz="1600" dirty="0" err="1"/>
              <a:t>sonra</a:t>
            </a:r>
            <a:r>
              <a:rPr lang="en-US" sz="1600" dirty="0"/>
              <a:t> </a:t>
            </a:r>
            <a:r>
              <a:rPr lang="en-US" sz="1600" dirty="0" err="1"/>
              <a:t>tablolar</a:t>
            </a:r>
            <a:r>
              <a:rPr lang="en-US" sz="1600" dirty="0"/>
              <a:t> </a:t>
            </a:r>
            <a:r>
              <a:rPr lang="en-US" sz="1600" dirty="0" err="1"/>
              <a:t>üzerinde</a:t>
            </a:r>
            <a:r>
              <a:rPr lang="en-US" sz="1600" dirty="0"/>
              <a:t> </a:t>
            </a:r>
            <a:r>
              <a:rPr lang="en-US" sz="1600" dirty="0" err="1"/>
              <a:t>tanımlanabilir</a:t>
            </a:r>
            <a:r>
              <a:rPr lang="en-US" sz="1600" dirty="0"/>
              <a:t>. DDL </a:t>
            </a:r>
            <a:r>
              <a:rPr lang="en-US" sz="1600" dirty="0" err="1"/>
              <a:t>ayrıca</a:t>
            </a:r>
            <a:r>
              <a:rPr lang="en-US" sz="1600" dirty="0"/>
              <a:t> </a:t>
            </a:r>
            <a:r>
              <a:rPr lang="en-US" sz="1600" dirty="0" err="1"/>
              <a:t>tablolar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görünümler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erişim</a:t>
            </a:r>
            <a:r>
              <a:rPr lang="en-US" sz="1600" dirty="0"/>
              <a:t> </a:t>
            </a:r>
            <a:r>
              <a:rPr lang="en-US" sz="1600" dirty="0" err="1"/>
              <a:t>haklarını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ayrıcalıklarını</a:t>
            </a:r>
            <a:r>
              <a:rPr lang="en-US" sz="1600" dirty="0"/>
              <a:t> </a:t>
            </a:r>
            <a:r>
              <a:rPr lang="en-US" sz="1600" dirty="0" err="1"/>
              <a:t>belirtmek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komutlar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 </a:t>
            </a:r>
            <a:r>
              <a:rPr lang="en-US" sz="1600" dirty="0" err="1"/>
              <a:t>Standart</a:t>
            </a:r>
            <a:r>
              <a:rPr lang="en-US" sz="1600" dirty="0"/>
              <a:t> </a:t>
            </a:r>
            <a:r>
              <a:rPr lang="en-US" sz="1600" dirty="0" err="1"/>
              <a:t>dizinleri</a:t>
            </a:r>
            <a:r>
              <a:rPr lang="en-US" sz="1600" dirty="0"/>
              <a:t> </a:t>
            </a:r>
            <a:r>
              <a:rPr lang="en-US" sz="1600" dirty="0" err="1"/>
              <a:t>ele</a:t>
            </a:r>
            <a:r>
              <a:rPr lang="en-US" sz="1600" dirty="0"/>
              <a:t> </a:t>
            </a:r>
            <a:r>
              <a:rPr lang="en-US" sz="1600" dirty="0" err="1"/>
              <a:t>almasa</a:t>
            </a:r>
            <a:r>
              <a:rPr lang="en-US" sz="1600" dirty="0"/>
              <a:t> da, </a:t>
            </a:r>
            <a:r>
              <a:rPr lang="en-US" sz="1600" dirty="0" err="1"/>
              <a:t>ticari</a:t>
            </a:r>
            <a:r>
              <a:rPr lang="en-US" sz="1600" dirty="0"/>
              <a:t> </a:t>
            </a:r>
            <a:r>
              <a:rPr lang="en-US" sz="1600" dirty="0" err="1"/>
              <a:t>uygulamalar</a:t>
            </a:r>
            <a:r>
              <a:rPr lang="en-US" sz="1600" dirty="0"/>
              <a:t> da </a:t>
            </a:r>
            <a:r>
              <a:rPr lang="en-US" sz="1600" dirty="0" err="1"/>
              <a:t>dizinleri</a:t>
            </a:r>
            <a:r>
              <a:rPr lang="en-US" sz="1600" dirty="0"/>
              <a:t> </a:t>
            </a:r>
            <a:r>
              <a:rPr lang="en-US" sz="1600" dirty="0" err="1"/>
              <a:t>oluşturmak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silmek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komutlar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 </a:t>
            </a:r>
          </a:p>
          <a:p>
            <a:pPr lvl="1" algn="just">
              <a:lnSpc>
                <a:spcPct val="160000"/>
              </a:lnSpc>
            </a:pPr>
            <a:r>
              <a:rPr lang="en-US" sz="1600" b="1" dirty="0"/>
              <a:t>Veri </a:t>
            </a:r>
            <a:r>
              <a:rPr lang="en-US" sz="1600" b="1" dirty="0" err="1"/>
              <a:t>İşleme</a:t>
            </a:r>
            <a:r>
              <a:rPr lang="en-US" sz="1600" b="1" dirty="0"/>
              <a:t> Dili (DML):</a:t>
            </a:r>
            <a:r>
              <a:rPr lang="en-US" sz="1600" dirty="0"/>
              <a:t> </a:t>
            </a:r>
            <a:r>
              <a:rPr lang="en-US" sz="1600" dirty="0" err="1"/>
              <a:t>SQL'in</a:t>
            </a:r>
            <a:r>
              <a:rPr lang="en-US" sz="1600" dirty="0"/>
              <a:t> </a:t>
            </a:r>
            <a:r>
              <a:rPr lang="en-US" sz="1600" dirty="0" err="1"/>
              <a:t>bu</a:t>
            </a:r>
            <a:r>
              <a:rPr lang="en-US" sz="1600" dirty="0"/>
              <a:t> alt </a:t>
            </a:r>
            <a:r>
              <a:rPr lang="en-US" sz="1600" dirty="0" err="1"/>
              <a:t>kümesi</a:t>
            </a:r>
            <a:r>
              <a:rPr lang="en-US" sz="1600" dirty="0"/>
              <a:t>, </a:t>
            </a:r>
            <a:r>
              <a:rPr lang="en-US" sz="1600" dirty="0" err="1"/>
              <a:t>kullanıcıların</a:t>
            </a:r>
            <a:r>
              <a:rPr lang="en-US" sz="1600" dirty="0"/>
              <a:t> </a:t>
            </a:r>
            <a:r>
              <a:rPr lang="en-US" sz="1600" dirty="0" err="1"/>
              <a:t>sorgular</a:t>
            </a:r>
            <a:r>
              <a:rPr lang="en-US" sz="1600" dirty="0"/>
              <a:t> </a:t>
            </a:r>
            <a:r>
              <a:rPr lang="en-US" sz="1600" dirty="0" err="1"/>
              <a:t>oluşturmasına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satırları</a:t>
            </a:r>
            <a:r>
              <a:rPr lang="en-US" sz="1600" dirty="0"/>
              <a:t> </a:t>
            </a:r>
            <a:r>
              <a:rPr lang="en-US" sz="1600" dirty="0" err="1"/>
              <a:t>eklemesine</a:t>
            </a:r>
            <a:r>
              <a:rPr lang="en-US" sz="1600" dirty="0"/>
              <a:t>, </a:t>
            </a:r>
            <a:r>
              <a:rPr lang="en-US" sz="1600" dirty="0" err="1"/>
              <a:t>silmesine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değiştirmesine</a:t>
            </a:r>
            <a:r>
              <a:rPr lang="en-US" sz="1600" dirty="0"/>
              <a:t> </a:t>
            </a:r>
            <a:r>
              <a:rPr lang="en-US" sz="1600" dirty="0" err="1"/>
              <a:t>olanak</a:t>
            </a:r>
            <a:r>
              <a:rPr lang="en-US" sz="1600" dirty="0"/>
              <a:t> </a:t>
            </a:r>
            <a:r>
              <a:rPr lang="en-US" sz="1600" dirty="0" err="1"/>
              <a:t>tanır</a:t>
            </a:r>
            <a:r>
              <a:rPr lang="en-US" sz="1600" dirty="0"/>
              <a:t>. </a:t>
            </a:r>
          </a:p>
          <a:p>
            <a:pPr lvl="1" algn="just">
              <a:lnSpc>
                <a:spcPct val="160000"/>
              </a:lnSpc>
            </a:pPr>
            <a:r>
              <a:rPr lang="en-US" sz="1600" b="1" dirty="0" err="1"/>
              <a:t>Gömülü</a:t>
            </a:r>
            <a:r>
              <a:rPr lang="en-US" sz="1600" b="1" dirty="0"/>
              <a:t> </a:t>
            </a:r>
            <a:r>
              <a:rPr lang="en-US" sz="1600" b="1" dirty="0" err="1"/>
              <a:t>ve</a:t>
            </a:r>
            <a:r>
              <a:rPr lang="en-US" sz="1600" b="1" dirty="0"/>
              <a:t> </a:t>
            </a:r>
            <a:r>
              <a:rPr lang="en-US" sz="1600" b="1" dirty="0" err="1"/>
              <a:t>dinamik</a:t>
            </a:r>
            <a:r>
              <a:rPr lang="en-US" sz="1600" b="1" dirty="0"/>
              <a:t> SQL:</a:t>
            </a:r>
            <a:r>
              <a:rPr lang="en-US" sz="1600" dirty="0"/>
              <a:t> </a:t>
            </a:r>
            <a:r>
              <a:rPr lang="en-US" sz="1600" dirty="0" err="1"/>
              <a:t>Gömülü</a:t>
            </a:r>
            <a:r>
              <a:rPr lang="en-US" sz="1600" dirty="0"/>
              <a:t> SQL </a:t>
            </a:r>
            <a:r>
              <a:rPr lang="en-US" sz="1600" dirty="0" err="1"/>
              <a:t>özellikleri</a:t>
            </a:r>
            <a:r>
              <a:rPr lang="en-US" sz="1600" dirty="0"/>
              <a:t>, SQL </a:t>
            </a:r>
            <a:r>
              <a:rPr lang="en-US" sz="1600" dirty="0" err="1"/>
              <a:t>kodunun</a:t>
            </a:r>
            <a:r>
              <a:rPr lang="en-US" sz="1600" dirty="0"/>
              <a:t> C </a:t>
            </a:r>
            <a:r>
              <a:rPr lang="en-US" sz="1600" dirty="0" err="1"/>
              <a:t>veya</a:t>
            </a:r>
            <a:r>
              <a:rPr lang="en-US" sz="1600" dirty="0"/>
              <a:t> COBOL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ana </a:t>
            </a:r>
            <a:r>
              <a:rPr lang="en-US" sz="1600" dirty="0" err="1"/>
              <a:t>dilden</a:t>
            </a:r>
            <a:r>
              <a:rPr lang="en-US" sz="1600" dirty="0"/>
              <a:t> </a:t>
            </a:r>
            <a:r>
              <a:rPr lang="en-US" sz="1600" dirty="0" err="1"/>
              <a:t>çağrılmasına</a:t>
            </a:r>
            <a:r>
              <a:rPr lang="en-US" sz="1600" dirty="0"/>
              <a:t> </a:t>
            </a:r>
            <a:r>
              <a:rPr lang="en-US" sz="1600" dirty="0" err="1"/>
              <a:t>olanak</a:t>
            </a:r>
            <a:r>
              <a:rPr lang="en-US" sz="1600" dirty="0"/>
              <a:t> </a:t>
            </a:r>
            <a:r>
              <a:rPr lang="en-US" sz="1600" dirty="0" err="1"/>
              <a:t>tanır</a:t>
            </a:r>
            <a:r>
              <a:rPr lang="en-US" sz="1600" dirty="0"/>
              <a:t>. </a:t>
            </a:r>
            <a:r>
              <a:rPr lang="en-US" sz="1600" dirty="0" err="1"/>
              <a:t>Dinamik</a:t>
            </a:r>
            <a:r>
              <a:rPr lang="en-US" sz="1600" dirty="0"/>
              <a:t> SQL </a:t>
            </a:r>
            <a:r>
              <a:rPr lang="en-US" sz="1600" dirty="0" err="1"/>
              <a:t>özellikleri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sorgunun</a:t>
            </a:r>
            <a:r>
              <a:rPr lang="en-US" sz="1600" dirty="0"/>
              <a:t> </a:t>
            </a:r>
            <a:r>
              <a:rPr lang="en-US" sz="1600" dirty="0" err="1"/>
              <a:t>çalışma</a:t>
            </a:r>
            <a:r>
              <a:rPr lang="en-US" sz="1600" dirty="0"/>
              <a:t> </a:t>
            </a:r>
            <a:r>
              <a:rPr lang="en-US" sz="1600" dirty="0" err="1"/>
              <a:t>zamanında</a:t>
            </a:r>
            <a:r>
              <a:rPr lang="en-US" sz="1600" dirty="0"/>
              <a:t> </a:t>
            </a:r>
            <a:r>
              <a:rPr lang="en-US" sz="1600" dirty="0" err="1"/>
              <a:t>oluşturulmasına</a:t>
            </a:r>
            <a:r>
              <a:rPr lang="en-US" sz="1600" dirty="0"/>
              <a:t> (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yürütülmesine</a:t>
            </a:r>
            <a:r>
              <a:rPr lang="en-US" sz="1600" dirty="0"/>
              <a:t>) </a:t>
            </a:r>
            <a:r>
              <a:rPr lang="en-US" sz="1600" dirty="0" err="1"/>
              <a:t>olanak</a:t>
            </a:r>
            <a:r>
              <a:rPr lang="en-US" sz="1600" dirty="0"/>
              <a:t> </a:t>
            </a:r>
            <a:r>
              <a:rPr lang="en-US" sz="1600" dirty="0" err="1"/>
              <a:t>tanır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45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EE76F-8532-2F67-9712-831715DA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3B4B-10F5-B7A1-60AD-9B269DDC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Küme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Karşılaştırma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Operatörleri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57D20-CC14-B14F-D070-5A112BBF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</a:rPr>
              <a:t>Küme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karşılaştırma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operatörleri</a:t>
            </a:r>
            <a:r>
              <a:rPr lang="en-US" sz="1200" dirty="0">
                <a:solidFill>
                  <a:srgbClr val="000000"/>
                </a:solidFill>
                <a:effectLst/>
              </a:rPr>
              <a:t> EXISTS, IN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UNIQUE'i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bunların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olumsuzlanmış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versiyonlarını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gördük</a:t>
            </a:r>
            <a:r>
              <a:rPr lang="en-US" sz="1200" dirty="0">
                <a:solidFill>
                  <a:srgbClr val="000000"/>
                </a:solidFill>
                <a:effectLst/>
              </a:rPr>
              <a:t>. SQL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ayrıca</a:t>
            </a:r>
            <a:r>
              <a:rPr lang="en-US" sz="1200" dirty="0">
                <a:solidFill>
                  <a:srgbClr val="000000"/>
                </a:solidFill>
                <a:effectLst/>
              </a:rPr>
              <a:t> op ANY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200" dirty="0">
                <a:solidFill>
                  <a:srgbClr val="000000"/>
                </a:solidFill>
                <a:effectLst/>
              </a:rPr>
              <a:t> op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ALL'ı</a:t>
            </a:r>
            <a:r>
              <a:rPr lang="en-US" sz="1200" dirty="0">
                <a:solidFill>
                  <a:srgbClr val="000000"/>
                </a:solidFill>
                <a:effectLst/>
              </a:rPr>
              <a:t> da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destekler</a:t>
            </a:r>
            <a:r>
              <a:rPr lang="en-US" sz="1200" dirty="0">
                <a:solidFill>
                  <a:srgbClr val="000000"/>
                </a:solidFill>
                <a:effectLst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burada</a:t>
            </a:r>
            <a:r>
              <a:rPr lang="en-US" sz="1200" dirty="0">
                <a:solidFill>
                  <a:srgbClr val="000000"/>
                </a:solidFill>
                <a:effectLst/>
              </a:rPr>
              <a:t> op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aritmetik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karşılaştırma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operatörlerinden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biridir</a:t>
            </a:r>
            <a:r>
              <a:rPr lang="en-US" sz="1200" dirty="0">
                <a:solidFill>
                  <a:srgbClr val="000000"/>
                </a:solidFill>
                <a:effectLst/>
              </a:rPr>
              <a:t> {&lt;, &lt;= , =, &lt;&gt;, &gt;=, &gt;}. (SOME da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mevcuttur</a:t>
            </a:r>
            <a:r>
              <a:rPr lang="en-US" sz="1200" dirty="0">
                <a:solidFill>
                  <a:srgbClr val="000000"/>
                </a:solidFill>
                <a:effectLst/>
              </a:rPr>
              <a:t>,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sadece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ANY'nin</a:t>
            </a:r>
            <a:r>
              <a:rPr lang="en-US" sz="1200" dirty="0">
                <a:solidFill>
                  <a:srgbClr val="000000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eşanlamlısıdır</a:t>
            </a:r>
            <a:r>
              <a:rPr lang="en-US" sz="1200" dirty="0">
                <a:solidFill>
                  <a:srgbClr val="000000"/>
                </a:solidFill>
                <a:effectLst/>
              </a:rPr>
              <a:t>.)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0000"/>
                </a:solidFill>
              </a:rPr>
              <a:t>(Q22) Horatio </a:t>
            </a:r>
            <a:r>
              <a:rPr lang="en-US" sz="1200" dirty="0" err="1">
                <a:solidFill>
                  <a:srgbClr val="000000"/>
                </a:solidFill>
              </a:rPr>
              <a:t>adlı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denizciden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daha</a:t>
            </a:r>
            <a:r>
              <a:rPr lang="en-US" sz="1200" dirty="0">
                <a:solidFill>
                  <a:srgbClr val="000000"/>
                </a:solidFill>
              </a:rPr>
              <a:t> iyi </a:t>
            </a:r>
            <a:r>
              <a:rPr lang="en-US" sz="1200" dirty="0" err="1">
                <a:solidFill>
                  <a:srgbClr val="000000"/>
                </a:solidFill>
              </a:rPr>
              <a:t>reytinge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sahip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denizcileri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bulun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sz="12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</a:rPr>
              <a:t>FROM Sailors S WHERE 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S.rating</a:t>
            </a:r>
            <a:r>
              <a:rPr lang="en-US" sz="1200" dirty="0">
                <a:solidFill>
                  <a:srgbClr val="000000"/>
                </a:solidFill>
                <a:effectLst/>
              </a:rPr>
              <a:t> &gt; ANY ( SELECT S2.rating</a:t>
            </a:r>
          </a:p>
          <a:p>
            <a:pPr marL="914400" lvl="2" indent="0">
              <a:lnSpc>
                <a:spcPct val="170000"/>
              </a:lnSpc>
              <a:buNone/>
            </a:pPr>
            <a:r>
              <a:rPr lang="en-US" sz="1200" dirty="0">
                <a:solidFill>
                  <a:srgbClr val="000000"/>
                </a:solidFill>
                <a:effectLst/>
              </a:rPr>
              <a:t>				    FROM Sailors S2 WHERE S2.sname = ‘Horatio’ )</a:t>
            </a:r>
            <a:endParaRPr lang="en-US" sz="12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0000"/>
                </a:solidFill>
              </a:rPr>
              <a:t>Horatio </a:t>
            </a:r>
            <a:r>
              <a:rPr lang="en-US" sz="1200" dirty="0" err="1">
                <a:solidFill>
                  <a:srgbClr val="000000"/>
                </a:solidFill>
              </a:rPr>
              <a:t>adında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birden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fazla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denizci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varsa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bu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sorgu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derecesi</a:t>
            </a:r>
            <a:r>
              <a:rPr lang="en-US" sz="1200" dirty="0">
                <a:solidFill>
                  <a:srgbClr val="000000"/>
                </a:solidFill>
              </a:rPr>
              <a:t> Horatio </a:t>
            </a:r>
            <a:r>
              <a:rPr lang="en-US" sz="1200" dirty="0" err="1">
                <a:solidFill>
                  <a:srgbClr val="000000"/>
                </a:solidFill>
              </a:rPr>
              <a:t>adındaki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bir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denizciden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daha</a:t>
            </a:r>
            <a:r>
              <a:rPr lang="en-US" sz="1200" dirty="0">
                <a:solidFill>
                  <a:srgbClr val="000000"/>
                </a:solidFill>
              </a:rPr>
              <a:t> iyi </a:t>
            </a:r>
            <a:r>
              <a:rPr lang="en-US" sz="1200" dirty="0" err="1">
                <a:solidFill>
                  <a:srgbClr val="000000"/>
                </a:solidFill>
              </a:rPr>
              <a:t>olan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tüm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denizcileri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bulur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200" dirty="0">
                <a:solidFill>
                  <a:srgbClr val="000000"/>
                </a:solidFill>
              </a:rPr>
              <a:t>Peki </a:t>
            </a:r>
            <a:r>
              <a:rPr lang="en-US" sz="1200" dirty="0" err="1">
                <a:solidFill>
                  <a:srgbClr val="000000"/>
                </a:solidFill>
              </a:rPr>
              <a:t>ya</a:t>
            </a:r>
            <a:r>
              <a:rPr lang="en-US" sz="1200" dirty="0">
                <a:solidFill>
                  <a:srgbClr val="000000"/>
                </a:solidFill>
              </a:rPr>
              <a:t> Horatio </a:t>
            </a:r>
            <a:r>
              <a:rPr lang="en-US" sz="1200" dirty="0" err="1">
                <a:solidFill>
                  <a:srgbClr val="000000"/>
                </a:solidFill>
              </a:rPr>
              <a:t>adında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bir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denizci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olmasaydı</a:t>
            </a:r>
            <a:r>
              <a:rPr lang="en-US" sz="1200" dirty="0">
                <a:solidFill>
                  <a:srgbClr val="000000"/>
                </a:solidFill>
              </a:rPr>
              <a:t>? Bu </a:t>
            </a:r>
            <a:r>
              <a:rPr lang="en-US" sz="1200" dirty="0" err="1">
                <a:solidFill>
                  <a:srgbClr val="000000"/>
                </a:solidFill>
              </a:rPr>
              <a:t>durumda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S.rating</a:t>
            </a:r>
            <a:r>
              <a:rPr lang="en-US" sz="1200" dirty="0">
                <a:solidFill>
                  <a:srgbClr val="000000"/>
                </a:solidFill>
              </a:rPr>
              <a:t> &gt; ANY. . . </a:t>
            </a:r>
            <a:r>
              <a:rPr lang="en-US" sz="1200" dirty="0" err="1">
                <a:solidFill>
                  <a:srgbClr val="000000"/>
                </a:solidFill>
              </a:rPr>
              <a:t>karşılaştırması</a:t>
            </a:r>
            <a:r>
              <a:rPr lang="en-US" sz="1200" dirty="0">
                <a:solidFill>
                  <a:srgbClr val="000000"/>
                </a:solidFill>
              </a:rPr>
              <a:t> false </a:t>
            </a:r>
            <a:r>
              <a:rPr lang="en-US" sz="1200" dirty="0" err="1">
                <a:solidFill>
                  <a:srgbClr val="000000"/>
                </a:solidFill>
              </a:rPr>
              <a:t>döndürecek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şekilde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tanımlanır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ve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yukarıdaki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sorgu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boş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bir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yanıt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kümesi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döndürür</a:t>
            </a:r>
            <a:r>
              <a:rPr lang="en-US" sz="12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200" dirty="0" err="1">
                <a:solidFill>
                  <a:srgbClr val="000000"/>
                </a:solidFill>
              </a:rPr>
              <a:t>ANY'yi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içeren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karşılaştırmaları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anlamak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için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karşılaştırmanın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tekrar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tekrar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yapıldığını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düşünmek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yararlıdır</a:t>
            </a:r>
            <a:r>
              <a:rPr lang="en-US" sz="1200" dirty="0">
                <a:solidFill>
                  <a:srgbClr val="000000"/>
                </a:solidFill>
              </a:rPr>
              <a:t>. </a:t>
            </a:r>
            <a:r>
              <a:rPr lang="en-US" sz="1200" dirty="0" err="1">
                <a:solidFill>
                  <a:srgbClr val="000000"/>
                </a:solidFill>
              </a:rPr>
              <a:t>Yukarıdaki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örnekte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S.rating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iç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içe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sorguya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yanıt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olan</a:t>
            </a:r>
            <a:r>
              <a:rPr lang="en-US" sz="1200" dirty="0">
                <a:solidFill>
                  <a:srgbClr val="000000"/>
                </a:solidFill>
              </a:rPr>
              <a:t> her </a:t>
            </a:r>
            <a:r>
              <a:rPr lang="en-US" sz="1200" dirty="0" err="1">
                <a:solidFill>
                  <a:srgbClr val="000000"/>
                </a:solidFill>
              </a:rPr>
              <a:t>derecelendirme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değeriyle</a:t>
            </a:r>
            <a:r>
              <a:rPr lang="en-US" sz="1200" dirty="0">
                <a:solidFill>
                  <a:srgbClr val="000000"/>
                </a:solidFill>
              </a:rPr>
              <a:t> art </a:t>
            </a:r>
            <a:r>
              <a:rPr lang="en-US" sz="1200" dirty="0" err="1">
                <a:solidFill>
                  <a:srgbClr val="000000"/>
                </a:solidFill>
              </a:rPr>
              <a:t>arda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karşılaştırılır</a:t>
            </a:r>
            <a:r>
              <a:rPr lang="en-US" sz="1200" dirty="0">
                <a:solidFill>
                  <a:srgbClr val="000000"/>
                </a:solidFill>
              </a:rPr>
              <a:t>. </a:t>
            </a:r>
            <a:r>
              <a:rPr lang="en-US" sz="1200" dirty="0" err="1">
                <a:solidFill>
                  <a:srgbClr val="000000"/>
                </a:solidFill>
              </a:rPr>
              <a:t>Sezgisel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olarak</a:t>
            </a:r>
            <a:r>
              <a:rPr lang="en-US" sz="1200" dirty="0">
                <a:solidFill>
                  <a:srgbClr val="000000"/>
                </a:solidFill>
              </a:rPr>
              <a:t>, alt </a:t>
            </a:r>
            <a:r>
              <a:rPr lang="en-US" sz="1200" dirty="0" err="1">
                <a:solidFill>
                  <a:srgbClr val="000000"/>
                </a:solidFill>
              </a:rPr>
              <a:t>sorgu</a:t>
            </a:r>
            <a:r>
              <a:rPr lang="en-US" sz="1200" dirty="0">
                <a:solidFill>
                  <a:srgbClr val="000000"/>
                </a:solidFill>
              </a:rPr>
              <a:t>, </a:t>
            </a:r>
            <a:r>
              <a:rPr lang="en-US" sz="1200" dirty="0" err="1">
                <a:solidFill>
                  <a:srgbClr val="000000"/>
                </a:solidFill>
              </a:rPr>
              <a:t>S.rating</a:t>
            </a:r>
            <a:r>
              <a:rPr lang="en-US" sz="1200" dirty="0">
                <a:solidFill>
                  <a:srgbClr val="000000"/>
                </a:solidFill>
              </a:rPr>
              <a:t> &gt; ANY. . .'</a:t>
            </a:r>
            <a:r>
              <a:rPr lang="en-US" sz="1200" dirty="0" err="1">
                <a:solidFill>
                  <a:srgbClr val="000000"/>
                </a:solidFill>
              </a:rPr>
              <a:t>nin</a:t>
            </a:r>
            <a:r>
              <a:rPr lang="en-US" sz="1200" dirty="0">
                <a:solidFill>
                  <a:srgbClr val="000000"/>
                </a:solidFill>
              </a:rPr>
              <a:t> true </a:t>
            </a:r>
            <a:r>
              <a:rPr lang="en-US" sz="1200" dirty="0" err="1">
                <a:solidFill>
                  <a:srgbClr val="000000"/>
                </a:solidFill>
              </a:rPr>
              <a:t>döndürmesi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için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karşılaştırmayı</a:t>
            </a:r>
            <a:r>
              <a:rPr lang="en-US" sz="1200" dirty="0">
                <a:solidFill>
                  <a:srgbClr val="000000"/>
                </a:solidFill>
              </a:rPr>
              <a:t> true </a:t>
            </a:r>
            <a:r>
              <a:rPr lang="en-US" sz="1200" dirty="0" err="1">
                <a:solidFill>
                  <a:srgbClr val="000000"/>
                </a:solidFill>
              </a:rPr>
              <a:t>yapan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bir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satır</a:t>
            </a:r>
            <a:r>
              <a:rPr lang="en-US" sz="1200" dirty="0">
                <a:solidFill>
                  <a:srgbClr val="000000"/>
                </a:solidFill>
              </a:rPr>
              <a:t> </a:t>
            </a:r>
            <a:r>
              <a:rPr lang="en-US" sz="1200" dirty="0" err="1">
                <a:solidFill>
                  <a:srgbClr val="000000"/>
                </a:solidFill>
              </a:rPr>
              <a:t>döndürmelidir</a:t>
            </a:r>
            <a:r>
              <a:rPr lang="en-US" sz="12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B4DDD8A-1E6E-F5A9-4C3B-94465A1AB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61B8826C-5B4E-D83D-F10E-214FFE5EC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98C98578-3FB8-7A71-B4DE-D52DF9E49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94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08925-9C0F-CF68-C7BF-FD8468469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A202-C6D8-2615-9206-3F273ABD3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Küme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Karşılaştırma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Operatörleri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F24A-38DC-20D7-E709-A1193EE4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(Q24) En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yüksek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puana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denizcileri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bulun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</a:rPr>
              <a:t>FROM Sailors S 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S.rating</a:t>
            </a:r>
            <a:r>
              <a:rPr lang="en-US" sz="1400" dirty="0">
                <a:solidFill>
                  <a:srgbClr val="000000"/>
                </a:solidFill>
                <a:effectLst/>
              </a:rPr>
              <a:t> &gt;= ALL ( SELECT S2.rating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			FROM Sailors S2 )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Alt </a:t>
            </a:r>
            <a:r>
              <a:rPr lang="en-US" sz="1400" dirty="0" err="1">
                <a:solidFill>
                  <a:srgbClr val="000000"/>
                </a:solidFill>
              </a:rPr>
              <a:t>sorgu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Sailors'daki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tüm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derecelendirme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değerlerinin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kümesini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hesaplar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Dış</a:t>
            </a:r>
            <a:r>
              <a:rPr lang="en-US" sz="1400" dirty="0">
                <a:solidFill>
                  <a:srgbClr val="000000"/>
                </a:solidFill>
              </a:rPr>
              <a:t> WHERE </a:t>
            </a:r>
            <a:r>
              <a:rPr lang="en-US" sz="1400" dirty="0" err="1">
                <a:solidFill>
                  <a:srgbClr val="000000"/>
                </a:solidFill>
              </a:rPr>
              <a:t>koşulu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yalnızca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S.rating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derecelendirme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değerlerinin</a:t>
            </a:r>
            <a:r>
              <a:rPr lang="en-US" sz="1400" dirty="0">
                <a:solidFill>
                  <a:srgbClr val="000000"/>
                </a:solidFill>
              </a:rPr>
              <a:t> her </a:t>
            </a:r>
            <a:r>
              <a:rPr lang="en-US" sz="1400" dirty="0" err="1">
                <a:solidFill>
                  <a:srgbClr val="000000"/>
                </a:solidFill>
              </a:rPr>
              <a:t>birinden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büyük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eşit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olduğunda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yani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büyük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derecelendirme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olduğunda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karşılanır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Q3 </a:t>
            </a:r>
            <a:r>
              <a:rPr lang="en-US" sz="1400" dirty="0" err="1">
                <a:solidFill>
                  <a:srgbClr val="000000"/>
                </a:solidFill>
              </a:rPr>
              <a:t>örneğinde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koşul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yalnızca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derecelendirme</a:t>
            </a:r>
            <a:r>
              <a:rPr lang="en-US" sz="1400" dirty="0">
                <a:solidFill>
                  <a:srgbClr val="000000"/>
                </a:solidFill>
              </a:rPr>
              <a:t> 10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karşılanır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yanıt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derecelendirmeye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sahip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sid'lerini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yani</a:t>
            </a:r>
            <a:r>
              <a:rPr lang="en-US" sz="1400" dirty="0">
                <a:solidFill>
                  <a:srgbClr val="000000"/>
                </a:solidFill>
              </a:rPr>
              <a:t> 58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71'i </a:t>
            </a:r>
            <a:r>
              <a:rPr lang="en-US" sz="1400" dirty="0" err="1">
                <a:solidFill>
                  <a:srgbClr val="000000"/>
                </a:solidFill>
              </a:rPr>
              <a:t>içerir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IN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NOT </a:t>
            </a:r>
            <a:r>
              <a:rPr lang="en-US" sz="1400" dirty="0" err="1">
                <a:solidFill>
                  <a:srgbClr val="000000"/>
                </a:solidFill>
              </a:rPr>
              <a:t>IN'in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sırasıyla</a:t>
            </a:r>
            <a:r>
              <a:rPr lang="en-US" sz="1400" dirty="0">
                <a:solidFill>
                  <a:srgbClr val="000000"/>
                </a:solidFill>
              </a:rPr>
              <a:t> = ANY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&lt;&gt; </a:t>
            </a:r>
            <a:r>
              <a:rPr lang="en-US" sz="1400" dirty="0" err="1">
                <a:solidFill>
                  <a:srgbClr val="000000"/>
                </a:solidFill>
              </a:rPr>
              <a:t>ALL'a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eşdeğer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olduğunu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unutmayın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2F1F626-6B55-7431-10C2-C98463B70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3AFF8AD2-9FAB-A3D6-3E26-4C4AB21B2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E421C114-C210-90B8-997B-6BEA83D26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1774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3E88C-DCBF-52D4-BDF9-0C2C4FFF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90A4-F147-F482-4D16-2810B9B35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Küme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Karşılaştırma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Operatörleri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3D2BA-65A8-DF9A-DBFE-3AB7EF341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(Q6) Hem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kırmızı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hem de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yeşil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tekne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ayırtmış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denizcilerin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isimlerini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bulunuz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</a:rPr>
              <a:t>FROM Sailors S, Reserves R, Boats B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B.color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‘red’ AND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IN ( SELECT S2.sid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		FROM Sailors S2, Boats B2, Reserves R2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		WHERE S2.sid = R2.sid AND R2.bid = B2.bid AND B2.color = ‘green’ )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Bu </a:t>
            </a:r>
            <a:r>
              <a:rPr lang="en-US" sz="1400" dirty="0" err="1">
                <a:solidFill>
                  <a:srgbClr val="000000"/>
                </a:solidFill>
              </a:rPr>
              <a:t>sorgu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anlaşılabilir</a:t>
            </a:r>
            <a:r>
              <a:rPr lang="en-US" sz="1400" dirty="0">
                <a:solidFill>
                  <a:srgbClr val="000000"/>
                </a:solidFill>
              </a:rPr>
              <a:t>: "</a:t>
            </a:r>
            <a:r>
              <a:rPr lang="en-US" sz="1400" dirty="0" err="1">
                <a:solidFill>
                  <a:srgbClr val="000000"/>
                </a:solidFill>
              </a:rPr>
              <a:t>Kırmızı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ayırmış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ayrıca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yeşil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ayırmış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sid'leri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kümesine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dahil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tüm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</a:t>
            </a:r>
            <a:r>
              <a:rPr lang="en-US" sz="1400" dirty="0">
                <a:solidFill>
                  <a:srgbClr val="000000"/>
                </a:solidFill>
              </a:rPr>
              <a:t> bul." </a:t>
            </a:r>
            <a:r>
              <a:rPr lang="en-US" sz="1400" dirty="0" err="1">
                <a:solidFill>
                  <a:srgbClr val="000000"/>
                </a:solidFill>
              </a:rPr>
              <a:t>Sorgunun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formülasyonu</a:t>
            </a:r>
            <a:r>
              <a:rPr lang="en-US" sz="1400" dirty="0">
                <a:solidFill>
                  <a:srgbClr val="000000"/>
                </a:solidFill>
              </a:rPr>
              <a:t>, INTERSECT </a:t>
            </a:r>
            <a:r>
              <a:rPr lang="en-US" sz="1400" dirty="0" err="1">
                <a:solidFill>
                  <a:srgbClr val="000000"/>
                </a:solidFill>
              </a:rPr>
              <a:t>içeren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sorguların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sisteminizin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INTERSECT'i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destekleyip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desteklemediğini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bilmek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yararlı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 IN </a:t>
            </a:r>
            <a:r>
              <a:rPr lang="en-US" sz="1400" dirty="0" err="1">
                <a:solidFill>
                  <a:srgbClr val="000000"/>
                </a:solidFill>
              </a:rPr>
              <a:t>kullanılarak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nasıl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yeniden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yazılabileceğini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gösterir</a:t>
            </a:r>
            <a:r>
              <a:rPr lang="en-US" sz="1400" dirty="0">
                <a:solidFill>
                  <a:srgbClr val="000000"/>
                </a:solidFill>
              </a:rPr>
              <a:t>. EXCEPT </a:t>
            </a:r>
            <a:r>
              <a:rPr lang="en-US" sz="1400" dirty="0" err="1">
                <a:solidFill>
                  <a:srgbClr val="000000"/>
                </a:solidFill>
              </a:rPr>
              <a:t>kullanan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sorgular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benzer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şekilde</a:t>
            </a:r>
            <a:r>
              <a:rPr lang="en-US" sz="1400" dirty="0">
                <a:solidFill>
                  <a:srgbClr val="000000"/>
                </a:solidFill>
              </a:rPr>
              <a:t> NOT IN </a:t>
            </a:r>
            <a:r>
              <a:rPr lang="en-US" sz="1400" dirty="0" err="1">
                <a:solidFill>
                  <a:srgbClr val="000000"/>
                </a:solidFill>
              </a:rPr>
              <a:t>kullanılarak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yeniden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yazılabilir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Kırmızı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ayırmış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ancak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yeşil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ayırmamış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sid'lerini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bulmak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önceki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sorgudaki</a:t>
            </a:r>
            <a:r>
              <a:rPr lang="en-US" sz="1400" dirty="0">
                <a:solidFill>
                  <a:srgbClr val="000000"/>
                </a:solidFill>
              </a:rPr>
              <a:t> IN </a:t>
            </a:r>
            <a:r>
              <a:rPr lang="en-US" sz="1400" dirty="0" err="1">
                <a:solidFill>
                  <a:srgbClr val="000000"/>
                </a:solidFill>
              </a:rPr>
              <a:t>anahtar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kelimesini</a:t>
            </a:r>
            <a:r>
              <a:rPr lang="en-US" sz="1400" dirty="0">
                <a:solidFill>
                  <a:srgbClr val="000000"/>
                </a:solidFill>
              </a:rPr>
              <a:t> NOT IN </a:t>
            </a:r>
            <a:r>
              <a:rPr lang="en-US" sz="1400" dirty="0" err="1">
                <a:solidFill>
                  <a:srgbClr val="000000"/>
                </a:solidFill>
              </a:rPr>
              <a:t>ile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değiştirebiliriz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12074707-FA84-1A99-64FA-72B04FFD7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CEDC70A4-60EF-481F-A5D8-D9B84201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371CC0BD-F5E2-EEC6-2EAB-AF4BCC891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263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1637-3960-8F7F-DAE7-451A4C60E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ACA5C-38FF-AF58-3E1E-34C76B35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B0F0"/>
                </a:solidFill>
              </a:rPr>
              <a:t>Küme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Karşılaştırma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 err="1">
                <a:solidFill>
                  <a:srgbClr val="00B0F0"/>
                </a:solidFill>
              </a:rPr>
              <a:t>Operatörleri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AC357-ECAF-D68E-9C71-EA6D2FC6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Görünen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o ki,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sorguyu</a:t>
            </a:r>
            <a:r>
              <a:rPr lang="en-US" sz="1400" dirty="0">
                <a:solidFill>
                  <a:srgbClr val="000000"/>
                </a:solidFill>
                <a:effectLst/>
              </a:rPr>
              <a:t> (Q6) INTERSECT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kullanarak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yazmak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karmaşıktır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çünkü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denizcileri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tanımlamak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kesişirken</a:t>
            </a:r>
            <a:r>
              <a:rPr lang="en-US" sz="1400" dirty="0">
                <a:solidFill>
                  <a:srgbClr val="000000"/>
                </a:solidFill>
                <a:effectLst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sid'leri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kullanmamız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denizcilerin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isimlerini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döndürmemiz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gerekiyor</a:t>
            </a:r>
            <a:r>
              <a:rPr lang="en-US" sz="1400" dirty="0">
                <a:solidFill>
                  <a:srgbClr val="000000"/>
                </a:solidFill>
                <a:effectLst/>
              </a:rPr>
              <a:t>: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SELECT S3.sname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FROM Sailors S3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WHERE S3.sid IN (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rgbClr val="000000"/>
                </a:solidFill>
                <a:effectLst/>
              </a:rPr>
              <a:t>( 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R.sid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		</a:t>
            </a:r>
            <a:r>
              <a:rPr lang="en-US" sz="1400" dirty="0">
                <a:solidFill>
                  <a:srgbClr val="000000"/>
                </a:solidFill>
                <a:effectLst/>
              </a:rPr>
              <a:t>FROM Boats B, Reserves R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B.color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‘red’ )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INTERSECT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(SELECT R2.sid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FROM Boats B2, Reserves R2</a:t>
            </a:r>
          </a:p>
          <a:p>
            <a:pPr marL="914400" lvl="2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	WHERE R2.bid = B2.bid AND B2.color = ‘green’ ))</a:t>
            </a:r>
          </a:p>
          <a:p>
            <a:pPr>
              <a:lnSpc>
                <a:spcPct val="160000"/>
              </a:lnSpc>
            </a:pP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1A1923D-2218-58CA-DB94-18141EA0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DCDBF7BC-02FF-0ED3-D4A0-0BA9CA7DA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632D1872-B26B-9B8D-80F8-956E47359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54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7E37F-2328-CB5A-5875-2203C9B4D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E175-77BF-0FA9-16E4-2D7F11929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TOPLAM (AGGREGATE) OPERATÖRLER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2711-8A33-1AF6-9A9A-1ADDD6B0E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Basitçe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almanın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sıra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genellikle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bazı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hesaplamalar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özetlemeler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yapmak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isteriz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bölümde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önce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belirttiğimiz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</a:rPr>
              <a:t>, SQL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aritmetik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ifadelerin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kullanımına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izin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verir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Şimdi</a:t>
            </a:r>
            <a:r>
              <a:rPr lang="en-US" sz="1400" dirty="0">
                <a:solidFill>
                  <a:srgbClr val="000000"/>
                </a:solidFill>
                <a:effectLst/>
              </a:rPr>
              <a:t> MIN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SUM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gibi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toplu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değerleri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hesaplamak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güçlü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yapı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sınıfını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alacağız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özellikler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cebirin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önemli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uzantısını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temsil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eder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SQL,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herhangi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sütununa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A'ya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uygulanabilen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beş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toplu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işlemi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destekler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: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</a:rPr>
              <a:t>COUNT ([DISTINCT] A): 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sütunundaki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benzersiz</a:t>
            </a:r>
            <a:r>
              <a:rPr lang="en-US" sz="1400" dirty="0">
                <a:solidFill>
                  <a:srgbClr val="000000"/>
                </a:solidFill>
                <a:effectLst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değerlerin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sayısı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</a:rPr>
              <a:t>SUM ([DISTINCT] A): 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sütunundaki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benzersiz</a:t>
            </a:r>
            <a:r>
              <a:rPr lang="en-US" sz="1400" dirty="0">
                <a:solidFill>
                  <a:srgbClr val="000000"/>
                </a:solidFill>
                <a:effectLst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değerlerin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toplamı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</a:rPr>
              <a:t>AVG ([DISTINCT] A): 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sütunundaki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benzersiz</a:t>
            </a:r>
            <a:r>
              <a:rPr lang="en-US" sz="1400" dirty="0">
                <a:solidFill>
                  <a:srgbClr val="000000"/>
                </a:solidFill>
                <a:effectLst/>
              </a:rPr>
              <a:t>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değerlerin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ortalaması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</a:rPr>
              <a:t>MAX (A): 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sütunundaki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maksimum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değer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 marL="342900" indent="-342900">
              <a:lnSpc>
                <a:spcPct val="160000"/>
              </a:lnSpc>
              <a:buFont typeface="+mj-lt"/>
              <a:buAutoNum type="arabicPeriod"/>
            </a:pPr>
            <a:r>
              <a:rPr lang="en-US" sz="1400" dirty="0">
                <a:solidFill>
                  <a:srgbClr val="000000"/>
                </a:solidFill>
                <a:effectLst/>
              </a:rPr>
              <a:t>MIN (A): 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sütunundaki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minimum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değer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DISTINCT'i</a:t>
            </a:r>
            <a:r>
              <a:rPr lang="en-US" sz="1400" dirty="0">
                <a:solidFill>
                  <a:srgbClr val="000000"/>
                </a:solidFill>
                <a:effectLst/>
              </a:rPr>
              <a:t> MIN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MAX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birlikte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belirtmenin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anlamı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olmadığını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unutmayın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(SQL-92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bunu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engellemez</a:t>
            </a:r>
            <a:r>
              <a:rPr lang="en-US" sz="1400" dirty="0">
                <a:solidFill>
                  <a:srgbClr val="000000"/>
                </a:solidFill>
                <a:effectLst/>
              </a:rPr>
              <a:t>).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FD5153E-E52F-F2B9-9651-4CBC3D1D8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961F0B28-D5F7-68A3-BC8A-67BDA5E99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14C56AE2-69CB-55E6-5F03-839F8B270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79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11572-F326-6103-C6A7-F7D908F0B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9A9D-BF1A-EEED-9277-49ED12A8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TOPLAM (AGGREGATE) OPERATÖRLER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5545-8502-A150-DB86-998CE4AF2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(Q25)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Tüm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denizcilerin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yaş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ortalamasını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bulun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	SELECT AVG(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r>
              <a:rPr lang="en-US" sz="1400" dirty="0">
                <a:solidFill>
                  <a:srgbClr val="000000"/>
                </a:solidFill>
              </a:rPr>
              <a:t>) FROM Sailors S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S3 </a:t>
            </a:r>
            <a:r>
              <a:rPr lang="en-US" sz="1400" dirty="0" err="1">
                <a:solidFill>
                  <a:srgbClr val="000000"/>
                </a:solidFill>
              </a:rPr>
              <a:t>örneğinde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ortalama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</a:t>
            </a:r>
            <a:r>
              <a:rPr lang="en-US" sz="1400" dirty="0">
                <a:solidFill>
                  <a:srgbClr val="000000"/>
                </a:solidFill>
              </a:rPr>
              <a:t> 37,4'tür. </a:t>
            </a:r>
            <a:r>
              <a:rPr lang="en-US" sz="1400" dirty="0" err="1">
                <a:solidFill>
                  <a:srgbClr val="000000"/>
                </a:solidFill>
              </a:rPr>
              <a:t>Elbette</a:t>
            </a:r>
            <a:r>
              <a:rPr lang="en-US" sz="1400" dirty="0">
                <a:solidFill>
                  <a:srgbClr val="000000"/>
                </a:solidFill>
              </a:rPr>
              <a:t>, WHERE </a:t>
            </a:r>
            <a:r>
              <a:rPr lang="en-US" sz="1400" dirty="0" err="1">
                <a:solidFill>
                  <a:srgbClr val="000000"/>
                </a:solidFill>
              </a:rPr>
              <a:t>ifadesi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ortalama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hesaplanmasında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dikkate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alınan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sınırlamak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kullanılabilir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60000"/>
              </a:lnSpc>
            </a:pP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(Q26) 10 </a:t>
            </a:r>
            <a:r>
              <a:rPr lang="en-US" sz="1400" dirty="0" err="1">
                <a:solidFill>
                  <a:srgbClr val="000000"/>
                </a:solidFill>
              </a:rPr>
              <a:t>puanlı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ortalama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bulun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	SELECT AVG(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 err="1">
                <a:solidFill>
                  <a:srgbClr val="000000"/>
                </a:solidFill>
              </a:rPr>
              <a:t>FRoM</a:t>
            </a:r>
            <a:r>
              <a:rPr lang="en-US" sz="1400" dirty="0">
                <a:solidFill>
                  <a:srgbClr val="000000"/>
                </a:solidFill>
              </a:rPr>
              <a:t> Sailors S WHERE </a:t>
            </a:r>
            <a:r>
              <a:rPr lang="en-US" sz="1400" dirty="0" err="1">
                <a:solidFill>
                  <a:srgbClr val="000000"/>
                </a:solidFill>
              </a:rPr>
              <a:t>S.rating</a:t>
            </a:r>
            <a:r>
              <a:rPr lang="en-US" sz="1400" dirty="0">
                <a:solidFill>
                  <a:srgbClr val="000000"/>
                </a:solidFill>
              </a:rPr>
              <a:t>=10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İki </a:t>
            </a:r>
            <a:r>
              <a:rPr lang="en-US" sz="1400" dirty="0" err="1">
                <a:solidFill>
                  <a:srgbClr val="000000"/>
                </a:solidFill>
              </a:rPr>
              <a:t>tane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böyle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</a:t>
            </a:r>
            <a:r>
              <a:rPr lang="en-US" sz="1400" dirty="0">
                <a:solidFill>
                  <a:srgbClr val="000000"/>
                </a:solidFill>
              </a:rPr>
              <a:t> var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ortalama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yaşları</a:t>
            </a:r>
            <a:r>
              <a:rPr lang="en-US" sz="1400" dirty="0">
                <a:solidFill>
                  <a:srgbClr val="000000"/>
                </a:solidFill>
              </a:rPr>
              <a:t> 25,5. </a:t>
            </a:r>
            <a:r>
              <a:rPr lang="en-US" sz="1400" dirty="0" err="1">
                <a:solidFill>
                  <a:srgbClr val="000000"/>
                </a:solidFill>
              </a:rPr>
              <a:t>Yukarıdaki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sorgularda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genç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 err="1">
                <a:solidFill>
                  <a:srgbClr val="000000"/>
                </a:solidFill>
              </a:rPr>
              <a:t>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yaşlı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 err="1">
                <a:solidFill>
                  <a:srgbClr val="000000"/>
                </a:solidFill>
              </a:rPr>
              <a:t>denizcinin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bulmak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AVG </a:t>
            </a:r>
            <a:r>
              <a:rPr lang="en-US" sz="1400" dirty="0" err="1">
                <a:solidFill>
                  <a:srgbClr val="000000"/>
                </a:solidFill>
              </a:rPr>
              <a:t>yerine</a:t>
            </a:r>
            <a:r>
              <a:rPr lang="en-US" sz="1400" dirty="0">
                <a:solidFill>
                  <a:srgbClr val="000000"/>
                </a:solidFill>
              </a:rPr>
              <a:t> MIN (</a:t>
            </a:r>
            <a:r>
              <a:rPr lang="en-US" sz="1400" dirty="0" err="1">
                <a:solidFill>
                  <a:srgbClr val="000000"/>
                </a:solidFill>
              </a:rPr>
              <a:t>veya</a:t>
            </a:r>
            <a:r>
              <a:rPr lang="en-US" sz="1400" dirty="0">
                <a:solidFill>
                  <a:srgbClr val="000000"/>
                </a:solidFill>
              </a:rPr>
              <a:t> MAX) </a:t>
            </a:r>
            <a:r>
              <a:rPr lang="en-US" sz="1400" dirty="0" err="1">
                <a:solidFill>
                  <a:srgbClr val="000000"/>
                </a:solidFill>
              </a:rPr>
              <a:t>kullanılabilir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99939B9-92D0-D27A-8EED-53D6F9F7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1E103794-0CEA-DD51-00FC-27693D01C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1E8E3B23-A261-ADC1-BB4C-EC34DBE81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15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50351-6E2F-44AD-69D6-5E2529A85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308F-3CFC-AA6F-FDB0-7713F0E2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TOPLAM (AGGREGATE) OPERATÖRLER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3576-BA50-68DB-7D83-AA096C860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(Q27) En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yaşlı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denizcinin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adını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yaşını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bulun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sorguyu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cevaplamak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şu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girişimi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düşünün</a:t>
            </a:r>
            <a:r>
              <a:rPr lang="en-US" sz="1400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SELECT </a:t>
            </a:r>
            <a:r>
              <a:rPr lang="en-US" sz="1400" dirty="0" err="1">
                <a:solidFill>
                  <a:srgbClr val="000000"/>
                </a:solidFill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, MAX (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r>
              <a:rPr lang="en-US" sz="1400" dirty="0">
                <a:solidFill>
                  <a:srgbClr val="000000"/>
                </a:solidFill>
              </a:rPr>
              <a:t>) FROM Sailors S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Bu </a:t>
            </a:r>
            <a:r>
              <a:rPr lang="en-US" sz="1400" dirty="0" err="1">
                <a:solidFill>
                  <a:srgbClr val="000000"/>
                </a:solidFill>
              </a:rPr>
              <a:t>sorgunun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amacı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yalnızca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maksimum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değil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aynı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zamanda</a:t>
            </a:r>
            <a:r>
              <a:rPr lang="en-US" sz="1400" dirty="0">
                <a:solidFill>
                  <a:srgbClr val="000000"/>
                </a:solidFill>
              </a:rPr>
              <a:t> o </a:t>
            </a:r>
            <a:r>
              <a:rPr lang="en-US" sz="1400" dirty="0" err="1">
                <a:solidFill>
                  <a:srgbClr val="000000"/>
                </a:solidFill>
              </a:rPr>
              <a:t>yaştaki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adını</a:t>
            </a:r>
            <a:r>
              <a:rPr lang="en-US" sz="1400" dirty="0">
                <a:solidFill>
                  <a:srgbClr val="000000"/>
                </a:solidFill>
              </a:rPr>
              <a:t> da </a:t>
            </a:r>
            <a:r>
              <a:rPr lang="en-US" sz="1400" dirty="0" err="1">
                <a:solidFill>
                  <a:srgbClr val="000000"/>
                </a:solidFill>
              </a:rPr>
              <a:t>döndürmektir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Ancak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SQL'de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yasadışıdır</a:t>
            </a:r>
            <a:r>
              <a:rPr lang="en-US" sz="1400" dirty="0">
                <a:solidFill>
                  <a:srgbClr val="000000"/>
                </a:solidFill>
              </a:rPr>
              <a:t>; SELECT </a:t>
            </a:r>
            <a:r>
              <a:rPr lang="en-US" sz="1400" dirty="0" err="1">
                <a:solidFill>
                  <a:srgbClr val="000000"/>
                </a:solidFill>
              </a:rPr>
              <a:t>ifadesi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toplu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işlem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kullanıyorsa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sorgu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GROUP BY </a:t>
            </a:r>
            <a:r>
              <a:rPr lang="en-US" sz="1400" dirty="0" err="1">
                <a:solidFill>
                  <a:srgbClr val="000000"/>
                </a:solidFill>
              </a:rPr>
              <a:t>ifadesi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içermediği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sürece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yalnızca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toplu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işlemleri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kullanmalıdır</a:t>
            </a:r>
            <a:r>
              <a:rPr lang="en-US" sz="1400" dirty="0">
                <a:solidFill>
                  <a:srgbClr val="000000"/>
                </a:solidFill>
              </a:rPr>
              <a:t>! (Bu </a:t>
            </a:r>
            <a:r>
              <a:rPr lang="en-US" sz="1400" dirty="0" err="1">
                <a:solidFill>
                  <a:srgbClr val="000000"/>
                </a:solidFill>
              </a:rPr>
              <a:t>kısıtlamanın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ardındaki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sezgi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Bölüm</a:t>
            </a:r>
            <a:r>
              <a:rPr lang="en-US" sz="1400" dirty="0">
                <a:solidFill>
                  <a:srgbClr val="000000"/>
                </a:solidFill>
              </a:rPr>
              <a:t> 5.5.1'deki GROUP BY </a:t>
            </a:r>
            <a:r>
              <a:rPr lang="en-US" sz="1400" dirty="0" err="1">
                <a:solidFill>
                  <a:srgbClr val="000000"/>
                </a:solidFill>
              </a:rPr>
              <a:t>ifadesini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tartıştığımızda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netleşecektir</a:t>
            </a:r>
            <a:r>
              <a:rPr lang="en-US" sz="1400" dirty="0">
                <a:solidFill>
                  <a:srgbClr val="000000"/>
                </a:solidFill>
              </a:rPr>
              <a:t>.) Bu </a:t>
            </a:r>
            <a:r>
              <a:rPr lang="en-US" sz="1400" dirty="0" err="1">
                <a:solidFill>
                  <a:srgbClr val="000000"/>
                </a:solidFill>
              </a:rPr>
              <a:t>nedenle</a:t>
            </a:r>
            <a:r>
              <a:rPr lang="en-US" sz="1400" dirty="0">
                <a:solidFill>
                  <a:srgbClr val="000000"/>
                </a:solidFill>
              </a:rPr>
              <a:t>, SELECT </a:t>
            </a:r>
            <a:r>
              <a:rPr lang="en-US" sz="1400" dirty="0" err="1">
                <a:solidFill>
                  <a:srgbClr val="000000"/>
                </a:solidFill>
              </a:rPr>
              <a:t>ifadesinde</a:t>
            </a:r>
            <a:r>
              <a:rPr lang="en-US" sz="1400" dirty="0">
                <a:solidFill>
                  <a:srgbClr val="000000"/>
                </a:solidFill>
              </a:rPr>
              <a:t> MAX (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S.sname'i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kullanamayız</a:t>
            </a:r>
            <a:r>
              <a:rPr lang="en-US" sz="1400" dirty="0">
                <a:solidFill>
                  <a:srgbClr val="000000"/>
                </a:solidFill>
              </a:rPr>
              <a:t>. Q27'ye </a:t>
            </a:r>
            <a:r>
              <a:rPr lang="en-US" sz="1400" dirty="0" err="1">
                <a:solidFill>
                  <a:srgbClr val="000000"/>
                </a:solidFill>
              </a:rPr>
              <a:t>istenen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cevabı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hesaplamak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geçmiş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kullanmalıyız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SELECT </a:t>
            </a:r>
            <a:r>
              <a:rPr lang="en-US" sz="1400" dirty="0" err="1">
                <a:solidFill>
                  <a:srgbClr val="000000"/>
                </a:solidFill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r>
              <a:rPr lang="en-US" sz="1400" dirty="0">
                <a:solidFill>
                  <a:srgbClr val="000000"/>
                </a:solidFill>
              </a:rPr>
              <a:t> FROM Sailors S WHERE 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r>
              <a:rPr lang="en-US" sz="1400" dirty="0">
                <a:solidFill>
                  <a:srgbClr val="000000"/>
                </a:solidFill>
              </a:rPr>
              <a:t> = ( SELECT MAX (S2.age) FROM Sailors S2 )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22A17E55-8D54-CC92-4919-D831E92EF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9A3368CF-391B-2460-BBD7-DCE6C5402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1EBF243F-EE80-40F2-0EEB-4C5247526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51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E02D1-E580-5FC4-1B0C-C20ECFDB7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86136-F422-85F9-5DD9-E1EAD92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TOPLAM (AGGREGATE) OPERATÖRLER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F165-13CF-5072-FEC5-D398DD67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Alt </a:t>
            </a:r>
            <a:r>
              <a:rPr lang="en-US" sz="1400" dirty="0" err="1">
                <a:solidFill>
                  <a:srgbClr val="000000"/>
                </a:solidFill>
              </a:rPr>
              <a:t>sorguda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karşılaştırma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işleminin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argümanı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toplam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işleminin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sonucunu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kullandığımızı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unutmayın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Kesin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söylemek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gerekirse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değerini</a:t>
            </a:r>
            <a:r>
              <a:rPr lang="en-US" sz="1400" dirty="0">
                <a:solidFill>
                  <a:srgbClr val="000000"/>
                </a:solidFill>
              </a:rPr>
              <a:t> alt </a:t>
            </a:r>
            <a:r>
              <a:rPr lang="en-US" sz="1400" dirty="0" err="1">
                <a:solidFill>
                  <a:srgbClr val="000000"/>
                </a:solidFill>
              </a:rPr>
              <a:t>sorgunun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sonucuyla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karşılaştırıyoruz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da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ilişkidir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Ancak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toplam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işleminin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kullanımı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nedeniyle</a:t>
            </a:r>
            <a:r>
              <a:rPr lang="en-US" sz="1400" dirty="0">
                <a:solidFill>
                  <a:srgbClr val="000000"/>
                </a:solidFill>
              </a:rPr>
              <a:t>, alt </a:t>
            </a:r>
            <a:r>
              <a:rPr lang="en-US" sz="1400" dirty="0" err="1">
                <a:solidFill>
                  <a:srgbClr val="000000"/>
                </a:solidFill>
              </a:rPr>
              <a:t>sorgunun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alana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sahip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tuple </a:t>
            </a:r>
            <a:r>
              <a:rPr lang="en-US" sz="1400" dirty="0" err="1">
                <a:solidFill>
                  <a:srgbClr val="000000"/>
                </a:solidFill>
              </a:rPr>
              <a:t>döndürmesi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garanti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edilir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SQL, </a:t>
            </a:r>
            <a:r>
              <a:rPr lang="en-US" sz="1400" dirty="0" err="1">
                <a:solidFill>
                  <a:srgbClr val="000000"/>
                </a:solidFill>
              </a:rPr>
              <a:t>karşılaştırma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amacıyla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böyle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ilişkiyi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alan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değerine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dönüştürür</a:t>
            </a:r>
            <a:r>
              <a:rPr lang="en-US" sz="1400" dirty="0">
                <a:solidFill>
                  <a:srgbClr val="000000"/>
                </a:solidFill>
              </a:rPr>
              <a:t>. Q27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aşağıdaki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eşdeğer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</a:t>
            </a:r>
            <a:r>
              <a:rPr lang="en-US" sz="1400" dirty="0">
                <a:solidFill>
                  <a:srgbClr val="000000"/>
                </a:solidFill>
              </a:rPr>
              <a:t> SQL </a:t>
            </a:r>
            <a:r>
              <a:rPr lang="en-US" sz="1400" dirty="0" err="1">
                <a:solidFill>
                  <a:srgbClr val="000000"/>
                </a:solidFill>
              </a:rPr>
              <a:t>standardında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yasaldır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ancak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birçok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sistemde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desteklenmez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SELECT </a:t>
            </a:r>
            <a:r>
              <a:rPr lang="en-US" sz="1400" dirty="0" err="1">
                <a:solidFill>
                  <a:srgbClr val="000000"/>
                </a:solidFill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r>
              <a:rPr lang="en-US" sz="1400" dirty="0">
                <a:solidFill>
                  <a:srgbClr val="000000"/>
                </a:solidFill>
              </a:rPr>
              <a:t> FROM Sailors S WHERE ( SELECT MAX (S2.age) FROM Sailors S2 ) = 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COUNT </a:t>
            </a:r>
            <a:r>
              <a:rPr lang="en-US" sz="1400" dirty="0" err="1">
                <a:solidFill>
                  <a:srgbClr val="000000"/>
                </a:solidFill>
              </a:rPr>
              <a:t>kullanarak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sayısını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sayabiliriz</a:t>
            </a:r>
            <a:r>
              <a:rPr lang="en-US" sz="1400" dirty="0">
                <a:solidFill>
                  <a:srgbClr val="000000"/>
                </a:solidFill>
              </a:rPr>
              <a:t>. Bu </a:t>
            </a:r>
            <a:r>
              <a:rPr lang="en-US" sz="1400" dirty="0" err="1">
                <a:solidFill>
                  <a:srgbClr val="000000"/>
                </a:solidFill>
              </a:rPr>
              <a:t>örnek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tüm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satırları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saymak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istediğimizde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yararlı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COUNT'a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argüman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olarak</a:t>
            </a:r>
            <a:r>
              <a:rPr lang="en-US" sz="1400" dirty="0">
                <a:solidFill>
                  <a:srgbClr val="000000"/>
                </a:solidFill>
              </a:rPr>
              <a:t> * </a:t>
            </a:r>
            <a:r>
              <a:rPr lang="en-US" sz="1400" dirty="0" err="1">
                <a:solidFill>
                  <a:srgbClr val="000000"/>
                </a:solidFill>
              </a:rPr>
              <a:t>kullanımını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göstermektedir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0A38F44-5D86-D8CB-98C9-A16A4504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3D23B38E-A544-581F-4DB0-CFC3987B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17FADB8B-5CF5-5C08-F53F-135317A93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04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7011-8327-4FC9-9167-F1DA2DC66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2DB9-47EE-9AED-0163-1616D26D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TOPLAM (AGGREGATE) OPERATÖRLER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E080-6CE0-4079-4379-358CD83FF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(Q28) </a:t>
            </a:r>
            <a:r>
              <a:rPr lang="en-US" sz="1400" dirty="0" err="1">
                <a:solidFill>
                  <a:srgbClr val="000000"/>
                </a:solidFill>
              </a:rPr>
              <a:t>Denizcilerin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sayısını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sayın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SELECT COUNT(*) FROM Sailors S</a:t>
            </a:r>
            <a:endParaRPr lang="en-US" sz="10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(Q29) </a:t>
            </a:r>
            <a:r>
              <a:rPr lang="en-US" sz="1400" dirty="0" err="1">
                <a:solidFill>
                  <a:srgbClr val="000000"/>
                </a:solidFill>
              </a:rPr>
              <a:t>Farklı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isimlerinin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sayısını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sayın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SELECT COUNT (DISTINCT </a:t>
            </a:r>
            <a:r>
              <a:rPr lang="en-US" sz="1400" dirty="0" err="1">
                <a:solidFill>
                  <a:srgbClr val="000000"/>
                </a:solidFill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) FROM Sailors S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S3 </a:t>
            </a:r>
            <a:r>
              <a:rPr lang="en-US" sz="1400" dirty="0" err="1">
                <a:solidFill>
                  <a:srgbClr val="000000"/>
                </a:solidFill>
              </a:rPr>
              <a:t>örneğinde</a:t>
            </a:r>
            <a:r>
              <a:rPr lang="en-US" sz="1400" dirty="0">
                <a:solidFill>
                  <a:srgbClr val="000000"/>
                </a:solidFill>
              </a:rPr>
              <a:t>, Q28'in </a:t>
            </a:r>
            <a:r>
              <a:rPr lang="en-US" sz="1400" dirty="0" err="1">
                <a:solidFill>
                  <a:srgbClr val="000000"/>
                </a:solidFill>
              </a:rPr>
              <a:t>cevabı</a:t>
            </a:r>
            <a:r>
              <a:rPr lang="en-US" sz="1400" dirty="0">
                <a:solidFill>
                  <a:srgbClr val="000000"/>
                </a:solidFill>
              </a:rPr>
              <a:t> 10'dur, </a:t>
            </a:r>
            <a:r>
              <a:rPr lang="en-US" sz="1400" dirty="0" err="1">
                <a:solidFill>
                  <a:srgbClr val="000000"/>
                </a:solidFill>
              </a:rPr>
              <a:t>oysa</a:t>
            </a:r>
            <a:r>
              <a:rPr lang="en-US" sz="1400" dirty="0">
                <a:solidFill>
                  <a:srgbClr val="000000"/>
                </a:solidFill>
              </a:rPr>
              <a:t> Q29'un </a:t>
            </a:r>
            <a:r>
              <a:rPr lang="en-US" sz="1400" dirty="0" err="1">
                <a:solidFill>
                  <a:srgbClr val="000000"/>
                </a:solidFill>
              </a:rPr>
              <a:t>cevabı</a:t>
            </a:r>
            <a:r>
              <a:rPr lang="en-US" sz="1400" dirty="0">
                <a:solidFill>
                  <a:srgbClr val="000000"/>
                </a:solidFill>
              </a:rPr>
              <a:t> 9'dur (</a:t>
            </a:r>
            <a:r>
              <a:rPr lang="en-US" sz="1400" dirty="0" err="1">
                <a:solidFill>
                  <a:srgbClr val="000000"/>
                </a:solidFill>
              </a:rPr>
              <a:t>çünkü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aynıdır</a:t>
            </a:r>
            <a:r>
              <a:rPr lang="en-US" sz="1400" dirty="0">
                <a:solidFill>
                  <a:srgbClr val="000000"/>
                </a:solidFill>
              </a:rPr>
              <a:t>, Horatio). DISTINCT </a:t>
            </a:r>
            <a:r>
              <a:rPr lang="en-US" sz="1400" dirty="0" err="1">
                <a:solidFill>
                  <a:srgbClr val="000000"/>
                </a:solidFill>
              </a:rPr>
              <a:t>atlanırsa</a:t>
            </a:r>
            <a:r>
              <a:rPr lang="en-US" sz="1400" dirty="0">
                <a:solidFill>
                  <a:srgbClr val="000000"/>
                </a:solidFill>
              </a:rPr>
              <a:t>, Q29'un </a:t>
            </a:r>
            <a:r>
              <a:rPr lang="en-US" sz="1400" dirty="0" err="1">
                <a:solidFill>
                  <a:srgbClr val="000000"/>
                </a:solidFill>
              </a:rPr>
              <a:t>cevabı</a:t>
            </a:r>
            <a:r>
              <a:rPr lang="en-US" sz="1400" dirty="0">
                <a:solidFill>
                  <a:srgbClr val="000000"/>
                </a:solidFill>
              </a:rPr>
              <a:t> 10'dur, </a:t>
            </a:r>
            <a:r>
              <a:rPr lang="en-US" sz="1400" dirty="0" err="1">
                <a:solidFill>
                  <a:srgbClr val="000000"/>
                </a:solidFill>
              </a:rPr>
              <a:t>çünkü</a:t>
            </a:r>
            <a:r>
              <a:rPr lang="en-US" sz="1400" dirty="0">
                <a:solidFill>
                  <a:srgbClr val="000000"/>
                </a:solidFill>
              </a:rPr>
              <a:t> Horatio </a:t>
            </a:r>
            <a:r>
              <a:rPr lang="en-US" sz="1400" dirty="0" err="1">
                <a:solidFill>
                  <a:srgbClr val="000000"/>
                </a:solidFill>
              </a:rPr>
              <a:t>adı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kez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sayılır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Dolayısıyla</a:t>
            </a:r>
            <a:r>
              <a:rPr lang="en-US" sz="1400" dirty="0">
                <a:solidFill>
                  <a:srgbClr val="000000"/>
                </a:solidFill>
              </a:rPr>
              <a:t>, DISTINCT </a:t>
            </a:r>
            <a:r>
              <a:rPr lang="en-US" sz="1400" dirty="0" err="1">
                <a:solidFill>
                  <a:srgbClr val="000000"/>
                </a:solidFill>
              </a:rPr>
              <a:t>olmadan</a:t>
            </a:r>
            <a:r>
              <a:rPr lang="en-US" sz="1400" dirty="0">
                <a:solidFill>
                  <a:srgbClr val="000000"/>
                </a:solidFill>
              </a:rPr>
              <a:t> Q29, Q28'e </a:t>
            </a:r>
            <a:r>
              <a:rPr lang="en-US" sz="1400" dirty="0" err="1">
                <a:solidFill>
                  <a:srgbClr val="000000"/>
                </a:solidFill>
              </a:rPr>
              <a:t>eşdeğerdir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Ancak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uygulanabilir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olduğunda</a:t>
            </a:r>
            <a:r>
              <a:rPr lang="en-US" sz="1400" dirty="0">
                <a:solidFill>
                  <a:srgbClr val="000000"/>
                </a:solidFill>
              </a:rPr>
              <a:t> COUNT (*) </a:t>
            </a:r>
            <a:r>
              <a:rPr lang="en-US" sz="1400" dirty="0" err="1">
                <a:solidFill>
                  <a:srgbClr val="000000"/>
                </a:solidFill>
              </a:rPr>
              <a:t>kullanımı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daha</a:t>
            </a:r>
            <a:r>
              <a:rPr lang="en-US" sz="1400" dirty="0">
                <a:solidFill>
                  <a:srgbClr val="000000"/>
                </a:solidFill>
              </a:rPr>
              <a:t> iyi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stilidir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00B36E0-FF37-0685-7CB9-C982D36E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3D8A3E0C-6D05-03A6-61C1-016FCEE1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C2B82011-CB93-D0B9-F488-CD806A6B6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62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FBEC-57E6-466C-05BD-0BC09E28D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B726-33F8-C8DB-3886-3D7C1164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TOPLAM (AGGREGATE) OPERATÖRLER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4D81D-2564-46CB-1682-0F5638F7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(Q30) 10 </a:t>
            </a:r>
            <a:r>
              <a:rPr lang="en-US" sz="1400" dirty="0" err="1">
                <a:solidFill>
                  <a:srgbClr val="000000"/>
                </a:solidFill>
              </a:rPr>
              <a:t>puanlı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denizciden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daha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isimlerini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bulun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</a:rPr>
              <a:t>FROM Sailors 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 &gt; ( SELECT MAX ( S2.age ) FROM Sailors S2 WHERE S2.rating = 10 )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S3 </a:t>
            </a:r>
            <a:r>
              <a:rPr lang="en-US" sz="1400" dirty="0" err="1">
                <a:solidFill>
                  <a:srgbClr val="000000"/>
                </a:solidFill>
              </a:rPr>
              <a:t>örneğinde</a:t>
            </a:r>
            <a:r>
              <a:rPr lang="en-US" sz="1400" dirty="0">
                <a:solidFill>
                  <a:srgbClr val="000000"/>
                </a:solidFill>
              </a:rPr>
              <a:t>, 10 </a:t>
            </a:r>
            <a:r>
              <a:rPr lang="en-US" sz="1400" dirty="0" err="1">
                <a:solidFill>
                  <a:srgbClr val="000000"/>
                </a:solidFill>
              </a:rPr>
              <a:t>dereceli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yaşı</a:t>
            </a:r>
            <a:r>
              <a:rPr lang="en-US" sz="1400" dirty="0">
                <a:solidFill>
                  <a:srgbClr val="000000"/>
                </a:solidFill>
              </a:rPr>
              <a:t> 35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 58 </a:t>
            </a:r>
            <a:r>
              <a:rPr lang="en-US" sz="1400" dirty="0" err="1">
                <a:solidFill>
                  <a:srgbClr val="000000"/>
                </a:solidFill>
              </a:rPr>
              <a:t>numaralı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denizcidir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Daha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isimleri</a:t>
            </a:r>
            <a:r>
              <a:rPr lang="en-US" sz="1400" dirty="0">
                <a:solidFill>
                  <a:srgbClr val="000000"/>
                </a:solidFill>
              </a:rPr>
              <a:t> Bob, Dustin, Horatio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Lubber'dır</a:t>
            </a:r>
            <a:r>
              <a:rPr lang="en-US" sz="1400" dirty="0">
                <a:solidFill>
                  <a:srgbClr val="000000"/>
                </a:solidFill>
              </a:rPr>
              <a:t>. ALL </a:t>
            </a:r>
            <a:r>
              <a:rPr lang="en-US" sz="1400" dirty="0" err="1">
                <a:solidFill>
                  <a:srgbClr val="000000"/>
                </a:solidFill>
              </a:rPr>
              <a:t>kullanılarak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alternatif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yazılabilir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S.sname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</a:rPr>
              <a:t>FROM Sailors S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 &gt; ALL ( SELECT S2.age FROM Sailors S2 WHERE S2.rating = 10 )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Ancak</a:t>
            </a:r>
            <a:r>
              <a:rPr lang="en-US" sz="1400" dirty="0">
                <a:solidFill>
                  <a:srgbClr val="000000"/>
                </a:solidFill>
              </a:rPr>
              <a:t>, ALL </a:t>
            </a:r>
            <a:r>
              <a:rPr lang="en-US" sz="1400" dirty="0" err="1">
                <a:solidFill>
                  <a:srgbClr val="000000"/>
                </a:solidFill>
              </a:rPr>
              <a:t>sorgusu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daha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fazla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hataya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açıktır</a:t>
            </a:r>
            <a:r>
              <a:rPr lang="en-US" sz="1400" dirty="0">
                <a:solidFill>
                  <a:srgbClr val="000000"/>
                </a:solidFill>
              </a:rPr>
              <a:t>; </a:t>
            </a:r>
            <a:r>
              <a:rPr lang="en-US" sz="1400" dirty="0" err="1">
                <a:solidFill>
                  <a:srgbClr val="000000"/>
                </a:solidFill>
              </a:rPr>
              <a:t>kişi</a:t>
            </a:r>
            <a:r>
              <a:rPr lang="en-US" sz="1400" dirty="0">
                <a:solidFill>
                  <a:srgbClr val="000000"/>
                </a:solidFill>
              </a:rPr>
              <a:t> ALL </a:t>
            </a:r>
            <a:r>
              <a:rPr lang="en-US" sz="1400" dirty="0" err="1">
                <a:solidFill>
                  <a:srgbClr val="000000"/>
                </a:solidFill>
              </a:rPr>
              <a:t>yerine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ANY'i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kolayca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yanlış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şekilde</a:t>
            </a:r>
            <a:r>
              <a:rPr lang="en-US" sz="1400" dirty="0">
                <a:solidFill>
                  <a:srgbClr val="000000"/>
                </a:solidFill>
              </a:rPr>
              <a:t>!) </a:t>
            </a:r>
            <a:r>
              <a:rPr lang="en-US" sz="1400" dirty="0" err="1">
                <a:solidFill>
                  <a:srgbClr val="000000"/>
                </a:solidFill>
              </a:rPr>
              <a:t>kullanabilir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10 </a:t>
            </a:r>
            <a:r>
              <a:rPr lang="en-US" sz="1400" dirty="0" err="1">
                <a:solidFill>
                  <a:srgbClr val="000000"/>
                </a:solidFill>
              </a:rPr>
              <a:t>dereceli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denizciden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daha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denizcileri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alabilir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ANY'nin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kullanımı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önceki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sorguda</a:t>
            </a:r>
            <a:r>
              <a:rPr lang="en-US" sz="1400" dirty="0">
                <a:solidFill>
                  <a:srgbClr val="000000"/>
                </a:solidFill>
              </a:rPr>
              <a:t> MAX </a:t>
            </a:r>
            <a:r>
              <a:rPr lang="en-US" sz="1400" dirty="0" err="1">
                <a:solidFill>
                  <a:srgbClr val="000000"/>
                </a:solidFill>
              </a:rPr>
              <a:t>yerine</a:t>
            </a:r>
            <a:r>
              <a:rPr lang="en-US" sz="1400" dirty="0">
                <a:solidFill>
                  <a:srgbClr val="000000"/>
                </a:solidFill>
              </a:rPr>
              <a:t> MIN </a:t>
            </a:r>
            <a:r>
              <a:rPr lang="en-US" sz="1400" dirty="0" err="1">
                <a:solidFill>
                  <a:srgbClr val="000000"/>
                </a:solidFill>
              </a:rPr>
              <a:t>kullanımına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sezgisel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karşılık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gelir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E36F5E8-C915-873D-7703-9441E052B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50E35D53-E6B1-8ACA-0ACD-DE2AB6E8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B6BF5FDB-58F3-25E9-3903-82B21489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62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A64BE-0563-27E1-3AD2-E8A1DE6B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5528C-1377-5EE5-EC8D-0B66C644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SORGULAR, PROGRAMLAMA, TETİKLEYİCİLER</a:t>
            </a:r>
            <a:endParaRPr lang="en-TR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01DE2-69EA-D983-BF1A-192EC97AE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sz="2000" dirty="0"/>
              <a:t>SQL </a:t>
            </a:r>
            <a:r>
              <a:rPr lang="en-US" sz="2000" dirty="0" err="1"/>
              <a:t>dilinin</a:t>
            </a:r>
            <a:r>
              <a:rPr lang="en-US" sz="2000" dirty="0"/>
              <a:t> </a:t>
            </a:r>
            <a:r>
              <a:rPr lang="en-US" sz="2000" dirty="0" err="1"/>
              <a:t>birkaç</a:t>
            </a:r>
            <a:r>
              <a:rPr lang="en-US" sz="2000" dirty="0"/>
              <a:t> </a:t>
            </a:r>
            <a:r>
              <a:rPr lang="en-US" sz="2000" dirty="0" err="1"/>
              <a:t>yönü</a:t>
            </a:r>
            <a:r>
              <a:rPr lang="en-US" sz="2000" dirty="0"/>
              <a:t> </a:t>
            </a:r>
            <a:r>
              <a:rPr lang="en-US" sz="2000" dirty="0" err="1"/>
              <a:t>vardır</a:t>
            </a:r>
            <a:r>
              <a:rPr lang="en-US" sz="2000" dirty="0"/>
              <a:t>.</a:t>
            </a:r>
          </a:p>
          <a:p>
            <a:pPr lvl="1" algn="just">
              <a:lnSpc>
                <a:spcPct val="160000"/>
              </a:lnSpc>
            </a:pPr>
            <a:r>
              <a:rPr lang="en-US" sz="1600" b="1" dirty="0" err="1"/>
              <a:t>Tetikleyiciler</a:t>
            </a:r>
            <a:r>
              <a:rPr lang="en-US" sz="1600" b="1" dirty="0"/>
              <a:t> </a:t>
            </a:r>
            <a:r>
              <a:rPr lang="en-US" sz="1600" b="1" dirty="0" err="1"/>
              <a:t>ve</a:t>
            </a:r>
            <a:r>
              <a:rPr lang="en-US" sz="1600" b="1" dirty="0"/>
              <a:t> </a:t>
            </a:r>
            <a:r>
              <a:rPr lang="en-US" sz="1600" b="1" dirty="0" err="1"/>
              <a:t>Gelişmiş</a:t>
            </a:r>
            <a:r>
              <a:rPr lang="en-US" sz="1600" b="1" dirty="0"/>
              <a:t> </a:t>
            </a:r>
            <a:r>
              <a:rPr lang="en-US" sz="1600" b="1" dirty="0" err="1"/>
              <a:t>Bütünlük</a:t>
            </a:r>
            <a:r>
              <a:rPr lang="en-US" sz="1600" b="1" dirty="0"/>
              <a:t> </a:t>
            </a:r>
            <a:r>
              <a:rPr lang="en-US" sz="1600" b="1" dirty="0" err="1"/>
              <a:t>Kısıtlamaları</a:t>
            </a:r>
            <a:r>
              <a:rPr lang="en-US" sz="1600" b="1" dirty="0"/>
              <a:t>:</a:t>
            </a:r>
            <a:r>
              <a:rPr lang="en-US" sz="1600" dirty="0"/>
              <a:t> SQL </a:t>
            </a:r>
            <a:r>
              <a:rPr lang="en-US" sz="1600" dirty="0" err="1"/>
              <a:t>standardı</a:t>
            </a:r>
            <a:r>
              <a:rPr lang="en-US" sz="1600" dirty="0"/>
              <a:t>, </a:t>
            </a:r>
            <a:r>
              <a:rPr lang="en-US" sz="1600" dirty="0" err="1"/>
              <a:t>veritabanındaki</a:t>
            </a:r>
            <a:r>
              <a:rPr lang="en-US" sz="1600" dirty="0"/>
              <a:t> </a:t>
            </a:r>
            <a:r>
              <a:rPr lang="en-US" sz="1600" dirty="0" err="1"/>
              <a:t>değişiklikler</a:t>
            </a:r>
            <a:r>
              <a:rPr lang="en-US" sz="1600" dirty="0"/>
              <a:t> </a:t>
            </a:r>
            <a:r>
              <a:rPr lang="en-US" sz="1600" dirty="0" err="1"/>
              <a:t>tetikleyicide</a:t>
            </a:r>
            <a:r>
              <a:rPr lang="en-US" sz="1600" dirty="0"/>
              <a:t> </a:t>
            </a:r>
            <a:r>
              <a:rPr lang="en-US" sz="1600" dirty="0" err="1"/>
              <a:t>belirtilen</a:t>
            </a:r>
            <a:r>
              <a:rPr lang="en-US" sz="1600" dirty="0"/>
              <a:t> </a:t>
            </a:r>
            <a:r>
              <a:rPr lang="en-US" sz="1600" dirty="0" err="1"/>
              <a:t>koşulları</a:t>
            </a:r>
            <a:r>
              <a:rPr lang="en-US" sz="1600" dirty="0"/>
              <a:t> </a:t>
            </a:r>
            <a:r>
              <a:rPr lang="en-US" sz="1600" dirty="0" err="1"/>
              <a:t>karşıladığında</a:t>
            </a:r>
            <a:r>
              <a:rPr lang="en-US" sz="1600" dirty="0"/>
              <a:t> DBMS </a:t>
            </a:r>
            <a:r>
              <a:rPr lang="en-US" sz="1600" dirty="0" err="1"/>
              <a:t>tarafından</a:t>
            </a:r>
            <a:r>
              <a:rPr lang="en-US" sz="1600" dirty="0"/>
              <a:t> </a:t>
            </a:r>
            <a:r>
              <a:rPr lang="en-US" sz="1600" dirty="0" err="1"/>
              <a:t>yürütülen</a:t>
            </a:r>
            <a:r>
              <a:rPr lang="en-US" sz="1600" dirty="0"/>
              <a:t> </a:t>
            </a:r>
            <a:r>
              <a:rPr lang="en-US" sz="1600" dirty="0" err="1"/>
              <a:t>eylemler</a:t>
            </a:r>
            <a:r>
              <a:rPr lang="en-US" sz="1600" dirty="0"/>
              <a:t> </a:t>
            </a:r>
            <a:r>
              <a:rPr lang="en-US" sz="1600" dirty="0" err="1"/>
              <a:t>olan</a:t>
            </a:r>
            <a:r>
              <a:rPr lang="en-US" sz="1600" dirty="0"/>
              <a:t> </a:t>
            </a:r>
            <a:r>
              <a:rPr lang="en-US" sz="1600" dirty="0" err="1"/>
              <a:t>tetikleyiciler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destek</a:t>
            </a:r>
            <a:r>
              <a:rPr lang="en-US" sz="1600" dirty="0"/>
              <a:t> </a:t>
            </a:r>
            <a:r>
              <a:rPr lang="en-US" sz="1600" dirty="0" err="1"/>
              <a:t>içerir</a:t>
            </a:r>
            <a:r>
              <a:rPr lang="en-US" sz="1600" dirty="0"/>
              <a:t>. Bu </a:t>
            </a:r>
            <a:r>
              <a:rPr lang="en-US" sz="1600" dirty="0" err="1"/>
              <a:t>bölümde</a:t>
            </a:r>
            <a:r>
              <a:rPr lang="en-US" sz="1600" dirty="0"/>
              <a:t> </a:t>
            </a:r>
            <a:r>
              <a:rPr lang="en-US" sz="1600" dirty="0" err="1"/>
              <a:t>tetikleyicileri</a:t>
            </a:r>
            <a:r>
              <a:rPr lang="en-US" sz="1600" dirty="0"/>
              <a:t> </a:t>
            </a:r>
            <a:r>
              <a:rPr lang="en-US" sz="1600" dirty="0" err="1"/>
              <a:t>ele</a:t>
            </a:r>
            <a:r>
              <a:rPr lang="en-US" sz="1600" dirty="0"/>
              <a:t> </a:t>
            </a:r>
            <a:r>
              <a:rPr lang="en-US" sz="1600" dirty="0" err="1"/>
              <a:t>alıyoruz</a:t>
            </a:r>
            <a:r>
              <a:rPr lang="en-US" sz="1600" dirty="0"/>
              <a:t>. SQL, </a:t>
            </a:r>
            <a:r>
              <a:rPr lang="en-US" sz="1600" dirty="0" err="1"/>
              <a:t>karmaşık</a:t>
            </a:r>
            <a:r>
              <a:rPr lang="en-US" sz="1600" dirty="0"/>
              <a:t> </a:t>
            </a:r>
            <a:r>
              <a:rPr lang="en-US" sz="1600" dirty="0" err="1"/>
              <a:t>bütünlük</a:t>
            </a:r>
            <a:r>
              <a:rPr lang="en-US" sz="1600" dirty="0"/>
              <a:t> </a:t>
            </a:r>
            <a:r>
              <a:rPr lang="en-US" sz="1600" dirty="0" err="1"/>
              <a:t>kısıtlaması</a:t>
            </a:r>
            <a:r>
              <a:rPr lang="en-US" sz="1600" dirty="0"/>
              <a:t> </a:t>
            </a:r>
            <a:r>
              <a:rPr lang="en-US" sz="1600" dirty="0" err="1"/>
              <a:t>özelliklerini</a:t>
            </a:r>
            <a:r>
              <a:rPr lang="en-US" sz="1600" dirty="0"/>
              <a:t> </a:t>
            </a:r>
            <a:r>
              <a:rPr lang="en-US" sz="1600" dirty="0" err="1"/>
              <a:t>belirtmek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sorguların</a:t>
            </a:r>
            <a:r>
              <a:rPr lang="en-US" sz="1600" dirty="0"/>
              <a:t> </a:t>
            </a:r>
            <a:r>
              <a:rPr lang="en-US" sz="1600" dirty="0" err="1"/>
              <a:t>kullanılmasına</a:t>
            </a:r>
            <a:r>
              <a:rPr lang="en-US" sz="1600" dirty="0"/>
              <a:t> </a:t>
            </a:r>
            <a:r>
              <a:rPr lang="en-US" sz="1600" dirty="0" err="1"/>
              <a:t>izin</a:t>
            </a:r>
            <a:r>
              <a:rPr lang="en-US" sz="1600" dirty="0"/>
              <a:t> </a:t>
            </a:r>
            <a:r>
              <a:rPr lang="en-US" sz="1600" dirty="0" err="1"/>
              <a:t>verir</a:t>
            </a:r>
            <a:r>
              <a:rPr lang="en-US" sz="1600" dirty="0"/>
              <a:t>. </a:t>
            </a:r>
          </a:p>
          <a:p>
            <a:pPr lvl="1" algn="just">
              <a:lnSpc>
                <a:spcPct val="160000"/>
              </a:lnSpc>
            </a:pPr>
            <a:r>
              <a:rPr lang="en-US" sz="1600" b="1" dirty="0" err="1"/>
              <a:t>Güvenlik</a:t>
            </a:r>
            <a:r>
              <a:rPr lang="en-US" sz="1600" b="1" dirty="0"/>
              <a:t>:</a:t>
            </a:r>
            <a:r>
              <a:rPr lang="en-US" sz="1600" dirty="0"/>
              <a:t> SQL, </a:t>
            </a:r>
            <a:r>
              <a:rPr lang="en-US" sz="1600" dirty="0" err="1"/>
              <a:t>kullanıcıların</a:t>
            </a:r>
            <a:r>
              <a:rPr lang="en-US" sz="1600" dirty="0"/>
              <a:t> </a:t>
            </a:r>
            <a:r>
              <a:rPr lang="en-US" sz="1600" dirty="0" err="1"/>
              <a:t>tablolar</a:t>
            </a:r>
            <a:r>
              <a:rPr lang="en-US" sz="1600" dirty="0"/>
              <a:t> </a:t>
            </a:r>
            <a:r>
              <a:rPr lang="en-US" sz="1600" dirty="0" err="1"/>
              <a:t>ve</a:t>
            </a:r>
            <a:r>
              <a:rPr lang="en-US" sz="1600" dirty="0"/>
              <a:t> </a:t>
            </a:r>
            <a:r>
              <a:rPr lang="en-US" sz="1600" dirty="0" err="1"/>
              <a:t>görünümler</a:t>
            </a:r>
            <a:r>
              <a:rPr lang="en-US" sz="1600" dirty="0"/>
              <a:t> </a:t>
            </a:r>
            <a:r>
              <a:rPr lang="en-US" sz="1600" dirty="0" err="1"/>
              <a:t>gibi</a:t>
            </a:r>
            <a:r>
              <a:rPr lang="en-US" sz="1600" dirty="0"/>
              <a:t> </a:t>
            </a:r>
            <a:r>
              <a:rPr lang="en-US" sz="1600" dirty="0" err="1"/>
              <a:t>veri</a:t>
            </a:r>
            <a:r>
              <a:rPr lang="en-US" sz="1600" dirty="0"/>
              <a:t> </a:t>
            </a:r>
            <a:r>
              <a:rPr lang="en-US" sz="1600" dirty="0" err="1"/>
              <a:t>nesnelerine</a:t>
            </a:r>
            <a:r>
              <a:rPr lang="en-US" sz="1600" dirty="0"/>
              <a:t> </a:t>
            </a:r>
            <a:r>
              <a:rPr lang="en-US" sz="1600" dirty="0" err="1"/>
              <a:t>erişimini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etmek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mekanizmalar</a:t>
            </a:r>
            <a:r>
              <a:rPr lang="en-US" sz="1600" dirty="0"/>
              <a:t> </a:t>
            </a:r>
            <a:r>
              <a:rPr lang="en-US" sz="1600" dirty="0" err="1"/>
              <a:t>sağlar</a:t>
            </a:r>
            <a:r>
              <a:rPr lang="en-US" sz="1600" dirty="0"/>
              <a:t>.</a:t>
            </a:r>
          </a:p>
          <a:p>
            <a:pPr lvl="1" algn="just">
              <a:lnSpc>
                <a:spcPct val="160000"/>
              </a:lnSpc>
            </a:pPr>
            <a:r>
              <a:rPr lang="en-US" sz="1600" b="1" dirty="0" err="1"/>
              <a:t>İşlem</a:t>
            </a:r>
            <a:r>
              <a:rPr lang="en-US" sz="1600" b="1" dirty="0"/>
              <a:t> </a:t>
            </a:r>
            <a:r>
              <a:rPr lang="en-US" sz="1600" b="1" dirty="0" err="1"/>
              <a:t>yönetimi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Çeşitli</a:t>
            </a:r>
            <a:r>
              <a:rPr lang="en-US" sz="1600" dirty="0"/>
              <a:t> </a:t>
            </a:r>
            <a:r>
              <a:rPr lang="en-US" sz="1600" dirty="0" err="1"/>
              <a:t>komutlar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kullanıcının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işlemin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yürütüleceğinin</a:t>
            </a:r>
            <a:r>
              <a:rPr lang="en-US" sz="1600" dirty="0"/>
              <a:t> </a:t>
            </a:r>
            <a:r>
              <a:rPr lang="en-US" sz="1600" dirty="0" err="1"/>
              <a:t>yönlerini</a:t>
            </a:r>
            <a:r>
              <a:rPr lang="en-US" sz="1600" dirty="0"/>
              <a:t> </a:t>
            </a:r>
            <a:r>
              <a:rPr lang="en-US" sz="1600" dirty="0" err="1"/>
              <a:t>açıkça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etmesine</a:t>
            </a:r>
            <a:r>
              <a:rPr lang="en-US" sz="1600" dirty="0"/>
              <a:t> </a:t>
            </a:r>
            <a:r>
              <a:rPr lang="en-US" sz="1600" dirty="0" err="1"/>
              <a:t>olanak</a:t>
            </a:r>
            <a:r>
              <a:rPr lang="en-US" sz="1600" dirty="0"/>
              <a:t> </a:t>
            </a:r>
            <a:r>
              <a:rPr lang="en-US" sz="1600" dirty="0" err="1"/>
              <a:t>tanır</a:t>
            </a:r>
            <a:r>
              <a:rPr lang="en-US" sz="1600" dirty="0"/>
              <a:t>.</a:t>
            </a:r>
          </a:p>
          <a:p>
            <a:pPr lvl="1" algn="just">
              <a:lnSpc>
                <a:spcPct val="160000"/>
              </a:lnSpc>
            </a:pPr>
            <a:r>
              <a:rPr lang="en-US" sz="1600" b="1" dirty="0" err="1"/>
              <a:t>İstemci-sunucu</a:t>
            </a:r>
            <a:r>
              <a:rPr lang="en-US" sz="1600" b="1" dirty="0"/>
              <a:t> </a:t>
            </a:r>
            <a:r>
              <a:rPr lang="en-US" sz="1600" b="1" dirty="0" err="1"/>
              <a:t>yürütme</a:t>
            </a:r>
            <a:r>
              <a:rPr lang="en-US" sz="1600" b="1" dirty="0"/>
              <a:t> </a:t>
            </a:r>
            <a:r>
              <a:rPr lang="en-US" sz="1600" b="1" dirty="0" err="1"/>
              <a:t>ve</a:t>
            </a:r>
            <a:r>
              <a:rPr lang="en-US" sz="1600" b="1" dirty="0"/>
              <a:t> </a:t>
            </a:r>
            <a:r>
              <a:rPr lang="en-US" sz="1600" b="1" dirty="0" err="1"/>
              <a:t>uzaktan</a:t>
            </a:r>
            <a:r>
              <a:rPr lang="en-US" sz="1600" b="1" dirty="0"/>
              <a:t> </a:t>
            </a:r>
            <a:r>
              <a:rPr lang="en-US" sz="1600" b="1" dirty="0" err="1"/>
              <a:t>veritabanı</a:t>
            </a:r>
            <a:r>
              <a:rPr lang="en-US" sz="1600" b="1" dirty="0"/>
              <a:t> </a:t>
            </a:r>
            <a:r>
              <a:rPr lang="en-US" sz="1600" b="1" dirty="0" err="1"/>
              <a:t>erişimi</a:t>
            </a:r>
            <a:r>
              <a:rPr lang="en-US" sz="1600" b="1" dirty="0"/>
              <a:t>:</a:t>
            </a:r>
            <a:r>
              <a:rPr lang="en-US" sz="1600" dirty="0"/>
              <a:t> Bu </a:t>
            </a:r>
            <a:r>
              <a:rPr lang="en-US" sz="1600" dirty="0" err="1"/>
              <a:t>komutlar</a:t>
            </a:r>
            <a:r>
              <a:rPr lang="en-US" sz="1600" dirty="0"/>
              <a:t>,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istemci</a:t>
            </a:r>
            <a:r>
              <a:rPr lang="en-US" sz="1600" dirty="0"/>
              <a:t> </a:t>
            </a:r>
            <a:r>
              <a:rPr lang="en-US" sz="1600" dirty="0" err="1"/>
              <a:t>uygulama</a:t>
            </a:r>
            <a:r>
              <a:rPr lang="en-US" sz="1600" dirty="0"/>
              <a:t> </a:t>
            </a:r>
            <a:r>
              <a:rPr lang="en-US" sz="1600" dirty="0" err="1"/>
              <a:t>programının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SQL </a:t>
            </a:r>
            <a:r>
              <a:rPr lang="en-US" sz="1600" dirty="0" err="1"/>
              <a:t>veritabanı</a:t>
            </a:r>
            <a:r>
              <a:rPr lang="en-US" sz="1600" dirty="0"/>
              <a:t> </a:t>
            </a:r>
            <a:r>
              <a:rPr lang="en-US" sz="1600" dirty="0" err="1"/>
              <a:t>sunucusuna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bağlanabileceğini</a:t>
            </a:r>
            <a:r>
              <a:rPr lang="en-US" sz="1600" dirty="0"/>
              <a:t> </a:t>
            </a:r>
            <a:r>
              <a:rPr lang="en-US" sz="1600" dirty="0" err="1"/>
              <a:t>veya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ağ</a:t>
            </a:r>
            <a:r>
              <a:rPr lang="en-US" sz="1600" dirty="0"/>
              <a:t> </a:t>
            </a:r>
            <a:r>
              <a:rPr lang="en-US" sz="1600" dirty="0" err="1"/>
              <a:t>üzerinden</a:t>
            </a:r>
            <a:r>
              <a:rPr lang="en-US" sz="1600" dirty="0"/>
              <a:t> </a:t>
            </a:r>
            <a:r>
              <a:rPr lang="en-US" sz="1600" dirty="0" err="1"/>
              <a:t>bir</a:t>
            </a:r>
            <a:r>
              <a:rPr lang="en-US" sz="1600" dirty="0"/>
              <a:t> </a:t>
            </a:r>
            <a:r>
              <a:rPr lang="en-US" sz="1600" dirty="0" err="1"/>
              <a:t>veritabanındaki</a:t>
            </a:r>
            <a:r>
              <a:rPr lang="en-US" sz="1600" dirty="0"/>
              <a:t> </a:t>
            </a:r>
            <a:r>
              <a:rPr lang="en-US" sz="1600" dirty="0" err="1"/>
              <a:t>verilere</a:t>
            </a:r>
            <a:r>
              <a:rPr lang="en-US" sz="1600" dirty="0"/>
              <a:t> </a:t>
            </a:r>
            <a:r>
              <a:rPr lang="en-US" sz="1600" dirty="0" err="1"/>
              <a:t>nasıl</a:t>
            </a:r>
            <a:r>
              <a:rPr lang="en-US" sz="1600" dirty="0"/>
              <a:t> </a:t>
            </a:r>
            <a:r>
              <a:rPr lang="en-US" sz="1600" dirty="0" err="1"/>
              <a:t>erişebileceğini</a:t>
            </a:r>
            <a:r>
              <a:rPr lang="en-US" sz="1600" dirty="0"/>
              <a:t> </a:t>
            </a:r>
            <a:r>
              <a:rPr lang="en-US" sz="1600" dirty="0" err="1"/>
              <a:t>kontrol</a:t>
            </a:r>
            <a:r>
              <a:rPr lang="en-US" sz="1600" dirty="0"/>
              <a:t> </a:t>
            </a:r>
            <a:r>
              <a:rPr lang="en-US" sz="1600" dirty="0" err="1"/>
              <a:t>eder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6271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0387B-F287-413B-2A19-4A2C664E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4239-EB36-4B5B-400F-32392316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GROUP BY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HAVING </a:t>
            </a:r>
            <a:r>
              <a:rPr lang="en-US" sz="2400" dirty="0" err="1">
                <a:solidFill>
                  <a:srgbClr val="00B0F0"/>
                </a:solidFill>
              </a:rPr>
              <a:t>Cümleleri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92F2-5C79-9048-9D2F-69FEC5978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Şimdiye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kadar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ilişkideki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tüm</a:t>
            </a:r>
            <a:r>
              <a:rPr lang="en-US" sz="1600" dirty="0">
                <a:solidFill>
                  <a:srgbClr val="000000"/>
                </a:solidFill>
              </a:rPr>
              <a:t> (</a:t>
            </a:r>
            <a:r>
              <a:rPr lang="en-US" sz="1600" dirty="0" err="1">
                <a:solidFill>
                  <a:srgbClr val="000000"/>
                </a:solidFill>
              </a:rPr>
              <a:t>niteleyici</a:t>
            </a:r>
            <a:r>
              <a:rPr lang="en-US" sz="1600" dirty="0">
                <a:solidFill>
                  <a:srgbClr val="000000"/>
                </a:solidFill>
              </a:rPr>
              <a:t>) </a:t>
            </a:r>
            <a:r>
              <a:rPr lang="en-US" sz="1600" dirty="0" err="1">
                <a:solidFill>
                  <a:srgbClr val="000000"/>
                </a:solidFill>
              </a:rPr>
              <a:t>satırlara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toplu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işlemler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uyguladık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Genellikle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ilişkideki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bir</a:t>
            </a:r>
            <a:r>
              <a:rPr lang="en-US" sz="1600" dirty="0">
                <a:solidFill>
                  <a:srgbClr val="000000"/>
                </a:solidFill>
              </a:rPr>
              <a:t> dizi </a:t>
            </a:r>
            <a:r>
              <a:rPr lang="en-US" sz="1600" dirty="0" err="1">
                <a:solidFill>
                  <a:srgbClr val="000000"/>
                </a:solidFill>
              </a:rPr>
              <a:t>satır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grubunun</a:t>
            </a:r>
            <a:r>
              <a:rPr lang="en-US" sz="1600" dirty="0">
                <a:solidFill>
                  <a:srgbClr val="000000"/>
                </a:solidFill>
              </a:rPr>
              <a:t> her </a:t>
            </a:r>
            <a:r>
              <a:rPr lang="en-US" sz="1600" dirty="0" err="1">
                <a:solidFill>
                  <a:srgbClr val="000000"/>
                </a:solidFill>
              </a:rPr>
              <a:t>birine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toplu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işlemler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uygulamak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isteriz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  <a:r>
              <a:rPr lang="en-US" sz="1600" dirty="0" err="1">
                <a:solidFill>
                  <a:srgbClr val="000000"/>
                </a:solidFill>
              </a:rPr>
              <a:t>burada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grup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sayısı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ilişki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örneğine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bağlıdır</a:t>
            </a:r>
            <a:r>
              <a:rPr lang="en-US" sz="1600" dirty="0">
                <a:solidFill>
                  <a:srgbClr val="000000"/>
                </a:solidFill>
              </a:rPr>
              <a:t> (</a:t>
            </a:r>
            <a:r>
              <a:rPr lang="en-US" sz="1600" dirty="0" err="1">
                <a:solidFill>
                  <a:srgbClr val="000000"/>
                </a:solidFill>
              </a:rPr>
              <a:t>yani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önceden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bilinmez</a:t>
            </a:r>
            <a:r>
              <a:rPr lang="en-US" sz="1600" dirty="0">
                <a:solidFill>
                  <a:srgbClr val="000000"/>
                </a:solidFill>
              </a:rPr>
              <a:t>). </a:t>
            </a:r>
            <a:r>
              <a:rPr lang="en-US" sz="1600" dirty="0" err="1">
                <a:solidFill>
                  <a:srgbClr val="000000"/>
                </a:solidFill>
              </a:rPr>
              <a:t>Örneğin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aşağıdaki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sorguyu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alalım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600" dirty="0">
                <a:solidFill>
                  <a:srgbClr val="000000"/>
                </a:solidFill>
              </a:rPr>
              <a:t>(Q31) Her </a:t>
            </a:r>
            <a:r>
              <a:rPr lang="en-US" sz="1600" dirty="0" err="1">
                <a:solidFill>
                  <a:srgbClr val="000000"/>
                </a:solidFill>
              </a:rPr>
              <a:t>derecelendirme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seviyesi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için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genç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denizcinin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yaşını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bulun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Eğer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derecelendirmelerin</a:t>
            </a:r>
            <a:r>
              <a:rPr lang="en-US" sz="1600" dirty="0">
                <a:solidFill>
                  <a:srgbClr val="000000"/>
                </a:solidFill>
              </a:rPr>
              <a:t> 1 </a:t>
            </a:r>
            <a:r>
              <a:rPr lang="en-US" sz="1600" dirty="0" err="1">
                <a:solidFill>
                  <a:srgbClr val="000000"/>
                </a:solidFill>
              </a:rPr>
              <a:t>ile</a:t>
            </a:r>
            <a:r>
              <a:rPr lang="en-US" sz="1600" dirty="0">
                <a:solidFill>
                  <a:srgbClr val="000000"/>
                </a:solidFill>
              </a:rPr>
              <a:t> 10 </a:t>
            </a:r>
            <a:r>
              <a:rPr lang="en-US" sz="1600" dirty="0" err="1">
                <a:solidFill>
                  <a:srgbClr val="000000"/>
                </a:solidFill>
              </a:rPr>
              <a:t>arasında</a:t>
            </a:r>
            <a:r>
              <a:rPr lang="en-US" sz="1600" dirty="0">
                <a:solidFill>
                  <a:srgbClr val="000000"/>
                </a:solidFill>
              </a:rPr>
              <a:t> tam </a:t>
            </a:r>
            <a:r>
              <a:rPr lang="en-US" sz="1600" dirty="0" err="1">
                <a:solidFill>
                  <a:srgbClr val="000000"/>
                </a:solidFill>
              </a:rPr>
              <a:t>sayılar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olduğunu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biliyorsak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şu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biçimde</a:t>
            </a:r>
            <a:r>
              <a:rPr lang="en-US" sz="1600" dirty="0">
                <a:solidFill>
                  <a:srgbClr val="000000"/>
                </a:solidFill>
              </a:rPr>
              <a:t> 10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yazabiliriz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	SELECT MIN (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S.age</a:t>
            </a:r>
            <a:r>
              <a:rPr lang="en-US" sz="1600" dirty="0">
                <a:solidFill>
                  <a:srgbClr val="000000"/>
                </a:solidFill>
                <a:effectLst/>
              </a:rPr>
              <a:t>) FROM Sailors S WHERE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S.rating</a:t>
            </a:r>
            <a:r>
              <a:rPr lang="en-US" sz="1600" dirty="0">
                <a:solidFill>
                  <a:srgbClr val="000000"/>
                </a:solidFill>
                <a:effectLst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i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600" dirty="0" err="1">
                <a:solidFill>
                  <a:srgbClr val="000000"/>
                </a:solidFill>
              </a:rPr>
              <a:t>burada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dirty="0">
                <a:solidFill>
                  <a:srgbClr val="000000"/>
                </a:solidFill>
              </a:rPr>
              <a:t> = 1, 2, . . .,10. 10 </a:t>
            </a:r>
            <a:r>
              <a:rPr lang="en-US" sz="1600" dirty="0" err="1">
                <a:solidFill>
                  <a:srgbClr val="000000"/>
                </a:solidFill>
              </a:rPr>
              <a:t>tane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böyle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sorgu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yazmak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sıkıcıdır</a:t>
            </a:r>
            <a:r>
              <a:rPr lang="en-US" sz="1600" dirty="0">
                <a:solidFill>
                  <a:srgbClr val="000000"/>
                </a:solidFill>
              </a:rPr>
              <a:t>. </a:t>
            </a:r>
            <a:r>
              <a:rPr lang="en-US" sz="1600" dirty="0" err="1">
                <a:solidFill>
                  <a:srgbClr val="000000"/>
                </a:solidFill>
              </a:rPr>
              <a:t>Daha</a:t>
            </a:r>
            <a:r>
              <a:rPr lang="en-US" sz="1600" dirty="0">
                <a:solidFill>
                  <a:srgbClr val="000000"/>
                </a:solidFill>
              </a:rPr>
              <a:t> da </a:t>
            </a:r>
            <a:r>
              <a:rPr lang="en-US" sz="1600" dirty="0" err="1">
                <a:solidFill>
                  <a:srgbClr val="000000"/>
                </a:solidFill>
              </a:rPr>
              <a:t>önemlisi</a:t>
            </a:r>
            <a:r>
              <a:rPr lang="en-US" sz="1600" dirty="0">
                <a:solidFill>
                  <a:srgbClr val="000000"/>
                </a:solidFill>
              </a:rPr>
              <a:t>, </a:t>
            </a:r>
            <a:r>
              <a:rPr lang="en-US" sz="1600" dirty="0" err="1">
                <a:solidFill>
                  <a:srgbClr val="000000"/>
                </a:solidFill>
              </a:rPr>
              <a:t>önceden</a:t>
            </a:r>
            <a:r>
              <a:rPr lang="en-US" sz="1600" dirty="0">
                <a:solidFill>
                  <a:srgbClr val="000000"/>
                </a:solidFill>
              </a:rPr>
              <a:t> hangi </a:t>
            </a:r>
            <a:r>
              <a:rPr lang="en-US" sz="1600" dirty="0" err="1">
                <a:solidFill>
                  <a:srgbClr val="000000"/>
                </a:solidFill>
              </a:rPr>
              <a:t>derecelendirme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seviyelerinin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mevcut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olduğunu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bilemeyebiliriz</a:t>
            </a:r>
            <a:r>
              <a:rPr lang="en-US" sz="16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D52FADF-3549-6026-F875-32E05CFB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AE9B24ED-0EE7-61CA-D782-450766B4A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B55D4B17-8CB0-6153-F31B-93B681E7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237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1F344-379E-73F8-D8E5-127A1AD41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5F7B-1E4D-1E42-7CFB-998C2AA1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GROUP BY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HAVING </a:t>
            </a:r>
            <a:r>
              <a:rPr lang="en-US" sz="2400" dirty="0" err="1">
                <a:solidFill>
                  <a:srgbClr val="00B0F0"/>
                </a:solidFill>
              </a:rPr>
              <a:t>Cümleleri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DE87-EFC8-693D-6C8D-CFEA5AB9E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30982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Bu </a:t>
            </a:r>
            <a:r>
              <a:rPr lang="en-US" sz="1400" dirty="0" err="1">
                <a:solidFill>
                  <a:srgbClr val="000000"/>
                </a:solidFill>
              </a:rPr>
              <a:t>tür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sorguları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yazmak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temel</a:t>
            </a:r>
            <a:r>
              <a:rPr lang="en-US" sz="1400" dirty="0">
                <a:solidFill>
                  <a:srgbClr val="000000"/>
                </a:solidFill>
              </a:rPr>
              <a:t> SQL </a:t>
            </a:r>
            <a:r>
              <a:rPr lang="en-US" sz="1400" dirty="0" err="1">
                <a:solidFill>
                  <a:srgbClr val="000000"/>
                </a:solidFill>
              </a:rPr>
              <a:t>sorgu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formuna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büyük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uzantıya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yani</a:t>
            </a:r>
            <a:r>
              <a:rPr lang="en-US" sz="1400" dirty="0">
                <a:solidFill>
                  <a:srgbClr val="000000"/>
                </a:solidFill>
              </a:rPr>
              <a:t> GROUP BY </a:t>
            </a:r>
            <a:r>
              <a:rPr lang="en-US" sz="1400" dirty="0" err="1">
                <a:solidFill>
                  <a:srgbClr val="000000"/>
                </a:solidFill>
              </a:rPr>
              <a:t>ifadesine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ihtiyacımız</a:t>
            </a:r>
            <a:r>
              <a:rPr lang="en-US" sz="1400" dirty="0">
                <a:solidFill>
                  <a:srgbClr val="000000"/>
                </a:solidFill>
              </a:rPr>
              <a:t> var. </a:t>
            </a:r>
            <a:r>
              <a:rPr lang="en-US" sz="1400" dirty="0" err="1">
                <a:solidFill>
                  <a:srgbClr val="000000"/>
                </a:solidFill>
              </a:rPr>
              <a:t>Aslında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uzantı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ayrıca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gruplar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üzerindeki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nitelikleri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belirtmek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kullanılabilen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isteğe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bağlı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HAVING </a:t>
            </a:r>
            <a:r>
              <a:rPr lang="en-US" sz="1400" dirty="0" err="1">
                <a:solidFill>
                  <a:srgbClr val="000000"/>
                </a:solidFill>
              </a:rPr>
              <a:t>ifadesi</a:t>
            </a:r>
            <a:r>
              <a:rPr lang="en-US" sz="1400" dirty="0">
                <a:solidFill>
                  <a:srgbClr val="000000"/>
                </a:solidFill>
              </a:rPr>
              <a:t> de </a:t>
            </a:r>
            <a:r>
              <a:rPr lang="en-US" sz="1400" dirty="0" err="1">
                <a:solidFill>
                  <a:srgbClr val="000000"/>
                </a:solidFill>
              </a:rPr>
              <a:t>içerir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 err="1">
                <a:solidFill>
                  <a:srgbClr val="000000"/>
                </a:solidFill>
              </a:rPr>
              <a:t>örneğin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yalnızca</a:t>
            </a:r>
            <a:r>
              <a:rPr lang="en-US" sz="1400" dirty="0">
                <a:solidFill>
                  <a:srgbClr val="000000"/>
                </a:solidFill>
              </a:rPr>
              <a:t> 6'dan </a:t>
            </a:r>
            <a:r>
              <a:rPr lang="en-US" sz="1400" dirty="0" err="1">
                <a:solidFill>
                  <a:srgbClr val="000000"/>
                </a:solidFill>
              </a:rPr>
              <a:t>büyük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derecelendirme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düzeyleriyle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ilgileniyor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olabiliriz</a:t>
            </a:r>
            <a:r>
              <a:rPr lang="en-US" sz="1400" dirty="0">
                <a:solidFill>
                  <a:srgbClr val="000000"/>
                </a:solidFill>
              </a:rPr>
              <a:t>). Bu </a:t>
            </a:r>
            <a:r>
              <a:rPr lang="en-US" sz="1400" dirty="0" err="1">
                <a:solidFill>
                  <a:srgbClr val="000000"/>
                </a:solidFill>
              </a:rPr>
              <a:t>uzantılara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sahip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SQL </a:t>
            </a:r>
            <a:r>
              <a:rPr lang="en-US" sz="1400" dirty="0" err="1">
                <a:solidFill>
                  <a:srgbClr val="000000"/>
                </a:solidFill>
              </a:rPr>
              <a:t>sorgusunun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genel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biçimi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şudur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SELECT [ DISTINCT ] select-list FROM from-list WHERE </a:t>
            </a:r>
            <a:r>
              <a:rPr lang="en-US" sz="1400" dirty="0" err="1">
                <a:solidFill>
                  <a:srgbClr val="000000"/>
                </a:solidFill>
              </a:rPr>
              <a:t>kalifikasyon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GROUP BY grouping-list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HAVING group-qualification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GROUP BY </a:t>
            </a:r>
            <a:r>
              <a:rPr lang="en-US" sz="1400" dirty="0" err="1">
                <a:solidFill>
                  <a:srgbClr val="000000"/>
                </a:solidFill>
              </a:rPr>
              <a:t>ifadesini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kullanarak</a:t>
            </a:r>
            <a:r>
              <a:rPr lang="en-US" sz="1400" dirty="0">
                <a:solidFill>
                  <a:srgbClr val="000000"/>
                </a:solidFill>
              </a:rPr>
              <a:t> Q31'i </a:t>
            </a:r>
            <a:r>
              <a:rPr lang="en-US" sz="1400" dirty="0" err="1">
                <a:solidFill>
                  <a:srgbClr val="000000"/>
                </a:solidFill>
              </a:rPr>
              <a:t>şu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yazabiliriz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SELECT </a:t>
            </a:r>
            <a:r>
              <a:rPr lang="en-US" sz="1400" dirty="0" err="1">
                <a:solidFill>
                  <a:srgbClr val="000000"/>
                </a:solidFill>
              </a:rPr>
              <a:t>S.rating</a:t>
            </a:r>
            <a:r>
              <a:rPr lang="en-US" sz="1400" dirty="0">
                <a:solidFill>
                  <a:srgbClr val="000000"/>
                </a:solidFill>
              </a:rPr>
              <a:t>, MIN (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r>
              <a:rPr lang="en-US" sz="1400" dirty="0">
                <a:solidFill>
                  <a:srgbClr val="000000"/>
                </a:solidFill>
              </a:rPr>
              <a:t>) FROM Sailors S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	GROUP BY </a:t>
            </a:r>
            <a:r>
              <a:rPr lang="en-US" sz="1400" dirty="0" err="1">
                <a:solidFill>
                  <a:srgbClr val="000000"/>
                </a:solidFill>
              </a:rPr>
              <a:t>S.rating</a:t>
            </a:r>
            <a:endParaRPr lang="en-US" sz="1400" dirty="0">
              <a:solidFill>
                <a:srgbClr val="000000"/>
              </a:solidFill>
            </a:endParaRP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4D45338-9F26-B233-C4DF-18F2FF35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A4001798-8B0D-81AB-D48F-9328A43E9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0AB0ACB3-01DD-46B9-4F78-64DEE7E8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03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37DA9-3221-1FF7-E0EF-83432DFF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DD82-AB07-6075-34B9-A5F0E10F9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GROUP BY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HAVING </a:t>
            </a:r>
            <a:r>
              <a:rPr lang="en-US" sz="2400" dirty="0" err="1">
                <a:solidFill>
                  <a:srgbClr val="00B0F0"/>
                </a:solidFill>
              </a:rPr>
              <a:t>Cümleleri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8371-E67F-555D-82A8-895DEEDA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67250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1400" dirty="0">
                <a:solidFill>
                  <a:srgbClr val="000000"/>
                </a:solidFill>
              </a:rPr>
              <a:t>Yeni </a:t>
            </a:r>
            <a:r>
              <a:rPr lang="en-US" sz="1400" dirty="0" err="1">
                <a:solidFill>
                  <a:srgbClr val="000000"/>
                </a:solidFill>
              </a:rPr>
              <a:t>ifadelerle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ilgili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bazı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önemli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noktaları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alalım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SELECT </a:t>
            </a:r>
            <a:r>
              <a:rPr lang="en-US" sz="1400" dirty="0" err="1">
                <a:solidFill>
                  <a:srgbClr val="000000"/>
                </a:solidFill>
              </a:rPr>
              <a:t>ifadesindeki</a:t>
            </a:r>
            <a:r>
              <a:rPr lang="en-US" sz="1400" dirty="0">
                <a:solidFill>
                  <a:srgbClr val="000000"/>
                </a:solidFill>
              </a:rPr>
              <a:t> select-list (1) </a:t>
            </a:r>
            <a:r>
              <a:rPr lang="en-US" sz="1400" dirty="0" err="1">
                <a:solidFill>
                  <a:srgbClr val="000000"/>
                </a:solidFill>
              </a:rPr>
              <a:t>sütun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adları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listesi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(2) </a:t>
            </a:r>
            <a:r>
              <a:rPr lang="en-US" sz="1400" dirty="0" err="1">
                <a:solidFill>
                  <a:srgbClr val="000000"/>
                </a:solidFill>
              </a:rPr>
              <a:t>aggop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 err="1">
                <a:solidFill>
                  <a:srgbClr val="000000"/>
                </a:solidFill>
              </a:rPr>
              <a:t>sütun-adı</a:t>
            </a:r>
            <a:r>
              <a:rPr lang="en-US" sz="1400" dirty="0">
                <a:solidFill>
                  <a:srgbClr val="000000"/>
                </a:solidFill>
              </a:rPr>
              <a:t>) AS yeni ad </a:t>
            </a:r>
            <a:r>
              <a:rPr lang="en-US" sz="1400" dirty="0" err="1">
                <a:solidFill>
                  <a:srgbClr val="000000"/>
                </a:solidFill>
              </a:rPr>
              <a:t>biçimindeki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terimler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listesinden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oluşur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İsteğe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bağlı</a:t>
            </a:r>
            <a:r>
              <a:rPr lang="en-US" sz="1400" dirty="0">
                <a:solidFill>
                  <a:srgbClr val="000000"/>
                </a:solidFill>
              </a:rPr>
              <a:t> AS yeni-ad </a:t>
            </a:r>
            <a:r>
              <a:rPr lang="en-US" sz="1400" dirty="0" err="1">
                <a:solidFill>
                  <a:srgbClr val="000000"/>
                </a:solidFill>
              </a:rPr>
              <a:t>terimi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sonucu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tabloda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ad </a:t>
            </a:r>
            <a:r>
              <a:rPr lang="en-US" sz="1400" dirty="0" err="1">
                <a:solidFill>
                  <a:srgbClr val="000000"/>
                </a:solidFill>
              </a:rPr>
              <a:t>verir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Toplama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operatörlerinden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herhangi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aggop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kullanılabilir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(1)'de </a:t>
            </a:r>
            <a:r>
              <a:rPr lang="en-US" sz="1400" dirty="0" err="1">
                <a:solidFill>
                  <a:srgbClr val="000000"/>
                </a:solidFill>
              </a:rPr>
              <a:t>görünen</a:t>
            </a:r>
            <a:r>
              <a:rPr lang="en-US" sz="1400" dirty="0">
                <a:solidFill>
                  <a:srgbClr val="000000"/>
                </a:solidFill>
              </a:rPr>
              <a:t> her </a:t>
            </a:r>
            <a:r>
              <a:rPr lang="en-US" sz="1400" dirty="0" err="1">
                <a:solidFill>
                  <a:srgbClr val="000000"/>
                </a:solidFill>
              </a:rPr>
              <a:t>sütun</a:t>
            </a:r>
            <a:r>
              <a:rPr lang="en-US" sz="1400" dirty="0">
                <a:solidFill>
                  <a:srgbClr val="000000"/>
                </a:solidFill>
              </a:rPr>
              <a:t> grouping-</a:t>
            </a:r>
            <a:r>
              <a:rPr lang="en-US" sz="1400" dirty="0" err="1">
                <a:solidFill>
                  <a:srgbClr val="000000"/>
                </a:solidFill>
              </a:rPr>
              <a:t>list'te</a:t>
            </a:r>
            <a:r>
              <a:rPr lang="en-US" sz="1400" dirty="0">
                <a:solidFill>
                  <a:srgbClr val="000000"/>
                </a:solidFill>
              </a:rPr>
              <a:t> de </a:t>
            </a:r>
            <a:r>
              <a:rPr lang="en-US" sz="1400" dirty="0" err="1">
                <a:solidFill>
                  <a:srgbClr val="000000"/>
                </a:solidFill>
              </a:rPr>
              <a:t>görünmelidir</a:t>
            </a:r>
            <a:r>
              <a:rPr lang="en-US" sz="1400" dirty="0">
                <a:solidFill>
                  <a:srgbClr val="000000"/>
                </a:solidFill>
              </a:rPr>
              <a:t>. Bunun </a:t>
            </a:r>
            <a:r>
              <a:rPr lang="en-US" sz="1400" dirty="0" err="1">
                <a:solidFill>
                  <a:srgbClr val="000000"/>
                </a:solidFill>
              </a:rPr>
              <a:t>nedeni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sorgunun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sonucundaki</a:t>
            </a:r>
            <a:r>
              <a:rPr lang="en-US" sz="1400" dirty="0">
                <a:solidFill>
                  <a:srgbClr val="000000"/>
                </a:solidFill>
              </a:rPr>
              <a:t> her </a:t>
            </a:r>
            <a:r>
              <a:rPr lang="en-US" sz="1400" dirty="0" err="1">
                <a:solidFill>
                  <a:srgbClr val="000000"/>
                </a:solidFill>
              </a:rPr>
              <a:t>satırın</a:t>
            </a:r>
            <a:r>
              <a:rPr lang="en-US" sz="1400" dirty="0">
                <a:solidFill>
                  <a:srgbClr val="000000"/>
                </a:solidFill>
              </a:rPr>
              <a:t> grouping-</a:t>
            </a:r>
            <a:r>
              <a:rPr lang="en-US" sz="1400" dirty="0" err="1">
                <a:solidFill>
                  <a:srgbClr val="000000"/>
                </a:solidFill>
              </a:rPr>
              <a:t>list'teki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sütunların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değerleri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konusunda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anlaşan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satır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koleksiyonu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gruba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karşılık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gelmesidir</a:t>
            </a:r>
            <a:r>
              <a:rPr lang="en-US" sz="1400" dirty="0">
                <a:solidFill>
                  <a:srgbClr val="000000"/>
                </a:solidFill>
              </a:rPr>
              <a:t>. Bir </a:t>
            </a:r>
            <a:r>
              <a:rPr lang="en-US" sz="1400" dirty="0" err="1">
                <a:solidFill>
                  <a:srgbClr val="000000"/>
                </a:solidFill>
              </a:rPr>
              <a:t>sütun</a:t>
            </a:r>
            <a:r>
              <a:rPr lang="en-US" sz="1400" dirty="0">
                <a:solidFill>
                  <a:srgbClr val="000000"/>
                </a:solidFill>
              </a:rPr>
              <a:t> (1) </a:t>
            </a:r>
            <a:r>
              <a:rPr lang="en-US" sz="1400" dirty="0" err="1">
                <a:solidFill>
                  <a:srgbClr val="000000"/>
                </a:solidFill>
              </a:rPr>
              <a:t>listesinde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görünüyorsa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ancak</a:t>
            </a:r>
            <a:r>
              <a:rPr lang="en-US" sz="1400" dirty="0">
                <a:solidFill>
                  <a:srgbClr val="000000"/>
                </a:solidFill>
              </a:rPr>
              <a:t> grouping-</a:t>
            </a:r>
            <a:r>
              <a:rPr lang="en-US" sz="1400" dirty="0" err="1">
                <a:solidFill>
                  <a:srgbClr val="000000"/>
                </a:solidFill>
              </a:rPr>
              <a:t>list'te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görünmüyorsa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cevap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satırında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ona</a:t>
            </a:r>
            <a:r>
              <a:rPr lang="en-US" sz="1400" dirty="0">
                <a:solidFill>
                  <a:srgbClr val="000000"/>
                </a:solidFill>
              </a:rPr>
              <a:t> hangi </a:t>
            </a:r>
            <a:r>
              <a:rPr lang="en-US" sz="1400" dirty="0" err="1">
                <a:solidFill>
                  <a:srgbClr val="000000"/>
                </a:solidFill>
              </a:rPr>
              <a:t>değerin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atanması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gerektiği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açık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değildir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HAVING </a:t>
            </a:r>
            <a:r>
              <a:rPr lang="en-US" sz="1400" dirty="0" err="1">
                <a:solidFill>
                  <a:srgbClr val="000000"/>
                </a:solidFill>
              </a:rPr>
              <a:t>ifadesindeki</a:t>
            </a:r>
            <a:r>
              <a:rPr lang="en-US" sz="1400" dirty="0">
                <a:solidFill>
                  <a:srgbClr val="000000"/>
                </a:solidFill>
              </a:rPr>
              <a:t> group-</a:t>
            </a:r>
            <a:r>
              <a:rPr lang="en-US" sz="1400" dirty="0" err="1">
                <a:solidFill>
                  <a:srgbClr val="000000"/>
                </a:solidFill>
              </a:rPr>
              <a:t>niteliğinde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görünen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ifadelerin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başına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olmalıdır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Sezgi</a:t>
            </a:r>
            <a:r>
              <a:rPr lang="en-US" sz="1400" dirty="0">
                <a:solidFill>
                  <a:srgbClr val="000000"/>
                </a:solidFill>
              </a:rPr>
              <a:t>, HAVING </a:t>
            </a:r>
            <a:r>
              <a:rPr lang="en-US" sz="1400" dirty="0" err="1">
                <a:solidFill>
                  <a:srgbClr val="000000"/>
                </a:solidFill>
              </a:rPr>
              <a:t>ifadesinin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belirli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cevap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satırının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oluşturulup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oluşturulmayacağını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belirlemesidir</a:t>
            </a:r>
            <a:r>
              <a:rPr lang="en-US" sz="1400" dirty="0">
                <a:solidFill>
                  <a:srgbClr val="000000"/>
                </a:solidFill>
              </a:rPr>
              <a:t>. Bu </a:t>
            </a:r>
            <a:r>
              <a:rPr lang="en-US" sz="1400" dirty="0" err="1">
                <a:solidFill>
                  <a:srgbClr val="000000"/>
                </a:solidFill>
              </a:rPr>
              <a:t>nedenle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nitelendirmesinde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görünen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toplama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operatörüne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argüman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görünmeli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listesinde</a:t>
            </a:r>
            <a:r>
              <a:rPr lang="en-US" sz="1400" dirty="0">
                <a:solidFill>
                  <a:srgbClr val="000000"/>
                </a:solidFill>
              </a:rPr>
              <a:t> de </a:t>
            </a:r>
            <a:r>
              <a:rPr lang="en-US" sz="1400" dirty="0" err="1">
                <a:solidFill>
                  <a:srgbClr val="000000"/>
                </a:solidFill>
              </a:rPr>
              <a:t>görünmelidir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GROUP BY </a:t>
            </a:r>
            <a:r>
              <a:rPr lang="en-US" sz="1400" dirty="0" err="1">
                <a:solidFill>
                  <a:srgbClr val="000000"/>
                </a:solidFill>
              </a:rPr>
              <a:t>ifadesi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atlanırsa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tüm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tablo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kabul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edilir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1430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67C41-1F6C-CC64-2797-FC8266C51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CB981-DBA7-C2DD-F313-7F1892F4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GROUP BY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HAVING </a:t>
            </a:r>
            <a:r>
              <a:rPr lang="en-US" sz="2400" dirty="0" err="1">
                <a:solidFill>
                  <a:srgbClr val="00B0F0"/>
                </a:solidFill>
              </a:rPr>
              <a:t>Cümleleri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CEFB-4F03-B389-23D3-D05554C0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6366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(Q32) En </a:t>
            </a:r>
            <a:r>
              <a:rPr lang="en-US" sz="1400" dirty="0" err="1">
                <a:solidFill>
                  <a:srgbClr val="000000"/>
                </a:solidFill>
              </a:rPr>
              <a:t>az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bulunduğu</a:t>
            </a:r>
            <a:r>
              <a:rPr lang="en-US" sz="1400" dirty="0">
                <a:solidFill>
                  <a:srgbClr val="000000"/>
                </a:solidFill>
              </a:rPr>
              <a:t> her </a:t>
            </a:r>
            <a:r>
              <a:rPr lang="en-US" sz="1400" dirty="0" err="1">
                <a:solidFill>
                  <a:srgbClr val="000000"/>
                </a:solidFill>
              </a:rPr>
              <a:t>derecelendirme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seviyesi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oy </a:t>
            </a:r>
            <a:r>
              <a:rPr lang="en-US" sz="1400" dirty="0" err="1">
                <a:solidFill>
                  <a:srgbClr val="000000"/>
                </a:solidFill>
              </a:rPr>
              <a:t>kullanma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hakkına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sahip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genç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denizcinin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 err="1">
                <a:solidFill>
                  <a:srgbClr val="000000"/>
                </a:solidFill>
              </a:rPr>
              <a:t>yani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az</a:t>
            </a:r>
            <a:r>
              <a:rPr lang="en-US" sz="1400" dirty="0">
                <a:solidFill>
                  <a:srgbClr val="000000"/>
                </a:solidFill>
              </a:rPr>
              <a:t> 18 </a:t>
            </a:r>
            <a:r>
              <a:rPr lang="en-US" sz="1400" dirty="0" err="1">
                <a:solidFill>
                  <a:srgbClr val="000000"/>
                </a:solidFill>
              </a:rPr>
              <a:t>yaşında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 err="1">
                <a:solidFill>
                  <a:srgbClr val="000000"/>
                </a:solidFill>
              </a:rPr>
              <a:t>yaşını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bulun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S.rating</a:t>
            </a:r>
            <a:r>
              <a:rPr lang="en-US" sz="1400" dirty="0">
                <a:solidFill>
                  <a:srgbClr val="000000"/>
                </a:solidFill>
                <a:effectLst/>
              </a:rPr>
              <a:t>, MIN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) AS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minage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</a:rPr>
              <a:t>FROM Sailors S 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 &gt;= 18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GROUP BY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S.rating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HAVING COUNT (*) &gt; 1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Bu </a:t>
            </a:r>
            <a:r>
              <a:rPr lang="en-US" sz="1400" dirty="0" err="1">
                <a:solidFill>
                  <a:srgbClr val="000000"/>
                </a:solidFill>
              </a:rPr>
              <a:t>sorguyu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kolaylık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olması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açısından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</a:t>
            </a:r>
            <a:r>
              <a:rPr lang="en-US" sz="1400" dirty="0">
                <a:solidFill>
                  <a:srgbClr val="000000"/>
                </a:solidFill>
              </a:rPr>
              <a:t> 5.10'da </a:t>
            </a:r>
            <a:r>
              <a:rPr lang="en-US" sz="1400" dirty="0" err="1">
                <a:solidFill>
                  <a:srgbClr val="000000"/>
                </a:solidFill>
              </a:rPr>
              <a:t>yeniden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üretilen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Sailors'ın</a:t>
            </a:r>
            <a:r>
              <a:rPr lang="en-US" sz="1400" dirty="0">
                <a:solidFill>
                  <a:srgbClr val="000000"/>
                </a:solidFill>
              </a:rPr>
              <a:t> S3 </a:t>
            </a:r>
            <a:r>
              <a:rPr lang="en-US" sz="1400" dirty="0" err="1">
                <a:solidFill>
                  <a:srgbClr val="000000"/>
                </a:solidFill>
              </a:rPr>
              <a:t>örneği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üzerinde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değerlendireceğiz</a:t>
            </a:r>
            <a:r>
              <a:rPr lang="en-US" sz="1400" dirty="0">
                <a:solidFill>
                  <a:srgbClr val="000000"/>
                </a:solidFill>
              </a:rPr>
              <a:t>. Bu </a:t>
            </a:r>
            <a:r>
              <a:rPr lang="en-US" sz="1400" dirty="0" err="1">
                <a:solidFill>
                  <a:srgbClr val="000000"/>
                </a:solidFill>
              </a:rPr>
              <a:t>sorgunun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değerlendirileceği</a:t>
            </a:r>
            <a:r>
              <a:rPr lang="en-US" sz="1400" dirty="0">
                <a:solidFill>
                  <a:srgbClr val="000000"/>
                </a:solidFill>
              </a:rPr>
              <a:t> Sailors </a:t>
            </a:r>
            <a:r>
              <a:rPr lang="en-US" sz="1400" dirty="0" err="1">
                <a:solidFill>
                  <a:srgbClr val="000000"/>
                </a:solidFill>
              </a:rPr>
              <a:t>örneği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</a:t>
            </a:r>
            <a:r>
              <a:rPr lang="en-US" sz="1400" dirty="0">
                <a:solidFill>
                  <a:srgbClr val="000000"/>
                </a:solidFill>
              </a:rPr>
              <a:t> 5.10'da </a:t>
            </a:r>
            <a:r>
              <a:rPr lang="en-US" sz="1400" dirty="0" err="1">
                <a:solidFill>
                  <a:srgbClr val="000000"/>
                </a:solidFill>
              </a:rPr>
              <a:t>gösterilmiştir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İlk </a:t>
            </a:r>
            <a:r>
              <a:rPr lang="en-US" sz="1400" dirty="0" err="1">
                <a:solidFill>
                  <a:srgbClr val="000000"/>
                </a:solidFill>
              </a:rPr>
              <a:t>adım</a:t>
            </a:r>
            <a:r>
              <a:rPr lang="en-US" sz="1400" dirty="0">
                <a:solidFill>
                  <a:srgbClr val="000000"/>
                </a:solidFill>
              </a:rPr>
              <a:t>, from-</a:t>
            </a:r>
            <a:r>
              <a:rPr lang="en-US" sz="1400" dirty="0" err="1">
                <a:solidFill>
                  <a:srgbClr val="000000"/>
                </a:solidFill>
              </a:rPr>
              <a:t>listesindeki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tabloların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çapraz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çarpımını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oluşturmaktır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Sorgu</a:t>
            </a:r>
            <a:r>
              <a:rPr lang="en-US" sz="1400" dirty="0">
                <a:solidFill>
                  <a:srgbClr val="000000"/>
                </a:solidFill>
              </a:rPr>
              <a:t> Q32'deki from-</a:t>
            </a:r>
            <a:r>
              <a:rPr lang="en-US" sz="1400" dirty="0" err="1">
                <a:solidFill>
                  <a:srgbClr val="000000"/>
                </a:solidFill>
              </a:rPr>
              <a:t>listesindeki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ilişki</a:t>
            </a:r>
            <a:r>
              <a:rPr lang="en-US" sz="1400" dirty="0">
                <a:solidFill>
                  <a:srgbClr val="000000"/>
                </a:solidFill>
              </a:rPr>
              <a:t> Sailors </a:t>
            </a:r>
            <a:r>
              <a:rPr lang="en-US" sz="1400" dirty="0" err="1">
                <a:solidFill>
                  <a:srgbClr val="000000"/>
                </a:solidFill>
              </a:rPr>
              <a:t>olduğundan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sonuç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yalnızca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</a:t>
            </a:r>
            <a:r>
              <a:rPr lang="en-US" sz="1400" dirty="0">
                <a:solidFill>
                  <a:srgbClr val="000000"/>
                </a:solidFill>
              </a:rPr>
              <a:t> 5.10'da </a:t>
            </a:r>
            <a:r>
              <a:rPr lang="en-US" sz="1400" dirty="0" err="1">
                <a:solidFill>
                  <a:srgbClr val="000000"/>
                </a:solidFill>
              </a:rPr>
              <a:t>gösterilen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örnektir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Picture 6" descr="A table of numbers and names&#10;&#10;Description automatically generated">
            <a:extLst>
              <a:ext uri="{FF2B5EF4-FFF2-40B4-BE49-F238E27FC236}">
                <a16:creationId xmlns:a16="http://schemas.microsoft.com/office/drawing/2014/main" id="{40B37394-98BD-5D00-9BBB-56173786D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690688"/>
            <a:ext cx="2090964" cy="2433449"/>
          </a:xfrm>
          <a:prstGeom prst="rect">
            <a:avLst/>
          </a:prstGeom>
        </p:spPr>
      </p:pic>
      <p:pic>
        <p:nvPicPr>
          <p:cNvPr id="10" name="Picture 9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6C6F96A-05F1-262D-C3E1-EC442B5F6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567" y="4857516"/>
            <a:ext cx="1887867" cy="200785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946852-C4E5-47D4-9185-3AD743A3D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435" y="4852219"/>
            <a:ext cx="1779565" cy="20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923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BF0AD-1E84-053B-F024-8EF0F319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8A83-6D11-E8EE-93CE-408D8530A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GROUP BY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HAVING </a:t>
            </a:r>
            <a:r>
              <a:rPr lang="en-US" sz="2400" dirty="0" err="1">
                <a:solidFill>
                  <a:srgbClr val="00B0F0"/>
                </a:solidFill>
              </a:rPr>
              <a:t>Cümleleri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DBC08-60A3-C31A-6CA7-2DE7C170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6366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(Q32) En </a:t>
            </a:r>
            <a:r>
              <a:rPr lang="en-US" sz="1400" dirty="0" err="1">
                <a:solidFill>
                  <a:srgbClr val="000000"/>
                </a:solidFill>
              </a:rPr>
              <a:t>az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bulunduğu</a:t>
            </a:r>
            <a:r>
              <a:rPr lang="en-US" sz="1400" dirty="0">
                <a:solidFill>
                  <a:srgbClr val="000000"/>
                </a:solidFill>
              </a:rPr>
              <a:t> her </a:t>
            </a:r>
            <a:r>
              <a:rPr lang="en-US" sz="1400" dirty="0" err="1">
                <a:solidFill>
                  <a:srgbClr val="000000"/>
                </a:solidFill>
              </a:rPr>
              <a:t>derecelendirme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seviyesi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oy </a:t>
            </a:r>
            <a:r>
              <a:rPr lang="en-US" sz="1400" dirty="0" err="1">
                <a:solidFill>
                  <a:srgbClr val="000000"/>
                </a:solidFill>
              </a:rPr>
              <a:t>kullanma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hakkına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sahip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genç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denizcinin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 err="1">
                <a:solidFill>
                  <a:srgbClr val="000000"/>
                </a:solidFill>
              </a:rPr>
              <a:t>yani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az</a:t>
            </a:r>
            <a:r>
              <a:rPr lang="en-US" sz="1400" dirty="0">
                <a:solidFill>
                  <a:srgbClr val="000000"/>
                </a:solidFill>
              </a:rPr>
              <a:t> 18 </a:t>
            </a:r>
            <a:r>
              <a:rPr lang="en-US" sz="1400" dirty="0" err="1">
                <a:solidFill>
                  <a:srgbClr val="000000"/>
                </a:solidFill>
              </a:rPr>
              <a:t>yaşında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) </a:t>
            </a:r>
            <a:r>
              <a:rPr lang="en-US" sz="1400" dirty="0" err="1">
                <a:solidFill>
                  <a:srgbClr val="000000"/>
                </a:solidFill>
              </a:rPr>
              <a:t>yaşını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bulun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S.rating</a:t>
            </a:r>
            <a:r>
              <a:rPr lang="en-US" sz="1400" dirty="0">
                <a:solidFill>
                  <a:srgbClr val="000000"/>
                </a:solidFill>
                <a:effectLst/>
              </a:rPr>
              <a:t>, MIN (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) AS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minage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</a:rPr>
              <a:t>FROM Sailors S 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S.age</a:t>
            </a:r>
            <a:r>
              <a:rPr lang="en-US" sz="1400" dirty="0">
                <a:solidFill>
                  <a:srgbClr val="000000"/>
                </a:solidFill>
                <a:effectLst/>
              </a:rPr>
              <a:t> &gt;= 18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GROUP BY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S.rating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HAVING COUNT (*) &gt; 1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İkinci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adım</a:t>
            </a:r>
            <a:r>
              <a:rPr lang="en-US" sz="1400" dirty="0">
                <a:solidFill>
                  <a:srgbClr val="000000"/>
                </a:solidFill>
              </a:rPr>
              <a:t> WHERE </a:t>
            </a:r>
            <a:r>
              <a:rPr lang="en-US" sz="1400" dirty="0" err="1">
                <a:solidFill>
                  <a:srgbClr val="000000"/>
                </a:solidFill>
              </a:rPr>
              <a:t>ifadesindeki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niteliği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uygulamaktır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S.age</a:t>
            </a:r>
            <a:r>
              <a:rPr lang="en-US" sz="1400" dirty="0">
                <a:solidFill>
                  <a:srgbClr val="000000"/>
                </a:solidFill>
              </a:rPr>
              <a:t> &gt;= 18. Bu </a:t>
            </a:r>
            <a:r>
              <a:rPr lang="en-US" sz="1400" dirty="0" err="1">
                <a:solidFill>
                  <a:srgbClr val="000000"/>
                </a:solidFill>
              </a:rPr>
              <a:t>adım</a:t>
            </a:r>
            <a:r>
              <a:rPr lang="en-US" sz="1400" dirty="0">
                <a:solidFill>
                  <a:srgbClr val="000000"/>
                </a:solidFill>
              </a:rPr>
              <a:t> ⟨71, </a:t>
            </a:r>
            <a:r>
              <a:rPr lang="en-US" sz="1400" dirty="0" err="1">
                <a:solidFill>
                  <a:srgbClr val="000000"/>
                </a:solidFill>
              </a:rPr>
              <a:t>zorba</a:t>
            </a:r>
            <a:r>
              <a:rPr lang="en-US" sz="1400" dirty="0">
                <a:solidFill>
                  <a:srgbClr val="000000"/>
                </a:solidFill>
              </a:rPr>
              <a:t>, 10, 16⟩ </a:t>
            </a:r>
            <a:r>
              <a:rPr lang="en-US" sz="1400" dirty="0" err="1">
                <a:solidFill>
                  <a:srgbClr val="000000"/>
                </a:solidFill>
              </a:rPr>
              <a:t>satırını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ortadan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kaldırır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Üçüncü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adım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istenmeyen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sütunları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ortadan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kaldırmaktır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Sadece</a:t>
            </a:r>
            <a:r>
              <a:rPr lang="en-US" sz="1400" dirty="0">
                <a:solidFill>
                  <a:srgbClr val="000000"/>
                </a:solidFill>
              </a:rPr>
              <a:t> SELECT </a:t>
            </a:r>
            <a:r>
              <a:rPr lang="en-US" sz="1400" dirty="0" err="1">
                <a:solidFill>
                  <a:srgbClr val="000000"/>
                </a:solidFill>
              </a:rPr>
              <a:t>ifadesinde</a:t>
            </a:r>
            <a:r>
              <a:rPr lang="en-US" sz="1400" dirty="0">
                <a:solidFill>
                  <a:srgbClr val="000000"/>
                </a:solidFill>
              </a:rPr>
              <a:t>, GROUP BY </a:t>
            </a:r>
            <a:r>
              <a:rPr lang="en-US" sz="1400" dirty="0" err="1">
                <a:solidFill>
                  <a:srgbClr val="000000"/>
                </a:solidFill>
              </a:rPr>
              <a:t>ifadesinde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veya</a:t>
            </a:r>
            <a:r>
              <a:rPr lang="en-US" sz="1400" dirty="0">
                <a:solidFill>
                  <a:srgbClr val="000000"/>
                </a:solidFill>
              </a:rPr>
              <a:t> HAVING </a:t>
            </a:r>
            <a:r>
              <a:rPr lang="en-US" sz="1400" dirty="0" err="1">
                <a:solidFill>
                  <a:srgbClr val="000000"/>
                </a:solidFill>
              </a:rPr>
              <a:t>ifadesinde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belirtilen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sütunlar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gereklidir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da </a:t>
            </a:r>
            <a:r>
              <a:rPr lang="en-US" sz="1400" dirty="0" err="1">
                <a:solidFill>
                  <a:srgbClr val="000000"/>
                </a:solidFill>
              </a:rPr>
              <a:t>örneğimizde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sid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sname'i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ortadan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kaldırabileceğimiz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anlamına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gelir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Sonuç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</a:t>
            </a:r>
            <a:r>
              <a:rPr lang="en-US" sz="1400" dirty="0">
                <a:solidFill>
                  <a:srgbClr val="000000"/>
                </a:solidFill>
              </a:rPr>
              <a:t> 5.11'de </a:t>
            </a:r>
            <a:r>
              <a:rPr lang="en-US" sz="1400" dirty="0" err="1">
                <a:solidFill>
                  <a:srgbClr val="000000"/>
                </a:solidFill>
              </a:rPr>
              <a:t>gösterilmiştir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  <a:r>
              <a:rPr lang="en-US" sz="1400" dirty="0" err="1">
                <a:solidFill>
                  <a:srgbClr val="000000"/>
                </a:solidFill>
              </a:rPr>
              <a:t>Dördüncü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adım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grupları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belirlemek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tabloyu</a:t>
            </a:r>
            <a:r>
              <a:rPr lang="en-US" sz="1400" dirty="0">
                <a:solidFill>
                  <a:srgbClr val="000000"/>
                </a:solidFill>
              </a:rPr>
              <a:t> GROUP BY </a:t>
            </a:r>
            <a:r>
              <a:rPr lang="en-US" sz="1400" dirty="0" err="1">
                <a:solidFill>
                  <a:srgbClr val="000000"/>
                </a:solidFill>
              </a:rPr>
              <a:t>ifadesine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göre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sıralamaktır</a:t>
            </a:r>
            <a:r>
              <a:rPr lang="en-US" sz="1400" dirty="0">
                <a:solidFill>
                  <a:srgbClr val="000000"/>
                </a:solidFill>
              </a:rPr>
              <a:t>. Bu </a:t>
            </a:r>
            <a:r>
              <a:rPr lang="en-US" sz="1400" dirty="0" err="1">
                <a:solidFill>
                  <a:srgbClr val="000000"/>
                </a:solidFill>
              </a:rPr>
              <a:t>adımın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sonucu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</a:t>
            </a:r>
            <a:r>
              <a:rPr lang="en-US" sz="1400" dirty="0">
                <a:solidFill>
                  <a:srgbClr val="000000"/>
                </a:solidFill>
              </a:rPr>
              <a:t> 5.12'de </a:t>
            </a:r>
            <a:r>
              <a:rPr lang="en-US" sz="1400" dirty="0" err="1">
                <a:solidFill>
                  <a:srgbClr val="000000"/>
                </a:solidFill>
              </a:rPr>
              <a:t>gösterilmiştir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Picture 6" descr="A table of numbers and names&#10;&#10;Description automatically generated">
            <a:extLst>
              <a:ext uri="{FF2B5EF4-FFF2-40B4-BE49-F238E27FC236}">
                <a16:creationId xmlns:a16="http://schemas.microsoft.com/office/drawing/2014/main" id="{69E439AA-4BBE-03BF-E412-0004268F6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690688"/>
            <a:ext cx="2090964" cy="2433449"/>
          </a:xfrm>
          <a:prstGeom prst="rect">
            <a:avLst/>
          </a:prstGeom>
        </p:spPr>
      </p:pic>
      <p:pic>
        <p:nvPicPr>
          <p:cNvPr id="10" name="Picture 9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C6BC021-C309-352A-9C33-61B20A08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567" y="4857516"/>
            <a:ext cx="1887867" cy="200785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64691F-A3C2-7AF1-A27A-4AB2BD89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435" y="4852219"/>
            <a:ext cx="1779565" cy="200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788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3459-EEB2-CD2E-6423-E28F114A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A70F-E644-3FA5-E435-2927C724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GROUP BY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HAVING </a:t>
            </a:r>
            <a:r>
              <a:rPr lang="en-US" sz="2400" dirty="0" err="1">
                <a:solidFill>
                  <a:srgbClr val="00B0F0"/>
                </a:solidFill>
              </a:rPr>
              <a:t>Cümleleri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8898A-0D53-07A6-71FC-8214B8B5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6366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Beşinci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adım</a:t>
            </a:r>
            <a:r>
              <a:rPr lang="en-US" sz="1400" dirty="0">
                <a:solidFill>
                  <a:srgbClr val="000000"/>
                </a:solidFill>
              </a:rPr>
              <a:t>, HAVING </a:t>
            </a:r>
            <a:r>
              <a:rPr lang="en-US" sz="1400" dirty="0" err="1">
                <a:solidFill>
                  <a:srgbClr val="000000"/>
                </a:solidFill>
              </a:rPr>
              <a:t>ifadesindeki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niteliğini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yani</a:t>
            </a:r>
            <a:r>
              <a:rPr lang="en-US" sz="1400" dirty="0">
                <a:solidFill>
                  <a:srgbClr val="000000"/>
                </a:solidFill>
              </a:rPr>
              <a:t> COUNT (*) &gt; 1 </a:t>
            </a:r>
            <a:r>
              <a:rPr lang="en-US" sz="1400" dirty="0" err="1">
                <a:solidFill>
                  <a:srgbClr val="000000"/>
                </a:solidFill>
              </a:rPr>
              <a:t>koşulunu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uygulamaktır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Bu </a:t>
            </a:r>
            <a:r>
              <a:rPr lang="en-US" sz="1400" dirty="0" err="1">
                <a:solidFill>
                  <a:srgbClr val="000000"/>
                </a:solidFill>
              </a:rPr>
              <a:t>adım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derecesi</a:t>
            </a:r>
            <a:r>
              <a:rPr lang="en-US" sz="1400" dirty="0">
                <a:solidFill>
                  <a:srgbClr val="000000"/>
                </a:solidFill>
              </a:rPr>
              <a:t> 1, 9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10'a </a:t>
            </a:r>
            <a:r>
              <a:rPr lang="en-US" sz="1400" dirty="0" err="1">
                <a:solidFill>
                  <a:srgbClr val="000000"/>
                </a:solidFill>
              </a:rPr>
              <a:t>eşit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grupları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elemektedir</a:t>
            </a:r>
            <a:r>
              <a:rPr lang="en-US" sz="1400" dirty="0">
                <a:solidFill>
                  <a:srgbClr val="000000"/>
                </a:solidFill>
              </a:rPr>
              <a:t>. WHERE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GROUP BY </a:t>
            </a:r>
            <a:r>
              <a:rPr lang="en-US" sz="1400" dirty="0" err="1">
                <a:solidFill>
                  <a:srgbClr val="000000"/>
                </a:solidFill>
              </a:rPr>
              <a:t>ifadelerinin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dikkate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alındığı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sıranın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anlamlı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olduğunu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unutmayın</a:t>
            </a:r>
            <a:r>
              <a:rPr lang="en-US" sz="1400" dirty="0">
                <a:solidFill>
                  <a:srgbClr val="000000"/>
                </a:solidFill>
              </a:rPr>
              <a:t>: WHERE </a:t>
            </a:r>
            <a:r>
              <a:rPr lang="en-US" sz="1400" dirty="0" err="1">
                <a:solidFill>
                  <a:srgbClr val="000000"/>
                </a:solidFill>
              </a:rPr>
              <a:t>ifadesi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önce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dikkate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alınmasaydı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derecesi</a:t>
            </a:r>
            <a:r>
              <a:rPr lang="en-US" sz="1400" dirty="0">
                <a:solidFill>
                  <a:srgbClr val="000000"/>
                </a:solidFill>
              </a:rPr>
              <a:t> = 10 </a:t>
            </a:r>
            <a:r>
              <a:rPr lang="en-US" sz="1400" dirty="0" err="1">
                <a:solidFill>
                  <a:srgbClr val="000000"/>
                </a:solidFill>
              </a:rPr>
              <a:t>olan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HAVING </a:t>
            </a:r>
            <a:r>
              <a:rPr lang="en-US" sz="1400" dirty="0" err="1">
                <a:solidFill>
                  <a:srgbClr val="000000"/>
                </a:solidFill>
              </a:rPr>
              <a:t>ifadesindeki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niteliğini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karşılamış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olurdu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Altıncı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adım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kalan</a:t>
            </a:r>
            <a:r>
              <a:rPr lang="en-US" sz="1400" dirty="0">
                <a:solidFill>
                  <a:srgbClr val="000000"/>
                </a:solidFill>
              </a:rPr>
              <a:t> her </a:t>
            </a: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cevap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satırı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üretmektir</a:t>
            </a:r>
            <a:r>
              <a:rPr lang="en-US" sz="1400" dirty="0">
                <a:solidFill>
                  <a:srgbClr val="000000"/>
                </a:solidFill>
              </a:rPr>
              <a:t>. Bir </a:t>
            </a:r>
            <a:r>
              <a:rPr lang="en-US" sz="1400" dirty="0" err="1">
                <a:solidFill>
                  <a:srgbClr val="000000"/>
                </a:solidFill>
              </a:rPr>
              <a:t>gruba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karşılık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gelen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cevap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satırı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gruplama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sütunlarının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alt </a:t>
            </a:r>
            <a:r>
              <a:rPr lang="en-US" sz="1400" dirty="0" err="1">
                <a:solidFill>
                  <a:srgbClr val="000000"/>
                </a:solidFill>
              </a:rPr>
              <a:t>kümesinden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toplama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operatörü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uygulanarak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oluşturulan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daha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fazla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sütundan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oluşur</a:t>
            </a:r>
            <a:r>
              <a:rPr lang="en-US" sz="14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Örneğimizde</a:t>
            </a:r>
            <a:r>
              <a:rPr lang="en-US" sz="1400" dirty="0">
                <a:solidFill>
                  <a:srgbClr val="000000"/>
                </a:solidFill>
              </a:rPr>
              <a:t>, her </a:t>
            </a:r>
            <a:r>
              <a:rPr lang="en-US" sz="1400" dirty="0" err="1">
                <a:solidFill>
                  <a:srgbClr val="000000"/>
                </a:solidFill>
              </a:rPr>
              <a:t>cevap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satırının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derecelendirme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karşılık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gelen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grubun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yaş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sütunundaki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değerlere</a:t>
            </a:r>
            <a:r>
              <a:rPr lang="en-US" sz="1400" dirty="0">
                <a:solidFill>
                  <a:srgbClr val="000000"/>
                </a:solidFill>
              </a:rPr>
              <a:t> MIN </a:t>
            </a:r>
            <a:r>
              <a:rPr lang="en-US" sz="1400" dirty="0" err="1">
                <a:solidFill>
                  <a:srgbClr val="000000"/>
                </a:solidFill>
              </a:rPr>
              <a:t>uygulanarak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hesaplanan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minage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vardır</a:t>
            </a:r>
            <a:r>
              <a:rPr lang="en-US" sz="1400" dirty="0">
                <a:solidFill>
                  <a:srgbClr val="000000"/>
                </a:solidFill>
              </a:rPr>
              <a:t>. Bu </a:t>
            </a:r>
            <a:r>
              <a:rPr lang="en-US" sz="1400" dirty="0" err="1">
                <a:solidFill>
                  <a:srgbClr val="000000"/>
                </a:solidFill>
              </a:rPr>
              <a:t>adımın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sonucu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Şekil</a:t>
            </a:r>
            <a:r>
              <a:rPr lang="en-US" sz="1400" dirty="0">
                <a:solidFill>
                  <a:srgbClr val="000000"/>
                </a:solidFill>
              </a:rPr>
              <a:t> 5.13'te </a:t>
            </a:r>
            <a:r>
              <a:rPr lang="en-US" sz="1400" dirty="0" err="1">
                <a:solidFill>
                  <a:srgbClr val="000000"/>
                </a:solidFill>
              </a:rPr>
              <a:t>gösterilmiştir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7" name="Picture 6" descr="A table of numbers and names&#10;&#10;Description automatically generated">
            <a:extLst>
              <a:ext uri="{FF2B5EF4-FFF2-40B4-BE49-F238E27FC236}">
                <a16:creationId xmlns:a16="http://schemas.microsoft.com/office/drawing/2014/main" id="{2DF439EA-3BCD-A0BE-7781-1B29D78F2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0"/>
            <a:ext cx="2090964" cy="2433449"/>
          </a:xfrm>
          <a:prstGeom prst="rect">
            <a:avLst/>
          </a:prstGeom>
        </p:spPr>
      </p:pic>
      <p:pic>
        <p:nvPicPr>
          <p:cNvPr id="10" name="Picture 9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C347AAE-B7B1-35E9-B9CD-7840B1C17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566" y="2431372"/>
            <a:ext cx="1887867" cy="2007858"/>
          </a:xfrm>
          <a:prstGeom prst="rect">
            <a:avLst/>
          </a:prstGeo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D1853D-DC48-9BDE-3EA6-77F8313FD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434" y="2433449"/>
            <a:ext cx="1779565" cy="2005781"/>
          </a:xfrm>
          <a:prstGeom prst="rect">
            <a:avLst/>
          </a:prstGeom>
        </p:spPr>
      </p:pic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775462E-DEDC-85AB-6BE5-1BEFF18751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4975" y="4866898"/>
            <a:ext cx="3487023" cy="149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42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2B209-9A2C-920D-A256-04C5B1B73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CEDB-4393-F4A6-AA28-9CDFC2D3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GROUP BY </a:t>
            </a:r>
            <a:r>
              <a:rPr lang="en-US" sz="2400" dirty="0" err="1">
                <a:solidFill>
                  <a:srgbClr val="00B0F0"/>
                </a:solidFill>
              </a:rPr>
              <a:t>ve</a:t>
            </a:r>
            <a:r>
              <a:rPr lang="en-US" sz="2400" dirty="0">
                <a:solidFill>
                  <a:srgbClr val="00B0F0"/>
                </a:solidFill>
              </a:rPr>
              <a:t> HAVING </a:t>
            </a:r>
            <a:r>
              <a:rPr lang="en-US" sz="2400" dirty="0" err="1">
                <a:solidFill>
                  <a:srgbClr val="00B0F0"/>
                </a:solidFill>
              </a:rPr>
              <a:t>Cümleleri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54B2A-AF77-6064-E15B-6B581B56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62836" cy="466725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(Q33) Her </a:t>
            </a:r>
            <a:r>
              <a:rPr lang="en-US" sz="1400" dirty="0" err="1">
                <a:solidFill>
                  <a:srgbClr val="000000"/>
                </a:solidFill>
              </a:rPr>
              <a:t>kırmızı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tekneye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ait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rezervasyon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sayısını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bulun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, COUNT (*) AS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sailorcount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</a:rPr>
              <a:t>FROM Boats B, Reserves R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B.color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‘red’ GROUP BY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>
                <a:solidFill>
                  <a:srgbClr val="000000"/>
                </a:solidFill>
              </a:rPr>
              <a:t>B1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R2 </a:t>
            </a:r>
            <a:r>
              <a:rPr lang="en-US" sz="1400" dirty="0" err="1">
                <a:solidFill>
                  <a:srgbClr val="000000"/>
                </a:solidFill>
              </a:rPr>
              <a:t>örneklerinde</a:t>
            </a:r>
            <a:r>
              <a:rPr lang="en-US" sz="1400" dirty="0">
                <a:solidFill>
                  <a:srgbClr val="000000"/>
                </a:solidFill>
              </a:rPr>
              <a:t>,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cevabı</a:t>
            </a:r>
            <a:r>
              <a:rPr lang="en-US" sz="1400" dirty="0">
                <a:solidFill>
                  <a:srgbClr val="000000"/>
                </a:solidFill>
              </a:rPr>
              <a:t> ⟨102, 3⟩ 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⟨104, 2⟩ </a:t>
            </a:r>
            <a:r>
              <a:rPr lang="en-US" sz="1400" dirty="0" err="1">
                <a:solidFill>
                  <a:srgbClr val="000000"/>
                </a:solidFill>
              </a:rPr>
              <a:t>olmak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üzere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iki</a:t>
            </a:r>
            <a:r>
              <a:rPr lang="en-US" sz="1400" dirty="0">
                <a:solidFill>
                  <a:srgbClr val="000000"/>
                </a:solidFill>
              </a:rPr>
              <a:t> tuple </a:t>
            </a:r>
            <a:r>
              <a:rPr lang="en-US" sz="1400" dirty="0" err="1">
                <a:solidFill>
                  <a:srgbClr val="000000"/>
                </a:solidFill>
              </a:rPr>
              <a:t>içerir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Yukarıdaki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aşağıdaki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versiyonunun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yasadışı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olduğunu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gözlemlemek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ilginçtir</a:t>
            </a:r>
            <a:r>
              <a:rPr lang="en-US" sz="14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SELECT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, COUNT (*) AS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sailorcount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</a:rPr>
              <a:t>FROM Boats B, Reserves R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</a:rPr>
              <a:t>	</a:t>
            </a:r>
            <a:r>
              <a:rPr lang="en-US" sz="1400" dirty="0">
                <a:solidFill>
                  <a:srgbClr val="000000"/>
                </a:solidFill>
                <a:effectLst/>
              </a:rPr>
              <a:t>WHERE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R.bid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endParaRPr lang="en-US" sz="140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effectLst/>
              </a:rPr>
              <a:t>	GROUP BY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B.bid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</a:rPr>
              <a:t>HAVING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B.color</a:t>
            </a:r>
            <a:r>
              <a:rPr lang="en-US" sz="1400" dirty="0">
                <a:solidFill>
                  <a:srgbClr val="000000"/>
                </a:solidFill>
                <a:effectLst/>
              </a:rPr>
              <a:t> = ‘red’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60000"/>
              </a:lnSpc>
            </a:pP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niteliği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B.color</a:t>
            </a:r>
            <a:r>
              <a:rPr lang="en-US" sz="1400" dirty="0">
                <a:solidFill>
                  <a:srgbClr val="000000"/>
                </a:solidFill>
              </a:rPr>
              <a:t> = ‘</a:t>
            </a:r>
            <a:r>
              <a:rPr lang="en-US" sz="1400" dirty="0" err="1">
                <a:solidFill>
                  <a:srgbClr val="000000"/>
                </a:solidFill>
              </a:rPr>
              <a:t>kırmızı</a:t>
            </a:r>
            <a:r>
              <a:rPr lang="en-US" sz="1400" dirty="0">
                <a:solidFill>
                  <a:srgbClr val="000000"/>
                </a:solidFill>
              </a:rPr>
              <a:t>’ </a:t>
            </a:r>
            <a:r>
              <a:rPr lang="en-US" sz="1400" dirty="0" err="1">
                <a:solidFill>
                  <a:srgbClr val="000000"/>
                </a:solidFill>
              </a:rPr>
              <a:t>grup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başına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tek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değerli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olsa</a:t>
            </a:r>
            <a:r>
              <a:rPr lang="en-US" sz="1400" dirty="0">
                <a:solidFill>
                  <a:srgbClr val="000000"/>
                </a:solidFill>
              </a:rPr>
              <a:t> da, </a:t>
            </a:r>
            <a:r>
              <a:rPr lang="en-US" sz="1400" dirty="0" err="1">
                <a:solidFill>
                  <a:srgbClr val="000000"/>
                </a:solidFill>
              </a:rPr>
              <a:t>gruplama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niteliği</a:t>
            </a:r>
            <a:r>
              <a:rPr lang="en-US" sz="1400" dirty="0">
                <a:solidFill>
                  <a:srgbClr val="000000"/>
                </a:solidFill>
              </a:rPr>
              <a:t> bid Boats </a:t>
            </a:r>
            <a:r>
              <a:rPr lang="en-US" sz="1400" dirty="0" err="1">
                <a:solidFill>
                  <a:srgbClr val="000000"/>
                </a:solidFill>
              </a:rPr>
              <a:t>için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anahtar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olduğundan</a:t>
            </a:r>
            <a:r>
              <a:rPr lang="en-US" sz="1400" dirty="0">
                <a:solidFill>
                  <a:srgbClr val="000000"/>
                </a:solidFill>
              </a:rPr>
              <a:t> (</a:t>
            </a:r>
            <a:r>
              <a:rPr lang="en-US" sz="1400" dirty="0" err="1">
                <a:solidFill>
                  <a:srgbClr val="000000"/>
                </a:solidFill>
              </a:rPr>
              <a:t>ve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nedenle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rengi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belirlediğinden</a:t>
            </a:r>
            <a:r>
              <a:rPr lang="en-US" sz="1400" dirty="0">
                <a:solidFill>
                  <a:srgbClr val="000000"/>
                </a:solidFill>
              </a:rPr>
              <a:t>), SQL </a:t>
            </a:r>
            <a:r>
              <a:rPr lang="en-US" sz="1400" dirty="0" err="1">
                <a:solidFill>
                  <a:srgbClr val="000000"/>
                </a:solidFill>
              </a:rPr>
              <a:t>bu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sorguya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izin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vermez</a:t>
            </a:r>
            <a:r>
              <a:rPr lang="en-US" sz="1400" dirty="0">
                <a:solidFill>
                  <a:srgbClr val="000000"/>
                </a:solidFill>
              </a:rPr>
              <a:t>. HAVING </a:t>
            </a:r>
            <a:r>
              <a:rPr lang="en-US" sz="1400" dirty="0" err="1">
                <a:solidFill>
                  <a:srgbClr val="000000"/>
                </a:solidFill>
              </a:rPr>
              <a:t>ifadesinde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yalnızca</a:t>
            </a:r>
            <a:r>
              <a:rPr lang="en-US" sz="1400" dirty="0">
                <a:solidFill>
                  <a:srgbClr val="000000"/>
                </a:solidFill>
              </a:rPr>
              <a:t> GROUP BY </a:t>
            </a:r>
            <a:r>
              <a:rPr lang="en-US" sz="1400" dirty="0" err="1">
                <a:solidFill>
                  <a:srgbClr val="000000"/>
                </a:solidFill>
              </a:rPr>
              <a:t>ifadesinde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görünen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sütunlar</a:t>
            </a:r>
            <a:r>
              <a:rPr lang="en-US" sz="1400" dirty="0">
                <a:solidFill>
                  <a:srgbClr val="000000"/>
                </a:solidFill>
              </a:rPr>
              <a:t>, HAVING </a:t>
            </a:r>
            <a:r>
              <a:rPr lang="en-US" sz="1400" dirty="0" err="1">
                <a:solidFill>
                  <a:srgbClr val="000000"/>
                </a:solidFill>
              </a:rPr>
              <a:t>ifadesinde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bir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toplam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operatörüne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argüman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olarak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görünmedikleri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sürece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en-US" sz="1400" dirty="0" err="1">
                <a:solidFill>
                  <a:srgbClr val="000000"/>
                </a:solidFill>
              </a:rPr>
              <a:t>görünebilir</a:t>
            </a:r>
            <a:r>
              <a:rPr lang="en-US" sz="1400"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9BBA71BD-B1A3-4938-2CDF-74B95992A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036" y="1016829"/>
            <a:ext cx="1982352" cy="2207986"/>
          </a:xfrm>
          <a:prstGeom prst="rect">
            <a:avLst/>
          </a:prstGeom>
        </p:spPr>
      </p:pic>
      <p:pic>
        <p:nvPicPr>
          <p:cNvPr id="6" name="Picture 5" descr="A table of numbers with text&#10;&#10;Description automatically generated">
            <a:extLst>
              <a:ext uri="{FF2B5EF4-FFF2-40B4-BE49-F238E27FC236}">
                <a16:creationId xmlns:a16="http://schemas.microsoft.com/office/drawing/2014/main" id="{0E2FC9CC-B886-57B1-A4DF-E2B8513C9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036" y="3224815"/>
            <a:ext cx="2014206" cy="2190750"/>
          </a:xfrm>
          <a:prstGeom prst="rect">
            <a:avLst/>
          </a:prstGeom>
        </p:spPr>
      </p:pic>
      <p:pic>
        <p:nvPicPr>
          <p:cNvPr id="8" name="Picture 7" descr="A table with black text&#10;&#10;Description automatically generated">
            <a:extLst>
              <a:ext uri="{FF2B5EF4-FFF2-40B4-BE49-F238E27FC236}">
                <a16:creationId xmlns:a16="http://schemas.microsoft.com/office/drawing/2014/main" id="{6CD3B78F-9BB5-3424-1EB6-9EFC1215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1036" y="5514444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287BA-3253-2BD3-4726-D3FAAC98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DEBA-6B4C-BDDF-A37B-926C8F7C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A481-E95F-760A-3414-9F6D169C8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9857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1200" dirty="0"/>
              <a:t>Bu </a:t>
            </a:r>
            <a:r>
              <a:rPr lang="en-US" sz="1200" dirty="0" err="1"/>
              <a:t>bölüm</a:t>
            </a:r>
            <a:r>
              <a:rPr lang="en-US" sz="1200" dirty="0"/>
              <a:t> </a:t>
            </a:r>
            <a:r>
              <a:rPr lang="en-US" sz="1200" dirty="0" err="1"/>
              <a:t>basit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SQL </a:t>
            </a:r>
            <a:r>
              <a:rPr lang="en-US" sz="1200" dirty="0" err="1"/>
              <a:t>sorgusunun</a:t>
            </a:r>
            <a:r>
              <a:rPr lang="en-US" sz="1200" dirty="0"/>
              <a:t> </a:t>
            </a:r>
            <a:r>
              <a:rPr lang="en-US" sz="1200" dirty="0" err="1"/>
              <a:t>sözdizimini</a:t>
            </a:r>
            <a:r>
              <a:rPr lang="en-US" sz="1200" dirty="0"/>
              <a:t> </a:t>
            </a:r>
            <a:r>
              <a:rPr lang="en-US" sz="1200" dirty="0" err="1"/>
              <a:t>sunar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kavramsal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değerlendirme</a:t>
            </a:r>
            <a:r>
              <a:rPr lang="en-US" sz="1200" dirty="0"/>
              <a:t> </a:t>
            </a:r>
            <a:r>
              <a:rPr lang="en-US" sz="1200" dirty="0" err="1"/>
              <a:t>stratejisi</a:t>
            </a:r>
            <a:r>
              <a:rPr lang="en-US" sz="1200" dirty="0"/>
              <a:t> </a:t>
            </a:r>
            <a:r>
              <a:rPr lang="en-US" sz="1200" dirty="0" err="1"/>
              <a:t>aracılığıyla</a:t>
            </a:r>
            <a:r>
              <a:rPr lang="en-US" sz="1200" dirty="0"/>
              <a:t> </a:t>
            </a:r>
            <a:r>
              <a:rPr lang="en-US" sz="1200" dirty="0" err="1"/>
              <a:t>anlamını</a:t>
            </a:r>
            <a:r>
              <a:rPr lang="en-US" sz="1200" dirty="0"/>
              <a:t> </a:t>
            </a:r>
            <a:r>
              <a:rPr lang="en-US" sz="1200" dirty="0" err="1"/>
              <a:t>açıklar</a:t>
            </a:r>
            <a:r>
              <a:rPr lang="en-US" sz="1200" dirty="0"/>
              <a:t>. </a:t>
            </a:r>
            <a:r>
              <a:rPr lang="en-US" sz="1200" dirty="0" err="1"/>
              <a:t>Kavramsal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değerlendirme</a:t>
            </a:r>
            <a:r>
              <a:rPr lang="en-US" sz="1200" dirty="0"/>
              <a:t> </a:t>
            </a:r>
            <a:r>
              <a:rPr lang="en-US" sz="1200" dirty="0" err="1"/>
              <a:t>stratejisi</a:t>
            </a:r>
            <a:r>
              <a:rPr lang="en-US" sz="1200" dirty="0"/>
              <a:t>, </a:t>
            </a:r>
            <a:r>
              <a:rPr lang="en-US" sz="1200" dirty="0" err="1"/>
              <a:t>verimli</a:t>
            </a:r>
            <a:r>
              <a:rPr lang="en-US" sz="1200" dirty="0"/>
              <a:t> </a:t>
            </a:r>
            <a:r>
              <a:rPr lang="en-US" sz="1200" dirty="0" err="1"/>
              <a:t>olmaktan</a:t>
            </a:r>
            <a:r>
              <a:rPr lang="en-US" sz="1200" dirty="0"/>
              <a:t> </a:t>
            </a:r>
            <a:r>
              <a:rPr lang="en-US" sz="1200" dirty="0" err="1"/>
              <a:t>ziyade</a:t>
            </a:r>
            <a:r>
              <a:rPr lang="en-US" sz="1200" dirty="0"/>
              <a:t> </a:t>
            </a:r>
            <a:r>
              <a:rPr lang="en-US" sz="1200" dirty="0" err="1"/>
              <a:t>anlaşılması</a:t>
            </a:r>
            <a:r>
              <a:rPr lang="en-US" sz="1200" dirty="0"/>
              <a:t> </a:t>
            </a:r>
            <a:r>
              <a:rPr lang="en-US" sz="1200" dirty="0" err="1"/>
              <a:t>kolay</a:t>
            </a:r>
            <a:r>
              <a:rPr lang="en-US" sz="1200" dirty="0"/>
              <a:t> </a:t>
            </a:r>
            <a:r>
              <a:rPr lang="en-US" sz="1200" dirty="0" err="1"/>
              <a:t>olması</a:t>
            </a:r>
            <a:r>
              <a:rPr lang="en-US" sz="1200" dirty="0"/>
              <a:t> </a:t>
            </a:r>
            <a:r>
              <a:rPr lang="en-US" sz="1200" dirty="0" err="1"/>
              <a:t>amaçlanan</a:t>
            </a:r>
            <a:r>
              <a:rPr lang="en-US" sz="1200" dirty="0"/>
              <a:t> </a:t>
            </a:r>
            <a:r>
              <a:rPr lang="en-US" sz="1200" dirty="0" err="1"/>
              <a:t>sorguyu</a:t>
            </a:r>
            <a:r>
              <a:rPr lang="en-US" sz="1200" dirty="0"/>
              <a:t> </a:t>
            </a:r>
            <a:r>
              <a:rPr lang="en-US" sz="1200" dirty="0" err="1"/>
              <a:t>değerlendirmenin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yoludur</a:t>
            </a:r>
            <a:r>
              <a:rPr lang="en-US" sz="1200" dirty="0"/>
              <a:t>. Bir DBMS </a:t>
            </a:r>
            <a:r>
              <a:rPr lang="en-US" sz="1200" dirty="0" err="1"/>
              <a:t>genellikle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sorguyu</a:t>
            </a:r>
            <a:r>
              <a:rPr lang="en-US" sz="1200" dirty="0"/>
              <a:t> </a:t>
            </a:r>
            <a:r>
              <a:rPr lang="en-US" sz="1200" dirty="0" err="1"/>
              <a:t>farklı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verimli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yürütür</a:t>
            </a:r>
            <a:r>
              <a:rPr lang="en-US" sz="12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200" dirty="0"/>
              <a:t>Bu </a:t>
            </a:r>
            <a:r>
              <a:rPr lang="en-US" sz="1200" dirty="0" err="1"/>
              <a:t>bölümde</a:t>
            </a:r>
            <a:r>
              <a:rPr lang="en-US" sz="1200" dirty="0"/>
              <a:t> </a:t>
            </a:r>
            <a:r>
              <a:rPr lang="en-US" sz="1200" dirty="0" err="1"/>
              <a:t>sağda</a:t>
            </a:r>
            <a:r>
              <a:rPr lang="en-US" sz="1200" dirty="0"/>
              <a:t> </a:t>
            </a:r>
            <a:r>
              <a:rPr lang="en-US" sz="1200" dirty="0" err="1"/>
              <a:t>verilmiş</a:t>
            </a:r>
            <a:r>
              <a:rPr lang="en-US" sz="1200" dirty="0"/>
              <a:t> </a:t>
            </a:r>
            <a:r>
              <a:rPr lang="en-US" sz="1200" dirty="0" err="1"/>
              <a:t>olan</a:t>
            </a:r>
            <a:r>
              <a:rPr lang="en-US" sz="1200" dirty="0"/>
              <a:t> </a:t>
            </a:r>
            <a:r>
              <a:rPr lang="en-US" sz="1200" dirty="0" err="1"/>
              <a:t>yapı</a:t>
            </a:r>
            <a:r>
              <a:rPr lang="en-US" sz="1200" dirty="0"/>
              <a:t> </a:t>
            </a:r>
            <a:r>
              <a:rPr lang="en-US" sz="1200" dirty="0" err="1"/>
              <a:t>örnek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kullanılacaktır</a:t>
            </a:r>
            <a:r>
              <a:rPr lang="en-US" sz="12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000" dirty="0"/>
              <a:t>Bir SQL </a:t>
            </a:r>
            <a:r>
              <a:rPr lang="en-US" sz="1000" dirty="0" err="1"/>
              <a:t>sorgusunun</a:t>
            </a:r>
            <a:r>
              <a:rPr lang="en-US" sz="1000" dirty="0"/>
              <a:t> </a:t>
            </a:r>
            <a:r>
              <a:rPr lang="en-US" sz="1000" dirty="0" err="1"/>
              <a:t>temel</a:t>
            </a:r>
            <a:r>
              <a:rPr lang="en-US" sz="1000" dirty="0"/>
              <a:t> </a:t>
            </a:r>
            <a:r>
              <a:rPr lang="en-US" sz="1000" dirty="0" err="1"/>
              <a:t>biçimi</a:t>
            </a:r>
            <a:r>
              <a:rPr lang="en-US" sz="1000" dirty="0"/>
              <a:t> </a:t>
            </a:r>
            <a:r>
              <a:rPr lang="en-US" sz="1000" dirty="0" err="1"/>
              <a:t>şu</a:t>
            </a:r>
            <a:r>
              <a:rPr lang="en-US" sz="1000" dirty="0"/>
              <a:t> </a:t>
            </a:r>
            <a:r>
              <a:rPr lang="en-US" sz="1000" dirty="0" err="1"/>
              <a:t>şekildedir</a:t>
            </a:r>
            <a:r>
              <a:rPr lang="en-US" sz="1000" dirty="0"/>
              <a:t>:</a:t>
            </a:r>
          </a:p>
          <a:p>
            <a:pPr marL="914400" lvl="2" indent="0" algn="just">
              <a:lnSpc>
                <a:spcPct val="160000"/>
              </a:lnSpc>
              <a:buNone/>
            </a:pPr>
            <a:r>
              <a:rPr lang="en-US" sz="1100" dirty="0"/>
              <a:t>SELECT [DISTINCT] select-list</a:t>
            </a:r>
          </a:p>
          <a:p>
            <a:pPr marL="914400" lvl="2" indent="0" algn="just">
              <a:lnSpc>
                <a:spcPct val="160000"/>
              </a:lnSpc>
              <a:buNone/>
            </a:pPr>
            <a:r>
              <a:rPr lang="en-US" sz="1100" dirty="0"/>
              <a:t>FROM from-list</a:t>
            </a:r>
          </a:p>
          <a:p>
            <a:pPr marL="914400" lvl="2" indent="0" algn="just">
              <a:lnSpc>
                <a:spcPct val="160000"/>
              </a:lnSpc>
              <a:buNone/>
            </a:pPr>
            <a:r>
              <a:rPr lang="en-US" sz="1100" dirty="0"/>
              <a:t>WHERE qualification</a:t>
            </a:r>
          </a:p>
          <a:p>
            <a:pPr algn="just">
              <a:lnSpc>
                <a:spcPct val="160000"/>
              </a:lnSpc>
            </a:pPr>
            <a:r>
              <a:rPr lang="en-US" sz="1000" dirty="0"/>
              <a:t>Her </a:t>
            </a:r>
            <a:r>
              <a:rPr lang="en-US" sz="1000" dirty="0" err="1"/>
              <a:t>sorgu</a:t>
            </a:r>
            <a:r>
              <a:rPr lang="en-US" sz="1000" dirty="0"/>
              <a:t>, </a:t>
            </a:r>
            <a:r>
              <a:rPr lang="en-US" sz="1000" dirty="0" err="1"/>
              <a:t>sonuçta</a:t>
            </a:r>
            <a:r>
              <a:rPr lang="en-US" sz="1000" dirty="0"/>
              <a:t> </a:t>
            </a:r>
            <a:r>
              <a:rPr lang="en-US" sz="1000" dirty="0" err="1"/>
              <a:t>tutulacak</a:t>
            </a:r>
            <a:r>
              <a:rPr lang="en-US" sz="1000" dirty="0"/>
              <a:t> </a:t>
            </a:r>
            <a:r>
              <a:rPr lang="en-US" sz="1000" dirty="0" err="1"/>
              <a:t>sütunları</a:t>
            </a:r>
            <a:r>
              <a:rPr lang="en-US" sz="1000" dirty="0"/>
              <a:t> </a:t>
            </a:r>
            <a:r>
              <a:rPr lang="en-US" sz="1000" dirty="0" err="1"/>
              <a:t>belirten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SELECT </a:t>
            </a:r>
            <a:r>
              <a:rPr lang="en-US" sz="1000" dirty="0" err="1"/>
              <a:t>ifadesi</a:t>
            </a:r>
            <a:r>
              <a:rPr lang="en-US" sz="1000" dirty="0"/>
              <a:t> </a:t>
            </a:r>
            <a:r>
              <a:rPr lang="en-US" sz="1000" dirty="0" err="1"/>
              <a:t>ve</a:t>
            </a:r>
            <a:r>
              <a:rPr lang="en-US" sz="1000" dirty="0"/>
              <a:t> </a:t>
            </a:r>
            <a:r>
              <a:rPr lang="en-US" sz="1000" dirty="0" err="1"/>
              <a:t>tabloların</a:t>
            </a:r>
            <a:r>
              <a:rPr lang="en-US" sz="1000" dirty="0"/>
              <a:t> </a:t>
            </a:r>
            <a:r>
              <a:rPr lang="en-US" sz="1000" dirty="0" err="1"/>
              <a:t>çapraz</a:t>
            </a:r>
            <a:r>
              <a:rPr lang="en-US" sz="1000" dirty="0"/>
              <a:t> </a:t>
            </a:r>
            <a:r>
              <a:rPr lang="en-US" sz="1000" dirty="0" err="1"/>
              <a:t>ürününü</a:t>
            </a:r>
            <a:r>
              <a:rPr lang="en-US" sz="1000" dirty="0"/>
              <a:t> </a:t>
            </a:r>
            <a:r>
              <a:rPr lang="en-US" sz="1000" dirty="0" err="1"/>
              <a:t>belirten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FROM </a:t>
            </a:r>
            <a:r>
              <a:rPr lang="en-US" sz="1000" dirty="0" err="1"/>
              <a:t>ifadesi</a:t>
            </a:r>
            <a:r>
              <a:rPr lang="en-US" sz="1000" dirty="0"/>
              <a:t> </a:t>
            </a:r>
            <a:r>
              <a:rPr lang="en-US" sz="1000" dirty="0" err="1"/>
              <a:t>içermelidir</a:t>
            </a:r>
            <a:r>
              <a:rPr lang="en-US" sz="1000" dirty="0"/>
              <a:t>. </a:t>
            </a:r>
            <a:r>
              <a:rPr lang="en-US" sz="1000" dirty="0" err="1"/>
              <a:t>İsteğe</a:t>
            </a:r>
            <a:r>
              <a:rPr lang="en-US" sz="1000" dirty="0"/>
              <a:t> </a:t>
            </a:r>
            <a:r>
              <a:rPr lang="en-US" sz="1000" dirty="0" err="1"/>
              <a:t>bağlı</a:t>
            </a:r>
            <a:r>
              <a:rPr lang="en-US" sz="1000" dirty="0"/>
              <a:t> WHERE </a:t>
            </a:r>
            <a:r>
              <a:rPr lang="en-US" sz="1000" dirty="0" err="1"/>
              <a:t>ifadesi</a:t>
            </a:r>
            <a:r>
              <a:rPr lang="en-US" sz="1000" dirty="0"/>
              <a:t>, FROM </a:t>
            </a:r>
            <a:r>
              <a:rPr lang="en-US" sz="1000" dirty="0" err="1"/>
              <a:t>ifadesinde</a:t>
            </a:r>
            <a:r>
              <a:rPr lang="en-US" sz="1000" dirty="0"/>
              <a:t> </a:t>
            </a:r>
            <a:r>
              <a:rPr lang="en-US" sz="1000" dirty="0" err="1"/>
              <a:t>belirtilen</a:t>
            </a:r>
            <a:r>
              <a:rPr lang="en-US" sz="1000" dirty="0"/>
              <a:t> </a:t>
            </a:r>
            <a:r>
              <a:rPr lang="en-US" sz="1000" dirty="0" err="1"/>
              <a:t>tablolarda</a:t>
            </a:r>
            <a:r>
              <a:rPr lang="en-US" sz="1000" dirty="0"/>
              <a:t> </a:t>
            </a:r>
            <a:r>
              <a:rPr lang="en-US" sz="1000" dirty="0" err="1"/>
              <a:t>seçim</a:t>
            </a:r>
            <a:r>
              <a:rPr lang="en-US" sz="1000" dirty="0"/>
              <a:t> </a:t>
            </a:r>
            <a:r>
              <a:rPr lang="en-US" sz="1000" dirty="0" err="1"/>
              <a:t>koşullarını</a:t>
            </a:r>
            <a:r>
              <a:rPr lang="en-US" sz="1000" dirty="0"/>
              <a:t> </a:t>
            </a:r>
            <a:r>
              <a:rPr lang="en-US" sz="1000" dirty="0" err="1"/>
              <a:t>belirtir</a:t>
            </a:r>
            <a:r>
              <a:rPr lang="en-US" sz="10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000" dirty="0" err="1"/>
              <a:t>Böyle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sorgu</a:t>
            </a:r>
            <a:r>
              <a:rPr lang="en-US" sz="1000" dirty="0"/>
              <a:t>, </a:t>
            </a:r>
            <a:r>
              <a:rPr lang="en-US" sz="1000" dirty="0" err="1"/>
              <a:t>seçimleri</a:t>
            </a:r>
            <a:r>
              <a:rPr lang="en-US" sz="1000" dirty="0"/>
              <a:t>, </a:t>
            </a:r>
            <a:r>
              <a:rPr lang="en-US" sz="1000" dirty="0" err="1"/>
              <a:t>projeksiyonları</a:t>
            </a:r>
            <a:r>
              <a:rPr lang="en-US" sz="1000" dirty="0"/>
              <a:t> </a:t>
            </a:r>
            <a:r>
              <a:rPr lang="en-US" sz="1000" dirty="0" err="1"/>
              <a:t>ve</a:t>
            </a:r>
            <a:r>
              <a:rPr lang="en-US" sz="1000" dirty="0"/>
              <a:t> </a:t>
            </a:r>
            <a:r>
              <a:rPr lang="en-US" sz="1000" dirty="0" err="1"/>
              <a:t>çapraz</a:t>
            </a:r>
            <a:r>
              <a:rPr lang="en-US" sz="1000" dirty="0"/>
              <a:t> </a:t>
            </a:r>
            <a:r>
              <a:rPr lang="en-US" sz="1000" dirty="0" err="1"/>
              <a:t>ürünleri</a:t>
            </a:r>
            <a:r>
              <a:rPr lang="en-US" sz="1000" dirty="0"/>
              <a:t> </a:t>
            </a:r>
            <a:r>
              <a:rPr lang="en-US" sz="1000" dirty="0" err="1"/>
              <a:t>içeren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ilişkisel</a:t>
            </a:r>
            <a:r>
              <a:rPr lang="en-US" sz="1000" dirty="0"/>
              <a:t> </a:t>
            </a:r>
            <a:r>
              <a:rPr lang="en-US" sz="1000" dirty="0" err="1"/>
              <a:t>cebir</a:t>
            </a:r>
            <a:r>
              <a:rPr lang="en-US" sz="1000" dirty="0"/>
              <a:t> </a:t>
            </a:r>
            <a:r>
              <a:rPr lang="en-US" sz="1000" dirty="0" err="1"/>
              <a:t>ifadesine</a:t>
            </a:r>
            <a:r>
              <a:rPr lang="en-US" sz="1000" dirty="0"/>
              <a:t> </a:t>
            </a:r>
            <a:r>
              <a:rPr lang="en-US" sz="1000" dirty="0" err="1"/>
              <a:t>sezgisel</a:t>
            </a:r>
            <a:r>
              <a:rPr lang="en-US" sz="1000" dirty="0"/>
              <a:t> </a:t>
            </a:r>
            <a:r>
              <a:rPr lang="en-US" sz="1000" dirty="0" err="1"/>
              <a:t>olarak</a:t>
            </a:r>
            <a:r>
              <a:rPr lang="en-US" sz="1000" dirty="0"/>
              <a:t> </a:t>
            </a:r>
            <a:r>
              <a:rPr lang="en-US" sz="1000" dirty="0" err="1"/>
              <a:t>karşılık</a:t>
            </a:r>
            <a:r>
              <a:rPr lang="en-US" sz="1000" dirty="0"/>
              <a:t> </a:t>
            </a:r>
            <a:r>
              <a:rPr lang="en-US" sz="1000" dirty="0" err="1"/>
              <a:t>gelir</a:t>
            </a:r>
            <a:r>
              <a:rPr lang="en-US" sz="1000" dirty="0"/>
              <a:t>. SQL </a:t>
            </a:r>
            <a:r>
              <a:rPr lang="en-US" sz="1000" dirty="0" err="1"/>
              <a:t>ile</a:t>
            </a:r>
            <a:r>
              <a:rPr lang="en-US" sz="1000" dirty="0"/>
              <a:t> </a:t>
            </a:r>
            <a:r>
              <a:rPr lang="en-US" sz="1000" dirty="0" err="1"/>
              <a:t>ilişkisel</a:t>
            </a:r>
            <a:r>
              <a:rPr lang="en-US" sz="1000" dirty="0"/>
              <a:t> </a:t>
            </a:r>
            <a:r>
              <a:rPr lang="en-US" sz="1000" dirty="0" err="1"/>
              <a:t>cebir</a:t>
            </a:r>
            <a:r>
              <a:rPr lang="en-US" sz="1000" dirty="0"/>
              <a:t> </a:t>
            </a:r>
            <a:r>
              <a:rPr lang="en-US" sz="1000" dirty="0" err="1"/>
              <a:t>arasındaki</a:t>
            </a:r>
            <a:r>
              <a:rPr lang="en-US" sz="1000" dirty="0"/>
              <a:t> </a:t>
            </a:r>
            <a:r>
              <a:rPr lang="en-US" sz="1000" dirty="0" err="1"/>
              <a:t>yakın</a:t>
            </a:r>
            <a:r>
              <a:rPr lang="en-US" sz="1000" dirty="0"/>
              <a:t> </a:t>
            </a:r>
            <a:r>
              <a:rPr lang="en-US" sz="1000" dirty="0" err="1"/>
              <a:t>ilişki</a:t>
            </a:r>
            <a:r>
              <a:rPr lang="en-US" sz="1000" dirty="0"/>
              <a:t>, 12. </a:t>
            </a:r>
            <a:r>
              <a:rPr lang="en-US" sz="1000" dirty="0" err="1"/>
              <a:t>ve</a:t>
            </a:r>
            <a:r>
              <a:rPr lang="en-US" sz="1000" dirty="0"/>
              <a:t> 15. </a:t>
            </a:r>
            <a:r>
              <a:rPr lang="en-US" sz="1000" dirty="0" err="1"/>
              <a:t>Bölümlerde</a:t>
            </a:r>
            <a:r>
              <a:rPr lang="en-US" sz="1000" dirty="0"/>
              <a:t> </a:t>
            </a:r>
            <a:r>
              <a:rPr lang="en-US" sz="1000" dirty="0" err="1"/>
              <a:t>göreceğimiz</a:t>
            </a:r>
            <a:r>
              <a:rPr lang="en-US" sz="1000" dirty="0"/>
              <a:t> </a:t>
            </a:r>
            <a:r>
              <a:rPr lang="en-US" sz="1000" dirty="0" err="1"/>
              <a:t>gibi</a:t>
            </a:r>
            <a:r>
              <a:rPr lang="en-US" sz="1000" dirty="0"/>
              <a:t>, </a:t>
            </a:r>
            <a:r>
              <a:rPr lang="en-US" sz="1000" dirty="0" err="1"/>
              <a:t>ilişkisel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DBMS'de</a:t>
            </a:r>
            <a:r>
              <a:rPr lang="en-US" sz="1000" dirty="0"/>
              <a:t> </a:t>
            </a:r>
            <a:r>
              <a:rPr lang="en-US" sz="1000" dirty="0" err="1"/>
              <a:t>sorgu</a:t>
            </a:r>
            <a:r>
              <a:rPr lang="en-US" sz="1000" dirty="0"/>
              <a:t> </a:t>
            </a:r>
            <a:r>
              <a:rPr lang="en-US" sz="1000" dirty="0" err="1"/>
              <a:t>optimizasyonunun</a:t>
            </a:r>
            <a:r>
              <a:rPr lang="en-US" sz="1000" dirty="0"/>
              <a:t> </a:t>
            </a:r>
            <a:r>
              <a:rPr lang="en-US" sz="1000" dirty="0" err="1"/>
              <a:t>temelidir</a:t>
            </a:r>
            <a:r>
              <a:rPr lang="en-US" sz="1000" dirty="0"/>
              <a:t>. </a:t>
            </a:r>
            <a:r>
              <a:rPr lang="en-US" sz="1000" dirty="0" err="1"/>
              <a:t>Gerçekten</a:t>
            </a:r>
            <a:r>
              <a:rPr lang="en-US" sz="1000" dirty="0"/>
              <a:t> de, SQL </a:t>
            </a:r>
            <a:r>
              <a:rPr lang="en-US" sz="1000" dirty="0" err="1"/>
              <a:t>sorguları</a:t>
            </a:r>
            <a:r>
              <a:rPr lang="en-US" sz="1000" dirty="0"/>
              <a:t> </a:t>
            </a:r>
            <a:r>
              <a:rPr lang="en-US" sz="1000" dirty="0" err="1"/>
              <a:t>için</a:t>
            </a:r>
            <a:r>
              <a:rPr lang="en-US" sz="1000" dirty="0"/>
              <a:t> </a:t>
            </a:r>
            <a:r>
              <a:rPr lang="en-US" sz="1000" dirty="0" err="1"/>
              <a:t>yürütme</a:t>
            </a:r>
            <a:r>
              <a:rPr lang="en-US" sz="1000" dirty="0"/>
              <a:t> </a:t>
            </a:r>
            <a:r>
              <a:rPr lang="en-US" sz="1000" dirty="0" err="1"/>
              <a:t>planları</a:t>
            </a:r>
            <a:r>
              <a:rPr lang="en-US" sz="1000" dirty="0"/>
              <a:t>, </a:t>
            </a:r>
            <a:r>
              <a:rPr lang="en-US" sz="1000" dirty="0" err="1"/>
              <a:t>ilişkisel</a:t>
            </a:r>
            <a:r>
              <a:rPr lang="en-US" sz="1000" dirty="0"/>
              <a:t> </a:t>
            </a:r>
            <a:r>
              <a:rPr lang="en-US" sz="1000" dirty="0" err="1"/>
              <a:t>cebir</a:t>
            </a:r>
            <a:r>
              <a:rPr lang="en-US" sz="1000" dirty="0"/>
              <a:t> </a:t>
            </a:r>
            <a:r>
              <a:rPr lang="en-US" sz="1000" dirty="0" err="1"/>
              <a:t>ifadelerinin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varyasyonu</a:t>
            </a:r>
            <a:r>
              <a:rPr lang="en-US" sz="1000" dirty="0"/>
              <a:t> </a:t>
            </a:r>
            <a:r>
              <a:rPr lang="en-US" sz="1000" dirty="0" err="1"/>
              <a:t>kullanılarak</a:t>
            </a:r>
            <a:r>
              <a:rPr lang="en-US" sz="1000" dirty="0"/>
              <a:t> </a:t>
            </a:r>
            <a:r>
              <a:rPr lang="en-US" sz="1000" dirty="0" err="1"/>
              <a:t>temsil</a:t>
            </a:r>
            <a:r>
              <a:rPr lang="en-US" sz="1000" dirty="0"/>
              <a:t> </a:t>
            </a:r>
            <a:r>
              <a:rPr lang="en-US" sz="1000" dirty="0" err="1"/>
              <a:t>edilir</a:t>
            </a:r>
            <a:endParaRPr lang="en-US" sz="1000" dirty="0"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8D9E23D-7D88-9080-AFD7-B03FBFFDD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770164"/>
            <a:ext cx="1982352" cy="2207986"/>
          </a:xfrm>
          <a:prstGeom prst="rect">
            <a:avLst/>
          </a:prstGeom>
        </p:spPr>
      </p:pic>
      <p:pic>
        <p:nvPicPr>
          <p:cNvPr id="7" name="Picture 6" descr="A table of numbers with text&#10;&#10;Description automatically generated">
            <a:extLst>
              <a:ext uri="{FF2B5EF4-FFF2-40B4-BE49-F238E27FC236}">
                <a16:creationId xmlns:a16="http://schemas.microsoft.com/office/drawing/2014/main" id="{9686B696-9D01-8190-958E-269BC521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978150"/>
            <a:ext cx="2014206" cy="2190750"/>
          </a:xfrm>
          <a:prstGeom prst="rect">
            <a:avLst/>
          </a:prstGeom>
        </p:spPr>
      </p:pic>
      <p:pic>
        <p:nvPicPr>
          <p:cNvPr id="9" name="Picture 8" descr="A table with black text&#10;&#10;Description automatically generated">
            <a:extLst>
              <a:ext uri="{FF2B5EF4-FFF2-40B4-BE49-F238E27FC236}">
                <a16:creationId xmlns:a16="http://schemas.microsoft.com/office/drawing/2014/main" id="{57D84EB7-3488-94D6-113B-057706173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5267779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06A54-7C8A-3CD0-4736-AD36EC714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2E2B5-99E3-0B36-8535-149FDEB8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CD7F-68CD-39A6-BD7F-C438385A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9857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60000"/>
              </a:lnSpc>
            </a:pPr>
            <a:r>
              <a:rPr lang="en-US" sz="1200" dirty="0"/>
              <a:t>Bu </a:t>
            </a:r>
            <a:r>
              <a:rPr lang="en-US" sz="1200" dirty="0" err="1"/>
              <a:t>bölüm</a:t>
            </a:r>
            <a:r>
              <a:rPr lang="en-US" sz="1200" dirty="0"/>
              <a:t> </a:t>
            </a:r>
            <a:r>
              <a:rPr lang="en-US" sz="1200" dirty="0" err="1"/>
              <a:t>basit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SQL </a:t>
            </a:r>
            <a:r>
              <a:rPr lang="en-US" sz="1200" dirty="0" err="1"/>
              <a:t>sorgusunun</a:t>
            </a:r>
            <a:r>
              <a:rPr lang="en-US" sz="1200" dirty="0"/>
              <a:t> </a:t>
            </a:r>
            <a:r>
              <a:rPr lang="en-US" sz="1200" dirty="0" err="1"/>
              <a:t>sözdizimini</a:t>
            </a:r>
            <a:r>
              <a:rPr lang="en-US" sz="1200" dirty="0"/>
              <a:t> </a:t>
            </a:r>
            <a:r>
              <a:rPr lang="en-US" sz="1200" dirty="0" err="1"/>
              <a:t>sunar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kavramsal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değerlendirme</a:t>
            </a:r>
            <a:r>
              <a:rPr lang="en-US" sz="1200" dirty="0"/>
              <a:t> </a:t>
            </a:r>
            <a:r>
              <a:rPr lang="en-US" sz="1200" dirty="0" err="1"/>
              <a:t>stratejisi</a:t>
            </a:r>
            <a:r>
              <a:rPr lang="en-US" sz="1200" dirty="0"/>
              <a:t> </a:t>
            </a:r>
            <a:r>
              <a:rPr lang="en-US" sz="1200" dirty="0" err="1"/>
              <a:t>aracılığıyla</a:t>
            </a:r>
            <a:r>
              <a:rPr lang="en-US" sz="1200" dirty="0"/>
              <a:t> </a:t>
            </a:r>
            <a:r>
              <a:rPr lang="en-US" sz="1200" dirty="0" err="1"/>
              <a:t>anlamını</a:t>
            </a:r>
            <a:r>
              <a:rPr lang="en-US" sz="1200" dirty="0"/>
              <a:t> </a:t>
            </a:r>
            <a:r>
              <a:rPr lang="en-US" sz="1200" dirty="0" err="1"/>
              <a:t>açıklar</a:t>
            </a:r>
            <a:r>
              <a:rPr lang="en-US" sz="1200" dirty="0"/>
              <a:t>. </a:t>
            </a:r>
            <a:r>
              <a:rPr lang="en-US" sz="1200" dirty="0" err="1"/>
              <a:t>Kavramsal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değerlendirme</a:t>
            </a:r>
            <a:r>
              <a:rPr lang="en-US" sz="1200" dirty="0"/>
              <a:t> </a:t>
            </a:r>
            <a:r>
              <a:rPr lang="en-US" sz="1200" dirty="0" err="1"/>
              <a:t>stratejisi</a:t>
            </a:r>
            <a:r>
              <a:rPr lang="en-US" sz="1200" dirty="0"/>
              <a:t>, </a:t>
            </a:r>
            <a:r>
              <a:rPr lang="en-US" sz="1200" dirty="0" err="1"/>
              <a:t>verimli</a:t>
            </a:r>
            <a:r>
              <a:rPr lang="en-US" sz="1200" dirty="0"/>
              <a:t> </a:t>
            </a:r>
            <a:r>
              <a:rPr lang="en-US" sz="1200" dirty="0" err="1"/>
              <a:t>olmaktan</a:t>
            </a:r>
            <a:r>
              <a:rPr lang="en-US" sz="1200" dirty="0"/>
              <a:t> </a:t>
            </a:r>
            <a:r>
              <a:rPr lang="en-US" sz="1200" dirty="0" err="1"/>
              <a:t>ziyade</a:t>
            </a:r>
            <a:r>
              <a:rPr lang="en-US" sz="1200" dirty="0"/>
              <a:t> </a:t>
            </a:r>
            <a:r>
              <a:rPr lang="en-US" sz="1200" dirty="0" err="1"/>
              <a:t>anlaşılması</a:t>
            </a:r>
            <a:r>
              <a:rPr lang="en-US" sz="1200" dirty="0"/>
              <a:t> </a:t>
            </a:r>
            <a:r>
              <a:rPr lang="en-US" sz="1200" dirty="0" err="1"/>
              <a:t>kolay</a:t>
            </a:r>
            <a:r>
              <a:rPr lang="en-US" sz="1200" dirty="0"/>
              <a:t> </a:t>
            </a:r>
            <a:r>
              <a:rPr lang="en-US" sz="1200" dirty="0" err="1"/>
              <a:t>olması</a:t>
            </a:r>
            <a:r>
              <a:rPr lang="en-US" sz="1200" dirty="0"/>
              <a:t> </a:t>
            </a:r>
            <a:r>
              <a:rPr lang="en-US" sz="1200" dirty="0" err="1"/>
              <a:t>amaçlanan</a:t>
            </a:r>
            <a:r>
              <a:rPr lang="en-US" sz="1200" dirty="0"/>
              <a:t> </a:t>
            </a:r>
            <a:r>
              <a:rPr lang="en-US" sz="1200" dirty="0" err="1"/>
              <a:t>sorguyu</a:t>
            </a:r>
            <a:r>
              <a:rPr lang="en-US" sz="1200" dirty="0"/>
              <a:t> </a:t>
            </a:r>
            <a:r>
              <a:rPr lang="en-US" sz="1200" dirty="0" err="1"/>
              <a:t>değerlendirmenin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yoludur</a:t>
            </a:r>
            <a:r>
              <a:rPr lang="en-US" sz="1200" dirty="0"/>
              <a:t>. Bir DBMS </a:t>
            </a:r>
            <a:r>
              <a:rPr lang="en-US" sz="1200" dirty="0" err="1"/>
              <a:t>genellikle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sorguyu</a:t>
            </a:r>
            <a:r>
              <a:rPr lang="en-US" sz="1200" dirty="0"/>
              <a:t> </a:t>
            </a:r>
            <a:r>
              <a:rPr lang="en-US" sz="1200" dirty="0" err="1"/>
              <a:t>farklı</a:t>
            </a:r>
            <a:r>
              <a:rPr lang="en-US" sz="1200" dirty="0"/>
              <a:t> </a:t>
            </a:r>
            <a:r>
              <a:rPr lang="en-US" sz="1200" dirty="0" err="1"/>
              <a:t>ve</a:t>
            </a:r>
            <a:r>
              <a:rPr lang="en-US" sz="1200" dirty="0"/>
              <a:t> </a:t>
            </a:r>
            <a:r>
              <a:rPr lang="en-US" sz="1200" dirty="0" err="1"/>
              <a:t>daha</a:t>
            </a:r>
            <a:r>
              <a:rPr lang="en-US" sz="1200" dirty="0"/>
              <a:t> </a:t>
            </a:r>
            <a:r>
              <a:rPr lang="en-US" sz="1200" dirty="0" err="1"/>
              <a:t>verimli</a:t>
            </a:r>
            <a:r>
              <a:rPr lang="en-US" sz="1200" dirty="0"/>
              <a:t> </a:t>
            </a:r>
            <a:r>
              <a:rPr lang="en-US" sz="1200" dirty="0" err="1"/>
              <a:t>bir</a:t>
            </a:r>
            <a:r>
              <a:rPr lang="en-US" sz="1200" dirty="0"/>
              <a:t> </a:t>
            </a:r>
            <a:r>
              <a:rPr lang="en-US" sz="1200" dirty="0" err="1"/>
              <a:t>şekilde</a:t>
            </a:r>
            <a:r>
              <a:rPr lang="en-US" sz="1200" dirty="0"/>
              <a:t> </a:t>
            </a:r>
            <a:r>
              <a:rPr lang="en-US" sz="1200" dirty="0" err="1"/>
              <a:t>yürütür</a:t>
            </a:r>
            <a:r>
              <a:rPr lang="en-US" sz="12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200" dirty="0"/>
              <a:t>Bu </a:t>
            </a:r>
            <a:r>
              <a:rPr lang="en-US" sz="1200" dirty="0" err="1"/>
              <a:t>bölümde</a:t>
            </a:r>
            <a:r>
              <a:rPr lang="en-US" sz="1200" dirty="0"/>
              <a:t> </a:t>
            </a:r>
            <a:r>
              <a:rPr lang="en-US" sz="1200" dirty="0" err="1"/>
              <a:t>sağda</a:t>
            </a:r>
            <a:r>
              <a:rPr lang="en-US" sz="1200" dirty="0"/>
              <a:t> </a:t>
            </a:r>
            <a:r>
              <a:rPr lang="en-US" sz="1200" dirty="0" err="1"/>
              <a:t>verilmiş</a:t>
            </a:r>
            <a:r>
              <a:rPr lang="en-US" sz="1200" dirty="0"/>
              <a:t> </a:t>
            </a:r>
            <a:r>
              <a:rPr lang="en-US" sz="1200" dirty="0" err="1"/>
              <a:t>olan</a:t>
            </a:r>
            <a:r>
              <a:rPr lang="en-US" sz="1200" dirty="0"/>
              <a:t> </a:t>
            </a:r>
            <a:r>
              <a:rPr lang="en-US" sz="1200" dirty="0" err="1"/>
              <a:t>yapı</a:t>
            </a:r>
            <a:r>
              <a:rPr lang="en-US" sz="1200" dirty="0"/>
              <a:t> </a:t>
            </a:r>
            <a:r>
              <a:rPr lang="en-US" sz="1200" dirty="0" err="1"/>
              <a:t>örnek</a:t>
            </a:r>
            <a:r>
              <a:rPr lang="en-US" sz="1200" dirty="0"/>
              <a:t> </a:t>
            </a:r>
            <a:r>
              <a:rPr lang="en-US" sz="1200" dirty="0" err="1"/>
              <a:t>olarak</a:t>
            </a:r>
            <a:r>
              <a:rPr lang="en-US" sz="1200" dirty="0"/>
              <a:t> </a:t>
            </a:r>
            <a:r>
              <a:rPr lang="en-US" sz="1200" dirty="0" err="1"/>
              <a:t>kullanılacaktır</a:t>
            </a:r>
            <a:r>
              <a:rPr lang="en-US" sz="12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000" dirty="0"/>
              <a:t>Bir SQL </a:t>
            </a:r>
            <a:r>
              <a:rPr lang="en-US" sz="1000" dirty="0" err="1"/>
              <a:t>sorgusunun</a:t>
            </a:r>
            <a:r>
              <a:rPr lang="en-US" sz="1000" dirty="0"/>
              <a:t> </a:t>
            </a:r>
            <a:r>
              <a:rPr lang="en-US" sz="1000" dirty="0" err="1"/>
              <a:t>temel</a:t>
            </a:r>
            <a:r>
              <a:rPr lang="en-US" sz="1000" dirty="0"/>
              <a:t> </a:t>
            </a:r>
            <a:r>
              <a:rPr lang="en-US" sz="1000" dirty="0" err="1"/>
              <a:t>biçimi</a:t>
            </a:r>
            <a:r>
              <a:rPr lang="en-US" sz="1000" dirty="0"/>
              <a:t> </a:t>
            </a:r>
            <a:r>
              <a:rPr lang="en-US" sz="1000" dirty="0" err="1"/>
              <a:t>şu</a:t>
            </a:r>
            <a:r>
              <a:rPr lang="en-US" sz="1000" dirty="0"/>
              <a:t> </a:t>
            </a:r>
            <a:r>
              <a:rPr lang="en-US" sz="1000" dirty="0" err="1"/>
              <a:t>şekildedir</a:t>
            </a:r>
            <a:r>
              <a:rPr lang="en-US" sz="1000" dirty="0"/>
              <a:t>:</a:t>
            </a:r>
          </a:p>
          <a:p>
            <a:pPr marL="914400" lvl="2" indent="0" algn="just">
              <a:lnSpc>
                <a:spcPct val="160000"/>
              </a:lnSpc>
              <a:buNone/>
            </a:pPr>
            <a:r>
              <a:rPr lang="en-US" sz="1100" b="1" dirty="0"/>
              <a:t>SELECT [DISTINCT] select-list</a:t>
            </a:r>
          </a:p>
          <a:p>
            <a:pPr marL="914400" lvl="2" indent="0" algn="just">
              <a:lnSpc>
                <a:spcPct val="160000"/>
              </a:lnSpc>
              <a:buNone/>
            </a:pPr>
            <a:r>
              <a:rPr lang="en-US" sz="1100" b="1" dirty="0"/>
              <a:t>FROM from-list</a:t>
            </a:r>
          </a:p>
          <a:p>
            <a:pPr marL="914400" lvl="2" indent="0" algn="just">
              <a:lnSpc>
                <a:spcPct val="160000"/>
              </a:lnSpc>
              <a:buNone/>
            </a:pPr>
            <a:r>
              <a:rPr lang="en-US" sz="1100" b="1" dirty="0"/>
              <a:t>WHERE qualification</a:t>
            </a:r>
          </a:p>
          <a:p>
            <a:pPr algn="just">
              <a:lnSpc>
                <a:spcPct val="160000"/>
              </a:lnSpc>
            </a:pPr>
            <a:r>
              <a:rPr lang="en-US" sz="1000" dirty="0"/>
              <a:t>Her </a:t>
            </a:r>
            <a:r>
              <a:rPr lang="en-US" sz="1000" dirty="0" err="1"/>
              <a:t>sorgu</a:t>
            </a:r>
            <a:r>
              <a:rPr lang="en-US" sz="1000" dirty="0"/>
              <a:t>, </a:t>
            </a:r>
            <a:r>
              <a:rPr lang="en-US" sz="1000" dirty="0" err="1"/>
              <a:t>sonuçta</a:t>
            </a:r>
            <a:r>
              <a:rPr lang="en-US" sz="1000" dirty="0"/>
              <a:t> </a:t>
            </a:r>
            <a:r>
              <a:rPr lang="en-US" sz="1000" dirty="0" err="1"/>
              <a:t>tutulacak</a:t>
            </a:r>
            <a:r>
              <a:rPr lang="en-US" sz="1000" dirty="0"/>
              <a:t> </a:t>
            </a:r>
            <a:r>
              <a:rPr lang="en-US" sz="1000" dirty="0" err="1"/>
              <a:t>sütunları</a:t>
            </a:r>
            <a:r>
              <a:rPr lang="en-US" sz="1000" dirty="0"/>
              <a:t> </a:t>
            </a:r>
            <a:r>
              <a:rPr lang="en-US" sz="1000" dirty="0" err="1"/>
              <a:t>belirten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SELECT </a:t>
            </a:r>
            <a:r>
              <a:rPr lang="en-US" sz="1000" dirty="0" err="1"/>
              <a:t>ifadesi</a:t>
            </a:r>
            <a:r>
              <a:rPr lang="en-US" sz="1000" dirty="0"/>
              <a:t> </a:t>
            </a:r>
            <a:r>
              <a:rPr lang="en-US" sz="1000" dirty="0" err="1"/>
              <a:t>ve</a:t>
            </a:r>
            <a:r>
              <a:rPr lang="en-US" sz="1000" dirty="0"/>
              <a:t> </a:t>
            </a:r>
            <a:r>
              <a:rPr lang="en-US" sz="1000" dirty="0" err="1"/>
              <a:t>tabloların</a:t>
            </a:r>
            <a:r>
              <a:rPr lang="en-US" sz="1000" dirty="0"/>
              <a:t> </a:t>
            </a:r>
            <a:r>
              <a:rPr lang="en-US" sz="1000" dirty="0" err="1"/>
              <a:t>çapraz</a:t>
            </a:r>
            <a:r>
              <a:rPr lang="en-US" sz="1000" dirty="0"/>
              <a:t> </a:t>
            </a:r>
            <a:r>
              <a:rPr lang="en-US" sz="1000" dirty="0" err="1"/>
              <a:t>ürününü</a:t>
            </a:r>
            <a:r>
              <a:rPr lang="en-US" sz="1000" dirty="0"/>
              <a:t> </a:t>
            </a:r>
            <a:r>
              <a:rPr lang="en-US" sz="1000" dirty="0" err="1"/>
              <a:t>belirten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FROM </a:t>
            </a:r>
            <a:r>
              <a:rPr lang="en-US" sz="1000" dirty="0" err="1"/>
              <a:t>ifadesi</a:t>
            </a:r>
            <a:r>
              <a:rPr lang="en-US" sz="1000" dirty="0"/>
              <a:t> </a:t>
            </a:r>
            <a:r>
              <a:rPr lang="en-US" sz="1000" dirty="0" err="1"/>
              <a:t>içermelidir</a:t>
            </a:r>
            <a:r>
              <a:rPr lang="en-US" sz="1000" dirty="0"/>
              <a:t>. </a:t>
            </a:r>
            <a:r>
              <a:rPr lang="en-US" sz="1000" dirty="0" err="1"/>
              <a:t>İsteğe</a:t>
            </a:r>
            <a:r>
              <a:rPr lang="en-US" sz="1000" dirty="0"/>
              <a:t> </a:t>
            </a:r>
            <a:r>
              <a:rPr lang="en-US" sz="1000" dirty="0" err="1"/>
              <a:t>bağlı</a:t>
            </a:r>
            <a:r>
              <a:rPr lang="en-US" sz="1000" dirty="0"/>
              <a:t> WHERE </a:t>
            </a:r>
            <a:r>
              <a:rPr lang="en-US" sz="1000" dirty="0" err="1"/>
              <a:t>ifadesi</a:t>
            </a:r>
            <a:r>
              <a:rPr lang="en-US" sz="1000" dirty="0"/>
              <a:t>, FROM </a:t>
            </a:r>
            <a:r>
              <a:rPr lang="en-US" sz="1000" dirty="0" err="1"/>
              <a:t>ifadesinde</a:t>
            </a:r>
            <a:r>
              <a:rPr lang="en-US" sz="1000" dirty="0"/>
              <a:t> </a:t>
            </a:r>
            <a:r>
              <a:rPr lang="en-US" sz="1000" dirty="0" err="1"/>
              <a:t>belirtilen</a:t>
            </a:r>
            <a:r>
              <a:rPr lang="en-US" sz="1000" dirty="0"/>
              <a:t> </a:t>
            </a:r>
            <a:r>
              <a:rPr lang="en-US" sz="1000" dirty="0" err="1"/>
              <a:t>tablolarda</a:t>
            </a:r>
            <a:r>
              <a:rPr lang="en-US" sz="1000" dirty="0"/>
              <a:t> </a:t>
            </a:r>
            <a:r>
              <a:rPr lang="en-US" sz="1000" dirty="0" err="1"/>
              <a:t>seçim</a:t>
            </a:r>
            <a:r>
              <a:rPr lang="en-US" sz="1000" dirty="0"/>
              <a:t> </a:t>
            </a:r>
            <a:r>
              <a:rPr lang="en-US" sz="1000" dirty="0" err="1"/>
              <a:t>koşullarını</a:t>
            </a:r>
            <a:r>
              <a:rPr lang="en-US" sz="1000" dirty="0"/>
              <a:t> </a:t>
            </a:r>
            <a:r>
              <a:rPr lang="en-US" sz="1000" dirty="0" err="1"/>
              <a:t>belirtir</a:t>
            </a:r>
            <a:r>
              <a:rPr lang="en-US" sz="1000" dirty="0"/>
              <a:t>.</a:t>
            </a:r>
          </a:p>
          <a:p>
            <a:pPr algn="just">
              <a:lnSpc>
                <a:spcPct val="160000"/>
              </a:lnSpc>
            </a:pPr>
            <a:r>
              <a:rPr lang="en-US" sz="1000" dirty="0" err="1"/>
              <a:t>Böyle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sorgu</a:t>
            </a:r>
            <a:r>
              <a:rPr lang="en-US" sz="1000" dirty="0"/>
              <a:t>, </a:t>
            </a:r>
            <a:r>
              <a:rPr lang="en-US" sz="1000" dirty="0" err="1"/>
              <a:t>seçimleri</a:t>
            </a:r>
            <a:r>
              <a:rPr lang="en-US" sz="1000" dirty="0"/>
              <a:t>, </a:t>
            </a:r>
            <a:r>
              <a:rPr lang="en-US" sz="1000" dirty="0" err="1"/>
              <a:t>projeksiyonları</a:t>
            </a:r>
            <a:r>
              <a:rPr lang="en-US" sz="1000" dirty="0"/>
              <a:t> </a:t>
            </a:r>
            <a:r>
              <a:rPr lang="en-US" sz="1000" dirty="0" err="1"/>
              <a:t>ve</a:t>
            </a:r>
            <a:r>
              <a:rPr lang="en-US" sz="1000" dirty="0"/>
              <a:t> </a:t>
            </a:r>
            <a:r>
              <a:rPr lang="en-US" sz="1000" dirty="0" err="1"/>
              <a:t>çapraz</a:t>
            </a:r>
            <a:r>
              <a:rPr lang="en-US" sz="1000" dirty="0"/>
              <a:t> </a:t>
            </a:r>
            <a:r>
              <a:rPr lang="en-US" sz="1000" dirty="0" err="1"/>
              <a:t>ürünleri</a:t>
            </a:r>
            <a:r>
              <a:rPr lang="en-US" sz="1000" dirty="0"/>
              <a:t> </a:t>
            </a:r>
            <a:r>
              <a:rPr lang="en-US" sz="1000" dirty="0" err="1"/>
              <a:t>içeren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ilişkisel</a:t>
            </a:r>
            <a:r>
              <a:rPr lang="en-US" sz="1000" dirty="0"/>
              <a:t> </a:t>
            </a:r>
            <a:r>
              <a:rPr lang="en-US" sz="1000" dirty="0" err="1"/>
              <a:t>cebir</a:t>
            </a:r>
            <a:r>
              <a:rPr lang="en-US" sz="1000" dirty="0"/>
              <a:t> </a:t>
            </a:r>
            <a:r>
              <a:rPr lang="en-US" sz="1000" dirty="0" err="1"/>
              <a:t>ifadesine</a:t>
            </a:r>
            <a:r>
              <a:rPr lang="en-US" sz="1000" dirty="0"/>
              <a:t> </a:t>
            </a:r>
            <a:r>
              <a:rPr lang="en-US" sz="1000" dirty="0" err="1"/>
              <a:t>sezgisel</a:t>
            </a:r>
            <a:r>
              <a:rPr lang="en-US" sz="1000" dirty="0"/>
              <a:t> </a:t>
            </a:r>
            <a:r>
              <a:rPr lang="en-US" sz="1000" dirty="0" err="1"/>
              <a:t>olarak</a:t>
            </a:r>
            <a:r>
              <a:rPr lang="en-US" sz="1000" dirty="0"/>
              <a:t> </a:t>
            </a:r>
            <a:r>
              <a:rPr lang="en-US" sz="1000" dirty="0" err="1"/>
              <a:t>karşılık</a:t>
            </a:r>
            <a:r>
              <a:rPr lang="en-US" sz="1000" dirty="0"/>
              <a:t> </a:t>
            </a:r>
            <a:r>
              <a:rPr lang="en-US" sz="1000" dirty="0" err="1"/>
              <a:t>gelir</a:t>
            </a:r>
            <a:r>
              <a:rPr lang="en-US" sz="1000" dirty="0"/>
              <a:t>. SQL </a:t>
            </a:r>
            <a:r>
              <a:rPr lang="en-US" sz="1000" dirty="0" err="1"/>
              <a:t>ile</a:t>
            </a:r>
            <a:r>
              <a:rPr lang="en-US" sz="1000" dirty="0"/>
              <a:t> </a:t>
            </a:r>
            <a:r>
              <a:rPr lang="en-US" sz="1000" dirty="0" err="1"/>
              <a:t>ilişkisel</a:t>
            </a:r>
            <a:r>
              <a:rPr lang="en-US" sz="1000" dirty="0"/>
              <a:t> </a:t>
            </a:r>
            <a:r>
              <a:rPr lang="en-US" sz="1000" dirty="0" err="1"/>
              <a:t>cebir</a:t>
            </a:r>
            <a:r>
              <a:rPr lang="en-US" sz="1000" dirty="0"/>
              <a:t> </a:t>
            </a:r>
            <a:r>
              <a:rPr lang="en-US" sz="1000" dirty="0" err="1"/>
              <a:t>arasındaki</a:t>
            </a:r>
            <a:r>
              <a:rPr lang="en-US" sz="1000" dirty="0"/>
              <a:t> </a:t>
            </a:r>
            <a:r>
              <a:rPr lang="en-US" sz="1000" dirty="0" err="1"/>
              <a:t>yakın</a:t>
            </a:r>
            <a:r>
              <a:rPr lang="en-US" sz="1000" dirty="0"/>
              <a:t> </a:t>
            </a:r>
            <a:r>
              <a:rPr lang="en-US" sz="1000" dirty="0" err="1"/>
              <a:t>ilişki</a:t>
            </a:r>
            <a:r>
              <a:rPr lang="en-US" sz="1000" dirty="0"/>
              <a:t>, 12. </a:t>
            </a:r>
            <a:r>
              <a:rPr lang="en-US" sz="1000" dirty="0" err="1"/>
              <a:t>ve</a:t>
            </a:r>
            <a:r>
              <a:rPr lang="en-US" sz="1000" dirty="0"/>
              <a:t> 15. </a:t>
            </a:r>
            <a:r>
              <a:rPr lang="en-US" sz="1000" dirty="0" err="1"/>
              <a:t>Bölümlerde</a:t>
            </a:r>
            <a:r>
              <a:rPr lang="en-US" sz="1000" dirty="0"/>
              <a:t> </a:t>
            </a:r>
            <a:r>
              <a:rPr lang="en-US" sz="1000" dirty="0" err="1"/>
              <a:t>göreceğimiz</a:t>
            </a:r>
            <a:r>
              <a:rPr lang="en-US" sz="1000" dirty="0"/>
              <a:t> </a:t>
            </a:r>
            <a:r>
              <a:rPr lang="en-US" sz="1000" dirty="0" err="1"/>
              <a:t>gibi</a:t>
            </a:r>
            <a:r>
              <a:rPr lang="en-US" sz="1000" dirty="0"/>
              <a:t>, </a:t>
            </a:r>
            <a:r>
              <a:rPr lang="en-US" sz="1000" dirty="0" err="1"/>
              <a:t>ilişkisel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DBMS'de</a:t>
            </a:r>
            <a:r>
              <a:rPr lang="en-US" sz="1000" dirty="0"/>
              <a:t> </a:t>
            </a:r>
            <a:r>
              <a:rPr lang="en-US" sz="1000" dirty="0" err="1"/>
              <a:t>sorgu</a:t>
            </a:r>
            <a:r>
              <a:rPr lang="en-US" sz="1000" dirty="0"/>
              <a:t> </a:t>
            </a:r>
            <a:r>
              <a:rPr lang="en-US" sz="1000" dirty="0" err="1"/>
              <a:t>optimizasyonunun</a:t>
            </a:r>
            <a:r>
              <a:rPr lang="en-US" sz="1000" dirty="0"/>
              <a:t> </a:t>
            </a:r>
            <a:r>
              <a:rPr lang="en-US" sz="1000" dirty="0" err="1"/>
              <a:t>temelidir</a:t>
            </a:r>
            <a:r>
              <a:rPr lang="en-US" sz="1000" dirty="0"/>
              <a:t>. </a:t>
            </a:r>
            <a:r>
              <a:rPr lang="en-US" sz="1000" dirty="0" err="1"/>
              <a:t>Gerçekten</a:t>
            </a:r>
            <a:r>
              <a:rPr lang="en-US" sz="1000" dirty="0"/>
              <a:t> de, SQL </a:t>
            </a:r>
            <a:r>
              <a:rPr lang="en-US" sz="1000" dirty="0" err="1"/>
              <a:t>sorguları</a:t>
            </a:r>
            <a:r>
              <a:rPr lang="en-US" sz="1000" dirty="0"/>
              <a:t> </a:t>
            </a:r>
            <a:r>
              <a:rPr lang="en-US" sz="1000" dirty="0" err="1"/>
              <a:t>için</a:t>
            </a:r>
            <a:r>
              <a:rPr lang="en-US" sz="1000" dirty="0"/>
              <a:t> </a:t>
            </a:r>
            <a:r>
              <a:rPr lang="en-US" sz="1000" dirty="0" err="1"/>
              <a:t>yürütme</a:t>
            </a:r>
            <a:r>
              <a:rPr lang="en-US" sz="1000" dirty="0"/>
              <a:t> </a:t>
            </a:r>
            <a:r>
              <a:rPr lang="en-US" sz="1000" dirty="0" err="1"/>
              <a:t>planları</a:t>
            </a:r>
            <a:r>
              <a:rPr lang="en-US" sz="1000" dirty="0"/>
              <a:t>, </a:t>
            </a:r>
            <a:r>
              <a:rPr lang="en-US" sz="1000" dirty="0" err="1"/>
              <a:t>ilişkisel</a:t>
            </a:r>
            <a:r>
              <a:rPr lang="en-US" sz="1000" dirty="0"/>
              <a:t> </a:t>
            </a:r>
            <a:r>
              <a:rPr lang="en-US" sz="1000" dirty="0" err="1"/>
              <a:t>cebir</a:t>
            </a:r>
            <a:r>
              <a:rPr lang="en-US" sz="1000" dirty="0"/>
              <a:t> </a:t>
            </a:r>
            <a:r>
              <a:rPr lang="en-US" sz="1000" dirty="0" err="1"/>
              <a:t>ifadelerinin</a:t>
            </a:r>
            <a:r>
              <a:rPr lang="en-US" sz="1000" dirty="0"/>
              <a:t> </a:t>
            </a:r>
            <a:r>
              <a:rPr lang="en-US" sz="1000" dirty="0" err="1"/>
              <a:t>bir</a:t>
            </a:r>
            <a:r>
              <a:rPr lang="en-US" sz="1000" dirty="0"/>
              <a:t> </a:t>
            </a:r>
            <a:r>
              <a:rPr lang="en-US" sz="1000" dirty="0" err="1"/>
              <a:t>varyasyonu</a:t>
            </a:r>
            <a:r>
              <a:rPr lang="en-US" sz="1000" dirty="0"/>
              <a:t> </a:t>
            </a:r>
            <a:r>
              <a:rPr lang="en-US" sz="1000" dirty="0" err="1"/>
              <a:t>kullanılarak</a:t>
            </a:r>
            <a:r>
              <a:rPr lang="en-US" sz="1000" dirty="0"/>
              <a:t> </a:t>
            </a:r>
            <a:r>
              <a:rPr lang="en-US" sz="1000" dirty="0" err="1"/>
              <a:t>temsil</a:t>
            </a:r>
            <a:r>
              <a:rPr lang="en-US" sz="1000" dirty="0"/>
              <a:t> </a:t>
            </a:r>
            <a:r>
              <a:rPr lang="en-US" sz="1000" dirty="0" err="1"/>
              <a:t>edilir</a:t>
            </a:r>
            <a:endParaRPr lang="en-US" sz="1000" dirty="0"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CED4745-D286-52F8-0B50-F71F8C869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770164"/>
            <a:ext cx="1982352" cy="2207986"/>
          </a:xfrm>
          <a:prstGeom prst="rect">
            <a:avLst/>
          </a:prstGeom>
        </p:spPr>
      </p:pic>
      <p:pic>
        <p:nvPicPr>
          <p:cNvPr id="7" name="Picture 6" descr="A table of numbers with text&#10;&#10;Description automatically generated">
            <a:extLst>
              <a:ext uri="{FF2B5EF4-FFF2-40B4-BE49-F238E27FC236}">
                <a16:creationId xmlns:a16="http://schemas.microsoft.com/office/drawing/2014/main" id="{D88C67C1-E1D3-BB51-7740-A9EC3EF7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978150"/>
            <a:ext cx="2014206" cy="2190750"/>
          </a:xfrm>
          <a:prstGeom prst="rect">
            <a:avLst/>
          </a:prstGeom>
        </p:spPr>
      </p:pic>
      <p:pic>
        <p:nvPicPr>
          <p:cNvPr id="9" name="Picture 8" descr="A table with black text&#10;&#10;Description automatically generated">
            <a:extLst>
              <a:ext uri="{FF2B5EF4-FFF2-40B4-BE49-F238E27FC236}">
                <a16:creationId xmlns:a16="http://schemas.microsoft.com/office/drawing/2014/main" id="{8B77F1F8-F430-9C09-0857-2D76D2EC7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5267779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6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01B8-0CB8-95F5-9D55-F768EB184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C638-B630-378B-EA44-242091C9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CB78-EFA9-BF96-D0D4-A9EF497B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9857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(Q15) </a:t>
            </a:r>
            <a:r>
              <a:rPr lang="en-US" sz="1400" dirty="0" err="1"/>
              <a:t>Tüm</a:t>
            </a:r>
            <a:r>
              <a:rPr lang="en-US" sz="1400" dirty="0"/>
              <a:t> </a:t>
            </a:r>
            <a:r>
              <a:rPr lang="en-US" sz="1400" dirty="0" err="1"/>
              <a:t>denizcilerin</a:t>
            </a:r>
            <a:r>
              <a:rPr lang="en-US" sz="1400" dirty="0"/>
              <a:t> </a:t>
            </a:r>
            <a:r>
              <a:rPr lang="en-US" sz="1400" dirty="0" err="1"/>
              <a:t>adlarını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yaşlarını</a:t>
            </a:r>
            <a:r>
              <a:rPr lang="en-US" sz="1400" dirty="0"/>
              <a:t> </a:t>
            </a:r>
            <a:r>
              <a:rPr lang="en-US" sz="1400" dirty="0" err="1"/>
              <a:t>bulun</a:t>
            </a:r>
            <a:r>
              <a:rPr lang="en-US" sz="1400" dirty="0"/>
              <a:t>.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SELECT DISTINCT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S.sname</a:t>
            </a:r>
            <a:r>
              <a:rPr lang="en-US" sz="1600" dirty="0">
                <a:solidFill>
                  <a:srgbClr val="000000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S.age</a:t>
            </a:r>
            <a:endParaRPr lang="en-US" sz="1600" dirty="0">
              <a:solidFill>
                <a:srgbClr val="000000"/>
              </a:solidFill>
              <a:effectLst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000000"/>
                </a:solidFill>
                <a:effectLst/>
              </a:rPr>
              <a:t>FROM Sailors S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Cevap</a:t>
            </a:r>
            <a:r>
              <a:rPr lang="en-US" sz="1400" dirty="0">
                <a:solidFill>
                  <a:srgbClr val="000000"/>
                </a:solidFill>
                <a:effectLst/>
              </a:rPr>
              <a:t>, her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çift</a:t>
            </a:r>
            <a:r>
              <a:rPr lang="en-US" sz="1400" dirty="0">
                <a:solidFill>
                  <a:srgbClr val="000000"/>
                </a:solidFill>
                <a:effectLst/>
              </a:rPr>
              <a:t> ⟨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sname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age⟩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satır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kümesidir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İki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daha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fazla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denizcinin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yaşı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aynıysa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cevap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yine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de o ad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yaşa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yalnızca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çift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içerir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Bu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sorgu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ilişkisel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cebirin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izdüşüm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operatörünü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uygulamaya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eşdeğerdir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  <a:endParaRPr lang="en-US" sz="14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effectLst/>
              </a:rPr>
              <a:t>DISTINCT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anahtar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sözcüğünü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atlarsak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adı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s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yaşı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a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denizci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⟨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s,a</a:t>
            </a:r>
            <a:r>
              <a:rPr lang="en-US" sz="1400" dirty="0">
                <a:solidFill>
                  <a:srgbClr val="000000"/>
                </a:solidFill>
                <a:effectLst/>
              </a:rPr>
              <a:t>⟩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satırının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kopyasını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alırdık</a:t>
            </a:r>
            <a:r>
              <a:rPr lang="en-US" sz="1400" dirty="0">
                <a:solidFill>
                  <a:srgbClr val="000000"/>
                </a:solidFill>
                <a:effectLst/>
              </a:rPr>
              <a:t>;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cevap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satırların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çoklu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kümesi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olurdu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rgbClr val="000000"/>
                </a:solidFill>
                <a:effectLst/>
              </a:rPr>
              <a:t>Çoklu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küme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öğelerin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sıralanmamış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koleksiyonu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olması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bakımından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kümeye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benzer</a:t>
            </a:r>
            <a:r>
              <a:rPr lang="en-US" sz="1400" dirty="0">
                <a:solidFill>
                  <a:srgbClr val="000000"/>
                </a:solidFill>
                <a:effectLst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ancak</a:t>
            </a:r>
            <a:r>
              <a:rPr lang="en-US" sz="1400" dirty="0">
                <a:solidFill>
                  <a:srgbClr val="000000"/>
                </a:solidFill>
                <a:effectLst/>
              </a:rPr>
              <a:t> her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öğenin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birkaç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kopyası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kopya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sayısı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önemlidir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-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iki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çoklu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küme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öğelere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sahip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yine</a:t>
            </a:r>
            <a:r>
              <a:rPr lang="en-US" sz="1400" dirty="0">
                <a:solidFill>
                  <a:srgbClr val="000000"/>
                </a:solidFill>
                <a:effectLst/>
              </a:rPr>
              <a:t> de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bazı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öğeler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kopya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sayısı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farklı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olduğu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farklı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olabilir</a:t>
            </a:r>
            <a:r>
              <a:rPr lang="en-US" sz="1400" dirty="0">
                <a:solidFill>
                  <a:srgbClr val="000000"/>
                </a:solidFill>
                <a:effectLst/>
              </a:rPr>
              <a:t>.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sz="1400" dirty="0">
                <a:solidFill>
                  <a:srgbClr val="000000"/>
                </a:solidFill>
                <a:effectLst/>
              </a:rPr>
              <a:t>, {a, b, b}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{b, a, b}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aynı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çoklu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kümeyi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belirtir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sz="1400" dirty="0">
                <a:solidFill>
                  <a:srgbClr val="000000"/>
                </a:solidFill>
                <a:effectLst/>
              </a:rPr>
              <a:t> {a, a, b}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çoklu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kümesinden</a:t>
            </a:r>
            <a:r>
              <a:rPr lang="en-US" sz="1400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</a:rPr>
              <a:t>farklıdır</a:t>
            </a:r>
            <a:r>
              <a:rPr lang="en-US" sz="1400" dirty="0">
                <a:solidFill>
                  <a:srgbClr val="000000"/>
                </a:solidFill>
                <a:effectLst/>
              </a:rPr>
              <a:t>.</a:t>
            </a: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79D31CEF-FE78-F5C9-E330-C6E44690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770164"/>
            <a:ext cx="1982352" cy="2207986"/>
          </a:xfrm>
          <a:prstGeom prst="rect">
            <a:avLst/>
          </a:prstGeom>
        </p:spPr>
      </p:pic>
      <p:pic>
        <p:nvPicPr>
          <p:cNvPr id="7" name="Picture 6" descr="A table of numbers with text&#10;&#10;Description automatically generated">
            <a:extLst>
              <a:ext uri="{FF2B5EF4-FFF2-40B4-BE49-F238E27FC236}">
                <a16:creationId xmlns:a16="http://schemas.microsoft.com/office/drawing/2014/main" id="{B367F6B5-2982-3B32-9F49-618777ABB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978150"/>
            <a:ext cx="2014206" cy="2190750"/>
          </a:xfrm>
          <a:prstGeom prst="rect">
            <a:avLst/>
          </a:prstGeom>
        </p:spPr>
      </p:pic>
      <p:pic>
        <p:nvPicPr>
          <p:cNvPr id="9" name="Picture 8" descr="A table with black text&#10;&#10;Description automatically generated">
            <a:extLst>
              <a:ext uri="{FF2B5EF4-FFF2-40B4-BE49-F238E27FC236}">
                <a16:creationId xmlns:a16="http://schemas.microsoft.com/office/drawing/2014/main" id="{8E0B53D3-4461-4038-4DC9-D40099612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5267779"/>
            <a:ext cx="2090964" cy="13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25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22DA5-C55C-FC1D-D629-F41821795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BCF3-452F-3BCE-BE5D-30FBF296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SORGULAR, PROGRAMLAMA, TETİKLEYİCİLER</a:t>
            </a:r>
            <a:endParaRPr lang="en-TR" sz="24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E49A2-C2D6-E2CD-36EC-7FE423A9E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9857" cy="43513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400" dirty="0"/>
              <a:t>Bu </a:t>
            </a:r>
            <a:r>
              <a:rPr lang="en-US" sz="1400" dirty="0" err="1"/>
              <a:t>sorguya</a:t>
            </a:r>
            <a:r>
              <a:rPr lang="en-US" sz="1400" dirty="0"/>
              <a:t> DISTINCT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sözcüğüyle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</a:t>
            </a:r>
            <a:r>
              <a:rPr lang="en-US" sz="1400" dirty="0" err="1"/>
              <a:t>anahtar</a:t>
            </a:r>
            <a:r>
              <a:rPr lang="en-US" sz="1400" dirty="0"/>
              <a:t> </a:t>
            </a:r>
            <a:r>
              <a:rPr lang="en-US" sz="1400" dirty="0" err="1"/>
              <a:t>sözcüğü</a:t>
            </a:r>
            <a:r>
              <a:rPr lang="en-US" sz="1400" dirty="0"/>
              <a:t> </a:t>
            </a:r>
            <a:r>
              <a:rPr lang="en-US" sz="1400" dirty="0" err="1"/>
              <a:t>olmadan</a:t>
            </a:r>
            <a:r>
              <a:rPr lang="en-US" sz="1400" dirty="0"/>
              <a:t> </a:t>
            </a:r>
            <a:r>
              <a:rPr lang="en-US" sz="1400" dirty="0" err="1"/>
              <a:t>Denizciler'in</a:t>
            </a:r>
            <a:r>
              <a:rPr lang="en-US" sz="1400" dirty="0"/>
              <a:t> S3 </a:t>
            </a:r>
            <a:r>
              <a:rPr lang="en-US" sz="1400" dirty="0" err="1"/>
              <a:t>örneğinde</a:t>
            </a:r>
            <a:r>
              <a:rPr lang="en-US" sz="1400" dirty="0"/>
              <a:t> </a:t>
            </a:r>
            <a:r>
              <a:rPr lang="en-US" sz="1400" dirty="0" err="1"/>
              <a:t>verilen</a:t>
            </a:r>
            <a:r>
              <a:rPr lang="en-US" sz="1400" dirty="0"/>
              <a:t> </a:t>
            </a:r>
            <a:r>
              <a:rPr lang="en-US" sz="1400" dirty="0" err="1"/>
              <a:t>yanıt</a:t>
            </a:r>
            <a:r>
              <a:rPr lang="en-US" sz="1400" dirty="0"/>
              <a:t> </a:t>
            </a:r>
            <a:r>
              <a:rPr lang="en-US" sz="1400" dirty="0" err="1"/>
              <a:t>Şekil</a:t>
            </a:r>
            <a:r>
              <a:rPr lang="en-US" sz="1400" dirty="0"/>
              <a:t> 5.4 </a:t>
            </a:r>
            <a:r>
              <a:rPr lang="en-US" sz="1400" dirty="0" err="1"/>
              <a:t>ve</a:t>
            </a:r>
            <a:r>
              <a:rPr lang="en-US" sz="1400" dirty="0"/>
              <a:t> 5.5'te </a:t>
            </a:r>
            <a:r>
              <a:rPr lang="en-US" sz="1400" dirty="0" err="1"/>
              <a:t>gösterilmiştir</a:t>
            </a:r>
            <a:r>
              <a:rPr lang="en-US" sz="1400" dirty="0"/>
              <a:t>. Tek fark, DISTINCT </a:t>
            </a:r>
            <a:r>
              <a:rPr lang="en-US" sz="1400" dirty="0" err="1"/>
              <a:t>atlanırsa</a:t>
            </a:r>
            <a:r>
              <a:rPr lang="en-US" sz="1400" dirty="0"/>
              <a:t> Horatio </a:t>
            </a:r>
            <a:r>
              <a:rPr lang="en-US" sz="1400" dirty="0" err="1"/>
              <a:t>için</a:t>
            </a:r>
            <a:r>
              <a:rPr lang="en-US" sz="1400" dirty="0"/>
              <a:t> </a:t>
            </a:r>
            <a:r>
              <a:rPr lang="en-US" sz="1400" dirty="0" err="1"/>
              <a:t>olan</a:t>
            </a:r>
            <a:r>
              <a:rPr lang="en-US" sz="1400" dirty="0"/>
              <a:t> </a:t>
            </a:r>
            <a:r>
              <a:rPr lang="en-US" sz="1400" dirty="0" err="1"/>
              <a:t>ikilinin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kez</a:t>
            </a:r>
            <a:r>
              <a:rPr lang="en-US" sz="1400" dirty="0"/>
              <a:t> </a:t>
            </a:r>
            <a:r>
              <a:rPr lang="en-US" sz="1400" dirty="0" err="1"/>
              <a:t>görünmesidir</a:t>
            </a:r>
            <a:r>
              <a:rPr lang="en-US" sz="1400" dirty="0"/>
              <a:t>; </a:t>
            </a:r>
            <a:r>
              <a:rPr lang="en-US" sz="1400" dirty="0" err="1"/>
              <a:t>bunun</a:t>
            </a:r>
            <a:r>
              <a:rPr lang="en-US" sz="1400" dirty="0"/>
              <a:t> </a:t>
            </a:r>
            <a:r>
              <a:rPr lang="en-US" sz="1400" dirty="0" err="1"/>
              <a:t>nedeni</a:t>
            </a:r>
            <a:r>
              <a:rPr lang="en-US" sz="1400" dirty="0"/>
              <a:t> Horatio </a:t>
            </a:r>
            <a:r>
              <a:rPr lang="en-US" sz="1400" dirty="0" err="1"/>
              <a:t>adında</a:t>
            </a:r>
            <a:r>
              <a:rPr lang="en-US" sz="1400" dirty="0"/>
              <a:t> </a:t>
            </a:r>
            <a:r>
              <a:rPr lang="en-US" sz="1400" dirty="0" err="1"/>
              <a:t>ve</a:t>
            </a:r>
            <a:r>
              <a:rPr lang="en-US" sz="1400" dirty="0"/>
              <a:t> 35 </a:t>
            </a:r>
            <a:r>
              <a:rPr lang="en-US" sz="1400" dirty="0" err="1"/>
              <a:t>yaşında</a:t>
            </a:r>
            <a:r>
              <a:rPr lang="en-US" sz="1400" dirty="0"/>
              <a:t> </a:t>
            </a:r>
            <a:r>
              <a:rPr lang="en-US" sz="1400" dirty="0" err="1"/>
              <a:t>iki</a:t>
            </a:r>
            <a:r>
              <a:rPr lang="en-US" sz="1400" dirty="0"/>
              <a:t> </a:t>
            </a:r>
            <a:r>
              <a:rPr lang="en-US" sz="1400" dirty="0" err="1"/>
              <a:t>denizci</a:t>
            </a:r>
            <a:r>
              <a:rPr lang="en-US" sz="1400" dirty="0"/>
              <a:t> </a:t>
            </a:r>
            <a:r>
              <a:rPr lang="en-US" sz="1400" dirty="0" err="1"/>
              <a:t>olmasıdır</a:t>
            </a:r>
            <a:r>
              <a:rPr lang="en-US" sz="1400" dirty="0"/>
              <a:t>.</a:t>
            </a:r>
            <a:endParaRPr lang="en-US" sz="1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F8187200-BBFC-E08A-02E1-C2117384A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800" y="770164"/>
            <a:ext cx="1982352" cy="2207986"/>
          </a:xfrm>
          <a:prstGeom prst="rect">
            <a:avLst/>
          </a:prstGeom>
        </p:spPr>
      </p:pic>
      <p:pic>
        <p:nvPicPr>
          <p:cNvPr id="7" name="Picture 6" descr="A table of numbers with text&#10;&#10;Description automatically generated">
            <a:extLst>
              <a:ext uri="{FF2B5EF4-FFF2-40B4-BE49-F238E27FC236}">
                <a16:creationId xmlns:a16="http://schemas.microsoft.com/office/drawing/2014/main" id="{A08BC422-855F-1845-3F94-7B7ECE337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00" y="2978150"/>
            <a:ext cx="2014206" cy="2190750"/>
          </a:xfrm>
          <a:prstGeom prst="rect">
            <a:avLst/>
          </a:prstGeom>
        </p:spPr>
      </p:pic>
      <p:pic>
        <p:nvPicPr>
          <p:cNvPr id="9" name="Picture 8" descr="A table with black text&#10;&#10;Description automatically generated">
            <a:extLst>
              <a:ext uri="{FF2B5EF4-FFF2-40B4-BE49-F238E27FC236}">
                <a16:creationId xmlns:a16="http://schemas.microsoft.com/office/drawing/2014/main" id="{8729D4E5-8E36-1606-3725-A3690DCA3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5267779"/>
            <a:ext cx="2090964" cy="1343556"/>
          </a:xfrm>
          <a:prstGeom prst="rect">
            <a:avLst/>
          </a:prstGeom>
        </p:spPr>
      </p:pic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397120BC-EFA3-E2A6-8BD8-88291490A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7229" y="3782106"/>
            <a:ext cx="1710612" cy="2394857"/>
          </a:xfrm>
          <a:prstGeom prst="rect">
            <a:avLst/>
          </a:prstGeom>
        </p:spPr>
      </p:pic>
      <p:pic>
        <p:nvPicPr>
          <p:cNvPr id="10" name="Picture 9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5CACBE9E-FD1C-BEE2-83AC-F0C46EEB58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236" y="3620634"/>
            <a:ext cx="2678957" cy="255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1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</TotalTime>
  <Words>7055</Words>
  <Application>Microsoft Macintosh PowerPoint</Application>
  <PresentationFormat>Widescreen</PresentationFormat>
  <Paragraphs>415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Palatino Linotype</vt:lpstr>
      <vt:lpstr>Office Theme</vt:lpstr>
      <vt:lpstr>Veritabanı Tasarımı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SORGULAR, PROGRAMLAMA, TETİKLEYİCİLER</vt:lpstr>
      <vt:lpstr>SELECT Komutundaki İfadeler ve Dizeler</vt:lpstr>
      <vt:lpstr>SELECT Komutundaki İfadeler ve Dizeler</vt:lpstr>
      <vt:lpstr>SELECT Komutundaki İfadeler ve Dizeler</vt:lpstr>
      <vt:lpstr>SELECT Komutundaki İfadeler ve Dizeler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BİRLİK (UNIOIN), KESİŞİM (INTERSECT) VE HARİÇ (EXCEPT)</vt:lpstr>
      <vt:lpstr>İÇ İÇE SORGULAR</vt:lpstr>
      <vt:lpstr>İÇ İÇE SORGULAR</vt:lpstr>
      <vt:lpstr>İÇ İÇE SORGULAR</vt:lpstr>
      <vt:lpstr>İÇ İÇE SORGULAR</vt:lpstr>
      <vt:lpstr>İÇ İÇE SORGULAR</vt:lpstr>
      <vt:lpstr>İlişkili İç İçe Sorgular</vt:lpstr>
      <vt:lpstr>Küme Karşılaştırma Operatörleri</vt:lpstr>
      <vt:lpstr>Küme Karşılaştırma Operatörleri</vt:lpstr>
      <vt:lpstr>Küme Karşılaştırma Operatörleri</vt:lpstr>
      <vt:lpstr>Küme Karşılaştırma Operatörleri</vt:lpstr>
      <vt:lpstr>TOPLAM (AGGREGATE) OPERATÖRLER</vt:lpstr>
      <vt:lpstr>TOPLAM (AGGREGATE) OPERATÖRLER</vt:lpstr>
      <vt:lpstr>TOPLAM (AGGREGATE) OPERATÖRLER</vt:lpstr>
      <vt:lpstr>TOPLAM (AGGREGATE) OPERATÖRLER</vt:lpstr>
      <vt:lpstr>TOPLAM (AGGREGATE) OPERATÖRLER</vt:lpstr>
      <vt:lpstr>TOPLAM (AGGREGATE) OPERATÖRLER</vt:lpstr>
      <vt:lpstr>GROUP BY ve HAVING Cümleleri</vt:lpstr>
      <vt:lpstr>GROUP BY ve HAVING Cümleleri</vt:lpstr>
      <vt:lpstr>GROUP BY ve HAVING Cümleleri</vt:lpstr>
      <vt:lpstr>GROUP BY ve HAVING Cümleleri</vt:lpstr>
      <vt:lpstr>GROUP BY ve HAVING Cümleleri</vt:lpstr>
      <vt:lpstr>GROUP BY ve HAVING Cümleleri</vt:lpstr>
      <vt:lpstr>GROUP BY ve HAVING Cümleleri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Kenan Ince</dc:creator>
  <cp:lastModifiedBy>Kenan Ince</cp:lastModifiedBy>
  <cp:revision>201</cp:revision>
  <dcterms:created xsi:type="dcterms:W3CDTF">2024-10-09T19:11:04Z</dcterms:created>
  <dcterms:modified xsi:type="dcterms:W3CDTF">2024-10-31T08:04:16Z</dcterms:modified>
</cp:coreProperties>
</file>