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78" r:id="rId6"/>
    <p:sldId id="264" r:id="rId7"/>
    <p:sldId id="261" r:id="rId8"/>
    <p:sldId id="284" r:id="rId9"/>
    <p:sldId id="283" r:id="rId10"/>
    <p:sldId id="285" r:id="rId11"/>
    <p:sldId id="286" r:id="rId12"/>
    <p:sldId id="288" r:id="rId13"/>
    <p:sldId id="260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катерина Егорова" initials="ЕЕ" lastIdx="1" clrIdx="0">
    <p:extLst>
      <p:ext uri="{19B8F6BF-5375-455C-9EA6-DF929625EA0E}">
        <p15:presenceInfo xmlns:p15="http://schemas.microsoft.com/office/powerpoint/2012/main" userId="2089bfc049bdc2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256" autoAdjust="0"/>
  </p:normalViewPr>
  <p:slideViewPr>
    <p:cSldViewPr>
      <p:cViewPr varScale="1">
        <p:scale>
          <a:sx n="58" d="100"/>
          <a:sy n="58" d="100"/>
        </p:scale>
        <p:origin x="5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399123" y="2061662"/>
            <a:ext cx="8655678" cy="6414204"/>
            <a:chOff x="0" y="19050"/>
            <a:chExt cx="11540903" cy="8552271"/>
          </a:xfrm>
        </p:grpSpPr>
        <p:sp>
          <p:nvSpPr>
            <p:cNvPr id="6" name="TextBox 6"/>
            <p:cNvSpPr txBox="1"/>
            <p:nvPr/>
          </p:nvSpPr>
          <p:spPr>
            <a:xfrm>
              <a:off x="0" y="19050"/>
              <a:ext cx="11540903" cy="62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15"/>
                </a:lnSpc>
              </a:pPr>
              <a:r>
                <a:rPr lang="ru-RU" sz="3200" spc="320" dirty="0">
                  <a:solidFill>
                    <a:srgbClr val="FFFEFB"/>
                  </a:solidFill>
                  <a:latin typeface="Open Sans Bold"/>
                </a:rPr>
                <a:t>Сервис-помощник</a:t>
              </a:r>
              <a:endParaRPr lang="en-US" sz="3200" spc="320" dirty="0">
                <a:solidFill>
                  <a:srgbClr val="FFFEFB"/>
                </a:solidFill>
                <a:latin typeface="Open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22035"/>
              <a:ext cx="11540903" cy="2393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000"/>
                </a:lnSpc>
              </a:pPr>
              <a:r>
                <a:rPr lang="en-US" sz="12500" dirty="0">
                  <a:solidFill>
                    <a:srgbClr val="FFFEFB"/>
                  </a:solidFill>
                  <a:latin typeface="Open Sans Bold"/>
                </a:rPr>
                <a:t>PROFI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6999407"/>
              <a:ext cx="6973702" cy="1186375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40453" y="7280712"/>
              <a:ext cx="6248390" cy="12906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spc="168" dirty="0">
                  <a:solidFill>
                    <a:srgbClr val="393667"/>
                  </a:solidFill>
                  <a:latin typeface="Open Sans Bold"/>
                </a:rPr>
                <a:t>By EMIS Entertainment</a:t>
              </a:r>
              <a:endParaRPr lang="ru-RU" sz="2800" spc="168" dirty="0">
                <a:solidFill>
                  <a:srgbClr val="393667"/>
                </a:solidFill>
                <a:latin typeface="Open Sans Bold"/>
              </a:endParaRPr>
            </a:p>
            <a:p>
              <a:pPr>
                <a:lnSpc>
                  <a:spcPts val="3919"/>
                </a:lnSpc>
              </a:pPr>
              <a:endParaRPr lang="en-US" sz="2800" spc="168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sp>
        <p:nvSpPr>
          <p:cNvPr id="10" name="AutoShape 8">
            <a:extLst>
              <a:ext uri="{FF2B5EF4-FFF2-40B4-BE49-F238E27FC236}">
                <a16:creationId xmlns:a16="http://schemas.microsoft.com/office/drawing/2014/main" id="{3F48BAC3-5D13-43B1-A502-89818CF08FA1}"/>
              </a:ext>
            </a:extLst>
          </p:cNvPr>
          <p:cNvSpPr/>
          <p:nvPr/>
        </p:nvSpPr>
        <p:spPr>
          <a:xfrm>
            <a:off x="1399123" y="8686845"/>
            <a:ext cx="5230277" cy="889781"/>
          </a:xfrm>
          <a:prstGeom prst="rect">
            <a:avLst/>
          </a:prstGeom>
          <a:solidFill>
            <a:srgbClr val="ADADE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CAD7A15-5D0E-43B8-B132-E444CAC16E26}"/>
              </a:ext>
            </a:extLst>
          </p:cNvPr>
          <p:cNvSpPr txBox="1"/>
          <p:nvPr/>
        </p:nvSpPr>
        <p:spPr>
          <a:xfrm>
            <a:off x="1579462" y="8819648"/>
            <a:ext cx="5049938" cy="967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ru-RU" sz="2800" spc="168" dirty="0">
                <a:solidFill>
                  <a:srgbClr val="393667"/>
                </a:solidFill>
                <a:latin typeface="Open Sans Bold"/>
              </a:rPr>
              <a:t>Куратор - Мочалова Е.В.</a:t>
            </a:r>
          </a:p>
          <a:p>
            <a:pPr>
              <a:lnSpc>
                <a:spcPts val="3919"/>
              </a:lnSpc>
            </a:pPr>
            <a:endParaRPr lang="en-US" sz="2800" spc="168" dirty="0">
              <a:solidFill>
                <a:srgbClr val="393667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5468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Схема работы приложения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A6F2B5E6-843F-4D5A-A5C4-EF01FEFB2493}"/>
              </a:ext>
            </a:extLst>
          </p:cNvPr>
          <p:cNvSpPr/>
          <p:nvPr/>
        </p:nvSpPr>
        <p:spPr>
          <a:xfrm>
            <a:off x="8446839" y="2437900"/>
            <a:ext cx="1835350" cy="533401"/>
          </a:xfrm>
          <a:prstGeom prst="rect">
            <a:avLst/>
          </a:prstGeom>
          <a:solidFill>
            <a:srgbClr val="ADADE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84396932-3186-4EF9-A983-064BC6CBBE9B}"/>
              </a:ext>
            </a:extLst>
          </p:cNvPr>
          <p:cNvSpPr txBox="1"/>
          <p:nvPr/>
        </p:nvSpPr>
        <p:spPr>
          <a:xfrm>
            <a:off x="8534400" y="2361700"/>
            <a:ext cx="1660227" cy="508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ru-RU" sz="1600" spc="380" dirty="0">
                <a:solidFill>
                  <a:srgbClr val="393667"/>
                </a:solidFill>
                <a:latin typeface="Open Sans Bold"/>
              </a:rPr>
              <a:t>5 вопросов</a:t>
            </a:r>
            <a:endParaRPr lang="en-US" sz="1600" spc="380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37B3C79-F902-4B98-9ABD-782E55FEAA75}"/>
              </a:ext>
            </a:extLst>
          </p:cNvPr>
          <p:cNvSpPr txBox="1"/>
          <p:nvPr/>
        </p:nvSpPr>
        <p:spPr>
          <a:xfrm rot="16200000">
            <a:off x="-2578914" y="5369403"/>
            <a:ext cx="6605310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ru-RU" sz="4000" spc="380" dirty="0">
                <a:solidFill>
                  <a:srgbClr val="393667"/>
                </a:solidFill>
                <a:latin typeface="Open Sans Bold"/>
              </a:rPr>
              <a:t>Точность вопросов</a:t>
            </a:r>
            <a:endParaRPr lang="en-US" sz="4000" spc="380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818231B1-4210-47EB-9E68-00CB7B0E671F}"/>
              </a:ext>
            </a:extLst>
          </p:cNvPr>
          <p:cNvSpPr/>
          <p:nvPr/>
        </p:nvSpPr>
        <p:spPr>
          <a:xfrm>
            <a:off x="1371600" y="2616032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475A219-F43A-4205-94C4-DD021A82AD2D}"/>
              </a:ext>
            </a:extLst>
          </p:cNvPr>
          <p:cNvCxnSpPr/>
          <p:nvPr/>
        </p:nvCxnSpPr>
        <p:spPr>
          <a:xfrm flipH="1">
            <a:off x="6583212" y="2971300"/>
            <a:ext cx="2286000" cy="5333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56AAF12-44F4-49B2-A296-17719378A102}"/>
              </a:ext>
            </a:extLst>
          </p:cNvPr>
          <p:cNvCxnSpPr>
            <a:cxnSpLocks/>
          </p:cNvCxnSpPr>
          <p:nvPr/>
        </p:nvCxnSpPr>
        <p:spPr>
          <a:xfrm>
            <a:off x="9859816" y="2971300"/>
            <a:ext cx="2286000" cy="5333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F8B7D18-0E61-4459-9D49-07101F8C509E}"/>
              </a:ext>
            </a:extLst>
          </p:cNvPr>
          <p:cNvGrpSpPr/>
          <p:nvPr/>
        </p:nvGrpSpPr>
        <p:grpSpPr>
          <a:xfrm>
            <a:off x="5364014" y="3504699"/>
            <a:ext cx="1835350" cy="609601"/>
            <a:chOff x="7807225" y="2552700"/>
            <a:chExt cx="1835350" cy="609601"/>
          </a:xfrm>
        </p:grpSpPr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2E890A0F-FB82-4269-83C0-D5DF650F55A5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9F330B22-1CD6-4E5B-A0B6-1448C5536CA6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A607405-8CB6-4C89-BAC4-86F0841EE317}"/>
              </a:ext>
            </a:extLst>
          </p:cNvPr>
          <p:cNvGrpSpPr/>
          <p:nvPr/>
        </p:nvGrpSpPr>
        <p:grpSpPr>
          <a:xfrm>
            <a:off x="11723443" y="3504699"/>
            <a:ext cx="1835350" cy="609601"/>
            <a:chOff x="7807225" y="2552700"/>
            <a:chExt cx="1835350" cy="609601"/>
          </a:xfrm>
        </p:grpSpPr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8409517B-4922-47D3-A9BF-82BC09DF1C0A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9C85B4CA-F673-441B-A1DA-38D337C3F498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EC37C51-C225-4566-8FBB-A87F751C6A01}"/>
              </a:ext>
            </a:extLst>
          </p:cNvPr>
          <p:cNvCxnSpPr>
            <a:cxnSpLocks/>
          </p:cNvCxnSpPr>
          <p:nvPr/>
        </p:nvCxnSpPr>
        <p:spPr>
          <a:xfrm flipH="1">
            <a:off x="4984537" y="4114300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43D2373-BEC6-4618-8849-F6C79571C9FD}"/>
              </a:ext>
            </a:extLst>
          </p:cNvPr>
          <p:cNvCxnSpPr>
            <a:cxnSpLocks/>
          </p:cNvCxnSpPr>
          <p:nvPr/>
        </p:nvCxnSpPr>
        <p:spPr>
          <a:xfrm>
            <a:off x="6608322" y="4089564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4EA45A6-27AA-4EA3-8CE7-D77582FA85F7}"/>
              </a:ext>
            </a:extLst>
          </p:cNvPr>
          <p:cNvCxnSpPr>
            <a:cxnSpLocks/>
          </p:cNvCxnSpPr>
          <p:nvPr/>
        </p:nvCxnSpPr>
        <p:spPr>
          <a:xfrm flipH="1">
            <a:off x="11395556" y="4114300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DD9BA5C-975C-4B6D-98AB-89D99FCE6F3B}"/>
              </a:ext>
            </a:extLst>
          </p:cNvPr>
          <p:cNvCxnSpPr>
            <a:cxnSpLocks/>
          </p:cNvCxnSpPr>
          <p:nvPr/>
        </p:nvCxnSpPr>
        <p:spPr>
          <a:xfrm>
            <a:off x="13019341" y="4089564"/>
            <a:ext cx="934076" cy="9144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FDE72-F2DB-4B8B-A447-6B58B21A0EE5}"/>
              </a:ext>
            </a:extLst>
          </p:cNvPr>
          <p:cNvGrpSpPr/>
          <p:nvPr/>
        </p:nvGrpSpPr>
        <p:grpSpPr>
          <a:xfrm>
            <a:off x="3850844" y="4999766"/>
            <a:ext cx="1835350" cy="609601"/>
            <a:chOff x="7807225" y="2552700"/>
            <a:chExt cx="1835350" cy="609601"/>
          </a:xfrm>
        </p:grpSpPr>
        <p:sp>
          <p:nvSpPr>
            <p:cNvPr id="29" name="AutoShape 10">
              <a:extLst>
                <a:ext uri="{FF2B5EF4-FFF2-40B4-BE49-F238E27FC236}">
                  <a16:creationId xmlns:a16="http://schemas.microsoft.com/office/drawing/2014/main" id="{0CD62112-2E93-4272-9605-43F6BAA9075C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5709DF28-7756-4B90-A7C3-74B5EB2FD876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4F1E562-AB59-4858-9736-EA24E6981BAE}"/>
              </a:ext>
            </a:extLst>
          </p:cNvPr>
          <p:cNvGrpSpPr/>
          <p:nvPr/>
        </p:nvGrpSpPr>
        <p:grpSpPr>
          <a:xfrm>
            <a:off x="6699050" y="4999766"/>
            <a:ext cx="1835350" cy="609601"/>
            <a:chOff x="7807225" y="2552700"/>
            <a:chExt cx="1835350" cy="609601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9B67BAA2-7F79-43CA-9E43-F2D542EAF949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FA5D828F-5766-4CD8-B03C-7ADCD8B16E2E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1D82A03A-B057-4F14-82AC-0D2417667988}"/>
              </a:ext>
            </a:extLst>
          </p:cNvPr>
          <p:cNvGrpSpPr/>
          <p:nvPr/>
        </p:nvGrpSpPr>
        <p:grpSpPr>
          <a:xfrm>
            <a:off x="10310466" y="4999766"/>
            <a:ext cx="1835350" cy="609601"/>
            <a:chOff x="7807225" y="2552700"/>
            <a:chExt cx="1835350" cy="609601"/>
          </a:xfrm>
        </p:grpSpPr>
        <p:sp>
          <p:nvSpPr>
            <p:cNvPr id="35" name="AutoShape 10">
              <a:extLst>
                <a:ext uri="{FF2B5EF4-FFF2-40B4-BE49-F238E27FC236}">
                  <a16:creationId xmlns:a16="http://schemas.microsoft.com/office/drawing/2014/main" id="{5023A2F2-B758-4AE7-972E-6862ACBA7A50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0843F6AE-4698-4FAC-B21E-611C6CCF7724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6971D2D-8530-4888-9244-77C59B22ACAE}"/>
              </a:ext>
            </a:extLst>
          </p:cNvPr>
          <p:cNvGrpSpPr/>
          <p:nvPr/>
        </p:nvGrpSpPr>
        <p:grpSpPr>
          <a:xfrm>
            <a:off x="13179330" y="4999766"/>
            <a:ext cx="1835350" cy="609601"/>
            <a:chOff x="7807225" y="2552700"/>
            <a:chExt cx="1835350" cy="609601"/>
          </a:xfrm>
        </p:grpSpPr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D2302819-E3CB-4242-9475-77D0DFDC2AB7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82DCDB3B-489B-4101-9831-75422295D76E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A359F8A-9DDB-4216-B75B-DAA8F21E2DA3}"/>
              </a:ext>
            </a:extLst>
          </p:cNvPr>
          <p:cNvCxnSpPr>
            <a:cxnSpLocks/>
          </p:cNvCxnSpPr>
          <p:nvPr/>
        </p:nvCxnSpPr>
        <p:spPr>
          <a:xfrm flipH="1">
            <a:off x="3952417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1D9D815-3601-4E5C-8792-590306B960BE}"/>
              </a:ext>
            </a:extLst>
          </p:cNvPr>
          <p:cNvCxnSpPr>
            <a:cxnSpLocks/>
          </p:cNvCxnSpPr>
          <p:nvPr/>
        </p:nvCxnSpPr>
        <p:spPr>
          <a:xfrm>
            <a:off x="5078888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5786FDA-F6D5-4D3C-9906-44AEE1C4984D}"/>
              </a:ext>
            </a:extLst>
          </p:cNvPr>
          <p:cNvCxnSpPr>
            <a:cxnSpLocks/>
          </p:cNvCxnSpPr>
          <p:nvPr/>
        </p:nvCxnSpPr>
        <p:spPr>
          <a:xfrm flipH="1">
            <a:off x="6854954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4481BE5-A3D7-48E5-88B9-AB06352232D1}"/>
              </a:ext>
            </a:extLst>
          </p:cNvPr>
          <p:cNvCxnSpPr>
            <a:cxnSpLocks/>
          </p:cNvCxnSpPr>
          <p:nvPr/>
        </p:nvCxnSpPr>
        <p:spPr>
          <a:xfrm>
            <a:off x="7981425" y="560936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2AB3D85D-6422-4B2A-8CA9-0F4047DA1303}"/>
              </a:ext>
            </a:extLst>
          </p:cNvPr>
          <p:cNvCxnSpPr>
            <a:cxnSpLocks/>
          </p:cNvCxnSpPr>
          <p:nvPr/>
        </p:nvCxnSpPr>
        <p:spPr>
          <a:xfrm flipH="1">
            <a:off x="10427272" y="560682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D4D1C2D-66DF-40AB-BDEC-8DAD2D5C9849}"/>
              </a:ext>
            </a:extLst>
          </p:cNvPr>
          <p:cNvCxnSpPr>
            <a:cxnSpLocks/>
          </p:cNvCxnSpPr>
          <p:nvPr/>
        </p:nvCxnSpPr>
        <p:spPr>
          <a:xfrm>
            <a:off x="11553743" y="5606827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DA12776-92D3-4184-B18B-FBDA7F300EF1}"/>
              </a:ext>
            </a:extLst>
          </p:cNvPr>
          <p:cNvCxnSpPr>
            <a:cxnSpLocks/>
          </p:cNvCxnSpPr>
          <p:nvPr/>
        </p:nvCxnSpPr>
        <p:spPr>
          <a:xfrm flipH="1">
            <a:off x="13296136" y="5587933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8DD7E62-8143-4E11-BFB1-541B17D3799A}"/>
              </a:ext>
            </a:extLst>
          </p:cNvPr>
          <p:cNvCxnSpPr>
            <a:cxnSpLocks/>
          </p:cNvCxnSpPr>
          <p:nvPr/>
        </p:nvCxnSpPr>
        <p:spPr>
          <a:xfrm>
            <a:off x="14422607" y="5587933"/>
            <a:ext cx="476876" cy="7845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2C0EDA21-50E3-4443-B559-0B53EFDE77F1}"/>
              </a:ext>
            </a:extLst>
          </p:cNvPr>
          <p:cNvGrpSpPr/>
          <p:nvPr/>
        </p:nvGrpSpPr>
        <p:grpSpPr>
          <a:xfrm rot="16200000">
            <a:off x="2942976" y="7236680"/>
            <a:ext cx="1835350" cy="609601"/>
            <a:chOff x="7807225" y="2552700"/>
            <a:chExt cx="1835350" cy="609601"/>
          </a:xfrm>
        </p:grpSpPr>
        <p:sp>
          <p:nvSpPr>
            <p:cNvPr id="50" name="AutoShape 10">
              <a:extLst>
                <a:ext uri="{FF2B5EF4-FFF2-40B4-BE49-F238E27FC236}">
                  <a16:creationId xmlns:a16="http://schemas.microsoft.com/office/drawing/2014/main" id="{B56C5117-268F-425A-828E-5FE253CA03CE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1" name="TextBox 11">
              <a:extLst>
                <a:ext uri="{FF2B5EF4-FFF2-40B4-BE49-F238E27FC236}">
                  <a16:creationId xmlns:a16="http://schemas.microsoft.com/office/drawing/2014/main" id="{DB8169B1-1B55-498B-8980-B8D7F88BD6B7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DC436D10-28F8-4C93-BD4A-A870E9C89FF3}"/>
              </a:ext>
            </a:extLst>
          </p:cNvPr>
          <p:cNvGrpSpPr/>
          <p:nvPr/>
        </p:nvGrpSpPr>
        <p:grpSpPr>
          <a:xfrm rot="16200000">
            <a:off x="4638089" y="7236680"/>
            <a:ext cx="1835350" cy="609601"/>
            <a:chOff x="7807225" y="2552700"/>
            <a:chExt cx="1835350" cy="609601"/>
          </a:xfrm>
        </p:grpSpPr>
        <p:sp>
          <p:nvSpPr>
            <p:cNvPr id="56" name="AutoShape 10">
              <a:extLst>
                <a:ext uri="{FF2B5EF4-FFF2-40B4-BE49-F238E27FC236}">
                  <a16:creationId xmlns:a16="http://schemas.microsoft.com/office/drawing/2014/main" id="{E5BED790-5B1F-4798-9F7C-1BFF73189C55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648E0912-9A94-46C9-A9C6-353AD795BE1B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22AD379F-18E8-4565-8868-BC658AFD2B62}"/>
              </a:ext>
            </a:extLst>
          </p:cNvPr>
          <p:cNvGrpSpPr/>
          <p:nvPr/>
        </p:nvGrpSpPr>
        <p:grpSpPr>
          <a:xfrm rot="16200000">
            <a:off x="5927466" y="7235023"/>
            <a:ext cx="1835350" cy="609601"/>
            <a:chOff x="7807225" y="2552700"/>
            <a:chExt cx="1835350" cy="609601"/>
          </a:xfrm>
        </p:grpSpPr>
        <p:sp>
          <p:nvSpPr>
            <p:cNvPr id="59" name="AutoShape 10">
              <a:extLst>
                <a:ext uri="{FF2B5EF4-FFF2-40B4-BE49-F238E27FC236}">
                  <a16:creationId xmlns:a16="http://schemas.microsoft.com/office/drawing/2014/main" id="{3AC76046-D640-43BC-9E7A-EC2EF75F350C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0" name="TextBox 11">
              <a:extLst>
                <a:ext uri="{FF2B5EF4-FFF2-40B4-BE49-F238E27FC236}">
                  <a16:creationId xmlns:a16="http://schemas.microsoft.com/office/drawing/2014/main" id="{CC0A6849-1346-41BF-B092-9F1DE52292AD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7592D64-3BAB-4E67-A5EA-0C7D0DDF2AE3}"/>
              </a:ext>
            </a:extLst>
          </p:cNvPr>
          <p:cNvGrpSpPr/>
          <p:nvPr/>
        </p:nvGrpSpPr>
        <p:grpSpPr>
          <a:xfrm rot="16200000">
            <a:off x="7529163" y="7235024"/>
            <a:ext cx="1835350" cy="609601"/>
            <a:chOff x="7807225" y="2552700"/>
            <a:chExt cx="1835350" cy="609601"/>
          </a:xfrm>
        </p:grpSpPr>
        <p:sp>
          <p:nvSpPr>
            <p:cNvPr id="62" name="AutoShape 10">
              <a:extLst>
                <a:ext uri="{FF2B5EF4-FFF2-40B4-BE49-F238E27FC236}">
                  <a16:creationId xmlns:a16="http://schemas.microsoft.com/office/drawing/2014/main" id="{E59712DF-44E4-43F2-B2ED-9F7700D8C115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28C9DAB0-5FA9-4B0E-846B-1B499A1BA1E5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48E55F8E-5167-490D-AC9E-DF0BC71E4CAC}"/>
              </a:ext>
            </a:extLst>
          </p:cNvPr>
          <p:cNvGrpSpPr/>
          <p:nvPr/>
        </p:nvGrpSpPr>
        <p:grpSpPr>
          <a:xfrm rot="16200000">
            <a:off x="13930748" y="7233365"/>
            <a:ext cx="1835350" cy="609601"/>
            <a:chOff x="7807225" y="2552700"/>
            <a:chExt cx="1835350" cy="609601"/>
          </a:xfrm>
        </p:grpSpPr>
        <p:sp>
          <p:nvSpPr>
            <p:cNvPr id="65" name="AutoShape 10">
              <a:extLst>
                <a:ext uri="{FF2B5EF4-FFF2-40B4-BE49-F238E27FC236}">
                  <a16:creationId xmlns:a16="http://schemas.microsoft.com/office/drawing/2014/main" id="{41772F86-7244-4FAC-8D81-4B90F5EAD5AD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6" name="TextBox 11">
              <a:extLst>
                <a:ext uri="{FF2B5EF4-FFF2-40B4-BE49-F238E27FC236}">
                  <a16:creationId xmlns:a16="http://schemas.microsoft.com/office/drawing/2014/main" id="{E9C67E1E-0CA1-4E5D-8819-9E46EFD64AA5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CCADEBA4-227D-4F8B-85C0-996D907C3E47}"/>
              </a:ext>
            </a:extLst>
          </p:cNvPr>
          <p:cNvGrpSpPr/>
          <p:nvPr/>
        </p:nvGrpSpPr>
        <p:grpSpPr>
          <a:xfrm rot="16200000">
            <a:off x="12405312" y="7235024"/>
            <a:ext cx="1835350" cy="609601"/>
            <a:chOff x="7807225" y="2552700"/>
            <a:chExt cx="1835350" cy="609601"/>
          </a:xfrm>
        </p:grpSpPr>
        <p:sp>
          <p:nvSpPr>
            <p:cNvPr id="68" name="AutoShape 10">
              <a:extLst>
                <a:ext uri="{FF2B5EF4-FFF2-40B4-BE49-F238E27FC236}">
                  <a16:creationId xmlns:a16="http://schemas.microsoft.com/office/drawing/2014/main" id="{4695A75A-549B-4C66-955B-81258789DDF6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6579459C-07DC-4025-990C-F1158BC4E0CA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D9888B23-4491-4BF3-AC6E-3F1C7EDCBDD7}"/>
              </a:ext>
            </a:extLst>
          </p:cNvPr>
          <p:cNvGrpSpPr/>
          <p:nvPr/>
        </p:nvGrpSpPr>
        <p:grpSpPr>
          <a:xfrm rot="16200000">
            <a:off x="11050308" y="7235024"/>
            <a:ext cx="1835350" cy="609601"/>
            <a:chOff x="7807225" y="2552700"/>
            <a:chExt cx="1835350" cy="609601"/>
          </a:xfrm>
        </p:grpSpPr>
        <p:sp>
          <p:nvSpPr>
            <p:cNvPr id="71" name="AutoShape 10">
              <a:extLst>
                <a:ext uri="{FF2B5EF4-FFF2-40B4-BE49-F238E27FC236}">
                  <a16:creationId xmlns:a16="http://schemas.microsoft.com/office/drawing/2014/main" id="{3C98197F-45BE-4735-9A69-DCE9E5325849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2" name="TextBox 11">
              <a:extLst>
                <a:ext uri="{FF2B5EF4-FFF2-40B4-BE49-F238E27FC236}">
                  <a16:creationId xmlns:a16="http://schemas.microsoft.com/office/drawing/2014/main" id="{98E71284-9331-4C7D-B008-23F2C99E556C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F3A8B0F8-9E15-46C2-BACD-BFE401FEB0AB}"/>
              </a:ext>
            </a:extLst>
          </p:cNvPr>
          <p:cNvGrpSpPr/>
          <p:nvPr/>
        </p:nvGrpSpPr>
        <p:grpSpPr>
          <a:xfrm rot="16200000">
            <a:off x="9480352" y="7235023"/>
            <a:ext cx="1835350" cy="609601"/>
            <a:chOff x="7807225" y="2552700"/>
            <a:chExt cx="1835350" cy="609601"/>
          </a:xfrm>
        </p:grpSpPr>
        <p:sp>
          <p:nvSpPr>
            <p:cNvPr id="74" name="AutoShape 10">
              <a:extLst>
                <a:ext uri="{FF2B5EF4-FFF2-40B4-BE49-F238E27FC236}">
                  <a16:creationId xmlns:a16="http://schemas.microsoft.com/office/drawing/2014/main" id="{955778D0-A7C8-4D28-9293-7961BFFB174D}"/>
                </a:ext>
              </a:extLst>
            </p:cNvPr>
            <p:cNvSpPr/>
            <p:nvPr/>
          </p:nvSpPr>
          <p:spPr>
            <a:xfrm>
              <a:off x="7807225" y="2628900"/>
              <a:ext cx="1835350" cy="53340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5" name="TextBox 11">
              <a:extLst>
                <a:ext uri="{FF2B5EF4-FFF2-40B4-BE49-F238E27FC236}">
                  <a16:creationId xmlns:a16="http://schemas.microsoft.com/office/drawing/2014/main" id="{23AAD217-B8A5-479A-BB13-4559E2095563}"/>
                </a:ext>
              </a:extLst>
            </p:cNvPr>
            <p:cNvSpPr txBox="1"/>
            <p:nvPr/>
          </p:nvSpPr>
          <p:spPr>
            <a:xfrm>
              <a:off x="7894786" y="2552700"/>
              <a:ext cx="1660227" cy="508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1600" spc="380" dirty="0">
                  <a:solidFill>
                    <a:srgbClr val="393667"/>
                  </a:solidFill>
                  <a:latin typeface="Open Sans Bold"/>
                </a:rPr>
                <a:t>5 вопросов</a:t>
              </a:r>
              <a:endParaRPr lang="en-US" sz="1600" spc="380" dirty="0">
                <a:solidFill>
                  <a:srgbClr val="393667"/>
                </a:solidFill>
                <a:latin typeface="Open Sans Bold"/>
              </a:endParaRPr>
            </a:p>
          </p:txBody>
        </p:sp>
      </p:grpSp>
      <p:sp>
        <p:nvSpPr>
          <p:cNvPr id="76" name="Звезда: 5 точек 75">
            <a:extLst>
              <a:ext uri="{FF2B5EF4-FFF2-40B4-BE49-F238E27FC236}">
                <a16:creationId xmlns:a16="http://schemas.microsoft.com/office/drawing/2014/main" id="{FBF637AC-672B-4D6B-AD83-E6593BF29492}"/>
              </a:ext>
            </a:extLst>
          </p:cNvPr>
          <p:cNvSpPr/>
          <p:nvPr/>
        </p:nvSpPr>
        <p:spPr>
          <a:xfrm>
            <a:off x="1371600" y="3720432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Звезда: 5 точек 76">
            <a:extLst>
              <a:ext uri="{FF2B5EF4-FFF2-40B4-BE49-F238E27FC236}">
                <a16:creationId xmlns:a16="http://schemas.microsoft.com/office/drawing/2014/main" id="{70D6C786-5716-4534-895A-B42C20596FFD}"/>
              </a:ext>
            </a:extLst>
          </p:cNvPr>
          <p:cNvSpPr/>
          <p:nvPr/>
        </p:nvSpPr>
        <p:spPr>
          <a:xfrm>
            <a:off x="1889115" y="3720432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Звезда: 5 точек 77">
            <a:extLst>
              <a:ext uri="{FF2B5EF4-FFF2-40B4-BE49-F238E27FC236}">
                <a16:creationId xmlns:a16="http://schemas.microsoft.com/office/drawing/2014/main" id="{C28C28F2-9FAB-4789-93D8-1D87A9F817AC}"/>
              </a:ext>
            </a:extLst>
          </p:cNvPr>
          <p:cNvSpPr/>
          <p:nvPr/>
        </p:nvSpPr>
        <p:spPr>
          <a:xfrm>
            <a:off x="1417440" y="5215499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Звезда: 5 точек 78">
            <a:extLst>
              <a:ext uri="{FF2B5EF4-FFF2-40B4-BE49-F238E27FC236}">
                <a16:creationId xmlns:a16="http://schemas.microsoft.com/office/drawing/2014/main" id="{03B6FF15-B046-4AC7-90FB-4FFF9D34E38C}"/>
              </a:ext>
            </a:extLst>
          </p:cNvPr>
          <p:cNvSpPr/>
          <p:nvPr/>
        </p:nvSpPr>
        <p:spPr>
          <a:xfrm>
            <a:off x="1941994" y="5208373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Звезда: 5 точек 79">
            <a:extLst>
              <a:ext uri="{FF2B5EF4-FFF2-40B4-BE49-F238E27FC236}">
                <a16:creationId xmlns:a16="http://schemas.microsoft.com/office/drawing/2014/main" id="{7F7CC235-C3E6-4B45-9181-5DFDEDE2373A}"/>
              </a:ext>
            </a:extLst>
          </p:cNvPr>
          <p:cNvSpPr/>
          <p:nvPr/>
        </p:nvSpPr>
        <p:spPr>
          <a:xfrm>
            <a:off x="2477751" y="5206716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Звезда: 5 точек 80">
            <a:extLst>
              <a:ext uri="{FF2B5EF4-FFF2-40B4-BE49-F238E27FC236}">
                <a16:creationId xmlns:a16="http://schemas.microsoft.com/office/drawing/2014/main" id="{3AA35A50-8846-4665-9190-289C47BFA6EE}"/>
              </a:ext>
            </a:extLst>
          </p:cNvPr>
          <p:cNvSpPr/>
          <p:nvPr/>
        </p:nvSpPr>
        <p:spPr>
          <a:xfrm>
            <a:off x="1411247" y="6979426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Звезда: 5 точек 81">
            <a:extLst>
              <a:ext uri="{FF2B5EF4-FFF2-40B4-BE49-F238E27FC236}">
                <a16:creationId xmlns:a16="http://schemas.microsoft.com/office/drawing/2014/main" id="{A8E5A9FF-AFBC-4FC3-AA49-4937652D4AA7}"/>
              </a:ext>
            </a:extLst>
          </p:cNvPr>
          <p:cNvSpPr/>
          <p:nvPr/>
        </p:nvSpPr>
        <p:spPr>
          <a:xfrm>
            <a:off x="1935801" y="6972300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Звезда: 5 точек 82">
            <a:extLst>
              <a:ext uri="{FF2B5EF4-FFF2-40B4-BE49-F238E27FC236}">
                <a16:creationId xmlns:a16="http://schemas.microsoft.com/office/drawing/2014/main" id="{00E1886D-8DBA-4EFE-833F-AE34FAEA0F08}"/>
              </a:ext>
            </a:extLst>
          </p:cNvPr>
          <p:cNvSpPr/>
          <p:nvPr/>
        </p:nvSpPr>
        <p:spPr>
          <a:xfrm>
            <a:off x="2471558" y="6970643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Звезда: 5 точек 83">
            <a:extLst>
              <a:ext uri="{FF2B5EF4-FFF2-40B4-BE49-F238E27FC236}">
                <a16:creationId xmlns:a16="http://schemas.microsoft.com/office/drawing/2014/main" id="{FB1FFD12-CCBF-4D20-9092-43DA90AF806A}"/>
              </a:ext>
            </a:extLst>
          </p:cNvPr>
          <p:cNvSpPr/>
          <p:nvPr/>
        </p:nvSpPr>
        <p:spPr>
          <a:xfrm>
            <a:off x="3030750" y="6979425"/>
            <a:ext cx="304800" cy="254333"/>
          </a:xfrm>
          <a:prstGeom prst="star5">
            <a:avLst/>
          </a:prstGeom>
          <a:solidFill>
            <a:srgbClr val="ADA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5468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Дизайн-макеты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388A20-E377-4E8E-9FC1-37C250520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1" t="21852" r="9259" b="23333"/>
          <a:stretch/>
        </p:blipFill>
        <p:spPr>
          <a:xfrm>
            <a:off x="523461" y="4000500"/>
            <a:ext cx="7924800" cy="54031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F0CB2C-111B-47A2-A51C-51396F5B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1" t="21852" r="9259" b="23333"/>
          <a:stretch/>
        </p:blipFill>
        <p:spPr>
          <a:xfrm>
            <a:off x="8572500" y="1825323"/>
            <a:ext cx="8491916" cy="58674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FD75CA-9A45-4ED6-96C1-1DF3F7947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7" r="11170"/>
          <a:stretch/>
        </p:blipFill>
        <p:spPr>
          <a:xfrm>
            <a:off x="1439971" y="4759023"/>
            <a:ext cx="5951429" cy="38092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EB5F6C-6041-4458-B253-4721C4148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1" r="6446"/>
          <a:stretch/>
        </p:blipFill>
        <p:spPr>
          <a:xfrm>
            <a:off x="9527243" y="2696261"/>
            <a:ext cx="6398558" cy="4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Заключение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9CB21-6F6C-4B82-A903-77A192CCC8C0}"/>
              </a:ext>
            </a:extLst>
          </p:cNvPr>
          <p:cNvGrpSpPr/>
          <p:nvPr/>
        </p:nvGrpSpPr>
        <p:grpSpPr>
          <a:xfrm>
            <a:off x="838200" y="6210300"/>
            <a:ext cx="11171568" cy="2133598"/>
            <a:chOff x="0" y="3706047"/>
            <a:chExt cx="14895425" cy="2844796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5433DC9-D536-45E6-9373-536451FDF141}"/>
                </a:ext>
              </a:extLst>
            </p:cNvPr>
            <p:cNvSpPr/>
            <p:nvPr/>
          </p:nvSpPr>
          <p:spPr>
            <a:xfrm>
              <a:off x="0" y="3706047"/>
              <a:ext cx="14895425" cy="2844796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D627A4A-45BC-4F69-A93D-13F933494DBA}"/>
                </a:ext>
              </a:extLst>
            </p:cNvPr>
            <p:cNvSpPr txBox="1"/>
            <p:nvPr/>
          </p:nvSpPr>
          <p:spPr>
            <a:xfrm>
              <a:off x="203200" y="3845422"/>
              <a:ext cx="13809620" cy="23307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Проект может развиваться как самостоятельный продукт, так и в сотрудничестве с ВУЗами.</a:t>
              </a:r>
              <a:endParaRPr lang="en-US" sz="3800" spc="380" dirty="0">
                <a:solidFill>
                  <a:srgbClr val="FFFEFB"/>
                </a:solidFill>
                <a:latin typeface="Open Sans Bold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158246-5C2D-4382-B2F1-1310DC7E1714}"/>
              </a:ext>
            </a:extLst>
          </p:cNvPr>
          <p:cNvSpPr txBox="1"/>
          <p:nvPr/>
        </p:nvSpPr>
        <p:spPr>
          <a:xfrm>
            <a:off x="838200" y="2319152"/>
            <a:ext cx="10477500" cy="2840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На данный момент:</a:t>
            </a:r>
          </a:p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endParaRPr lang="ru-RU" sz="3000" u="none" spc="30" dirty="0">
              <a:solidFill>
                <a:schemeClr val="tx2">
                  <a:lumMod val="75000"/>
                </a:schemeClr>
              </a:solidFill>
              <a:latin typeface="Open Sans"/>
            </a:endParaRPr>
          </a:p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Проведён анализ конкурентов;</a:t>
            </a:r>
          </a:p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Продуман алгоритм персонализированных вопросов;</a:t>
            </a:r>
          </a:p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Разработана </a:t>
            </a:r>
            <a:r>
              <a:rPr lang="ru-RU" sz="3000" u="none" spc="30" dirty="0">
                <a:solidFill>
                  <a:schemeClr val="tx2">
                    <a:lumMod val="75000"/>
                  </a:schemeClr>
                </a:solidFill>
                <a:latin typeface="Open Sans"/>
              </a:rPr>
              <a:t>визуальная составляющая.</a:t>
            </a:r>
            <a:endParaRPr lang="ru-RU" sz="3000" spc="30" dirty="0">
              <a:solidFill>
                <a:schemeClr val="tx2">
                  <a:lumMod val="75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024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>
            <a:extLst>
              <a:ext uri="{FF2B5EF4-FFF2-40B4-BE49-F238E27FC236}">
                <a16:creationId xmlns:a16="http://schemas.microsoft.com/office/drawing/2014/main" id="{26DA0166-A059-42F2-8E75-086F110153E6}"/>
              </a:ext>
            </a:extLst>
          </p:cNvPr>
          <p:cNvSpPr/>
          <p:nvPr/>
        </p:nvSpPr>
        <p:spPr>
          <a:xfrm>
            <a:off x="4648200" y="588625"/>
            <a:ext cx="9220200" cy="1191308"/>
          </a:xfrm>
          <a:prstGeom prst="rect">
            <a:avLst/>
          </a:prstGeom>
          <a:solidFill>
            <a:srgbClr val="ADADE9"/>
          </a:solidFill>
        </p:spPr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36EF8A6-D987-4155-883D-939CE71B8E40}"/>
              </a:ext>
            </a:extLst>
          </p:cNvPr>
          <p:cNvSpPr txBox="1"/>
          <p:nvPr/>
        </p:nvSpPr>
        <p:spPr>
          <a:xfrm>
            <a:off x="5638800" y="886145"/>
            <a:ext cx="10913650" cy="568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ru-RU" sz="3800" spc="380" dirty="0">
                <a:solidFill>
                  <a:srgbClr val="393667"/>
                </a:solidFill>
                <a:latin typeface="Open Sans Bold"/>
              </a:rPr>
              <a:t>Спасибо за внимание!</a:t>
            </a:r>
            <a:endParaRPr lang="en-US" sz="3800" spc="380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A3932F7E-CEC8-4644-B9A3-D426F86D6CAA}"/>
              </a:ext>
            </a:extLst>
          </p:cNvPr>
          <p:cNvGrpSpPr/>
          <p:nvPr/>
        </p:nvGrpSpPr>
        <p:grpSpPr>
          <a:xfrm>
            <a:off x="2667000" y="2755967"/>
            <a:ext cx="10336042" cy="6644888"/>
            <a:chOff x="2701336" y="1652325"/>
            <a:chExt cx="12758507" cy="7859492"/>
          </a:xfrm>
        </p:grpSpPr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A621168C-929C-48C4-B583-D724236EBFCF}"/>
                </a:ext>
              </a:extLst>
            </p:cNvPr>
            <p:cNvGrpSpPr/>
            <p:nvPr/>
          </p:nvGrpSpPr>
          <p:grpSpPr>
            <a:xfrm>
              <a:off x="5086350" y="4001446"/>
              <a:ext cx="8115300" cy="1271772"/>
              <a:chOff x="0" y="0"/>
              <a:chExt cx="8653987" cy="2760443"/>
            </a:xfrm>
          </p:grpSpPr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E1E052C9-C527-47EA-A11B-47799AFD521D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62FB5FE5-8B10-4F55-8E4D-CBE679EA576C}"/>
                  </a:ext>
                </a:extLst>
              </p:cNvPr>
              <p:cNvSpPr txBox="1"/>
              <p:nvPr/>
            </p:nvSpPr>
            <p:spPr>
              <a:xfrm>
                <a:off x="62790" y="213427"/>
                <a:ext cx="8085180" cy="13058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Егорова Екатерина Андреевна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9475C5C2-70D4-4310-94A3-C48784179F46}"/>
                  </a:ext>
                </a:extLst>
              </p:cNvPr>
              <p:cNvSpPr txBox="1"/>
              <p:nvPr/>
            </p:nvSpPr>
            <p:spPr>
              <a:xfrm>
                <a:off x="0" y="1479241"/>
                <a:ext cx="8491470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Дизайнер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grpSp>
          <p:nvGrpSpPr>
            <p:cNvPr id="19" name="Group 9">
              <a:extLst>
                <a:ext uri="{FF2B5EF4-FFF2-40B4-BE49-F238E27FC236}">
                  <a16:creationId xmlns:a16="http://schemas.microsoft.com/office/drawing/2014/main" id="{A9C7A994-4450-496B-8683-F01E8639F9BB}"/>
                </a:ext>
              </a:extLst>
            </p:cNvPr>
            <p:cNvGrpSpPr/>
            <p:nvPr/>
          </p:nvGrpSpPr>
          <p:grpSpPr>
            <a:xfrm>
              <a:off x="5086350" y="8021316"/>
              <a:ext cx="8191500" cy="1269656"/>
              <a:chOff x="0" y="0"/>
              <a:chExt cx="8735245" cy="2755848"/>
            </a:xfrm>
          </p:grpSpPr>
          <p:sp>
            <p:nvSpPr>
              <p:cNvPr id="20" name="AutoShape 10">
                <a:extLst>
                  <a:ext uri="{FF2B5EF4-FFF2-40B4-BE49-F238E27FC236}">
                    <a16:creationId xmlns:a16="http://schemas.microsoft.com/office/drawing/2014/main" id="{6E62FFE4-2117-4019-BF8E-1FC5F855BD14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</p:sp>
          <p:sp>
            <p:nvSpPr>
              <p:cNvPr id="21" name="TextBox 11">
                <a:extLst>
                  <a:ext uri="{FF2B5EF4-FFF2-40B4-BE49-F238E27FC236}">
                    <a16:creationId xmlns:a16="http://schemas.microsoft.com/office/drawing/2014/main" id="{7E3A321E-D8CA-4975-A099-E69CF659BD13}"/>
                  </a:ext>
                </a:extLst>
              </p:cNvPr>
              <p:cNvSpPr txBox="1"/>
              <p:nvPr/>
            </p:nvSpPr>
            <p:spPr>
              <a:xfrm>
                <a:off x="40629" y="219966"/>
                <a:ext cx="8694616" cy="133980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Соловьёв Артём Антонович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1472F9D6-6A34-448F-8B04-8BC9B9ABC200}"/>
                  </a:ext>
                </a:extLst>
              </p:cNvPr>
              <p:cNvSpPr txBox="1"/>
              <p:nvPr/>
            </p:nvSpPr>
            <p:spPr>
              <a:xfrm>
                <a:off x="20569" y="1474646"/>
                <a:ext cx="8491472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Аналитик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grpSp>
          <p:nvGrpSpPr>
            <p:cNvPr id="23" name="Group 9">
              <a:extLst>
                <a:ext uri="{FF2B5EF4-FFF2-40B4-BE49-F238E27FC236}">
                  <a16:creationId xmlns:a16="http://schemas.microsoft.com/office/drawing/2014/main" id="{CC3F72BB-EB25-4D33-A358-AAB7CDE4D564}"/>
                </a:ext>
              </a:extLst>
            </p:cNvPr>
            <p:cNvGrpSpPr/>
            <p:nvPr/>
          </p:nvGrpSpPr>
          <p:grpSpPr>
            <a:xfrm>
              <a:off x="5086350" y="2181943"/>
              <a:ext cx="8212281" cy="1259719"/>
              <a:chOff x="0" y="0"/>
              <a:chExt cx="8757405" cy="2734280"/>
            </a:xfrm>
          </p:grpSpPr>
          <p:sp>
            <p:nvSpPr>
              <p:cNvPr id="24" name="AutoShape 10">
                <a:extLst>
                  <a:ext uri="{FF2B5EF4-FFF2-40B4-BE49-F238E27FC236}">
                    <a16:creationId xmlns:a16="http://schemas.microsoft.com/office/drawing/2014/main" id="{666BE917-FC2D-44FA-A795-E72A022A1F32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70978EB2-C2FD-40BF-AB96-99C519AF8E86}"/>
                  </a:ext>
                </a:extLst>
              </p:cNvPr>
              <p:cNvSpPr txBox="1"/>
              <p:nvPr/>
            </p:nvSpPr>
            <p:spPr>
              <a:xfrm>
                <a:off x="62790" y="108959"/>
                <a:ext cx="8694615" cy="130589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Иванникова Полина Вячеславовна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1F1A9905-A381-4053-B885-6B546CA910CA}"/>
                  </a:ext>
                </a:extLst>
              </p:cNvPr>
              <p:cNvSpPr txBox="1"/>
              <p:nvPr/>
            </p:nvSpPr>
            <p:spPr>
              <a:xfrm>
                <a:off x="0" y="1453078"/>
                <a:ext cx="8491470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Тимлид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CAF4AF8C-A1AA-4115-93C0-3E83A2B7C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t="4540" r="15378" b="46554"/>
            <a:stretch/>
          </p:blipFill>
          <p:spPr>
            <a:xfrm>
              <a:off x="2743200" y="3627451"/>
              <a:ext cx="2022162" cy="2014937"/>
            </a:xfrm>
            <a:prstGeom prst="flowChartConnector">
              <a:avLst/>
            </a:prstGeom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E021FA2-2CCA-46FE-8556-8E5770450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0" t="9478" r="12454" b="33521"/>
            <a:stretch/>
          </p:blipFill>
          <p:spPr bwMode="auto">
            <a:xfrm>
              <a:off x="13424067" y="1652325"/>
              <a:ext cx="2035776" cy="204802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CFDA4216-C7E1-496A-8666-9D317737EC27}"/>
                </a:ext>
              </a:extLst>
            </p:cNvPr>
            <p:cNvGrpSpPr/>
            <p:nvPr/>
          </p:nvGrpSpPr>
          <p:grpSpPr>
            <a:xfrm>
              <a:off x="5086350" y="6049471"/>
              <a:ext cx="8191500" cy="1322068"/>
              <a:chOff x="0" y="0"/>
              <a:chExt cx="8735245" cy="2869612"/>
            </a:xfrm>
          </p:grpSpPr>
          <p:sp>
            <p:nvSpPr>
              <p:cNvPr id="30" name="AutoShape 10">
                <a:extLst>
                  <a:ext uri="{FF2B5EF4-FFF2-40B4-BE49-F238E27FC236}">
                    <a16:creationId xmlns:a16="http://schemas.microsoft.com/office/drawing/2014/main" id="{FC4F8CE1-FE18-4051-83C5-9DA985931BAB}"/>
                  </a:ext>
                </a:extLst>
              </p:cNvPr>
              <p:cNvSpPr/>
              <p:nvPr/>
            </p:nvSpPr>
            <p:spPr>
              <a:xfrm>
                <a:off x="0" y="0"/>
                <a:ext cx="8653987" cy="1588411"/>
              </a:xfrm>
              <a:prstGeom prst="rect">
                <a:avLst/>
              </a:prstGeom>
              <a:solidFill>
                <a:srgbClr val="ADADE9"/>
              </a:solidFill>
            </p:spPr>
          </p:sp>
          <p:sp>
            <p:nvSpPr>
              <p:cNvPr id="31" name="TextBox 11">
                <a:extLst>
                  <a:ext uri="{FF2B5EF4-FFF2-40B4-BE49-F238E27FC236}">
                    <a16:creationId xmlns:a16="http://schemas.microsoft.com/office/drawing/2014/main" id="{00118B3D-1E36-44C6-8B03-D8D1AD3472DC}"/>
                  </a:ext>
                </a:extLst>
              </p:cNvPr>
              <p:cNvSpPr txBox="1"/>
              <p:nvPr/>
            </p:nvSpPr>
            <p:spPr>
              <a:xfrm>
                <a:off x="40629" y="282516"/>
                <a:ext cx="8694616" cy="130589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560"/>
                  </a:lnSpc>
                </a:pPr>
                <a:r>
                  <a:rPr lang="ru-RU" sz="2000" spc="380" dirty="0" err="1">
                    <a:solidFill>
                      <a:srgbClr val="393667"/>
                    </a:solidFill>
                    <a:latin typeface="Open Sans Bold"/>
                  </a:rPr>
                  <a:t>Мигалин</a:t>
                </a:r>
                <a:r>
                  <a:rPr lang="ru-RU" sz="2000" spc="380" dirty="0">
                    <a:solidFill>
                      <a:srgbClr val="393667"/>
                    </a:solidFill>
                    <a:latin typeface="Open Sans Bold"/>
                  </a:rPr>
                  <a:t> Егор Дмитриевич</a:t>
                </a:r>
                <a:endParaRPr lang="en-US" sz="2000" spc="380" dirty="0">
                  <a:solidFill>
                    <a:srgbClr val="393667"/>
                  </a:solidFill>
                  <a:latin typeface="Open Sans Bold"/>
                </a:endParaRPr>
              </a:p>
            </p:txBody>
          </p:sp>
          <p:sp>
            <p:nvSpPr>
              <p:cNvPr id="32" name="TextBox 12">
                <a:extLst>
                  <a:ext uri="{FF2B5EF4-FFF2-40B4-BE49-F238E27FC236}">
                    <a16:creationId xmlns:a16="http://schemas.microsoft.com/office/drawing/2014/main" id="{A60D923A-9989-445A-9EFC-C13E99BCBE4C}"/>
                  </a:ext>
                </a:extLst>
              </p:cNvPr>
              <p:cNvSpPr txBox="1"/>
              <p:nvPr/>
            </p:nvSpPr>
            <p:spPr>
              <a:xfrm>
                <a:off x="0" y="1588410"/>
                <a:ext cx="8491472" cy="12812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ru-RU" spc="30" dirty="0">
                    <a:solidFill>
                      <a:srgbClr val="393667"/>
                    </a:solidFill>
                    <a:latin typeface="Open Sans"/>
                  </a:rPr>
                  <a:t>Программист</a:t>
                </a:r>
                <a:endParaRPr lang="en-US" spc="30" dirty="0">
                  <a:solidFill>
                    <a:srgbClr val="393667"/>
                  </a:solidFill>
                  <a:latin typeface="Open Sans"/>
                </a:endParaRPr>
              </a:p>
            </p:txBody>
          </p:sp>
        </p:grpSp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B987BA32-8712-4AE5-9471-C563D51D0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07" t="18587" r="3736" b="3156"/>
            <a:stretch/>
          </p:blipFill>
          <p:spPr bwMode="auto">
            <a:xfrm>
              <a:off x="2701336" y="7463792"/>
              <a:ext cx="2057775" cy="2048025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11">
            <a:extLst>
              <a:ext uri="{FF2B5EF4-FFF2-40B4-BE49-F238E27FC236}">
                <a16:creationId xmlns:a16="http://schemas.microsoft.com/office/drawing/2014/main" id="{E0F57976-BC3F-4CC5-8A36-9BAF37CFF589}"/>
              </a:ext>
            </a:extLst>
          </p:cNvPr>
          <p:cNvSpPr txBox="1"/>
          <p:nvPr/>
        </p:nvSpPr>
        <p:spPr>
          <a:xfrm>
            <a:off x="12725400" y="9142484"/>
            <a:ext cx="5334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ru-RU" sz="2400" spc="168" dirty="0">
                <a:solidFill>
                  <a:srgbClr val="393667"/>
                </a:solidFill>
                <a:latin typeface="Open Sans Bold"/>
              </a:rPr>
              <a:t>Сервис </a:t>
            </a:r>
            <a:r>
              <a:rPr lang="en-US" sz="2400" spc="168" dirty="0">
                <a:solidFill>
                  <a:srgbClr val="393667"/>
                </a:solidFill>
                <a:latin typeface="Open Sans Bold"/>
              </a:rPr>
              <a:t>PROFI</a:t>
            </a:r>
          </a:p>
          <a:p>
            <a:pPr marL="0" lvl="0" indent="0" algn="l">
              <a:spcBef>
                <a:spcPct val="0"/>
              </a:spcBef>
            </a:pPr>
            <a:r>
              <a:rPr lang="ru-RU" sz="2400" spc="168" dirty="0">
                <a:solidFill>
                  <a:srgbClr val="393667"/>
                </a:solidFill>
                <a:latin typeface="Open Sans Bold"/>
              </a:rPr>
              <a:t>Команда</a:t>
            </a:r>
            <a:r>
              <a:rPr lang="en-US" sz="2400" spc="168" dirty="0">
                <a:solidFill>
                  <a:srgbClr val="393667"/>
                </a:solidFill>
                <a:latin typeface="Open Sans Bold"/>
              </a:rPr>
              <a:t> EMIS Entertainment</a:t>
            </a:r>
            <a:endParaRPr lang="en-US" sz="2400" u="none" spc="30" dirty="0">
              <a:solidFill>
                <a:srgbClr val="393667"/>
              </a:solidFill>
              <a:latin typeface="Open Sans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3B8201D-595D-43AE-8537-8AED22B6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5799510"/>
            <a:ext cx="1954041" cy="197992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42D97C-05EF-4BD9-A94D-E11FCA783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1899" y="5905500"/>
            <a:ext cx="2148401" cy="2148401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FA0671C2-9EC0-4DA1-B0AA-A21C28C74875}"/>
              </a:ext>
            </a:extLst>
          </p:cNvPr>
          <p:cNvSpPr txBox="1"/>
          <p:nvPr/>
        </p:nvSpPr>
        <p:spPr>
          <a:xfrm>
            <a:off x="13982700" y="7956030"/>
            <a:ext cx="407670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ru-RU" sz="2400" spc="168" dirty="0">
                <a:solidFill>
                  <a:srgbClr val="393667"/>
                </a:solidFill>
                <a:latin typeface="Open Sans Bold"/>
              </a:rPr>
              <a:t>Репозиторий </a:t>
            </a:r>
            <a:r>
              <a:rPr lang="en-US" sz="2400" spc="168" dirty="0">
                <a:solidFill>
                  <a:srgbClr val="393667"/>
                </a:solidFill>
                <a:latin typeface="Open Sans Bold"/>
              </a:rPr>
              <a:t>GitHub</a:t>
            </a:r>
            <a:endParaRPr lang="en-US" sz="2400" u="none" spc="30" dirty="0">
              <a:solidFill>
                <a:srgbClr val="393667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5086350" y="4001446"/>
            <a:ext cx="8115300" cy="1414321"/>
            <a:chOff x="0" y="0"/>
            <a:chExt cx="8653987" cy="3069851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791" y="213426"/>
              <a:ext cx="8085181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Егорова Екатерина Андреевна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Дизайнер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3E3E79E7-0ED1-4E1E-B29F-E02805650039}"/>
              </a:ext>
            </a:extLst>
          </p:cNvPr>
          <p:cNvSpPr txBox="1"/>
          <p:nvPr/>
        </p:nvSpPr>
        <p:spPr>
          <a:xfrm>
            <a:off x="9601200" y="266700"/>
            <a:ext cx="851049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Наша команда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502B2670-A6E3-4952-A335-768A618878FF}"/>
              </a:ext>
            </a:extLst>
          </p:cNvPr>
          <p:cNvGrpSpPr/>
          <p:nvPr/>
        </p:nvGrpSpPr>
        <p:grpSpPr>
          <a:xfrm>
            <a:off x="5086350" y="8021316"/>
            <a:ext cx="8191500" cy="1414321"/>
            <a:chOff x="0" y="0"/>
            <a:chExt cx="8735245" cy="3069851"/>
          </a:xfrm>
        </p:grpSpPr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A0118CB-C5C3-48C6-A592-C775678DE4A5}"/>
                </a:ext>
              </a:extLst>
            </p:cNvPr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0C81F0B2-6E5D-4390-9C5A-A3326EA70730}"/>
                </a:ext>
              </a:extLst>
            </p:cNvPr>
            <p:cNvSpPr txBox="1"/>
            <p:nvPr/>
          </p:nvSpPr>
          <p:spPr>
            <a:xfrm>
              <a:off x="40629" y="219965"/>
              <a:ext cx="8694616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Соловьёв Артём Антонович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6C762BC1-7D92-46C6-B5B7-4BC5C8B28B34}"/>
                </a:ext>
              </a:extLst>
            </p:cNvPr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Аналитик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9FCF2A3F-A39F-401B-8A1F-DBA860C43B33}"/>
              </a:ext>
            </a:extLst>
          </p:cNvPr>
          <p:cNvGrpSpPr/>
          <p:nvPr/>
        </p:nvGrpSpPr>
        <p:grpSpPr>
          <a:xfrm>
            <a:off x="5067300" y="6049471"/>
            <a:ext cx="8115300" cy="1414321"/>
            <a:chOff x="0" y="0"/>
            <a:chExt cx="8653987" cy="3069851"/>
          </a:xfrm>
        </p:grpSpPr>
        <p:sp>
          <p:nvSpPr>
            <p:cNvPr id="20" name="AutoShape 10">
              <a:extLst>
                <a:ext uri="{FF2B5EF4-FFF2-40B4-BE49-F238E27FC236}">
                  <a16:creationId xmlns:a16="http://schemas.microsoft.com/office/drawing/2014/main" id="{2400CB0D-B6B8-4356-8200-098B2AF2A518}"/>
                </a:ext>
              </a:extLst>
            </p:cNvPr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15ECDC17-DF57-41CF-A857-D90AEADCCF0C}"/>
                </a:ext>
              </a:extLst>
            </p:cNvPr>
            <p:cNvSpPr txBox="1"/>
            <p:nvPr/>
          </p:nvSpPr>
          <p:spPr>
            <a:xfrm>
              <a:off x="62791" y="108959"/>
              <a:ext cx="8085181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 err="1">
                  <a:solidFill>
                    <a:srgbClr val="393667"/>
                  </a:solidFill>
                  <a:latin typeface="Open Sans Bold"/>
                </a:rPr>
                <a:t>Мигалин</a:t>
              </a: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 Егор Дмитриевич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B1D08DCC-2724-4B1D-8358-4A5716C23FED}"/>
                </a:ext>
              </a:extLst>
            </p:cNvPr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Программист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0D7C69F-1EB5-466A-9A0F-EE47FFC3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9" t="4540" r="15378" b="46554"/>
          <a:stretch/>
        </p:blipFill>
        <p:spPr>
          <a:xfrm>
            <a:off x="2743200" y="3627451"/>
            <a:ext cx="2022162" cy="2014937"/>
          </a:xfrm>
          <a:prstGeom prst="flowChartConnector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EC784D-B552-485A-9F5A-D12F4A9A6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9478" r="12454" b="33521"/>
          <a:stretch/>
        </p:blipFill>
        <p:spPr bwMode="auto">
          <a:xfrm>
            <a:off x="13495169" y="1661209"/>
            <a:ext cx="2035776" cy="204802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9">
            <a:extLst>
              <a:ext uri="{FF2B5EF4-FFF2-40B4-BE49-F238E27FC236}">
                <a16:creationId xmlns:a16="http://schemas.microsoft.com/office/drawing/2014/main" id="{60739D48-6F66-42BB-B998-D02971143A11}"/>
              </a:ext>
            </a:extLst>
          </p:cNvPr>
          <p:cNvGrpSpPr/>
          <p:nvPr/>
        </p:nvGrpSpPr>
        <p:grpSpPr>
          <a:xfrm>
            <a:off x="5086350" y="2023542"/>
            <a:ext cx="8191500" cy="1414321"/>
            <a:chOff x="0" y="0"/>
            <a:chExt cx="8735245" cy="3069851"/>
          </a:xfrm>
        </p:grpSpPr>
        <p:sp>
          <p:nvSpPr>
            <p:cNvPr id="32" name="AutoShape 10">
              <a:extLst>
                <a:ext uri="{FF2B5EF4-FFF2-40B4-BE49-F238E27FC236}">
                  <a16:creationId xmlns:a16="http://schemas.microsoft.com/office/drawing/2014/main" id="{F02C8DAF-5E21-4CF2-B728-3F3C689F3780}"/>
                </a:ext>
              </a:extLst>
            </p:cNvPr>
            <p:cNvSpPr/>
            <p:nvPr/>
          </p:nvSpPr>
          <p:spPr>
            <a:xfrm>
              <a:off x="0" y="0"/>
              <a:ext cx="8653987" cy="1588411"/>
            </a:xfrm>
            <a:prstGeom prst="rect">
              <a:avLst/>
            </a:prstGeom>
            <a:solidFill>
              <a:srgbClr val="ADADE9"/>
            </a:solidFill>
          </p:spPr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E0C5E65B-F4B6-4C59-8529-9C5A90BD12F7}"/>
                </a:ext>
              </a:extLst>
            </p:cNvPr>
            <p:cNvSpPr txBox="1"/>
            <p:nvPr/>
          </p:nvSpPr>
          <p:spPr>
            <a:xfrm>
              <a:off x="40629" y="219965"/>
              <a:ext cx="8694616" cy="116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2800" spc="380" dirty="0">
                  <a:solidFill>
                    <a:srgbClr val="393667"/>
                  </a:solidFill>
                  <a:latin typeface="Open Sans Bold"/>
                </a:rPr>
                <a:t>Иванникова Полина Вячеславовна</a:t>
              </a:r>
              <a:endParaRPr lang="en-US" sz="2800" spc="380" dirty="0">
                <a:solidFill>
                  <a:srgbClr val="393667"/>
                </a:solidFill>
                <a:latin typeface="Open Sans Bold"/>
              </a:endParaRP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7EEAC53D-9638-4F96-916F-234389CA6372}"/>
                </a:ext>
              </a:extLst>
            </p:cNvPr>
            <p:cNvSpPr txBox="1"/>
            <p:nvPr/>
          </p:nvSpPr>
          <p:spPr>
            <a:xfrm>
              <a:off x="0" y="1914831"/>
              <a:ext cx="8491471" cy="1155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2400" spc="30" dirty="0">
                  <a:solidFill>
                    <a:srgbClr val="393667"/>
                  </a:solidFill>
                  <a:latin typeface="Open Sans"/>
                </a:rPr>
                <a:t>Тимлид</a:t>
              </a:r>
              <a:endParaRPr lang="en-US" sz="24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4228C3-0FC3-4806-A4E7-973DB2F0A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7" t="18587" r="3736" b="3156"/>
          <a:stretch/>
        </p:blipFill>
        <p:spPr bwMode="auto">
          <a:xfrm>
            <a:off x="2701336" y="7463792"/>
            <a:ext cx="2057775" cy="204802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A0E8F4-3860-4753-9B05-2302189A7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2640" y="5257096"/>
            <a:ext cx="2225397" cy="22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22CFF323-8517-4B6B-AEBE-753F079D7CA8}"/>
              </a:ext>
            </a:extLst>
          </p:cNvPr>
          <p:cNvSpPr txBox="1"/>
          <p:nvPr/>
        </p:nvSpPr>
        <p:spPr>
          <a:xfrm>
            <a:off x="817418" y="876300"/>
            <a:ext cx="8281896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Идея проекта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19596D57-C670-4943-B05C-26BED15D760C}"/>
              </a:ext>
            </a:extLst>
          </p:cNvPr>
          <p:cNvSpPr/>
          <p:nvPr/>
        </p:nvSpPr>
        <p:spPr>
          <a:xfrm>
            <a:off x="381000" y="2030462"/>
            <a:ext cx="10896600" cy="2274838"/>
          </a:xfrm>
          <a:prstGeom prst="rect">
            <a:avLst/>
          </a:prstGeom>
          <a:solidFill>
            <a:srgbClr val="ADADE9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F62DF43-A14B-4736-B7DA-E0631DEB8E24}"/>
              </a:ext>
            </a:extLst>
          </p:cNvPr>
          <p:cNvSpPr txBox="1"/>
          <p:nvPr/>
        </p:nvSpPr>
        <p:spPr>
          <a:xfrm>
            <a:off x="650693" y="2310602"/>
            <a:ext cx="10357214" cy="174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ru-RU" sz="3600" spc="380" dirty="0">
                <a:solidFill>
                  <a:srgbClr val="FFFEFB"/>
                </a:solidFill>
                <a:latin typeface="Open Sans Bold"/>
              </a:rPr>
              <a:t>Создать сервис, который поможет молодым людям определиться с выбором будущей профессии.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3C7257C-726C-4768-80A3-B442D5377FDE}"/>
              </a:ext>
            </a:extLst>
          </p:cNvPr>
          <p:cNvSpPr txBox="1"/>
          <p:nvPr/>
        </p:nvSpPr>
        <p:spPr>
          <a:xfrm>
            <a:off x="381000" y="5143500"/>
            <a:ext cx="12420600" cy="2263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ru-RU" sz="3000" spc="30" dirty="0">
                <a:solidFill>
                  <a:srgbClr val="393667"/>
                </a:solidFill>
                <a:latin typeface="Open Sans"/>
              </a:rPr>
              <a:t>Зачастую абитуриенты ограничивают свой выбор направлениями, которые «будут востребованы», делают его неуверенно, часто забывая о внутренних качествах и способностях.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9432" y="3619500"/>
            <a:ext cx="11171568" cy="1987185"/>
            <a:chOff x="0" y="3706047"/>
            <a:chExt cx="14895425" cy="2649580"/>
          </a:xfrm>
        </p:grpSpPr>
        <p:sp>
          <p:nvSpPr>
            <p:cNvPr id="4" name="AutoShape 4"/>
            <p:cNvSpPr/>
            <p:nvPr/>
          </p:nvSpPr>
          <p:spPr>
            <a:xfrm>
              <a:off x="0" y="3706047"/>
              <a:ext cx="14895425" cy="1822933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65024" y="4214047"/>
              <a:ext cx="13809620" cy="7576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Подростки в возрасте 17-22 лет.</a:t>
              </a:r>
              <a:endParaRPr lang="en-US" sz="3800" spc="380" dirty="0">
                <a:solidFill>
                  <a:srgbClr val="FFFEFB"/>
                </a:solidFill>
                <a:latin typeface="Open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646116"/>
              <a:ext cx="12457025" cy="7095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rgbClr val="393667"/>
                  </a:solidFill>
                  <a:latin typeface="Open Sans"/>
                </a:rPr>
                <a:t>Ученики старших классов, абитуриенты ВУЗов.</a:t>
              </a:r>
              <a:endParaRPr lang="en-US" sz="3000" spc="30" dirty="0">
                <a:solidFill>
                  <a:srgbClr val="393667"/>
                </a:solidFill>
                <a:latin typeface="Open Sans"/>
              </a:endParaRP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95CD95B3-F213-47E4-9A83-69F54F4C3F70}"/>
              </a:ext>
            </a:extLst>
          </p:cNvPr>
          <p:cNvSpPr txBox="1"/>
          <p:nvPr/>
        </p:nvSpPr>
        <p:spPr>
          <a:xfrm>
            <a:off x="639432" y="800100"/>
            <a:ext cx="1117156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Целевая аудитория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505489">
            <a:off x="-2354362" y="-1545974"/>
            <a:ext cx="17124283" cy="171242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352800" y="524916"/>
            <a:ext cx="96774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11"/>
              </a:lnSpc>
            </a:pPr>
            <a:r>
              <a:rPr lang="ru-RU" sz="6759" spc="202" dirty="0">
                <a:solidFill>
                  <a:srgbClr val="FFFEFB"/>
                </a:solidFill>
                <a:latin typeface="Open Sans Bold"/>
              </a:rPr>
              <a:t>Анализ конкурентов</a:t>
            </a:r>
            <a:endParaRPr lang="en-US" sz="6759" spc="202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83878" y="8382497"/>
            <a:ext cx="5869303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400" spc="429" dirty="0">
                <a:solidFill>
                  <a:srgbClr val="FFFEFB"/>
                </a:solidFill>
                <a:latin typeface="Open Sans Bold"/>
              </a:rPr>
              <a:t>Тесты на профориентацию по методике Е.А. Климова</a:t>
            </a:r>
            <a:endParaRPr lang="en-US" sz="2400" spc="429" dirty="0">
              <a:solidFill>
                <a:srgbClr val="FFFEFB"/>
              </a:solidFill>
              <a:latin typeface="Open Sans Bold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2C579828-732A-4D34-B535-73B1B8176240}"/>
              </a:ext>
            </a:extLst>
          </p:cNvPr>
          <p:cNvSpPr txBox="1"/>
          <p:nvPr/>
        </p:nvSpPr>
        <p:spPr>
          <a:xfrm>
            <a:off x="11827000" y="6348275"/>
            <a:ext cx="8605604" cy="292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41"/>
              </a:lnSpc>
            </a:pPr>
            <a:r>
              <a:rPr lang="ru-RU" sz="4000" b="1" spc="429" dirty="0">
                <a:solidFill>
                  <a:srgbClr val="FFFEFB"/>
                </a:solidFill>
                <a:latin typeface="Open Sans"/>
              </a:rPr>
              <a:t>Конкуренты дают обобщённое представление о профессии.</a:t>
            </a:r>
            <a:endParaRPr lang="en-US" sz="4000" b="1" spc="429" dirty="0">
              <a:solidFill>
                <a:srgbClr val="FFFEFB"/>
              </a:solidFill>
              <a:latin typeface="Open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56376D-B3C2-42D9-9FE9-C99B884C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67" y="3647541"/>
            <a:ext cx="2919708" cy="8039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0A189F-0429-460B-BC89-0E8B8766F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879" y="4902175"/>
            <a:ext cx="2919707" cy="1182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D2E56D-ADE6-4EA9-AF9C-3326E6110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878" y="6515646"/>
            <a:ext cx="2919707" cy="10010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838200" y="502146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Цель проекта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A4FD71-1ACD-4E74-BCB3-8254F18D1456}"/>
              </a:ext>
            </a:extLst>
          </p:cNvPr>
          <p:cNvGrpSpPr/>
          <p:nvPr/>
        </p:nvGrpSpPr>
        <p:grpSpPr>
          <a:xfrm>
            <a:off x="685800" y="2171701"/>
            <a:ext cx="11171568" cy="1367200"/>
            <a:chOff x="0" y="3706047"/>
            <a:chExt cx="14895425" cy="1822933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F249DD58-9555-4BF1-A5D0-A95D0590845F}"/>
                </a:ext>
              </a:extLst>
            </p:cNvPr>
            <p:cNvSpPr/>
            <p:nvPr/>
          </p:nvSpPr>
          <p:spPr>
            <a:xfrm>
              <a:off x="0" y="3706047"/>
              <a:ext cx="14895425" cy="1822933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34E4C15-FA03-4245-AAE2-32A26F411CEB}"/>
                </a:ext>
              </a:extLst>
            </p:cNvPr>
            <p:cNvSpPr txBox="1"/>
            <p:nvPr/>
          </p:nvSpPr>
          <p:spPr>
            <a:xfrm>
              <a:off x="203200" y="3845422"/>
              <a:ext cx="13809620" cy="15441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Помощь абитуриентам в выборе специальности.</a:t>
              </a:r>
              <a:endParaRPr lang="en-US" sz="3800" spc="380" dirty="0">
                <a:solidFill>
                  <a:srgbClr val="FFFEFB"/>
                </a:solidFill>
                <a:latin typeface="Open Sans Bold"/>
              </a:endParaRPr>
            </a:p>
          </p:txBody>
        </p:sp>
      </p:grpSp>
      <p:sp>
        <p:nvSpPr>
          <p:cNvPr id="7" name="TextBox 4">
            <a:extLst>
              <a:ext uri="{FF2B5EF4-FFF2-40B4-BE49-F238E27FC236}">
                <a16:creationId xmlns:a16="http://schemas.microsoft.com/office/drawing/2014/main" id="{BB1D91F3-B2B8-431F-8912-B369631F1653}"/>
              </a:ext>
            </a:extLst>
          </p:cNvPr>
          <p:cNvSpPr txBox="1"/>
          <p:nvPr/>
        </p:nvSpPr>
        <p:spPr>
          <a:xfrm>
            <a:off x="13335000" y="4838700"/>
            <a:ext cx="4191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Задачи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914CBF5B-7AC1-485A-90AB-593C572B98A9}"/>
              </a:ext>
            </a:extLst>
          </p:cNvPr>
          <p:cNvGrpSpPr/>
          <p:nvPr/>
        </p:nvGrpSpPr>
        <p:grpSpPr>
          <a:xfrm>
            <a:off x="6354432" y="6064501"/>
            <a:ext cx="11171568" cy="2050798"/>
            <a:chOff x="0" y="3706047"/>
            <a:chExt cx="14895425" cy="3547198"/>
          </a:xfrm>
        </p:grpSpPr>
        <p:sp>
          <p:nvSpPr>
            <p:cNvPr id="9" name="AutoShape 4">
              <a:extLst>
                <a:ext uri="{FF2B5EF4-FFF2-40B4-BE49-F238E27FC236}">
                  <a16:creationId xmlns:a16="http://schemas.microsoft.com/office/drawing/2014/main" id="{82576C52-157D-40D0-8BFC-31C4C289898E}"/>
                </a:ext>
              </a:extLst>
            </p:cNvPr>
            <p:cNvSpPr/>
            <p:nvPr/>
          </p:nvSpPr>
          <p:spPr>
            <a:xfrm>
              <a:off x="0" y="3706047"/>
              <a:ext cx="14895425" cy="3547198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AB0CE05D-0963-4029-9C89-BE4C0BF1978F}"/>
                </a:ext>
              </a:extLst>
            </p:cNvPr>
            <p:cNvSpPr txBox="1"/>
            <p:nvPr/>
          </p:nvSpPr>
          <p:spPr>
            <a:xfrm>
              <a:off x="203200" y="3845422"/>
              <a:ext cx="13809620" cy="23307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Анализ аналогов</a:t>
              </a:r>
              <a:r>
                <a:rPr lang="en-US" sz="3800" spc="380" dirty="0">
                  <a:solidFill>
                    <a:srgbClr val="FFFEFB"/>
                  </a:solidFill>
                  <a:latin typeface="Open Sans Bold"/>
                </a:rPr>
                <a:t>;</a:t>
              </a:r>
            </a:p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Создание уникальных фишек;</a:t>
              </a:r>
            </a:p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Написание вопросов для тестов.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FDD9353-AB63-4960-BDDE-69D76C6A1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8100000">
            <a:off x="-6576437" y="-6614537"/>
            <a:ext cx="21963377" cy="21963377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028700" y="1019175"/>
            <a:ext cx="132969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chemeClr val="bg1"/>
                </a:solidFill>
                <a:latin typeface="Open Sans Bold"/>
              </a:rPr>
              <a:t>Решение проблемы</a:t>
            </a:r>
            <a:endParaRPr lang="en-US" sz="7500" spc="225" dirty="0">
              <a:solidFill>
                <a:schemeClr val="bg1"/>
              </a:solidFill>
              <a:latin typeface="Open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12774" y="2980957"/>
            <a:ext cx="10493426" cy="6449040"/>
            <a:chOff x="-14479" y="918942"/>
            <a:chExt cx="9540561" cy="8598717"/>
          </a:xfrm>
        </p:grpSpPr>
        <p:sp>
          <p:nvSpPr>
            <p:cNvPr id="7" name="TextBox 7"/>
            <p:cNvSpPr txBox="1"/>
            <p:nvPr/>
          </p:nvSpPr>
          <p:spPr>
            <a:xfrm>
              <a:off x="0" y="918942"/>
              <a:ext cx="9526082" cy="1478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ru-RU" sz="3000" spc="30" dirty="0">
                  <a:solidFill>
                    <a:schemeClr val="bg1"/>
                  </a:solidFill>
                  <a:latin typeface="Open Sans"/>
                </a:rPr>
                <a:t>Сервис с разнообразными вопросами для определения наиболее подходящего направления;</a:t>
              </a:r>
              <a:endParaRPr lang="en-US" sz="3000" spc="30" dirty="0">
                <a:solidFill>
                  <a:schemeClr val="bg1"/>
                </a:solidFill>
                <a:latin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4479" y="5219661"/>
              <a:ext cx="9526082" cy="14789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00"/>
                </a:lnSpc>
                <a:spcBef>
                  <a:spcPct val="0"/>
                </a:spcBef>
              </a:pPr>
              <a:r>
                <a:rPr lang="ru-RU" sz="3000" spc="30" dirty="0">
                  <a:solidFill>
                    <a:schemeClr val="bg1"/>
                  </a:solidFill>
                  <a:latin typeface="Open Sans"/>
                </a:rPr>
                <a:t>Обзор рекомендованной профессии (интервью со студентами и выпускниками);</a:t>
              </a:r>
              <a:endParaRPr lang="en-US" sz="3000" u="none" spc="30" dirty="0">
                <a:solidFill>
                  <a:schemeClr val="bg1"/>
                </a:solidFill>
                <a:latin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14479" y="8808149"/>
              <a:ext cx="9526082" cy="709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00"/>
                </a:lnSpc>
                <a:spcBef>
                  <a:spcPct val="0"/>
                </a:spcBef>
              </a:pPr>
              <a:r>
                <a:rPr lang="ru-RU" sz="3000" u="none" spc="30" dirty="0">
                  <a:solidFill>
                    <a:schemeClr val="bg1"/>
                  </a:solidFill>
                  <a:latin typeface="Open Sans"/>
                </a:rPr>
                <a:t>Удобный формат получения знаний</a:t>
              </a:r>
              <a:r>
                <a:rPr lang="en-US" sz="3000" u="none" spc="30" dirty="0">
                  <a:solidFill>
                    <a:schemeClr val="bg1"/>
                  </a:solidFill>
                  <a:latin typeface="Open Sans"/>
                </a:rPr>
                <a:t>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C61628-0E98-495F-80EE-C5DEA81A7AF3}"/>
              </a:ext>
            </a:extLst>
          </p:cNvPr>
          <p:cNvSpPr txBox="1"/>
          <p:nvPr/>
        </p:nvSpPr>
        <p:spPr>
          <a:xfrm>
            <a:off x="995714" y="7840721"/>
            <a:ext cx="10477500" cy="532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Проходные баллы прошлых лет;</a:t>
            </a:r>
            <a:endParaRPr lang="en-US" sz="3000" u="none" spc="3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AEEA9-FC0D-4311-99A1-CD9D4C532390}"/>
              </a:ext>
            </a:extLst>
          </p:cNvPr>
          <p:cNvSpPr txBox="1"/>
          <p:nvPr/>
        </p:nvSpPr>
        <p:spPr>
          <a:xfrm>
            <a:off x="1012775" y="4630411"/>
            <a:ext cx="10477500" cy="1109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Возможность размещения сервиса на официальном сайте ВУЗа или в личном кабинете абитуриента;</a:t>
            </a:r>
            <a:endParaRPr lang="en-US" sz="3000" u="none" spc="30" dirty="0">
              <a:solidFill>
                <a:schemeClr val="bg1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07F61-3FAC-4BCF-9A0C-ED6AAF342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H="1">
            <a:off x="2415163" y="-5682457"/>
            <a:ext cx="21963377" cy="21963377"/>
          </a:xfrm>
          <a:prstGeom prst="rect">
            <a:avLst/>
          </a:prstGeom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95CD95B3-F213-47E4-9A83-69F54F4C3F70}"/>
              </a:ext>
            </a:extLst>
          </p:cNvPr>
          <p:cNvSpPr txBox="1"/>
          <p:nvPr/>
        </p:nvSpPr>
        <p:spPr>
          <a:xfrm>
            <a:off x="5181600" y="952500"/>
            <a:ext cx="1429576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chemeClr val="bg1"/>
                </a:solidFill>
                <a:latin typeface="Open Sans Bold"/>
              </a:rPr>
              <a:t>Требования к продукту</a:t>
            </a:r>
            <a:endParaRPr lang="en-US" sz="7500" spc="225" dirty="0">
              <a:solidFill>
                <a:schemeClr val="bg1"/>
              </a:solidFill>
              <a:latin typeface="Open Sans Bold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988565E4-7F90-4E15-B420-B8DCE70145F8}"/>
              </a:ext>
            </a:extLst>
          </p:cNvPr>
          <p:cNvSpPr txBox="1"/>
          <p:nvPr/>
        </p:nvSpPr>
        <p:spPr>
          <a:xfrm>
            <a:off x="1752600" y="2857500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Название сайта - “Помощник в подборе направления для поступления в ВУЗ”;</a:t>
            </a:r>
            <a:endParaRPr lang="en-US" sz="3000" spc="3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43EB07A-E650-4FBB-81C9-33F65379FBFA}"/>
              </a:ext>
            </a:extLst>
          </p:cNvPr>
          <p:cNvSpPr txBox="1"/>
          <p:nvPr/>
        </p:nvSpPr>
        <p:spPr>
          <a:xfrm>
            <a:off x="1752595" y="6616445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Наличие информации о каждом институте и ссылка на официальный сайт;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73D3218-BE4D-45E4-8834-6F2DE0637CF3}"/>
              </a:ext>
            </a:extLst>
          </p:cNvPr>
          <p:cNvSpPr txBox="1"/>
          <p:nvPr/>
        </p:nvSpPr>
        <p:spPr>
          <a:xfrm>
            <a:off x="1752597" y="3982019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Удобство использования, понятный интерфейс;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ECD64A7-9C36-4913-B99B-90D3172AADDC}"/>
              </a:ext>
            </a:extLst>
          </p:cNvPr>
          <p:cNvSpPr txBox="1"/>
          <p:nvPr/>
        </p:nvSpPr>
        <p:spPr>
          <a:xfrm>
            <a:off x="1752596" y="5299232"/>
            <a:ext cx="15659101" cy="532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500"/>
              </a:lnSpc>
            </a:pPr>
            <a:r>
              <a:rPr lang="ru-RU" sz="3000" spc="30" dirty="0">
                <a:solidFill>
                  <a:schemeClr val="bg1"/>
                </a:solidFill>
                <a:latin typeface="Open Sans"/>
              </a:rPr>
              <a:t>Быстрая </a:t>
            </a:r>
            <a:r>
              <a:rPr lang="ru-RU" sz="3000" spc="30">
                <a:solidFill>
                  <a:schemeClr val="bg1"/>
                </a:solidFill>
                <a:latin typeface="Open Sans"/>
              </a:rPr>
              <a:t>загрузка страницы сервиса;</a:t>
            </a:r>
            <a:endParaRPr lang="ru-RU" sz="3000" spc="3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9396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>
            <a:extLst>
              <a:ext uri="{FF2B5EF4-FFF2-40B4-BE49-F238E27FC236}">
                <a16:creationId xmlns:a16="http://schemas.microsoft.com/office/drawing/2014/main" id="{32CAB09D-0259-4B19-9539-95FB390BC531}"/>
              </a:ext>
            </a:extLst>
          </p:cNvPr>
          <p:cNvSpPr txBox="1"/>
          <p:nvPr/>
        </p:nvSpPr>
        <p:spPr>
          <a:xfrm>
            <a:off x="731811" y="1028700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ru-RU" sz="7500" spc="225" dirty="0">
                <a:solidFill>
                  <a:srgbClr val="393667"/>
                </a:solidFill>
                <a:latin typeface="Open Sans Bold"/>
              </a:rPr>
              <a:t>Технологический стек</a:t>
            </a:r>
            <a:endParaRPr lang="en-US" sz="7500" spc="225" dirty="0">
              <a:solidFill>
                <a:srgbClr val="393667"/>
              </a:solidFill>
              <a:latin typeface="Open Sans Bold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189A8060-BDE6-409B-BCA8-C4C531AE2ACB}"/>
              </a:ext>
            </a:extLst>
          </p:cNvPr>
          <p:cNvGrpSpPr/>
          <p:nvPr/>
        </p:nvGrpSpPr>
        <p:grpSpPr>
          <a:xfrm>
            <a:off x="731811" y="2857499"/>
            <a:ext cx="12115800" cy="1539138"/>
            <a:chOff x="0" y="3706047"/>
            <a:chExt cx="14895425" cy="2052184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7FAAB24F-AA43-43D5-BAE6-86C1FBB34A24}"/>
                </a:ext>
              </a:extLst>
            </p:cNvPr>
            <p:cNvSpPr/>
            <p:nvPr/>
          </p:nvSpPr>
          <p:spPr>
            <a:xfrm>
              <a:off x="0" y="3706047"/>
              <a:ext cx="14895425" cy="1822933"/>
            </a:xfrm>
            <a:prstGeom prst="rect">
              <a:avLst/>
            </a:prstGeom>
            <a:solidFill>
              <a:srgbClr val="ADADE9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A0158C20-87F6-4596-B38C-53A8F8B9C85B}"/>
                </a:ext>
              </a:extLst>
            </p:cNvPr>
            <p:cNvSpPr txBox="1"/>
            <p:nvPr/>
          </p:nvSpPr>
          <p:spPr>
            <a:xfrm>
              <a:off x="224479" y="4214047"/>
              <a:ext cx="13809620" cy="15441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ru-RU" sz="3800" spc="380" dirty="0">
                  <a:solidFill>
                    <a:srgbClr val="FFFEFB"/>
                  </a:solidFill>
                  <a:latin typeface="Open Sans Bold"/>
                </a:rPr>
                <a:t>Платформа для создания сайтов </a:t>
              </a:r>
              <a:r>
                <a:rPr lang="en-US" sz="3800" spc="380" dirty="0">
                  <a:solidFill>
                    <a:srgbClr val="FFFEFB"/>
                  </a:solidFill>
                  <a:latin typeface="Open Sans Bold"/>
                </a:rPr>
                <a:t>WIX.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56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310</Words>
  <Application>Microsoft Office PowerPoint</Application>
  <PresentationFormat>Произвольный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Arial</vt:lpstr>
      <vt:lpstr>Open Sans Bold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Екатерина Егорова</cp:lastModifiedBy>
  <cp:revision>46</cp:revision>
  <dcterms:created xsi:type="dcterms:W3CDTF">2006-08-16T00:00:00Z</dcterms:created>
  <dcterms:modified xsi:type="dcterms:W3CDTF">2021-06-14T16:43:51Z</dcterms:modified>
  <dc:identifier>DAETHFOnArM</dc:identifier>
</cp:coreProperties>
</file>