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9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8/12/19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0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348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808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80689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208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754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010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81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25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8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1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7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1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02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677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7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BE451C3-0FF4-47C4-B829-773ADF60F88C}" type="datetimeFigureOut">
              <a:rPr lang="en-US" smtClean="0"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27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58" r:id="rId9"/>
    <p:sldLayoutId id="2147484259" r:id="rId10"/>
    <p:sldLayoutId id="2147484260" r:id="rId11"/>
    <p:sldLayoutId id="2147484261" r:id="rId12"/>
    <p:sldLayoutId id="2147484262" r:id="rId13"/>
    <p:sldLayoutId id="2147484263" r:id="rId14"/>
    <p:sldLayoutId id="2147484264" r:id="rId15"/>
    <p:sldLayoutId id="2147484265" r:id="rId16"/>
    <p:sldLayoutId id="214748426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IEEE-CIS Fraud Detection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88" y="350840"/>
            <a:ext cx="8782048" cy="2492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9" y="757239"/>
            <a:ext cx="11587162" cy="6100761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sz="4000" b="1" dirty="0">
                <a:latin typeface="+mj-lt"/>
              </a:rPr>
              <a:t>Transaction Table </a:t>
            </a:r>
            <a:r>
              <a:rPr lang="en-US" sz="3600" dirty="0" smtClean="0">
                <a:latin typeface="+mj-lt"/>
              </a:rPr>
              <a:t>*</a:t>
            </a:r>
            <a:r>
              <a:rPr lang="en-US" sz="3600" dirty="0" smtClean="0"/>
              <a:t>(train:590,540 </a:t>
            </a:r>
            <a:r>
              <a:rPr lang="en-US" sz="3600" dirty="0"/>
              <a:t>rows, </a:t>
            </a:r>
            <a:r>
              <a:rPr lang="en-US" sz="3600" dirty="0" smtClean="0"/>
              <a:t>394cols)</a:t>
            </a:r>
            <a:endParaRPr lang="en-US" sz="3600" dirty="0" smtClean="0">
              <a:latin typeface="+mj-lt"/>
            </a:endParaRPr>
          </a:p>
          <a:p>
            <a:pPr fontAlgn="base"/>
            <a:r>
              <a:rPr lang="en-US" sz="3600" dirty="0" err="1" smtClean="0">
                <a:latin typeface="+mj-lt"/>
              </a:rPr>
              <a:t>TransactionDT</a:t>
            </a:r>
            <a:r>
              <a:rPr lang="en-US" sz="3600" dirty="0">
                <a:latin typeface="+mj-lt"/>
              </a:rPr>
              <a:t>: </a:t>
            </a:r>
            <a:r>
              <a:rPr lang="en-US" sz="3600" dirty="0" err="1">
                <a:latin typeface="+mj-lt"/>
              </a:rPr>
              <a:t>timedelta</a:t>
            </a:r>
            <a:r>
              <a:rPr lang="en-US" sz="3600" dirty="0">
                <a:latin typeface="+mj-lt"/>
              </a:rPr>
              <a:t> from a given reference </a:t>
            </a:r>
            <a:r>
              <a:rPr lang="en-US" sz="3600" dirty="0" err="1">
                <a:latin typeface="+mj-lt"/>
              </a:rPr>
              <a:t>datetime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(Seconds, not actual timestamp, Spans 6 months)</a:t>
            </a:r>
            <a:endParaRPr lang="en-US" sz="3600" dirty="0">
              <a:latin typeface="+mj-lt"/>
            </a:endParaRPr>
          </a:p>
          <a:p>
            <a:pPr fontAlgn="base"/>
            <a:r>
              <a:rPr lang="en-US" sz="3600" dirty="0" err="1">
                <a:latin typeface="+mj-lt"/>
              </a:rPr>
              <a:t>TransactionAMT</a:t>
            </a:r>
            <a:r>
              <a:rPr lang="en-US" sz="3600" dirty="0">
                <a:latin typeface="+mj-lt"/>
              </a:rPr>
              <a:t>: transaction payment amount in USD</a:t>
            </a:r>
          </a:p>
          <a:p>
            <a:pPr fontAlgn="base"/>
            <a:r>
              <a:rPr lang="en-US" sz="3600" dirty="0" err="1">
                <a:solidFill>
                  <a:srgbClr val="FFFF00"/>
                </a:solidFill>
                <a:latin typeface="+mj-lt"/>
              </a:rPr>
              <a:t>ProductCD</a:t>
            </a:r>
            <a:r>
              <a:rPr lang="en-US" sz="3600" dirty="0">
                <a:solidFill>
                  <a:srgbClr val="FFFF00"/>
                </a:solidFill>
                <a:latin typeface="+mj-lt"/>
              </a:rPr>
              <a:t>: product code, the product for each transaction </a:t>
            </a:r>
          </a:p>
          <a:p>
            <a:pPr fontAlgn="base"/>
            <a:r>
              <a:rPr lang="en-US" sz="3600" dirty="0">
                <a:solidFill>
                  <a:srgbClr val="FFFF00"/>
                </a:solidFill>
                <a:latin typeface="+mj-lt"/>
              </a:rPr>
              <a:t>card1 - card6: payment card information, such as card type, card category, issue bank, country, etc. </a:t>
            </a:r>
          </a:p>
          <a:p>
            <a:pPr fontAlgn="base"/>
            <a:r>
              <a:rPr lang="en-US" sz="3600" dirty="0" err="1">
                <a:solidFill>
                  <a:srgbClr val="FFFF00"/>
                </a:solidFill>
                <a:latin typeface="+mj-lt"/>
              </a:rPr>
              <a:t>addr</a:t>
            </a:r>
            <a:r>
              <a:rPr lang="en-US" sz="3600" dirty="0">
                <a:solidFill>
                  <a:srgbClr val="FFFF00"/>
                </a:solidFill>
                <a:latin typeface="+mj-lt"/>
              </a:rPr>
              <a:t>: address</a:t>
            </a:r>
          </a:p>
          <a:p>
            <a:pPr fontAlgn="base"/>
            <a:r>
              <a:rPr lang="en-US" sz="3600" dirty="0" err="1">
                <a:latin typeface="+mj-lt"/>
              </a:rPr>
              <a:t>dist</a:t>
            </a:r>
            <a:r>
              <a:rPr lang="en-US" sz="3600" dirty="0">
                <a:latin typeface="+mj-lt"/>
              </a:rPr>
              <a:t>: </a:t>
            </a:r>
            <a:r>
              <a:rPr lang="en-US" sz="3600" dirty="0" smtClean="0">
                <a:latin typeface="+mj-lt"/>
              </a:rPr>
              <a:t>distance </a:t>
            </a:r>
            <a:r>
              <a:rPr lang="en-US" sz="3600" dirty="0">
                <a:latin typeface="+mj-lt"/>
              </a:rPr>
              <a:t>between (not limited) billing address, mailing address, zip code, IP address, phone area, etc.</a:t>
            </a:r>
          </a:p>
          <a:p>
            <a:pPr fontAlgn="base"/>
            <a:r>
              <a:rPr lang="en-US" sz="3600" dirty="0">
                <a:solidFill>
                  <a:srgbClr val="FFFF00"/>
                </a:solidFill>
                <a:latin typeface="+mj-lt"/>
              </a:rPr>
              <a:t>P_ and (R__) </a:t>
            </a:r>
            <a:r>
              <a:rPr lang="en-US" sz="3600" dirty="0" err="1">
                <a:solidFill>
                  <a:srgbClr val="FFFF00"/>
                </a:solidFill>
                <a:latin typeface="+mj-lt"/>
              </a:rPr>
              <a:t>emaildomain</a:t>
            </a:r>
            <a:r>
              <a:rPr lang="en-US" sz="3600" dirty="0">
                <a:solidFill>
                  <a:srgbClr val="FFFF00"/>
                </a:solidFill>
                <a:latin typeface="+mj-lt"/>
              </a:rPr>
              <a:t>: purchaser and recipient email domain</a:t>
            </a:r>
          </a:p>
          <a:p>
            <a:pPr fontAlgn="base"/>
            <a:r>
              <a:rPr lang="en-US" sz="3600" dirty="0">
                <a:latin typeface="+mj-lt"/>
              </a:rPr>
              <a:t>C1-C14: counting, such as how many addresses are found to be associated with the payment card, etc. The actual meaning is masked. </a:t>
            </a:r>
          </a:p>
          <a:p>
            <a:pPr fontAlgn="base"/>
            <a:r>
              <a:rPr lang="en-US" sz="3600" dirty="0">
                <a:solidFill>
                  <a:srgbClr val="FF0000"/>
                </a:solidFill>
                <a:latin typeface="+mj-lt"/>
              </a:rPr>
              <a:t>D1-D15</a:t>
            </a:r>
            <a:r>
              <a:rPr lang="en-US" sz="3600" dirty="0">
                <a:latin typeface="+mj-lt"/>
              </a:rPr>
              <a:t>: </a:t>
            </a:r>
            <a:r>
              <a:rPr lang="en-US" sz="3600" dirty="0" err="1">
                <a:latin typeface="+mj-lt"/>
              </a:rPr>
              <a:t>timedelta</a:t>
            </a:r>
            <a:r>
              <a:rPr lang="en-US" sz="3600" dirty="0">
                <a:latin typeface="+mj-lt"/>
              </a:rPr>
              <a:t>, such as days between previous transaction, etc. </a:t>
            </a:r>
          </a:p>
          <a:p>
            <a:pPr fontAlgn="base"/>
            <a:r>
              <a:rPr lang="en-US" sz="3600" dirty="0">
                <a:solidFill>
                  <a:srgbClr val="FFFF00"/>
                </a:solidFill>
                <a:latin typeface="+mj-lt"/>
              </a:rPr>
              <a:t>M1-M9: match, such as names on card and address, etc.</a:t>
            </a:r>
          </a:p>
          <a:p>
            <a:pPr fontAlgn="base"/>
            <a:r>
              <a:rPr lang="en-US" sz="3600" dirty="0" err="1">
                <a:latin typeface="+mj-lt"/>
              </a:rPr>
              <a:t>Vxxx</a:t>
            </a:r>
            <a:r>
              <a:rPr lang="en-US" sz="3600" dirty="0">
                <a:latin typeface="+mj-lt"/>
              </a:rPr>
              <a:t>: </a:t>
            </a:r>
            <a:r>
              <a:rPr lang="en-US" sz="3600" dirty="0" err="1">
                <a:latin typeface="+mj-lt"/>
              </a:rPr>
              <a:t>Vesta</a:t>
            </a:r>
            <a:r>
              <a:rPr lang="en-US" sz="3600" dirty="0">
                <a:latin typeface="+mj-lt"/>
              </a:rPr>
              <a:t> engineered rich features, including ranking, counting, and other entity relations.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4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6" y="685800"/>
            <a:ext cx="10968037" cy="5391150"/>
          </a:xfrm>
        </p:spPr>
        <p:txBody>
          <a:bodyPr>
            <a:noAutofit/>
          </a:bodyPr>
          <a:lstStyle/>
          <a:p>
            <a:pPr fontAlgn="base"/>
            <a:r>
              <a:rPr lang="en-US" sz="3100" b="1" dirty="0"/>
              <a:t>Identity Table </a:t>
            </a:r>
            <a:r>
              <a:rPr lang="en-US" sz="3100" dirty="0" smtClean="0"/>
              <a:t>*(train: 144,233 rows, 41 cols)</a:t>
            </a:r>
            <a:endParaRPr lang="en-US" sz="3100" dirty="0"/>
          </a:p>
          <a:p>
            <a:pPr fontAlgn="base"/>
            <a:r>
              <a:rPr lang="en-US" sz="3100" dirty="0"/>
              <a:t>Variables in this table are identity information – network connection information (IP, ISP, Proxy, </a:t>
            </a:r>
            <a:r>
              <a:rPr lang="en-US" sz="3100" dirty="0" err="1"/>
              <a:t>etc</a:t>
            </a:r>
            <a:r>
              <a:rPr lang="en-US" sz="3100" dirty="0"/>
              <a:t>) and digital signature (UA/browser/</a:t>
            </a:r>
            <a:r>
              <a:rPr lang="en-US" sz="3100" dirty="0" err="1"/>
              <a:t>os</a:t>
            </a:r>
            <a:r>
              <a:rPr lang="en-US" sz="3100" dirty="0"/>
              <a:t>/version, </a:t>
            </a:r>
            <a:r>
              <a:rPr lang="en-US" sz="3100" dirty="0" err="1"/>
              <a:t>etc</a:t>
            </a:r>
            <a:r>
              <a:rPr lang="en-US" sz="3100" dirty="0"/>
              <a:t>) associated with transactions. </a:t>
            </a:r>
            <a:br>
              <a:rPr lang="en-US" sz="3100" dirty="0"/>
            </a:br>
            <a:r>
              <a:rPr lang="en-US" sz="3100" dirty="0"/>
              <a:t>They're collected by </a:t>
            </a:r>
            <a:r>
              <a:rPr lang="en-US" sz="3100" dirty="0" err="1"/>
              <a:t>Vesta’s</a:t>
            </a:r>
            <a:r>
              <a:rPr lang="en-US" sz="3100" dirty="0"/>
              <a:t> fraud protection system and digital security partners.</a:t>
            </a:r>
            <a:br>
              <a:rPr lang="en-US" sz="3100" dirty="0"/>
            </a:br>
            <a:r>
              <a:rPr lang="en-US" sz="3100" dirty="0"/>
              <a:t>(The field names are masked and pairwise dictionary will not be provided for privacy protection and contract agreement)</a:t>
            </a:r>
          </a:p>
          <a:p>
            <a:pPr fontAlgn="base"/>
            <a:r>
              <a:rPr lang="en-US" sz="3100" dirty="0">
                <a:solidFill>
                  <a:srgbClr val="FFFF00"/>
                </a:solidFill>
              </a:rPr>
              <a:t>Categorical Features:</a:t>
            </a:r>
            <a:br>
              <a:rPr lang="en-US" sz="3100" dirty="0">
                <a:solidFill>
                  <a:srgbClr val="FFFF00"/>
                </a:solidFill>
              </a:rPr>
            </a:br>
            <a:r>
              <a:rPr lang="en-US" sz="3100" dirty="0" err="1">
                <a:solidFill>
                  <a:srgbClr val="FFFF00"/>
                </a:solidFill>
              </a:rPr>
              <a:t>DeviceType</a:t>
            </a:r>
            <a:r>
              <a:rPr lang="en-US" sz="3100" dirty="0">
                <a:solidFill>
                  <a:srgbClr val="FFFF00"/>
                </a:solidFill>
              </a:rPr>
              <a:t/>
            </a:r>
            <a:br>
              <a:rPr lang="en-US" sz="3100" dirty="0">
                <a:solidFill>
                  <a:srgbClr val="FFFF00"/>
                </a:solidFill>
              </a:rPr>
            </a:br>
            <a:r>
              <a:rPr lang="en-US" sz="3100" dirty="0" err="1">
                <a:solidFill>
                  <a:srgbClr val="FFFF00"/>
                </a:solidFill>
              </a:rPr>
              <a:t>DeviceInfo</a:t>
            </a:r>
            <a:r>
              <a:rPr lang="en-US" sz="3100" dirty="0">
                <a:solidFill>
                  <a:srgbClr val="FFFF00"/>
                </a:solidFill>
              </a:rPr>
              <a:t/>
            </a:r>
            <a:br>
              <a:rPr lang="en-US" sz="3100" dirty="0">
                <a:solidFill>
                  <a:srgbClr val="FFFF00"/>
                </a:solidFill>
              </a:rPr>
            </a:br>
            <a:r>
              <a:rPr lang="en-US" sz="3100" dirty="0">
                <a:solidFill>
                  <a:srgbClr val="FFFF00"/>
                </a:solidFill>
              </a:rPr>
              <a:t>id</a:t>
            </a:r>
            <a:r>
              <a:rPr lang="en-US" sz="3100" i="1" dirty="0">
                <a:solidFill>
                  <a:srgbClr val="FFFF00"/>
                </a:solidFill>
              </a:rPr>
              <a:t>12 - id</a:t>
            </a:r>
            <a:r>
              <a:rPr lang="en-US" sz="3100" dirty="0">
                <a:solidFill>
                  <a:srgbClr val="FFFF00"/>
                </a:solidFill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52529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Imbalance: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6323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Level: resampling </a:t>
            </a:r>
            <a:r>
              <a:rPr lang="en-US" dirty="0"/>
              <a:t>techniques to get the balanced distribution. </a:t>
            </a:r>
            <a:r>
              <a:rPr lang="en-US" dirty="0" err="1" smtClean="0"/>
              <a:t>undersample</a:t>
            </a:r>
            <a:r>
              <a:rPr lang="en-US" dirty="0" smtClean="0"/>
              <a:t> </a:t>
            </a:r>
            <a:r>
              <a:rPr lang="en-US" dirty="0"/>
              <a:t>the majority class, </a:t>
            </a:r>
            <a:r>
              <a:rPr lang="en-US" dirty="0" smtClean="0"/>
              <a:t>oversample </a:t>
            </a:r>
            <a:r>
              <a:rPr lang="en-US" dirty="0"/>
              <a:t>the minority class or both </a:t>
            </a:r>
            <a:r>
              <a:rPr lang="en-US" dirty="0" err="1" smtClean="0"/>
              <a:t>coincidely</a:t>
            </a:r>
            <a:r>
              <a:rPr lang="en-US" dirty="0"/>
              <a:t>. </a:t>
            </a:r>
          </a:p>
          <a:p>
            <a:r>
              <a:rPr lang="en-US" dirty="0" smtClean="0"/>
              <a:t>(Synthetic </a:t>
            </a:r>
            <a:r>
              <a:rPr lang="en-US" dirty="0"/>
              <a:t>minority over sampling technique (SMOTE) 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lgorithm Level: apply </a:t>
            </a:r>
            <a:r>
              <a:rPr lang="en-US" dirty="0"/>
              <a:t>boosting algorithm or adjust misclassification cost. Boosting algorithm is </a:t>
            </a:r>
            <a:r>
              <a:rPr lang="en-US" dirty="0" smtClean="0"/>
              <a:t> constructing </a:t>
            </a:r>
            <a:r>
              <a:rPr lang="en-US" dirty="0"/>
              <a:t>strong classifier from </a:t>
            </a:r>
            <a:r>
              <a:rPr lang="en-US" dirty="0" smtClean="0"/>
              <a:t>weak </a:t>
            </a:r>
            <a:r>
              <a:rPr lang="en-US" dirty="0"/>
              <a:t>classifiers (baseline classifiers). </a:t>
            </a:r>
            <a:r>
              <a:rPr lang="en-US" dirty="0" smtClean="0"/>
              <a:t>use </a:t>
            </a:r>
            <a:r>
              <a:rPr lang="en-US" dirty="0"/>
              <a:t>SVM and KNN as baseline classifiers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i="1" dirty="0" smtClean="0"/>
              <a:t>https</a:t>
            </a:r>
            <a:r>
              <a:rPr lang="en-US" i="1" dirty="0"/>
              <a:t>://</a:t>
            </a:r>
            <a:r>
              <a:rPr lang="en-US" i="1" dirty="0" err="1"/>
              <a:t>www.ele.uri.edu</a:t>
            </a:r>
            <a:r>
              <a:rPr lang="en-US" i="1" dirty="0"/>
              <a:t>/faculty/he/</a:t>
            </a:r>
            <a:r>
              <a:rPr lang="en-US" i="1" dirty="0" err="1"/>
              <a:t>PDFfiles</a:t>
            </a:r>
            <a:r>
              <a:rPr lang="en-US" i="1" dirty="0"/>
              <a:t>/</a:t>
            </a:r>
            <a:r>
              <a:rPr lang="en-US" i="1" dirty="0" err="1"/>
              <a:t>ImbalancedLearning.pdf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3670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SMOTE sampling</a:t>
            </a:r>
          </a:p>
          <a:p>
            <a:r>
              <a:rPr lang="en-US" dirty="0"/>
              <a:t>PCA </a:t>
            </a:r>
          </a:p>
          <a:p>
            <a:r>
              <a:rPr lang="en-US" dirty="0"/>
              <a:t>Categorical </a:t>
            </a:r>
            <a:r>
              <a:rPr lang="en-US" smtClean="0"/>
              <a:t>features engineering(calculate </a:t>
            </a:r>
            <a:r>
              <a:rPr lang="en-US" dirty="0" smtClean="0"/>
              <a:t>mean of target Y)</a:t>
            </a:r>
            <a:endParaRPr lang="en-US" dirty="0"/>
          </a:p>
          <a:p>
            <a:r>
              <a:rPr lang="en-US" dirty="0" smtClean="0"/>
              <a:t>C</a:t>
            </a:r>
            <a:r>
              <a:rPr lang="en-US" dirty="0" smtClean="0"/>
              <a:t>ategorical features embedding</a:t>
            </a:r>
          </a:p>
          <a:p>
            <a:r>
              <a:rPr lang="en-US" dirty="0" smtClean="0"/>
              <a:t>Tuning: </a:t>
            </a:r>
            <a:r>
              <a:rPr lang="en-US" dirty="0" err="1" smtClean="0"/>
              <a:t>GridSearchCV</a:t>
            </a:r>
            <a:r>
              <a:rPr lang="en-US" dirty="0" smtClean="0"/>
              <a:t>/</a:t>
            </a:r>
            <a:r>
              <a:rPr lang="en-US" dirty="0" err="1" smtClean="0"/>
              <a:t>RandomizedSearchCV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6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Custom 1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2168</TotalTime>
  <Words>183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Arial</vt:lpstr>
      <vt:lpstr>Depth</vt:lpstr>
      <vt:lpstr>IEEE-CIS Fraud Detection </vt:lpstr>
      <vt:lpstr>Summary</vt:lpstr>
      <vt:lpstr>PowerPoint Presentation</vt:lpstr>
      <vt:lpstr>Dealing with Imbalance: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Ruiqian (Emily) Yang</dc:creator>
  <cp:lastModifiedBy>Ruiqian (Emily) Yang</cp:lastModifiedBy>
  <cp:revision>27</cp:revision>
  <dcterms:created xsi:type="dcterms:W3CDTF">2019-08-10T17:00:42Z</dcterms:created>
  <dcterms:modified xsi:type="dcterms:W3CDTF">2019-08-12T21:59:53Z</dcterms:modified>
</cp:coreProperties>
</file>