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BC0B-C038-0935-2589-8A4D0F2E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227B-7506-6A4C-01B7-DF346EC7E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2AA3-7CE6-DBFA-C4E5-8998397E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6234-EC20-6453-02A5-B43BCD24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BE986-1209-105B-15B9-5A9BAE23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9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0E3A-5AD4-2961-E3EF-22D4103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7996-3660-2DA9-ECC5-774FD01D0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88CD2-7165-90C9-093A-A939ED8F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CE3BE-CA76-402D-75A9-26B109DB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AECF-5437-0C67-7D3C-BEF4FB65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8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5F8C9-400F-2268-C46C-43A28A582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5A4B-E2BE-6596-A9E5-B4F8ADEBF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AE5-7A93-7F4D-7F2C-12A877EF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BA98-5AE8-D3D5-D033-947CA04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5845-EEC4-7DE4-5E8F-C955560C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423-FBD2-0E93-D066-423590C5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FD873-442C-ADCE-5D33-CD8F2DD3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97134-4542-68C3-7EFF-877AC2A8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186D-DED7-9988-B377-2EFD4D97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DFDD-21FC-0522-69B3-53E06668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5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7F08-571C-64FC-DC2A-E3277C43F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AD218-2C61-444C-C75C-E821B6F9E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1ACE-8239-2174-174F-1DD060132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CE99-878C-C369-AEB5-8FFC75C2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A617-1AE0-9EA4-1B4A-46E64A1C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4226-B71E-EBCA-AEFF-8E86C3F8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5F88-EAAC-9286-2F3A-D18D1075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E7DA2-FB63-E973-8C47-1A0952276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054DF-610E-D9BA-476D-A27FCDA2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8AD73-3BB2-2D00-1AF4-20196150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05EE-FD54-29FF-ED55-7B2E7CA4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E7AF-0081-0A19-C004-BA83F2B6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84F06-EF09-472F-238B-D75F4942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6AB5-044E-CD61-D7C5-BF267297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9AA19-76E7-E521-2FD6-E15B2A310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6C4A2-3ACC-7C15-C3DB-FEA4F9574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152509-096A-7FA8-8B57-7AB47D0A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DDBC5-EA13-7773-1EEB-F2EB1117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1E56F-6D4D-A784-88C0-9BF7BE81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E5E3-704D-8399-5EFB-4F813F07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166212-1D40-8A8B-E2DF-96D1172B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CD804-BBC6-4627-54CB-DDAC5C8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EDC1-8408-54DE-1478-34FD519C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E74F4-2F7D-1E89-BC48-2A6783C6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D2554-B8EC-4266-8E90-CF2B161EA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41F21-C595-9E05-EBBA-C657C82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0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806E2-BA56-C97E-031C-56752414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035D-FFAA-B4E0-7A51-6CD6E520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110B-A82E-D6FA-D23C-0C12C462B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E5754-A56A-BB60-3898-2021149B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11EF5-A87E-CC59-8F9A-2C94B45B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7F7D1-404D-0FCA-9A22-26492BC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6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208F-F2BC-E5B2-2BC4-670C579A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C3612-0741-5390-81CB-10D98AD02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561D-6F1D-84B9-4031-092A7E494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85CAF-D441-22E2-7184-A3C81C8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AF6C1-AFF5-4695-111B-09F4FE28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E72E6-521D-1826-81ED-EFE89C0D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9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7E906-4A54-6917-A7F9-FFCF988E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C7CAD-9AB8-251B-1BF0-5E0866C1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C543-DB51-A6DE-8B78-1CE63D299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250E-35A6-CF4E-9D53-5EA98D840A58}" type="datetimeFigureOut">
              <a:rPr lang="en-US" smtClean="0"/>
              <a:t>8/19/22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0D7B-115D-5238-6E95-D68A87E04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62FC-B53E-4646-C58E-9C8BC908E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C2CE-467C-B64A-AD92-0F2E8775B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B3DB-DF2F-CC5E-7219-12584F7A2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EMIT Initial Geolocation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ADAE2-E2F7-9F79-C753-ACDA85269F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Smyth</a:t>
            </a:r>
          </a:p>
          <a:p>
            <a:r>
              <a:rPr lang="en-US" dirty="0"/>
              <a:t>August 19, 2022</a:t>
            </a:r>
          </a:p>
        </p:txBody>
      </p:sp>
    </p:spTree>
    <p:extLst>
      <p:ext uri="{BB962C8B-B14F-4D97-AF65-F5344CB8AC3E}">
        <p14:creationId xmlns:p14="http://schemas.microsoft.com/office/powerpoint/2010/main" val="424707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F553-6239-E72C-771E-410F05E1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820"/>
            <a:ext cx="10515600" cy="5509143"/>
          </a:xfrm>
        </p:spPr>
        <p:txBody>
          <a:bodyPr/>
          <a:lstStyle/>
          <a:p>
            <a:r>
              <a:rPr lang="en-US" dirty="0"/>
              <a:t>Interior orientation</a:t>
            </a:r>
          </a:p>
          <a:p>
            <a:pPr lvl="1"/>
            <a:r>
              <a:rPr lang="en-US" dirty="0"/>
              <a:t>No pattern in the predicted vs measured image line</a:t>
            </a:r>
          </a:p>
          <a:p>
            <a:pPr lvl="1"/>
            <a:r>
              <a:rPr lang="en-US" dirty="0"/>
              <a:t>Hint of a possible pattern in the sample direction</a:t>
            </a:r>
          </a:p>
          <a:p>
            <a:pPr lvl="2"/>
            <a:r>
              <a:rPr lang="en-US" dirty="0"/>
              <a:t>Subpixel, perhaps at the 0.5 pixel level</a:t>
            </a:r>
          </a:p>
          <a:p>
            <a:r>
              <a:rPr lang="en-US" dirty="0"/>
              <a:t>For IOC</a:t>
            </a:r>
          </a:p>
          <a:p>
            <a:pPr lvl="1"/>
            <a:r>
              <a:rPr lang="en-US" dirty="0"/>
              <a:t>Interior orientation looks good enough, certainly at the pixel level</a:t>
            </a:r>
          </a:p>
          <a:p>
            <a:pPr lvl="1"/>
            <a:r>
              <a:rPr lang="en-US" dirty="0"/>
              <a:t>Possibly a future correction can be made for a ~0.5 pixel error in the sample direction</a:t>
            </a:r>
          </a:p>
          <a:p>
            <a:pPr lvl="1"/>
            <a:r>
              <a:rPr lang="en-US" dirty="0"/>
              <a:t>This would be future work</a:t>
            </a:r>
          </a:p>
          <a:p>
            <a:pPr lvl="2"/>
            <a:r>
              <a:rPr lang="en-US" dirty="0"/>
              <a:t>Don’t want to make a change now, we’ll want look at a lot more data over a longer time period to make sure the pattern is really there and isn’t just an artifact of these particular scenes</a:t>
            </a:r>
          </a:p>
          <a:p>
            <a:pPr lvl="2"/>
            <a:r>
              <a:rPr lang="en-US" dirty="0"/>
              <a:t>Things are good enough for now</a:t>
            </a:r>
          </a:p>
        </p:txBody>
      </p:sp>
    </p:spTree>
    <p:extLst>
      <p:ext uri="{BB962C8B-B14F-4D97-AF65-F5344CB8AC3E}">
        <p14:creationId xmlns:p14="http://schemas.microsoft.com/office/powerpoint/2010/main" val="3584565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5C6D9-9AF0-CE55-BB4C-15C81448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/>
          <a:lstStyle/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Even uncorrected, geolocation meets the 8 km requirement</a:t>
            </a:r>
          </a:p>
          <a:p>
            <a:pPr lvl="1"/>
            <a:r>
              <a:rPr lang="en-US" dirty="0"/>
              <a:t>Corrected data meets the 50 m geolocation goal</a:t>
            </a:r>
          </a:p>
          <a:p>
            <a:pPr lvl="1"/>
            <a:r>
              <a:rPr lang="en-US" dirty="0"/>
              <a:t>Possibly small corrections to the interior orientation can be made in the future, but data is good for IOC</a:t>
            </a:r>
          </a:p>
          <a:p>
            <a:pPr lvl="2"/>
            <a:r>
              <a:rPr lang="en-US" dirty="0"/>
              <a:t>Corrections, if they are done, will be at 0.5 pixel level or so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Passed the criteria for IOC</a:t>
            </a:r>
          </a:p>
        </p:txBody>
      </p:sp>
    </p:spTree>
    <p:extLst>
      <p:ext uri="{BB962C8B-B14F-4D97-AF65-F5344CB8AC3E}">
        <p14:creationId xmlns:p14="http://schemas.microsoft.com/office/powerpoint/2010/main" val="390172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D293-17DE-3087-D603-853CAAE1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7272"/>
            <a:ext cx="10515600" cy="5529691"/>
          </a:xfrm>
        </p:spPr>
        <p:txBody>
          <a:bodyPr/>
          <a:lstStyle/>
          <a:p>
            <a:r>
              <a:rPr lang="en-US" dirty="0"/>
              <a:t>Have 19 orbit from IOC, enough to take a initial look at geolocation</a:t>
            </a:r>
          </a:p>
          <a:p>
            <a:r>
              <a:rPr lang="en-US" dirty="0"/>
              <a:t>Geolocation accuracy:</a:t>
            </a:r>
          </a:p>
          <a:p>
            <a:pPr lvl="1"/>
            <a:r>
              <a:rPr lang="en-US" dirty="0"/>
              <a:t>Measured against the Landsat 7 ortho-base</a:t>
            </a:r>
          </a:p>
          <a:p>
            <a:pPr lvl="1"/>
            <a:r>
              <a:rPr lang="en-US" dirty="0"/>
              <a:t>Distance predicted location on the ground vs. actual determined by image matching</a:t>
            </a:r>
          </a:p>
          <a:p>
            <a:pPr lvl="1"/>
            <a:r>
              <a:rPr lang="en-US" dirty="0"/>
              <a:t>Error is “average error”, individual pixels will vary</a:t>
            </a:r>
          </a:p>
          <a:p>
            <a:pPr lvl="1"/>
            <a:r>
              <a:rPr lang="en-US" dirty="0"/>
              <a:t>Error is against reference dataset</a:t>
            </a:r>
          </a:p>
          <a:p>
            <a:pPr lvl="2"/>
            <a:r>
              <a:rPr lang="en-US" dirty="0"/>
              <a:t>Best estimate of absolute geolocation accuracy of Landsat </a:t>
            </a:r>
            <a:r>
              <a:rPr lang="en-US" dirty="0" err="1"/>
              <a:t>orthobase</a:t>
            </a:r>
            <a:r>
              <a:rPr lang="en-US" dirty="0"/>
              <a:t> is about 30 m (CE90) (~15 m 1 sigma)</a:t>
            </a:r>
          </a:p>
          <a:p>
            <a:pPr lvl="2"/>
            <a:r>
              <a:rPr lang="en-US" dirty="0"/>
              <a:t>Absolute geolocation should have have Landsat error included</a:t>
            </a:r>
          </a:p>
          <a:p>
            <a:pPr lvl="1"/>
            <a:r>
              <a:rPr lang="en-US" dirty="0"/>
              <a:t>Have accuracy estimate only where we performed image matching</a:t>
            </a:r>
          </a:p>
          <a:p>
            <a:pPr lvl="2"/>
            <a:r>
              <a:rPr lang="en-US" dirty="0"/>
              <a:t>Initial error – using raw ephemeris/attitude</a:t>
            </a:r>
          </a:p>
          <a:p>
            <a:pPr lvl="2"/>
            <a:r>
              <a:rPr lang="en-US" dirty="0"/>
              <a:t>Corrected error – after correcting ephemeris/attitude based on image matching</a:t>
            </a:r>
          </a:p>
          <a:p>
            <a:pPr lvl="2"/>
            <a:r>
              <a:rPr lang="en-US" dirty="0"/>
              <a:t>Varies along the orbit, so each scene/chunk has different values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3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ECE6D2E-4B97-FCBB-32CD-487CB8310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98239"/>
              </p:ext>
            </p:extLst>
          </p:nvPr>
        </p:nvGraphicFramePr>
        <p:xfrm>
          <a:off x="1500027" y="72394"/>
          <a:ext cx="8691938" cy="644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62">
                  <a:extLst>
                    <a:ext uri="{9D8B030D-6E8A-4147-A177-3AD203B41FA5}">
                      <a16:colId xmlns:a16="http://schemas.microsoft.com/office/drawing/2014/main" val="2972922103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694175320"/>
                    </a:ext>
                  </a:extLst>
                </a:gridCol>
                <a:gridCol w="3349375">
                  <a:extLst>
                    <a:ext uri="{9D8B030D-6E8A-4147-A177-3AD203B41FA5}">
                      <a16:colId xmlns:a16="http://schemas.microsoft.com/office/drawing/2014/main" val="1536897594"/>
                    </a:ext>
                  </a:extLst>
                </a:gridCol>
              </a:tblGrid>
              <a:tr h="620162">
                <a:tc>
                  <a:txBody>
                    <a:bodyPr/>
                    <a:lstStyle/>
                    <a:p>
                      <a:r>
                        <a:rPr lang="en-US" dirty="0"/>
                        <a:t>Orbit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Uncorrected Accuracy (m)</a:t>
                      </a:r>
                    </a:p>
                    <a:p>
                      <a:r>
                        <a:rPr lang="en-US" dirty="0"/>
                        <a:t>Median (min –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Corrected Accuracy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77221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2220901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526.2 (526.2 - 526.2)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34.1 (34.1 - 34.1)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16445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420.7 (364.5 - 614.6)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17.3 (10.3 - 34.2)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3796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404.4 (373.6 - 410.1)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17.8 (12.7 - 26.1)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9350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585.9 (585.9 - 585.9)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29.7 (29.7 - 29.7)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12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257.8 (234.4 - 281.2)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31.7 (23.6 - 39.8)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73603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297.5 (292.9 - 302.1)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18.9 (15.0 - 22.8)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09089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231.6 (210.9 - 252.1)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11.9 (8.1 - 18.3)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77263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348.9 (313.2 - 383.7)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13.9 (10.2 - 21.2)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4868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247.9 (191.3 - 448.9)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26.0 (10.2 - 58.0)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4481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470.3 (246.4 - 625.8)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18.1 (10.6 - 53.0)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65599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474.1 (269.8 - 774.2)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20.4 (10.3 - 68.4)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7187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627.9 (618.5 - 668.9)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26.6 (19.5 - 50.4)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17216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529.2 (478.5 - 2582.4)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59.5 (16.0 - 2148.4)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48288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245.9 (148.9 - 276.3)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19.9 (9.8 - 26.8)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78671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368.1 (346.4 - 385.3)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16.2 (12.7 - 20.9)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29330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712.9 (683.6 - 724.6)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15.8 (14.0 - 28.5)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9507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701.0 (700.5 - 701.6)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 27.4 (22.0 - 32.9)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0036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278.6 (237.1 - 316.9)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16.5 (10.0 - 30.6)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4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741.6 (668.4 - 776.3)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17.4 (10.0 - 81.5)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3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E2B144-E12D-85D8-6026-1B859F4B6C74}"/>
              </a:ext>
            </a:extLst>
          </p:cNvPr>
          <p:cNvSpPr/>
          <p:nvPr/>
        </p:nvSpPr>
        <p:spPr>
          <a:xfrm>
            <a:off x="883578" y="4387065"/>
            <a:ext cx="9719352" cy="1643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5859-4616-3643-6A5C-1F4EFC3A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8" y="408771"/>
            <a:ext cx="10515600" cy="562215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Fit exterior orientation</a:t>
            </a:r>
          </a:p>
          <a:p>
            <a:pPr lvl="1"/>
            <a:r>
              <a:rPr lang="en-US" dirty="0"/>
              <a:t>We don’t know the orientation of the EMIT to the ISS exactly</a:t>
            </a:r>
          </a:p>
          <a:p>
            <a:pPr lvl="2"/>
            <a:r>
              <a:rPr lang="en-US" dirty="0"/>
              <a:t>Given how large the errors are in the BAD attitude, we can’t really nail this down even in orbit</a:t>
            </a:r>
          </a:p>
          <a:p>
            <a:pPr lvl="2"/>
            <a:r>
              <a:rPr lang="en-US" dirty="0"/>
              <a:t>But we assume that the “average” error is 0, even if it has a large variance</a:t>
            </a:r>
          </a:p>
          <a:p>
            <a:pPr lvl="1"/>
            <a:r>
              <a:rPr lang="en-US" dirty="0"/>
              <a:t>We can fit to minimize the initial uncorrected error</a:t>
            </a:r>
          </a:p>
          <a:p>
            <a:pPr lvl="2"/>
            <a:r>
              <a:rPr lang="en-US" dirty="0"/>
              <a:t>19 swaths is really pretty small number, but we can do an initial improvement</a:t>
            </a:r>
          </a:p>
          <a:p>
            <a:pPr lvl="2"/>
            <a:r>
              <a:rPr lang="en-US" dirty="0"/>
              <a:t>Select one “best” scene with the most tie-points for each swath, so we have a good distribution in time</a:t>
            </a:r>
          </a:p>
          <a:p>
            <a:pPr lvl="2"/>
            <a:r>
              <a:rPr lang="en-US" dirty="0"/>
              <a:t>Should fit this over time to get better estimate</a:t>
            </a:r>
          </a:p>
          <a:p>
            <a:pPr lvl="1"/>
            <a:r>
              <a:rPr lang="en-US" dirty="0"/>
              <a:t>Note that this corrects the average error, but a specific swath may actually have a </a:t>
            </a:r>
            <a:r>
              <a:rPr lang="en-US" i="1" dirty="0"/>
              <a:t>worse</a:t>
            </a:r>
            <a:r>
              <a:rPr lang="en-US" dirty="0"/>
              <a:t> initial error after adjusting the exterior orientation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Important point is that the fit is good enough to bootstrap AFIDS correction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Within 8 km requirement, even if we can’t correct the orbit</a:t>
            </a:r>
          </a:p>
          <a:p>
            <a:pPr lvl="1"/>
            <a:r>
              <a:rPr lang="en-US" dirty="0"/>
              <a:t>Initial quaternion – (1,0,0,0)</a:t>
            </a:r>
          </a:p>
          <a:p>
            <a:pPr lvl="1"/>
            <a:r>
              <a:rPr lang="en-US" dirty="0"/>
              <a:t>Fitted quaternion - (0.9999980693852834, 0.00029629615861164366, 0.0002727861861975373, 0.001923284167566613)</a:t>
            </a:r>
          </a:p>
          <a:p>
            <a:pPr lvl="1"/>
            <a:r>
              <a:rPr lang="en-US" dirty="0"/>
              <a:t>Euler angles - [0.0038467326241345533, 0.000544431622583616, 0.0005936405867353889]</a:t>
            </a:r>
          </a:p>
        </p:txBody>
      </p:sp>
    </p:spTree>
    <p:extLst>
      <p:ext uri="{BB962C8B-B14F-4D97-AF65-F5344CB8AC3E}">
        <p14:creationId xmlns:p14="http://schemas.microsoft.com/office/powerpoint/2010/main" val="342977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AEDEDF-C7CC-5E57-20CB-B4C496761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4059"/>
              </p:ext>
            </p:extLst>
          </p:nvPr>
        </p:nvGraphicFramePr>
        <p:xfrm>
          <a:off x="1500027" y="72394"/>
          <a:ext cx="8691938" cy="644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62">
                  <a:extLst>
                    <a:ext uri="{9D8B030D-6E8A-4147-A177-3AD203B41FA5}">
                      <a16:colId xmlns:a16="http://schemas.microsoft.com/office/drawing/2014/main" val="2972922103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694175320"/>
                    </a:ext>
                  </a:extLst>
                </a:gridCol>
                <a:gridCol w="3349375">
                  <a:extLst>
                    <a:ext uri="{9D8B030D-6E8A-4147-A177-3AD203B41FA5}">
                      <a16:colId xmlns:a16="http://schemas.microsoft.com/office/drawing/2014/main" val="1536897594"/>
                    </a:ext>
                  </a:extLst>
                </a:gridCol>
              </a:tblGrid>
              <a:tr h="620162">
                <a:tc>
                  <a:txBody>
                    <a:bodyPr/>
                    <a:lstStyle/>
                    <a:p>
                      <a:r>
                        <a:rPr lang="en-US" dirty="0"/>
                        <a:t>Orbit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Uncorrected Accuracy (m)</a:t>
                      </a:r>
                    </a:p>
                    <a:p>
                      <a:r>
                        <a:rPr lang="en-US" dirty="0"/>
                        <a:t>Median (min – 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camera calibration Uncorrected Accuracy 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77221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2220901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526.2 (526.2 - 526.2)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518.5 (518.5 - 518.5)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216445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420.7 (364.5 - 614.6)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340.7 (219.3 - 362.5)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3796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404.4 (373.6 - 410.1)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361.6 (337.2 - 387.8)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9350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585.9 (585.9 - 585.9)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225.0 (225.0 - 225.0)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2412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257.8 (234.4 - 281.2)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129.9 (82.3 - 177.5)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073603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297.5 (292.9 - 302.1)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67.3 (64.1 - 70.6)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09089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2221901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231.6 (210.9 - 252.1)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513.8 (492.7 - 559.2)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77263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348.9 (313.2 - 383.7)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161.1 (127.8 - 174.3)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74868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247.9 (191.3 - 448.9)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143.4 (89.0 - 272.4)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94481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470.3 (246.4 - 625.8)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157.0 (47.9 - 291.4)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65599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474.1 (269.8 - 774.2)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170.4 (41.5 - 430.5)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71874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627.9 (618.5 - 668.9)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275.9 (234.6 - 287.3)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117216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529.2 (478.5 - 2582.4)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167.5 (143.7 - 2823.1)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048288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245.9 (148.9 - 276.3)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173.1 (152.4 - 183.1))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78671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368.1 (346.4 - 385.3)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27.5 (25.0 - 57.8)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329330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712.9 (683.6 - 724.6)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339.9 (313.9 - 351.1)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495077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701.0 (700.5 - 701.6)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 331.5 (328.6 - 334.4)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10036"/>
                  </a:ext>
                </a:extLst>
              </a:tr>
              <a:tr h="305301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278.6 (237.1 - 316.9)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112.8 (70.7 - 140.7)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4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2222514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741.6 (668.4 - 776.3)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770.7 (746.6 - 812.0)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6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5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830E-8B64-059A-A69E-E171A957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Interior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9C688-CEF7-18EC-C423-37F9E1FF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want to look at the interior orientation</a:t>
            </a:r>
          </a:p>
          <a:p>
            <a:pPr lvl="1"/>
            <a:r>
              <a:rPr lang="en-US" dirty="0"/>
              <a:t>Pixel to pixel registration</a:t>
            </a:r>
          </a:p>
          <a:p>
            <a:r>
              <a:rPr lang="en-US" dirty="0"/>
              <a:t>Best way to do this is lab measurements, which were done and included in our camera model</a:t>
            </a:r>
          </a:p>
          <a:p>
            <a:r>
              <a:rPr lang="en-US" dirty="0"/>
              <a:t>Want to verify this, and perhaps tweak this</a:t>
            </a:r>
          </a:p>
          <a:p>
            <a:r>
              <a:rPr lang="en-US" dirty="0"/>
              <a:t>Perform dense set of points image matching with our reference image</a:t>
            </a:r>
          </a:p>
          <a:p>
            <a:pPr lvl="1"/>
            <a:r>
              <a:rPr lang="en-US" dirty="0"/>
              <a:t>Do for very clean images</a:t>
            </a:r>
          </a:p>
          <a:p>
            <a:pPr lvl="1"/>
            <a:r>
              <a:rPr lang="en-US" dirty="0"/>
              <a:t>Cloud free, lots of good features for matching against</a:t>
            </a:r>
          </a:p>
          <a:p>
            <a:pPr lvl="1"/>
            <a:r>
              <a:rPr lang="en-US" dirty="0"/>
              <a:t>Matching is still a bit noisy, so we look at density plots of the predicted (by camera model) vs ”actual” (as determined by image matching)</a:t>
            </a:r>
          </a:p>
          <a:p>
            <a:pPr lvl="1"/>
            <a:r>
              <a:rPr lang="en-US" dirty="0"/>
              <a:t>A perfect camera, with perfect image matching and perfect data would be a line at a delta of “0”</a:t>
            </a:r>
          </a:p>
        </p:txBody>
      </p:sp>
    </p:spTree>
    <p:extLst>
      <p:ext uri="{BB962C8B-B14F-4D97-AF65-F5344CB8AC3E}">
        <p14:creationId xmlns:p14="http://schemas.microsoft.com/office/powerpoint/2010/main" val="111186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75D1F-D85F-0AAF-9308-078475DF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079"/>
            <a:ext cx="10515600" cy="5611884"/>
          </a:xfrm>
        </p:spPr>
        <p:txBody>
          <a:bodyPr/>
          <a:lstStyle/>
          <a:p>
            <a:r>
              <a:rPr lang="en-US" dirty="0"/>
              <a:t>Selected two scenes from orbit 22204</a:t>
            </a:r>
          </a:p>
          <a:p>
            <a:pPr lvl="1"/>
            <a:r>
              <a:rPr lang="en-US" dirty="0"/>
              <a:t>Large number of </a:t>
            </a:r>
            <a:r>
              <a:rPr lang="en-US" dirty="0" err="1"/>
              <a:t>tiepoints</a:t>
            </a:r>
            <a:r>
              <a:rPr lang="en-US" dirty="0"/>
              <a:t> collected</a:t>
            </a:r>
          </a:p>
          <a:p>
            <a:pPr lvl="2"/>
            <a:r>
              <a:rPr lang="en-US" dirty="0"/>
              <a:t>22,187 for first scene (was 2400 x 1242)</a:t>
            </a:r>
          </a:p>
          <a:p>
            <a:pPr lvl="2"/>
            <a:r>
              <a:rPr lang="en-US" dirty="0"/>
              <a:t>11,424 for second scene (was 1280 x 1242)</a:t>
            </a:r>
          </a:p>
          <a:p>
            <a:r>
              <a:rPr lang="en-US" dirty="0"/>
              <a:t>Looking for patterns in the predicted vs actual</a:t>
            </a:r>
          </a:p>
          <a:p>
            <a:pPr lvl="1"/>
            <a:r>
              <a:rPr lang="en-US" dirty="0"/>
              <a:t>Interested in one sample vs. another</a:t>
            </a:r>
          </a:p>
          <a:p>
            <a:pPr lvl="2"/>
            <a:r>
              <a:rPr lang="en-US" dirty="0" err="1"/>
              <a:t>i.e</a:t>
            </a:r>
            <a:r>
              <a:rPr lang="en-US" dirty="0"/>
              <a:t>, how does pixel sample “</a:t>
            </a:r>
            <a:r>
              <a:rPr lang="en-US" dirty="0" err="1"/>
              <a:t>i</a:t>
            </a:r>
            <a:r>
              <a:rPr lang="en-US" dirty="0"/>
              <a:t>” compares to pixel sample “j”</a:t>
            </a:r>
          </a:p>
          <a:p>
            <a:pPr lvl="1"/>
            <a:r>
              <a:rPr lang="en-US" dirty="0"/>
              <a:t>Caveats </a:t>
            </a:r>
          </a:p>
          <a:p>
            <a:pPr lvl="2"/>
            <a:r>
              <a:rPr lang="en-US" dirty="0"/>
              <a:t>Our reference data isn’t perfect</a:t>
            </a:r>
          </a:p>
          <a:p>
            <a:pPr lvl="2"/>
            <a:r>
              <a:rPr lang="en-US" dirty="0"/>
              <a:t>Also, our DEM isn’t perfect</a:t>
            </a:r>
          </a:p>
          <a:p>
            <a:pPr lvl="1"/>
            <a:r>
              <a:rPr lang="en-US" dirty="0"/>
              <a:t>Looking for gross error (</a:t>
            </a:r>
            <a:r>
              <a:rPr lang="en-US" dirty="0" err="1"/>
              <a:t>e.g</a:t>
            </a:r>
            <a:r>
              <a:rPr lang="en-US" dirty="0"/>
              <a:t>, a smile pattern) – we don’t want to just fit to noise</a:t>
            </a:r>
          </a:p>
        </p:txBody>
      </p:sp>
    </p:spTree>
    <p:extLst>
      <p:ext uri="{BB962C8B-B14F-4D97-AF65-F5344CB8AC3E}">
        <p14:creationId xmlns:p14="http://schemas.microsoft.com/office/powerpoint/2010/main" val="200047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1238</Words>
  <Application>Microsoft Macintosh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EMIT Initial Geolocation</vt:lpstr>
      <vt:lpstr>PowerPoint Presentation</vt:lpstr>
      <vt:lpstr>PowerPoint Presentation</vt:lpstr>
      <vt:lpstr>PowerPoint Presentation</vt:lpstr>
      <vt:lpstr>PowerPoint Presentation</vt:lpstr>
      <vt:lpstr>Interior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EMIT Initial Geolocation</dc:title>
  <dc:creator>Microsoft Office User</dc:creator>
  <cp:lastModifiedBy>Microsoft Office User</cp:lastModifiedBy>
  <cp:revision>7</cp:revision>
  <dcterms:created xsi:type="dcterms:W3CDTF">2022-08-15T19:03:39Z</dcterms:created>
  <dcterms:modified xsi:type="dcterms:W3CDTF">2022-08-19T17:07:29Z</dcterms:modified>
</cp:coreProperties>
</file>