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4165" r:id="rId3"/>
    <p:sldId id="4162" r:id="rId4"/>
    <p:sldId id="4150" r:id="rId5"/>
    <p:sldId id="273" r:id="rId6"/>
    <p:sldId id="274" r:id="rId7"/>
    <p:sldId id="264" r:id="rId8"/>
    <p:sldId id="4161" r:id="rId9"/>
    <p:sldId id="4164" r:id="rId10"/>
    <p:sldId id="257" r:id="rId11"/>
    <p:sldId id="258" r:id="rId12"/>
    <p:sldId id="259" r:id="rId13"/>
    <p:sldId id="260" r:id="rId14"/>
    <p:sldId id="261" r:id="rId15"/>
    <p:sldId id="265" r:id="rId16"/>
    <p:sldId id="266" r:id="rId17"/>
    <p:sldId id="267" r:id="rId18"/>
    <p:sldId id="262" r:id="rId19"/>
    <p:sldId id="263" r:id="rId20"/>
    <p:sldId id="268" r:id="rId21"/>
    <p:sldId id="270" r:id="rId22"/>
    <p:sldId id="27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82335"/>
  </p:normalViewPr>
  <p:slideViewPr>
    <p:cSldViewPr snapToGrid="0" snapToObjects="1">
      <p:cViewPr varScale="1">
        <p:scale>
          <a:sx n="94" d="100"/>
          <a:sy n="94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0EEE8E-0A25-3B4D-81C9-816A47D66F6D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0EF29-BF64-F649-B698-9F173A09C0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334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05590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ANG radiance calibration produces </a:t>
            </a:r>
            <a:r>
              <a:rPr lang="en-US" dirty="0" err="1"/>
              <a:t>rdn</a:t>
            </a:r>
            <a:r>
              <a:rPr lang="en-US" dirty="0"/>
              <a:t> needed for next step</a:t>
            </a:r>
          </a:p>
          <a:p>
            <a:r>
              <a:rPr lang="en-US" dirty="0"/>
              <a:t>aviris_ng_l1a_orbit_pge produces the </a:t>
            </a:r>
            <a:r>
              <a:rPr lang="en-US" dirty="0" err="1"/>
              <a:t>binfac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90EF29-BF64-F649-B698-9F173A09C09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448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4E18E-2FAB-82E5-6F0C-122A87F5A3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3BF1C7-9943-9285-B961-E1D4C2820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3EC76C-B8D3-ABCB-1390-90293A3FB98D}"/>
              </a:ext>
            </a:extLst>
          </p:cNvPr>
          <p:cNvSpPr/>
          <p:nvPr userDrawn="1"/>
        </p:nvSpPr>
        <p:spPr>
          <a:xfrm>
            <a:off x="0" y="805543"/>
            <a:ext cx="11571514" cy="1959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5662197-736D-F9BC-5396-CF526FB18488}"/>
              </a:ext>
            </a:extLst>
          </p:cNvPr>
          <p:cNvCxnSpPr/>
          <p:nvPr userDrawn="1"/>
        </p:nvCxnSpPr>
        <p:spPr>
          <a:xfrm>
            <a:off x="0" y="6251803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091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D7CEB-B278-6C1E-AF2A-DB247B30F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A40BE-AE51-83F5-8D70-8B649220C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0533B-6976-4CD5-8207-11238A41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6C8D95-BCFA-020C-F5E1-31B86459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40BE8-ABE5-A2EC-7A19-DBCEFC3E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03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BECF31A-F9FA-C409-5D21-5CCC2D722C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BA56-DBE1-D7F3-DC80-DA5C96C8C3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3BED3D-0FCF-BEBC-52F7-3A60D4F0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631E0-3AE5-EEBB-8185-7871D8C44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2453D-D01D-ED4E-928F-672E21DE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331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8"/>
          <p:cNvSpPr>
            <a:spLocks noGrp="1" noChangeArrowheads="1"/>
          </p:cNvSpPr>
          <p:nvPr>
            <p:ph type="title"/>
          </p:nvPr>
        </p:nvSpPr>
        <p:spPr bwMode="auto">
          <a:xfrm>
            <a:off x="3849994" y="109819"/>
            <a:ext cx="7306013" cy="69644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86204" tIns="43102" rIns="86204" bIns="43102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096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00F279A-53F5-D1BC-9B5A-B175DDEA8381}"/>
              </a:ext>
            </a:extLst>
          </p:cNvPr>
          <p:cNvSpPr/>
          <p:nvPr userDrawn="1"/>
        </p:nvSpPr>
        <p:spPr>
          <a:xfrm>
            <a:off x="0" y="805543"/>
            <a:ext cx="11517086" cy="283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76905B-61AA-4827-702B-B4ABBC48FF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0C998-F795-9DFF-0B13-A35F55A768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F0CBDB-4D95-DF57-E686-86961AAFC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3D5E3F-EDAC-54D0-FBFA-2CDF67733C8E}"/>
              </a:ext>
            </a:extLst>
          </p:cNvPr>
          <p:cNvCxnSpPr/>
          <p:nvPr userDrawn="1"/>
        </p:nvCxnSpPr>
        <p:spPr>
          <a:xfrm>
            <a:off x="0" y="6251803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11052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1EEAC-FAD4-B7A9-A680-4FA922682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FB5ADA-2BD2-7CD6-9C39-A6CA921D2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EAC38-4626-CEF3-7973-7B852A8E1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AA8F7-7632-708A-9D16-9DF749250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6257E-DBED-475A-FF96-F1FF7EBD9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07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A22B4-2616-1242-10F2-9F806DF55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4FA0-AE15-C73B-B6EB-2F98DD8EA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35BEDC-5D85-7043-781D-6CF67451AF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B3665E-2793-D52B-1D78-6D73943D3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D36F6A-86BB-51FB-455E-94A40A2CA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31C54B-9043-6993-2B55-28FFE096C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84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E606C6-E677-1F04-1742-C8A935E13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47D821-D0ED-3860-A818-27932736B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4F9816-98D1-AD4C-CDBB-BE03AFB1A0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B1C080-9D7E-C808-856F-7D9737FA44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4C56-8F09-67A5-6E6C-86F031841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9C1AEC-24FE-376B-DFEA-B76DF98A2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51F903-50D7-8E02-EC22-1E9D01A5D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10A453-E1FA-ECA5-4383-BE42D3D67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72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DBA59-E531-D77C-9DDA-025F4FF50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76FB87-9130-6E09-BAF6-E3AA3491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2AEAEC-DA0F-ACE6-92BE-237274910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597288-0447-B6BC-89E9-3DA83A3E2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400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6116FE-85E8-6DB6-B901-5838DF1A0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9BD2BA-2AFB-BC38-9A43-9C014DC22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6D20A-3227-15FD-09A2-7F31AFE14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379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49AA2-26A0-AED9-E737-82CDB78E3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76D1E-F6BC-933D-0A18-0DFEBA0FD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94B57-E062-B037-C91A-695334403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7B0C5-6890-F0AE-90F6-6F4950FF4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7EC78B-A796-B27F-154D-1A81C12F2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4AF15-AE51-46C7-952D-619D0BC5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711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66385-708F-EF83-B1E9-D31CEE754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46F4B3-79F1-4541-988B-5DC742E8A0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FF84A1-A7B9-3248-01D8-DA1656FCFA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F2AAF-E86A-D743-5E1E-65586FAD2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6A7204-6022-BF51-D526-30B4E7B95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47AE49-1DD8-BC7C-778C-FC0C11216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3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EA9E22-CCC1-2A72-B445-BE2C8331E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5531D-4F14-4AC3-6360-83ADF91A56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4ED37-2C5C-7248-E6AF-646D675F8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EEF3-3913-D748-B550-05D125823059}" type="datetimeFigureOut">
              <a:rPr lang="en-US" smtClean="0"/>
              <a:t>5/5/22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08233-3360-3AD4-453F-3D0BDAFFF0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B04406-063F-DBC1-6F5F-F3C9CA47A4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F9956F-8573-F142-A098-E684F27A9D6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11" descr="nasa_logo(132x109)-official">
            <a:extLst>
              <a:ext uri="{FF2B5EF4-FFF2-40B4-BE49-F238E27FC236}">
                <a16:creationId xmlns:a16="http://schemas.microsoft.com/office/drawing/2014/main" id="{5494FBD5-5B29-F872-085B-3B1C6A9B09A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9621" y="62407"/>
            <a:ext cx="593592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12">
            <a:extLst>
              <a:ext uri="{FF2B5EF4-FFF2-40B4-BE49-F238E27FC236}">
                <a16:creationId xmlns:a16="http://schemas.microsoft.com/office/drawing/2014/main" id="{B24BF490-E8B6-FD59-FB3C-8690AEED72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69913" y="217487"/>
            <a:ext cx="33401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en-US" sz="800" dirty="0">
                <a:latin typeface="Helvetica" charset="0"/>
              </a:rPr>
              <a:t>National Aeronautics and Space Administration</a:t>
            </a:r>
          </a:p>
          <a:p>
            <a:r>
              <a:rPr lang="en-US" sz="800" b="1" dirty="0">
                <a:solidFill>
                  <a:srgbClr val="FF0000"/>
                </a:solidFill>
                <a:latin typeface="Helvetica" charset="0"/>
              </a:rPr>
              <a:t>Jet Propulsion Laboratory</a:t>
            </a:r>
          </a:p>
          <a:p>
            <a:r>
              <a:rPr lang="en-US" sz="800" b="1" dirty="0">
                <a:latin typeface="Helvetica" charset="0"/>
              </a:rPr>
              <a:t>California Institute of Technology</a:t>
            </a:r>
          </a:p>
        </p:txBody>
      </p:sp>
      <p:sp>
        <p:nvSpPr>
          <p:cNvPr id="9" name="Line 14">
            <a:extLst>
              <a:ext uri="{FF2B5EF4-FFF2-40B4-BE49-F238E27FC236}">
                <a16:creationId xmlns:a16="http://schemas.microsoft.com/office/drawing/2014/main" id="{FBD1B4F0-5D8C-9680-84A1-3927DFB1901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1915885" y="6259513"/>
            <a:ext cx="8686800" cy="0"/>
          </a:xfrm>
          <a:prstGeom prst="line">
            <a:avLst/>
          </a:prstGeom>
          <a:noFill/>
          <a:ln w="317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9CC0E-8C35-0FBB-C41D-D4E7451F1EDC}"/>
              </a:ext>
            </a:extLst>
          </p:cNvPr>
          <p:cNvSpPr txBox="1"/>
          <p:nvPr userDrawn="1"/>
        </p:nvSpPr>
        <p:spPr>
          <a:xfrm>
            <a:off x="2068285" y="6280414"/>
            <a:ext cx="2438400" cy="360099"/>
          </a:xfrm>
          <a:prstGeom prst="rect">
            <a:avLst/>
          </a:prstGeom>
          <a:noFill/>
        </p:spPr>
        <p:txBody>
          <a:bodyPr wrap="square" lIns="18288" tIns="18288" rIns="18288" bIns="18288" rtlCol="0">
            <a:spAutoFit/>
          </a:bodyPr>
          <a:lstStyle/>
          <a:p>
            <a:r>
              <a:rPr lang="en-US" sz="700" dirty="0"/>
              <a:t>The technical data in this document is controlled under the U.S. Export Regulations, release to foreign persons may require an export authorization</a:t>
            </a:r>
          </a:p>
        </p:txBody>
      </p:sp>
      <p:sp>
        <p:nvSpPr>
          <p:cNvPr id="11" name="Text Box 53">
            <a:extLst>
              <a:ext uri="{FF2B5EF4-FFF2-40B4-BE49-F238E27FC236}">
                <a16:creationId xmlns:a16="http://schemas.microsoft.com/office/drawing/2014/main" id="{001FAA2D-2411-6B74-F806-4D3700EEFC1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887685" y="6332538"/>
            <a:ext cx="2514600" cy="182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>
              <a:defRPr/>
            </a:pPr>
            <a:r>
              <a:rPr lang="en-US" altLang="en-US" sz="800" dirty="0"/>
              <a:t>Slide</a:t>
            </a:r>
            <a:r>
              <a:rPr lang="en-US" altLang="en-US" sz="1200" dirty="0"/>
              <a:t> </a:t>
            </a:r>
            <a:fld id="{903714EF-7B3E-4A51-9A8C-0E852340517F}" type="slidenum">
              <a:rPr lang="en-US" altLang="en-US" sz="1200" b="1"/>
              <a:pPr algn="ctr">
                <a:defRPr/>
              </a:pPr>
              <a:t>‹#›</a:t>
            </a:fld>
            <a:endParaRPr lang="en-US" altLang="en-US" sz="800" b="1" dirty="0"/>
          </a:p>
        </p:txBody>
      </p:sp>
      <p:sp>
        <p:nvSpPr>
          <p:cNvPr id="12" name="Line 22">
            <a:extLst>
              <a:ext uri="{FF2B5EF4-FFF2-40B4-BE49-F238E27FC236}">
                <a16:creationId xmlns:a16="http://schemas.microsoft.com/office/drawing/2014/main" id="{7079D451-755D-213A-2FAF-E9294997EF8E}"/>
              </a:ext>
            </a:extLst>
          </p:cNvPr>
          <p:cNvSpPr>
            <a:spLocks noChangeShapeType="1"/>
          </p:cNvSpPr>
          <p:nvPr userDrawn="1"/>
        </p:nvSpPr>
        <p:spPr bwMode="auto">
          <a:xfrm flipV="1">
            <a:off x="39621" y="858836"/>
            <a:ext cx="11216207" cy="88220"/>
          </a:xfrm>
          <a:prstGeom prst="line">
            <a:avLst/>
          </a:prstGeom>
          <a:noFill/>
          <a:ln w="57150" cmpd="thinThick">
            <a:solidFill>
              <a:schemeClr val="bg2"/>
            </a:solidFill>
            <a:round/>
            <a:headEnd/>
            <a:tailEnd/>
          </a:ln>
          <a:effectLst/>
        </p:spPr>
        <p:txBody>
          <a:bodyPr wrap="none" lIns="91434" tIns="45717" rIns="91434" bIns="45717" anchor="ctr"/>
          <a:lstStyle/>
          <a:p>
            <a:pPr>
              <a:defRPr/>
            </a:pP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FD32651-E25A-F1F4-08C8-90C03F782539}"/>
              </a:ext>
            </a:extLst>
          </p:cNvPr>
          <p:cNvCxnSpPr/>
          <p:nvPr userDrawn="1"/>
        </p:nvCxnSpPr>
        <p:spPr>
          <a:xfrm>
            <a:off x="0" y="6251803"/>
            <a:ext cx="12192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95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boost.org/doc/libs/1_79_0/libs/serialization/doc/index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F3821-F5D9-73BF-FA93-69B79719E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SHIFT Camera Calibration and 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D98E7B-31CF-4D91-CFD7-BE12439F5F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r>
              <a:rPr lang="en-US" dirty="0"/>
              <a:t>May 5, 2022</a:t>
            </a:r>
          </a:p>
          <a:p>
            <a:r>
              <a:rPr lang="en-US" dirty="0"/>
              <a:t>Mauricio Hess-Flores</a:t>
            </a:r>
          </a:p>
          <a:p>
            <a:r>
              <a:rPr lang="en-US" dirty="0"/>
              <a:t>Mike Smyth</a:t>
            </a:r>
          </a:p>
        </p:txBody>
      </p:sp>
    </p:spTree>
    <p:extLst>
      <p:ext uri="{BB962C8B-B14F-4D97-AF65-F5344CB8AC3E}">
        <p14:creationId xmlns:p14="http://schemas.microsoft.com/office/powerpoint/2010/main" val="2730484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8B2CE-3B80-A9AF-6191-4C5CD634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2BB6A-4F46-090A-B939-5EBBDA83C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The camera model is traditionally divided into two categories:</a:t>
            </a:r>
          </a:p>
          <a:p>
            <a:pPr lvl="1"/>
            <a:r>
              <a:rPr lang="en-US" dirty="0"/>
              <a:t>The exterior orientation</a:t>
            </a:r>
          </a:p>
          <a:p>
            <a:pPr lvl="2"/>
            <a:r>
              <a:rPr lang="en-US" dirty="0"/>
              <a:t>This is the orientation of the camera relative to the platform we are acquiring data for</a:t>
            </a:r>
          </a:p>
          <a:p>
            <a:pPr lvl="2"/>
            <a:r>
              <a:rPr lang="en-US" dirty="0"/>
              <a:t>For the camera model we are using, this is captured as 3 Euler angles giving the orientation of the camera relative to the INU unit</a:t>
            </a:r>
          </a:p>
          <a:p>
            <a:pPr lvl="1"/>
            <a:r>
              <a:rPr lang="en-US" dirty="0"/>
              <a:t>The interior orientation</a:t>
            </a:r>
          </a:p>
          <a:p>
            <a:pPr lvl="2"/>
            <a:r>
              <a:rPr lang="en-US" dirty="0"/>
              <a:t>This is the internal geometry of the AVIRIS-NG unit</a:t>
            </a:r>
          </a:p>
          <a:p>
            <a:pPr lvl="2"/>
            <a:r>
              <a:rPr lang="en-US" dirty="0"/>
              <a:t>There are a number of ways to capture this but we use a simple description of field alignment model. This gives the equivalent </a:t>
            </a:r>
            <a:r>
              <a:rPr lang="en-US" dirty="0" err="1"/>
              <a:t>x,y</a:t>
            </a:r>
            <a:r>
              <a:rPr lang="en-US" dirty="0"/>
              <a:t> location for each camera sample if we modelled this as a pinhole camera, so in the camera coordinate system a look vector for sample </a:t>
            </a:r>
            <a:r>
              <a:rPr lang="en-US" dirty="0" err="1"/>
              <a:t>i</a:t>
            </a:r>
            <a:r>
              <a:rPr lang="en-US" dirty="0"/>
              <a:t> is given by [</a:t>
            </a:r>
            <a:r>
              <a:rPr lang="en-US" dirty="0" err="1"/>
              <a:t>x_i</a:t>
            </a:r>
            <a:r>
              <a:rPr lang="en-US" dirty="0"/>
              <a:t>, </a:t>
            </a:r>
            <a:r>
              <a:rPr lang="en-US" dirty="0" err="1"/>
              <a:t>y_i</a:t>
            </a:r>
            <a:r>
              <a:rPr lang="en-US" dirty="0"/>
              <a:t>, </a:t>
            </a:r>
            <a:r>
              <a:rPr lang="en-US" dirty="0" err="1"/>
              <a:t>focal_length</a:t>
            </a:r>
            <a:r>
              <a:rPr lang="en-US" dirty="0"/>
              <a:t>].</a:t>
            </a:r>
          </a:p>
          <a:p>
            <a:pPr lvl="2"/>
            <a:r>
              <a:rPr lang="en-US" dirty="0"/>
              <a:t>We capture this as a GLAS/GFM camera model</a:t>
            </a:r>
          </a:p>
          <a:p>
            <a:pPr lvl="3"/>
            <a:r>
              <a:rPr lang="en-US" dirty="0"/>
              <a:t>This is a DOD standard used by the NITF standard file format (Appendix AH of STDI-0002-1).</a:t>
            </a:r>
          </a:p>
          <a:p>
            <a:pPr lvl="3"/>
            <a:r>
              <a:rPr lang="en-US" dirty="0"/>
              <a:t>We don’t actually bother saving this in the NITF format, but we use the same description of the camera because it is a convenient standard (and we already have code in AFIDS/</a:t>
            </a:r>
            <a:r>
              <a:rPr lang="en-US" dirty="0" err="1"/>
              <a:t>GeoCal</a:t>
            </a:r>
            <a:r>
              <a:rPr lang="en-US" dirty="0"/>
              <a:t> to support this)</a:t>
            </a:r>
          </a:p>
          <a:p>
            <a:pPr lvl="2"/>
            <a:r>
              <a:rPr lang="en-US" dirty="0"/>
              <a:t>Save GLAS camera model using boost serialization (</a:t>
            </a:r>
            <a:r>
              <a:rPr lang="en-US" dirty="0">
                <a:hlinkClick r:id="rId2"/>
              </a:rPr>
              <a:t>https://www.boost.org/doc/libs/1_79_0/libs/serialization/doc/index.html</a:t>
            </a:r>
            <a:r>
              <a:rPr lang="en-US" dirty="0"/>
              <a:t>)</a:t>
            </a:r>
          </a:p>
          <a:p>
            <a:pPr lvl="3"/>
            <a:r>
              <a:rPr lang="en-US" dirty="0"/>
              <a:t>XML format that allows generic objects to be written or read from disk</a:t>
            </a:r>
          </a:p>
          <a:p>
            <a:pPr lvl="3"/>
            <a:r>
              <a:rPr lang="en-US" dirty="0"/>
              <a:t>Very much like a python ”pickle” format, or java “serialization” but for low level C++ objects</a:t>
            </a:r>
          </a:p>
          <a:p>
            <a:pPr lvl="3"/>
            <a:r>
              <a:rPr lang="en-US" dirty="0"/>
              <a:t>AFIDS/</a:t>
            </a:r>
            <a:r>
              <a:rPr lang="en-US" dirty="0" err="1"/>
              <a:t>GeoCal</a:t>
            </a:r>
            <a:r>
              <a:rPr lang="en-US" dirty="0"/>
              <a:t> has the machinery in place for this, so in practice this is just a “read” and “write” call on the objects at the python level</a:t>
            </a:r>
          </a:p>
        </p:txBody>
      </p:sp>
    </p:spTree>
    <p:extLst>
      <p:ext uri="{BB962C8B-B14F-4D97-AF65-F5344CB8AC3E}">
        <p14:creationId xmlns:p14="http://schemas.microsoft.com/office/powerpoint/2010/main" val="2277269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4A71F-0659-DE93-57A8-0C67EA670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model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900BA-A442-E684-4C9C-4D3F36FC0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interior orientation is largely static</a:t>
            </a:r>
          </a:p>
          <a:p>
            <a:pPr lvl="1"/>
            <a:r>
              <a:rPr lang="en-US" dirty="0"/>
              <a:t>It is a description of the actual as built camera</a:t>
            </a:r>
          </a:p>
          <a:p>
            <a:pPr lvl="1"/>
            <a:r>
              <a:rPr lang="en-US" dirty="0"/>
              <a:t>Should be stable over time</a:t>
            </a:r>
          </a:p>
          <a:p>
            <a:pPr lvl="1"/>
            <a:r>
              <a:rPr lang="en-US" dirty="0"/>
              <a:t>Worth recalibrating occasionally, but don’t expect to actually change</a:t>
            </a:r>
          </a:p>
          <a:p>
            <a:pPr lvl="1"/>
            <a:r>
              <a:rPr lang="en-US" dirty="0"/>
              <a:t>Focal length is an exception</a:t>
            </a:r>
          </a:p>
          <a:p>
            <a:pPr lvl="2"/>
            <a:r>
              <a:rPr lang="en-US" dirty="0"/>
              <a:t>Often there is a small temperature dependency on focal length (so things swell or shrink slightly as the temperature changes)</a:t>
            </a:r>
          </a:p>
          <a:p>
            <a:pPr lvl="2"/>
            <a:r>
              <a:rPr lang="en-US" dirty="0"/>
              <a:t>Don’t expect huge changes here, but worth updating for each flight</a:t>
            </a:r>
          </a:p>
          <a:p>
            <a:pPr lvl="2"/>
            <a:r>
              <a:rPr lang="en-US" dirty="0"/>
              <a:t>For the SHIFT campaign, saw ~0.09% change in focal length between flight lines – which is not atypical. This is about 1/3 a pixel correction at the edges of the camera</a:t>
            </a:r>
          </a:p>
        </p:txBody>
      </p:sp>
    </p:spTree>
    <p:extLst>
      <p:ext uri="{BB962C8B-B14F-4D97-AF65-F5344CB8AC3E}">
        <p14:creationId xmlns:p14="http://schemas.microsoft.com/office/powerpoint/2010/main" val="33166774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8A113-6CA6-F239-A4DA-0E56C0310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model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56695-FD16-4F97-A1E5-1B1901F5A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Exterior orientation</a:t>
            </a:r>
          </a:p>
          <a:p>
            <a:pPr lvl="1"/>
            <a:r>
              <a:rPr lang="en-US" dirty="0"/>
              <a:t>Do expect this to change</a:t>
            </a:r>
          </a:p>
          <a:p>
            <a:pPr lvl="1"/>
            <a:r>
              <a:rPr lang="en-US" dirty="0"/>
              <a:t>There is often physical coupling between the instrument and the aircraft platform, and things can shift</a:t>
            </a:r>
          </a:p>
          <a:p>
            <a:pPr lvl="1"/>
            <a:r>
              <a:rPr lang="en-US" dirty="0"/>
              <a:t>Don’t expect huge changes – just minor tweaks</a:t>
            </a:r>
          </a:p>
          <a:p>
            <a:pPr lvl="1"/>
            <a:r>
              <a:rPr lang="en-US" dirty="0"/>
              <a:t>Often a bit of a pseudo term.</a:t>
            </a:r>
          </a:p>
          <a:p>
            <a:pPr lvl="2"/>
            <a:r>
              <a:rPr lang="en-US" dirty="0"/>
              <a:t>We can’t cleanly separate slowly varying errors in the INU units measurement of attitude from a change in exterior orientation</a:t>
            </a:r>
          </a:p>
          <a:p>
            <a:pPr lvl="2"/>
            <a:r>
              <a:rPr lang="en-US" dirty="0"/>
              <a:t>Can use the exterior orientation to include both terms</a:t>
            </a:r>
          </a:p>
          <a:p>
            <a:pPr lvl="2"/>
            <a:r>
              <a:rPr lang="en-US" dirty="0"/>
              <a:t>Essentially captures all the error sources in the attitude</a:t>
            </a:r>
          </a:p>
          <a:p>
            <a:pPr lvl="1"/>
            <a:r>
              <a:rPr lang="en-US" dirty="0"/>
              <a:t>For SHIFT campaign, saw ~0.15 degree changes across flight lines (about a 1 pixel correction)</a:t>
            </a:r>
          </a:p>
        </p:txBody>
      </p:sp>
    </p:spTree>
    <p:extLst>
      <p:ext uri="{BB962C8B-B14F-4D97-AF65-F5344CB8AC3E}">
        <p14:creationId xmlns:p14="http://schemas.microsoft.com/office/powerpoint/2010/main" val="9550984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41FF4B-69DC-4FFF-F270-C81E4A530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03FD4-9E92-D9A7-2F0A-6969CC8CE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handle exterior and interior orientation differently</a:t>
            </a:r>
          </a:p>
          <a:p>
            <a:pPr lvl="1"/>
            <a:r>
              <a:rPr lang="en-US" dirty="0"/>
              <a:t>AFIDS/</a:t>
            </a:r>
            <a:r>
              <a:rPr lang="en-US" dirty="0" err="1"/>
              <a:t>GeoCal</a:t>
            </a:r>
            <a:r>
              <a:rPr lang="en-US" dirty="0"/>
              <a:t> uses image matching with a reference image (Sentinel data) to fit the exterior orientation for each flight line</a:t>
            </a:r>
          </a:p>
          <a:p>
            <a:pPr lvl="2"/>
            <a:r>
              <a:rPr lang="en-US" dirty="0"/>
              <a:t>3 Euler angles</a:t>
            </a:r>
          </a:p>
          <a:p>
            <a:pPr lvl="2"/>
            <a:r>
              <a:rPr lang="en-US" dirty="0"/>
              <a:t>Focal length (although this is interior orientation, it often gets treated like the exterior orientation</a:t>
            </a:r>
          </a:p>
          <a:p>
            <a:pPr lvl="1"/>
            <a:r>
              <a:rPr lang="en-US" dirty="0"/>
              <a:t>Interior orientation is frequently calibrated in the lab</a:t>
            </a:r>
          </a:p>
          <a:p>
            <a:pPr lvl="2"/>
            <a:r>
              <a:rPr lang="en-US" dirty="0"/>
              <a:t>E.g., Collimator used to measure pixel field angles</a:t>
            </a:r>
          </a:p>
          <a:p>
            <a:pPr lvl="2"/>
            <a:r>
              <a:rPr lang="en-US" dirty="0"/>
              <a:t>EMIT/ECOSTRESS each had optical engineer supply a spreadsheet with field angles</a:t>
            </a:r>
          </a:p>
          <a:p>
            <a:pPr lvl="1"/>
            <a:r>
              <a:rPr lang="en-US" dirty="0"/>
              <a:t>AVIRIS-NG apparently did not have this performed</a:t>
            </a:r>
          </a:p>
          <a:p>
            <a:pPr lvl="2"/>
            <a:r>
              <a:rPr lang="en-US" dirty="0"/>
              <a:t>At least Phil couldn’t find lab measurements</a:t>
            </a:r>
          </a:p>
        </p:txBody>
      </p:sp>
    </p:spTree>
    <p:extLst>
      <p:ext uri="{BB962C8B-B14F-4D97-AF65-F5344CB8AC3E}">
        <p14:creationId xmlns:p14="http://schemas.microsoft.com/office/powerpoint/2010/main" val="24584092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4AB71-A573-DBB6-DC7F-77BE5E0A6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D68F79-6320-BDF3-D89F-D37F7386E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Previous camera calibrations appear to have been performed using ground control points</a:t>
            </a:r>
          </a:p>
          <a:p>
            <a:pPr lvl="1"/>
            <a:r>
              <a:rPr lang="en-US" dirty="0"/>
              <a:t>Not sure if this was automated or manual</a:t>
            </a:r>
          </a:p>
          <a:p>
            <a:r>
              <a:rPr lang="en-US" dirty="0"/>
              <a:t>Data for this is at </a:t>
            </a:r>
            <a:r>
              <a:rPr lang="en-US" dirty="0" err="1"/>
              <a:t>aviris_ng_support</a:t>
            </a:r>
            <a:r>
              <a:rPr lang="en-US" dirty="0"/>
              <a:t>/</a:t>
            </a:r>
            <a:r>
              <a:rPr lang="en-US" dirty="0" err="1"/>
              <a:t>camera_model_historical</a:t>
            </a:r>
            <a:endParaRPr lang="en-US" dirty="0"/>
          </a:p>
          <a:p>
            <a:r>
              <a:rPr lang="en-US" dirty="0"/>
              <a:t>Initial used 2017 camera model, but found significant misregistration</a:t>
            </a:r>
          </a:p>
          <a:p>
            <a:pPr lvl="1"/>
            <a:r>
              <a:rPr lang="en-US" dirty="0"/>
              <a:t>5-8 pixel co-registration errors at the edges of the camera</a:t>
            </a:r>
          </a:p>
          <a:p>
            <a:r>
              <a:rPr lang="en-US" dirty="0"/>
              <a:t>Not sure if the data was just registered badly, or if something has changed.</a:t>
            </a:r>
          </a:p>
          <a:p>
            <a:r>
              <a:rPr lang="en-US" dirty="0"/>
              <a:t>Field alignment shown in the next few slides</a:t>
            </a:r>
          </a:p>
        </p:txBody>
      </p:sp>
    </p:spTree>
    <p:extLst>
      <p:ext uri="{BB962C8B-B14F-4D97-AF65-F5344CB8AC3E}">
        <p14:creationId xmlns:p14="http://schemas.microsoft.com/office/powerpoint/2010/main" val="38740681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195" y="1680452"/>
            <a:ext cx="5815609" cy="4361707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FFD20FF-64DF-9CB4-8F4E-73124E8AD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784" y="1492680"/>
            <a:ext cx="5908431" cy="4431323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CD22DC3-2214-B40B-C215-D5CEFA0CC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352" y="1532331"/>
            <a:ext cx="6051295" cy="453847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CE14677-E103-DD37-872D-1A448DCB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F3C4B-6D1A-D131-8DD9-75C3DB16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interior orientation calibration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9770C-EE04-ACDB-BB5B-EF7622FB5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decided we needed to recalibrate this</a:t>
            </a:r>
          </a:p>
          <a:p>
            <a:pPr lvl="1"/>
            <a:r>
              <a:rPr lang="en-US" dirty="0"/>
              <a:t>Use automated tie-point collection between “tie lines”</a:t>
            </a:r>
          </a:p>
          <a:p>
            <a:pPr lvl="1"/>
            <a:r>
              <a:rPr lang="en-US" dirty="0"/>
              <a:t>Selected 3 lines to calibrate with:</a:t>
            </a:r>
          </a:p>
          <a:p>
            <a:pPr lvl="2"/>
            <a:r>
              <a:rPr lang="en-US" dirty="0"/>
              <a:t>ang20220224t204803</a:t>
            </a:r>
          </a:p>
          <a:p>
            <a:pPr lvl="2"/>
            <a:r>
              <a:rPr lang="en-US" dirty="0"/>
              <a:t>ang20220224t211618</a:t>
            </a:r>
          </a:p>
          <a:p>
            <a:pPr lvl="2"/>
            <a:r>
              <a:rPr lang="en-US" dirty="0"/>
              <a:t>ang20220224t223027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The third line is perpendicular to the other two, see the footprint in the next slide</a:t>
            </a:r>
          </a:p>
        </p:txBody>
      </p:sp>
    </p:spTree>
    <p:extLst>
      <p:ext uri="{BB962C8B-B14F-4D97-AF65-F5344CB8AC3E}">
        <p14:creationId xmlns:p14="http://schemas.microsoft.com/office/powerpoint/2010/main" val="15541622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F90C7-1F79-6DDF-903E-C9F4C37B4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274" y="1931398"/>
            <a:ext cx="5763452" cy="383635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5DBC15-8537-675E-7B65-BCB4A73F6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27" y="365125"/>
            <a:ext cx="10768083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Camera interior orientation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65213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402D8-AE91-E764-1689-02AB4E0B8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81AF6-2037-D07E-4DB3-874662731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Programs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Deliverables</a:t>
            </a:r>
          </a:p>
          <a:p>
            <a:r>
              <a:rPr lang="en-US" dirty="0"/>
              <a:t>Camera model</a:t>
            </a:r>
          </a:p>
          <a:p>
            <a:r>
              <a:rPr lang="en-US" dirty="0"/>
              <a:t>Camera calibration</a:t>
            </a:r>
          </a:p>
          <a:p>
            <a:pPr lvl="1"/>
            <a:r>
              <a:rPr lang="en-US" dirty="0"/>
              <a:t>Camera interior orientation calibration</a:t>
            </a:r>
          </a:p>
          <a:p>
            <a:r>
              <a:rPr lang="en-US" dirty="0"/>
              <a:t>Camera calibration results</a:t>
            </a:r>
          </a:p>
        </p:txBody>
      </p:sp>
    </p:spTree>
    <p:extLst>
      <p:ext uri="{BB962C8B-B14F-4D97-AF65-F5344CB8AC3E}">
        <p14:creationId xmlns:p14="http://schemas.microsoft.com/office/powerpoint/2010/main" val="14360630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6799-E8CA-0D0B-6C1F-A6FA39F00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65125"/>
            <a:ext cx="10836322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Camera interior orientation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98194B-1EB3-311A-9AA9-9B4912F180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Calibration</a:t>
            </a:r>
          </a:p>
          <a:p>
            <a:pPr lvl="1"/>
            <a:r>
              <a:rPr lang="en-US" dirty="0"/>
              <a:t>Have a short program at </a:t>
            </a:r>
            <a:r>
              <a:rPr lang="en-US" dirty="0" err="1"/>
              <a:t>aviris_ng_support</a:t>
            </a:r>
            <a:r>
              <a:rPr lang="en-US" dirty="0"/>
              <a:t>/</a:t>
            </a:r>
            <a:r>
              <a:rPr lang="en-US" dirty="0" err="1"/>
              <a:t>fit_camera.py</a:t>
            </a:r>
            <a:r>
              <a:rPr lang="en-US" dirty="0"/>
              <a:t> that created a camera model fitting these tie lines</a:t>
            </a:r>
          </a:p>
          <a:p>
            <a:pPr lvl="2"/>
            <a:r>
              <a:rPr lang="en-US" dirty="0"/>
              <a:t>Image matching between lines to create tie-points</a:t>
            </a:r>
          </a:p>
          <a:p>
            <a:pPr lvl="2"/>
            <a:r>
              <a:rPr lang="en-US" dirty="0"/>
              <a:t>Fit camera model so tie-points match between the line</a:t>
            </a:r>
          </a:p>
          <a:p>
            <a:pPr lvl="2"/>
            <a:r>
              <a:rPr lang="en-US" dirty="0"/>
              <a:t>The data was smoothed by fitting it to a 5</a:t>
            </a:r>
            <a:r>
              <a:rPr lang="en-US" baseline="30000" dirty="0"/>
              <a:t>th</a:t>
            </a:r>
            <a:r>
              <a:rPr lang="en-US" dirty="0"/>
              <a:t> order Chebyshev polynomial in the X and Y direction</a:t>
            </a:r>
          </a:p>
          <a:p>
            <a:pPr lvl="1"/>
            <a:r>
              <a:rPr lang="en-US" dirty="0"/>
              <a:t>Results in </a:t>
            </a:r>
            <a:r>
              <a:rPr lang="en-US" dirty="0" err="1"/>
              <a:t>aviris_ng_support</a:t>
            </a:r>
            <a:r>
              <a:rPr lang="en-US" dirty="0"/>
              <a:t>/</a:t>
            </a:r>
            <a:r>
              <a:rPr lang="en-US" dirty="0" err="1"/>
              <a:t>camera_model_fitted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083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4553" y="1453660"/>
            <a:ext cx="6142893" cy="460717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58733AE-6DC3-9C7E-4C6C-0CEB62B1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684" y="365125"/>
            <a:ext cx="10809026" cy="1325563"/>
          </a:xfrm>
        </p:spPr>
        <p:txBody>
          <a:bodyPr/>
          <a:lstStyle/>
          <a:p>
            <a:pPr algn="ctr"/>
            <a:r>
              <a:rPr lang="en-US" b="1" dirty="0">
                <a:latin typeface="+mn-lt"/>
              </a:rPr>
              <a:t>Camera interior orientation calibration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3F637-1A52-E0F7-03E1-DDBD3B15D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Camera calibration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9830BE-D471-689B-33F3-690348AA26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783"/>
            <a:ext cx="10515600" cy="4351338"/>
          </a:xfrm>
        </p:spPr>
        <p:txBody>
          <a:bodyPr/>
          <a:lstStyle/>
          <a:p>
            <a:r>
              <a:rPr lang="en-US" dirty="0"/>
              <a:t>It is a bit hard to interpret the field alignment plots directly, but we can calculate the difference in pixels between the 2017 camera calibration and our 2022 calibration: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B64655E8-D15C-9AA5-D2A3-DB95E8CDA6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5328" y="2614945"/>
            <a:ext cx="4401344" cy="352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2086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0">
            <a:extLst>
              <a:ext uri="{FF2B5EF4-FFF2-40B4-BE49-F238E27FC236}">
                <a16:creationId xmlns:a16="http://schemas.microsoft.com/office/drawing/2014/main" id="{974012A3-FF2C-8968-3C16-366192436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3D6D83-48B6-F140-9614-00D9E42E49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SHIFT Campaign</a:t>
            </a:r>
          </a:p>
          <a:p>
            <a:pPr lvl="1"/>
            <a:r>
              <a:rPr lang="en-US" dirty="0"/>
              <a:t>Observe the same area at a high temporal frequency</a:t>
            </a:r>
          </a:p>
          <a:p>
            <a:pPr lvl="2"/>
            <a:r>
              <a:rPr lang="en-US" dirty="0"/>
              <a:t>First flight ~ </a:t>
            </a:r>
            <a:r>
              <a:rPr lang="en-US" dirty="0" err="1"/>
              <a:t>Feburary</a:t>
            </a:r>
            <a:r>
              <a:rPr lang="en-US" dirty="0"/>
              <a:t> 23; 8 weeks of flights, roughly 1 a week</a:t>
            </a:r>
          </a:p>
          <a:p>
            <a:pPr lvl="2"/>
            <a:endParaRPr lang="en-US" dirty="0"/>
          </a:p>
          <a:p>
            <a:r>
              <a:rPr lang="en-US" dirty="0"/>
              <a:t>AVIRIS-NG camera characteristics</a:t>
            </a:r>
          </a:p>
          <a:p>
            <a:pPr lvl="1"/>
            <a:r>
              <a:rPr lang="en-US" dirty="0"/>
              <a:t>Push broom camera</a:t>
            </a:r>
          </a:p>
          <a:p>
            <a:pPr lvl="1"/>
            <a:r>
              <a:rPr lang="en-US" dirty="0"/>
              <a:t>640 samples, with 598 included after trimming shielded pixels (?)</a:t>
            </a:r>
          </a:p>
          <a:p>
            <a:pPr lvl="1"/>
            <a:r>
              <a:rPr lang="en-US" dirty="0"/>
              <a:t>481 bands</a:t>
            </a:r>
          </a:p>
          <a:p>
            <a:pPr lvl="1"/>
            <a:r>
              <a:rPr lang="en-US" dirty="0"/>
              <a:t>365 nm – 2504 nm (?)</a:t>
            </a:r>
          </a:p>
          <a:p>
            <a:pPr lvl="1"/>
            <a:r>
              <a:rPr lang="en-US" dirty="0"/>
              <a:t>Line and sample pitch 27 microns</a:t>
            </a:r>
          </a:p>
          <a:p>
            <a:pPr lvl="1"/>
            <a:r>
              <a:rPr lang="en-US" dirty="0"/>
              <a:t>Focal length ~27 mm (?)</a:t>
            </a:r>
          </a:p>
          <a:p>
            <a:pPr lvl="1"/>
            <a:r>
              <a:rPr lang="en-US" dirty="0"/>
              <a:t>Time between lines – 0.0927 seconds (?)</a:t>
            </a:r>
          </a:p>
          <a:p>
            <a:pPr lvl="1"/>
            <a:r>
              <a:rPr lang="en-US" dirty="0"/>
              <a:t>About 5 meter resolution on the ground for expected aircraft height (?)</a:t>
            </a:r>
          </a:p>
          <a:p>
            <a:pPr lvl="1"/>
            <a:endParaRPr lang="en-US" dirty="0"/>
          </a:p>
          <a:p>
            <a:r>
              <a:rPr lang="en-US" dirty="0"/>
              <a:t>Goal</a:t>
            </a:r>
          </a:p>
          <a:p>
            <a:pPr lvl="1"/>
            <a:r>
              <a:rPr lang="en-US" dirty="0"/>
              <a:t>Adapt existing AFIDS/</a:t>
            </a:r>
            <a:r>
              <a:rPr lang="en-US" dirty="0" err="1"/>
              <a:t>GeoCal</a:t>
            </a:r>
            <a:r>
              <a:rPr lang="en-US" dirty="0"/>
              <a:t>/EMIT software and support geolocation processing for the SHIFT Air Campaign</a:t>
            </a:r>
          </a:p>
          <a:p>
            <a:pPr lvl="1"/>
            <a:r>
              <a:rPr lang="en-US" dirty="0"/>
              <a:t>Include use of ground truth to improve geolocation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896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BFFDF-399D-380E-18D2-CF25B5415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code essentially does this at a high level:</a:t>
            </a:r>
          </a:p>
          <a:p>
            <a:pPr lvl="1"/>
            <a:endParaRPr lang="en-US" dirty="0"/>
          </a:p>
          <a:p>
            <a:r>
              <a:rPr lang="en-US" sz="2400" dirty="0"/>
              <a:t>Loads raw data plus GPS/PPS files and computes orbit information</a:t>
            </a:r>
          </a:p>
          <a:p>
            <a:endParaRPr lang="en-US" sz="2400" dirty="0"/>
          </a:p>
          <a:p>
            <a:r>
              <a:rPr lang="en-US" sz="2400" dirty="0"/>
              <a:t>Creates an image-ground connection (IGC) and projects to the surface</a:t>
            </a:r>
          </a:p>
          <a:p>
            <a:endParaRPr lang="en-US" sz="2400" dirty="0"/>
          </a:p>
          <a:p>
            <a:r>
              <a:rPr lang="en-US" sz="2400" dirty="0"/>
              <a:t>Does </a:t>
            </a:r>
            <a:r>
              <a:rPr lang="en-US" sz="2400" dirty="0" err="1"/>
              <a:t>tiepointing</a:t>
            </a:r>
            <a:r>
              <a:rPr lang="en-US" sz="2400" dirty="0"/>
              <a:t>/matching over chunks of 1000 lines each and fits for exterior orientation (focal length and Euler angles)</a:t>
            </a:r>
          </a:p>
          <a:p>
            <a:endParaRPr lang="en-US" sz="2400" dirty="0"/>
          </a:p>
          <a:p>
            <a:r>
              <a:rPr lang="en-US" sz="2400" dirty="0"/>
              <a:t>Creates LOC/IGM/OBS output files (GLT still pending)</a:t>
            </a:r>
          </a:p>
          <a:p>
            <a:endParaRPr lang="en-US" dirty="0"/>
          </a:p>
        </p:txBody>
      </p:sp>
      <p:sp>
        <p:nvSpPr>
          <p:cNvPr id="4" name="Content Placeholder 9">
            <a:extLst>
              <a:ext uri="{FF2B5EF4-FFF2-40B4-BE49-F238E27FC236}">
                <a16:creationId xmlns:a16="http://schemas.microsoft.com/office/drawing/2014/main" id="{C041D9E6-455F-9E40-B91B-4593F2C58300}"/>
              </a:ext>
            </a:extLst>
          </p:cNvPr>
          <p:cNvSpPr txBox="1">
            <a:spLocks/>
          </p:cNvSpPr>
          <p:nvPr/>
        </p:nvSpPr>
        <p:spPr>
          <a:xfrm>
            <a:off x="2620052" y="1571975"/>
            <a:ext cx="7028507" cy="4156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endParaRPr lang="en-US" sz="1308" dirty="0"/>
          </a:p>
          <a:p>
            <a:pPr lvl="1"/>
            <a:endParaRPr lang="en-US" sz="1636" dirty="0"/>
          </a:p>
          <a:p>
            <a:pPr marL="0" indent="0">
              <a:buNone/>
            </a:pPr>
            <a:endParaRPr lang="en-US" sz="1636" dirty="0"/>
          </a:p>
          <a:p>
            <a:endParaRPr lang="en-US" sz="2291" dirty="0"/>
          </a:p>
        </p:txBody>
      </p:sp>
    </p:spTree>
    <p:extLst>
      <p:ext uri="{BB962C8B-B14F-4D97-AF65-F5344CB8AC3E}">
        <p14:creationId xmlns:p14="http://schemas.microsoft.com/office/powerpoint/2010/main" val="2238676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55A10-8B84-409B-8DE2-00C4ABF5B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4EA80-FB50-AE19-AC43-7F38AB3B4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l1b_geo directory:</a:t>
            </a:r>
          </a:p>
          <a:p>
            <a:pPr lvl="1"/>
            <a:r>
              <a:rPr lang="en-US" dirty="0"/>
              <a:t>aviris_ng_l1a_orbit_process</a:t>
            </a:r>
          </a:p>
          <a:p>
            <a:pPr lvl="2"/>
            <a:r>
              <a:rPr lang="en-US" dirty="0"/>
              <a:t>Generates the orbit and time table information from the raw input data</a:t>
            </a:r>
          </a:p>
          <a:p>
            <a:pPr lvl="1"/>
            <a:r>
              <a:rPr lang="en-US" dirty="0" err="1"/>
              <a:t>aviris_ng_geo_process</a:t>
            </a:r>
            <a:endParaRPr lang="en-US" dirty="0"/>
          </a:p>
          <a:p>
            <a:pPr lvl="2"/>
            <a:r>
              <a:rPr lang="en-US" dirty="0"/>
              <a:t>Performs image matching to fit the exterior orientation, generates “loc” and “</a:t>
            </a:r>
            <a:r>
              <a:rPr lang="en-US" dirty="0" err="1"/>
              <a:t>obs</a:t>
            </a:r>
            <a:r>
              <a:rPr lang="en-US" dirty="0"/>
              <a:t>” files</a:t>
            </a:r>
          </a:p>
          <a:p>
            <a:pPr lvl="1"/>
            <a:r>
              <a:rPr lang="en-US" dirty="0"/>
              <a:t>l1b_project</a:t>
            </a:r>
          </a:p>
          <a:p>
            <a:pPr lvl="2"/>
            <a:r>
              <a:rPr lang="en-US" dirty="0"/>
              <a:t>Produces orthorectified map projected data, both </a:t>
            </a:r>
            <a:r>
              <a:rPr lang="en-US" dirty="0" err="1"/>
              <a:t>geotiff</a:t>
            </a:r>
            <a:r>
              <a:rPr lang="en-US" dirty="0"/>
              <a:t> and ERDAS imagine format</a:t>
            </a:r>
          </a:p>
          <a:p>
            <a:endParaRPr lang="en-US" dirty="0"/>
          </a:p>
          <a:p>
            <a:r>
              <a:rPr lang="en-US" dirty="0"/>
              <a:t>These are the “real” production programs, and should be stable and reusable</a:t>
            </a:r>
          </a:p>
        </p:txBody>
      </p:sp>
    </p:spTree>
    <p:extLst>
      <p:ext uri="{BB962C8B-B14F-4D97-AF65-F5344CB8AC3E}">
        <p14:creationId xmlns:p14="http://schemas.microsoft.com/office/powerpoint/2010/main" val="1278600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BA36B-F574-2CA1-1F4C-C0C2C348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Programs (</a:t>
            </a:r>
            <a:r>
              <a:rPr lang="en-US" b="1" dirty="0" err="1">
                <a:latin typeface="+mn-lt"/>
              </a:rPr>
              <a:t>cont</a:t>
            </a:r>
            <a:r>
              <a:rPr lang="en-US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9C4B7-1F0D-37D9-0CCF-DCD4E56ED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addition, have </a:t>
            </a:r>
            <a:r>
              <a:rPr lang="en-US" dirty="0" err="1"/>
              <a:t>aviris_ng_support</a:t>
            </a:r>
            <a:r>
              <a:rPr lang="en-US" dirty="0"/>
              <a:t> directory</a:t>
            </a:r>
          </a:p>
          <a:p>
            <a:pPr lvl="1"/>
            <a:r>
              <a:rPr lang="en-US" dirty="0"/>
              <a:t>This is support scripts, analysis tools, </a:t>
            </a:r>
            <a:r>
              <a:rPr lang="en-US" dirty="0" err="1"/>
              <a:t>etc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run_l1a – script to submit l1a jobs to </a:t>
            </a:r>
            <a:r>
              <a:rPr lang="en-US" dirty="0" err="1"/>
              <a:t>slurm</a:t>
            </a:r>
            <a:endParaRPr lang="en-US" dirty="0"/>
          </a:p>
          <a:p>
            <a:r>
              <a:rPr lang="en-US" dirty="0" err="1"/>
              <a:t>run_geo</a:t>
            </a:r>
            <a:r>
              <a:rPr lang="en-US" dirty="0"/>
              <a:t> -  script to submit geo jobs to </a:t>
            </a:r>
            <a:r>
              <a:rPr lang="en-US" dirty="0" err="1"/>
              <a:t>slurm</a:t>
            </a:r>
            <a:r>
              <a:rPr lang="en-US" dirty="0"/>
              <a:t>, and also run l1b_project</a:t>
            </a:r>
          </a:p>
          <a:p>
            <a:r>
              <a:rPr lang="en-US" dirty="0" err="1"/>
              <a:t>create_footprint.sh</a:t>
            </a:r>
            <a:r>
              <a:rPr lang="en-US" dirty="0"/>
              <a:t> – create footprint </a:t>
            </a:r>
            <a:r>
              <a:rPr lang="en-US" dirty="0" err="1"/>
              <a:t>shp</a:t>
            </a:r>
            <a:r>
              <a:rPr lang="en-US" dirty="0"/>
              <a:t> files to look at where all the AVIRIS-NG data is</a:t>
            </a:r>
          </a:p>
          <a:p>
            <a:r>
              <a:rPr lang="en-US" dirty="0" err="1"/>
              <a:t>summarize_aviris_geo_run</a:t>
            </a:r>
            <a:r>
              <a:rPr lang="en-US" dirty="0"/>
              <a:t> – summarize a single flight line of data</a:t>
            </a:r>
          </a:p>
          <a:p>
            <a:r>
              <a:rPr lang="en-US" dirty="0" err="1"/>
              <a:t>summarize_avirs_geo</a:t>
            </a:r>
            <a:r>
              <a:rPr lang="en-US" dirty="0"/>
              <a:t> – collect all the data into a single spreadsheet</a:t>
            </a:r>
          </a:p>
        </p:txBody>
      </p:sp>
    </p:spTree>
    <p:extLst>
      <p:ext uri="{BB962C8B-B14F-4D97-AF65-F5344CB8AC3E}">
        <p14:creationId xmlns:p14="http://schemas.microsoft.com/office/powerpoint/2010/main" val="1198202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8BB79-07D3-8E0E-6A8E-733E3A574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Programs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E09A-DF4E-2349-9F06-625BCA843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Assumptions: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Our automated software uses ground truth to remove slowly varying errors in ephemeris/attitude/camera exterior orientation</a:t>
            </a:r>
          </a:p>
          <a:p>
            <a:pPr lvl="1"/>
            <a:r>
              <a:rPr lang="en-US" dirty="0"/>
              <a:t>We can’t do much for short term jitter (</a:t>
            </a:r>
            <a:r>
              <a:rPr lang="en-US" dirty="0" err="1"/>
              <a:t>e.g</a:t>
            </a:r>
            <a:r>
              <a:rPr lang="en-US" dirty="0"/>
              <a:t>, line to line variation), and need to be able to match with the surface</a:t>
            </a:r>
          </a:p>
          <a:p>
            <a:pPr lvl="2"/>
            <a:r>
              <a:rPr lang="en-US" dirty="0"/>
              <a:t>Can’t do much with clouds or water or feature-less areas</a:t>
            </a:r>
          </a:p>
          <a:p>
            <a:pPr lvl="2"/>
            <a:r>
              <a:rPr lang="en-US" dirty="0"/>
              <a:t>Can interpolate/extrapolate corrections for other areas of a flight</a:t>
            </a:r>
          </a:p>
          <a:p>
            <a:pPr lvl="1"/>
            <a:r>
              <a:rPr lang="en-US" dirty="0"/>
              <a:t>Easiest and first implemented is static corrections</a:t>
            </a:r>
          </a:p>
          <a:p>
            <a:pPr lvl="2"/>
            <a:r>
              <a:rPr lang="en-US" dirty="0"/>
              <a:t>Orientation of camera to aircraft – tends to change from one flight to the next but is pretty much constant for a flight</a:t>
            </a:r>
          </a:p>
          <a:p>
            <a:pPr lvl="1"/>
            <a:r>
              <a:rPr lang="en-US" dirty="0"/>
              <a:t>Then correct slowly varying</a:t>
            </a:r>
          </a:p>
          <a:p>
            <a:pPr lvl="2"/>
            <a:r>
              <a:rPr lang="en-US" dirty="0"/>
              <a:t>Attitude errors tend to be highly correlated over short time scale (since the instrument actually measure attitude rate, and error comes from integrating the rates over time)</a:t>
            </a:r>
          </a:p>
          <a:p>
            <a:pPr lvl="2"/>
            <a:r>
              <a:rPr lang="en-US" dirty="0"/>
              <a:t>Do a simple model of fitting attitude correction for fixed time interval and interpolate correction for times in between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B8D85-1399-A247-B125-E29F1C471EE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C0BF99-1F15-3F47-93DF-C19FDBCAD18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749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F138BEBC-7F41-0247-8131-1CBCF4D6E9C9}"/>
              </a:ext>
            </a:extLst>
          </p:cNvPr>
          <p:cNvSpPr txBox="1">
            <a:spLocks/>
          </p:cNvSpPr>
          <p:nvPr/>
        </p:nvSpPr>
        <p:spPr>
          <a:xfrm>
            <a:off x="2620052" y="1571975"/>
            <a:ext cx="7028507" cy="41562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291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80C7966E-CE30-9FB0-DDDB-4E96F0F44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Data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4C559340-D3BA-1F99-1093-6687CA4BB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dirty="0"/>
              <a:t>Shift file lists here: /</a:t>
            </a:r>
            <a:r>
              <a:rPr lang="en-US" sz="2200" dirty="0" err="1"/>
              <a:t>beegfs</a:t>
            </a:r>
            <a:r>
              <a:rPr lang="en-US" sz="2200" dirty="0"/>
              <a:t>/scratch/</a:t>
            </a:r>
            <a:r>
              <a:rPr lang="en-US" sz="2200" dirty="0" err="1"/>
              <a:t>brodrick</a:t>
            </a:r>
            <a:r>
              <a:rPr lang="en-US" sz="2200" dirty="0"/>
              <a:t>/shift/</a:t>
            </a:r>
            <a:r>
              <a:rPr lang="en-US" sz="2200" dirty="0" err="1"/>
              <a:t>line_lists</a:t>
            </a:r>
            <a:r>
              <a:rPr lang="en-US" sz="2200" dirty="0"/>
              <a:t>/</a:t>
            </a:r>
          </a:p>
          <a:p>
            <a:pPr lvl="1"/>
            <a:r>
              <a:rPr lang="en-US" sz="1800" dirty="0"/>
              <a:t>Broken out by all lines, aquatic, tie, and ‘box’  </a:t>
            </a:r>
          </a:p>
          <a:p>
            <a:endParaRPr lang="en-US" sz="2200" dirty="0"/>
          </a:p>
          <a:p>
            <a:r>
              <a:rPr lang="en-US" sz="2200" dirty="0"/>
              <a:t>Raw, </a:t>
            </a:r>
            <a:r>
              <a:rPr lang="en-US" sz="2200" dirty="0" err="1"/>
              <a:t>pps</a:t>
            </a:r>
            <a:r>
              <a:rPr lang="en-US" sz="2200" dirty="0"/>
              <a:t>, and </a:t>
            </a:r>
            <a:r>
              <a:rPr lang="en-US" sz="2200" dirty="0" err="1"/>
              <a:t>gps</a:t>
            </a:r>
            <a:r>
              <a:rPr lang="en-US" sz="2200" dirty="0"/>
              <a:t> files: /</a:t>
            </a:r>
            <a:r>
              <a:rPr lang="en-US" sz="2200" dirty="0" err="1"/>
              <a:t>beegfs</a:t>
            </a:r>
            <a:r>
              <a:rPr lang="en-US" sz="2200" dirty="0"/>
              <a:t>/store/ang/y22/raw/</a:t>
            </a:r>
          </a:p>
          <a:p>
            <a:r>
              <a:rPr lang="en-US" sz="2200" dirty="0"/>
              <a:t>.</a:t>
            </a:r>
            <a:r>
              <a:rPr lang="en-US" sz="2200" dirty="0" err="1"/>
              <a:t>npy</a:t>
            </a:r>
            <a:r>
              <a:rPr lang="en-US" sz="2200" dirty="0"/>
              <a:t> files:/</a:t>
            </a:r>
            <a:r>
              <a:rPr lang="en-US" sz="2200" dirty="0" err="1"/>
              <a:t>beegfs</a:t>
            </a:r>
            <a:r>
              <a:rPr lang="en-US" sz="2200" dirty="0"/>
              <a:t>/scratch/</a:t>
            </a:r>
            <a:r>
              <a:rPr lang="en-US" sz="2200" dirty="0" err="1"/>
              <a:t>brodrick</a:t>
            </a:r>
            <a:r>
              <a:rPr lang="en-US" sz="2200" dirty="0"/>
              <a:t>/shift/</a:t>
            </a:r>
            <a:r>
              <a:rPr lang="en-US" sz="2200" dirty="0" err="1"/>
              <a:t>geotest</a:t>
            </a:r>
            <a:r>
              <a:rPr lang="en-US" sz="2200" dirty="0"/>
              <a:t>/</a:t>
            </a:r>
          </a:p>
          <a:p>
            <a:r>
              <a:rPr lang="en-US" sz="2200" dirty="0"/>
              <a:t>Clip files: /</a:t>
            </a:r>
            <a:r>
              <a:rPr lang="en-US" sz="2200" dirty="0" err="1"/>
              <a:t>beegfs</a:t>
            </a:r>
            <a:r>
              <a:rPr lang="en-US" sz="2200" dirty="0"/>
              <a:t>/store/ang/y22/</a:t>
            </a:r>
            <a:r>
              <a:rPr lang="en-US" sz="2200" dirty="0" err="1"/>
              <a:t>rdn</a:t>
            </a:r>
            <a:r>
              <a:rPr lang="en-US" sz="2200" dirty="0"/>
              <a:t>/[FID]_rdn_v2z4_clip</a:t>
            </a:r>
          </a:p>
          <a:p>
            <a:pPr lvl="1"/>
            <a:r>
              <a:rPr lang="en-US" sz="1700" dirty="0"/>
              <a:t>The clip files are radiance products from the ANG workflow - they’re calibrated radiance outputs, where FID corresponds to the same FIDs as used for the raw, </a:t>
            </a:r>
            <a:r>
              <a:rPr lang="en-US" sz="1700" dirty="0" err="1"/>
              <a:t>pps</a:t>
            </a:r>
            <a:r>
              <a:rPr lang="en-US" sz="1700" dirty="0"/>
              <a:t>, and </a:t>
            </a:r>
            <a:r>
              <a:rPr lang="en-US" sz="1700" dirty="0" err="1"/>
              <a:t>gps</a:t>
            </a:r>
            <a:r>
              <a:rPr lang="en-US" sz="1700" dirty="0"/>
              <a:t> files</a:t>
            </a:r>
          </a:p>
          <a:p>
            <a:endParaRPr lang="en-US" sz="2200" dirty="0"/>
          </a:p>
          <a:p>
            <a:r>
              <a:rPr lang="en-US" sz="2200" dirty="0"/>
              <a:t>Input data set: 30m SRTM</a:t>
            </a:r>
          </a:p>
          <a:p>
            <a:endParaRPr lang="en-US" sz="2200" dirty="0"/>
          </a:p>
          <a:p>
            <a:r>
              <a:rPr lang="en-US" sz="2200" dirty="0"/>
              <a:t>Reference imagery</a:t>
            </a:r>
          </a:p>
          <a:p>
            <a:pPr lvl="1"/>
            <a:r>
              <a:rPr lang="en-US" sz="2200" dirty="0"/>
              <a:t>Landsat 15 m panchromatic</a:t>
            </a:r>
          </a:p>
          <a:p>
            <a:pPr lvl="1"/>
            <a:r>
              <a:rPr lang="en-US" sz="2200" dirty="0"/>
              <a:t>Sentinel data</a:t>
            </a:r>
          </a:p>
          <a:p>
            <a:endParaRPr lang="en-US" sz="229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3084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4F9EB-391F-4BB9-6AFC-0C3EBAA5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+mn-lt"/>
              </a:rPr>
              <a:t>Deliverables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1B475-B53B-CA47-B62D-69ED0C3B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Software to produce standard AVIRIS-NG products</a:t>
            </a:r>
          </a:p>
          <a:p>
            <a:pPr lvl="1"/>
            <a:r>
              <a:rPr lang="en-US" dirty="0"/>
              <a:t>GLT file (provides geo-tagging for map projected data)</a:t>
            </a:r>
          </a:p>
          <a:p>
            <a:pPr lvl="1"/>
            <a:r>
              <a:rPr lang="en-US" dirty="0"/>
              <a:t>LOC file (provides geo-tagging for pixel data)</a:t>
            </a:r>
          </a:p>
          <a:p>
            <a:pPr lvl="1"/>
            <a:r>
              <a:rPr lang="en-US" dirty="0"/>
              <a:t>OBS file (provides miscellaneous parameters – view angles, sun angles,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ATT file (produces original and corrected navigation)</a:t>
            </a:r>
          </a:p>
          <a:p>
            <a:pPr lvl="1"/>
            <a:r>
              <a:rPr lang="en-US" dirty="0"/>
              <a:t>Updated camera model (corrected exterior orientation – not really a product, more an internal file)</a:t>
            </a:r>
          </a:p>
          <a:p>
            <a:pPr lvl="1"/>
            <a:r>
              <a:rPr lang="en-US" dirty="0" err="1"/>
              <a:t>Quicklook</a:t>
            </a:r>
            <a:r>
              <a:rPr lang="en-US" dirty="0"/>
              <a:t> PNG and KMZ file</a:t>
            </a:r>
          </a:p>
          <a:p>
            <a:pPr lvl="1"/>
            <a:endParaRPr lang="en-US" dirty="0"/>
          </a:p>
          <a:p>
            <a:r>
              <a:rPr lang="en-US" dirty="0"/>
              <a:t>Evaluation of geolocation results</a:t>
            </a:r>
          </a:p>
          <a:p>
            <a:pPr lvl="1"/>
            <a:r>
              <a:rPr lang="en-US" dirty="0"/>
              <a:t>Validation of camera interior orientation</a:t>
            </a:r>
          </a:p>
          <a:p>
            <a:pPr lvl="1"/>
            <a:r>
              <a:rPr lang="en-US" dirty="0"/>
              <a:t>Estimate of geolocation accuracy relative to reference imagery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41B4B-3D73-0F42-9847-A5DC9615DC56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31C0BF99-1F15-3F47-93DF-C19FDBCAD18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53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1752</TotalTime>
  <Words>1687</Words>
  <Application>Microsoft Macintosh PowerPoint</Application>
  <PresentationFormat>Widescreen</PresentationFormat>
  <Paragraphs>181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Helvetica</vt:lpstr>
      <vt:lpstr>Times New Roman</vt:lpstr>
      <vt:lpstr>Office Theme</vt:lpstr>
      <vt:lpstr>SHIFT Camera Calibration and Summary</vt:lpstr>
      <vt:lpstr>Outline</vt:lpstr>
      <vt:lpstr>Introduction</vt:lpstr>
      <vt:lpstr>Programs</vt:lpstr>
      <vt:lpstr>Programs</vt:lpstr>
      <vt:lpstr>Programs (cont)</vt:lpstr>
      <vt:lpstr>Programs</vt:lpstr>
      <vt:lpstr>Data</vt:lpstr>
      <vt:lpstr>Deliverables</vt:lpstr>
      <vt:lpstr>Camera model</vt:lpstr>
      <vt:lpstr>Camera model (cont)</vt:lpstr>
      <vt:lpstr>Camera model (cont)</vt:lpstr>
      <vt:lpstr>Camera calibration</vt:lpstr>
      <vt:lpstr>Camera calibration (cont)</vt:lpstr>
      <vt:lpstr>Camera calibration (cont)</vt:lpstr>
      <vt:lpstr>Camera calibration (cont)</vt:lpstr>
      <vt:lpstr>Camera calibration (cont)</vt:lpstr>
      <vt:lpstr>Camera interior orientation calibration</vt:lpstr>
      <vt:lpstr>Camera interior orientation calibration (cont)</vt:lpstr>
      <vt:lpstr>Camera interior orientation calibration (cont)</vt:lpstr>
      <vt:lpstr>Camera interior orientation calibration (cont)</vt:lpstr>
      <vt:lpstr>Camera calibration results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SHIFT Camera Calibration and Summary</dc:title>
  <dc:creator>Microsoft Office User</dc:creator>
  <cp:lastModifiedBy>Microsoft Office User</cp:lastModifiedBy>
  <cp:revision>37</cp:revision>
  <dcterms:created xsi:type="dcterms:W3CDTF">2022-05-02T17:48:15Z</dcterms:created>
  <dcterms:modified xsi:type="dcterms:W3CDTF">2022-05-05T22:22:02Z</dcterms:modified>
</cp:coreProperties>
</file>