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83" r:id="rId2"/>
  </p:sldIdLst>
  <p:sldSz cx="30275213" cy="4280376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CC00CC"/>
    <a:srgbClr val="CC0099"/>
    <a:srgbClr val="660066"/>
    <a:srgbClr val="6600CC"/>
    <a:srgbClr val="9966FF"/>
    <a:srgbClr val="CC66FF"/>
    <a:srgbClr val="8C3FC5"/>
    <a:srgbClr val="9900FF"/>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37" autoAdjust="0"/>
    <p:restoredTop sz="94880" autoAdjust="0"/>
  </p:normalViewPr>
  <p:slideViewPr>
    <p:cSldViewPr snapToGrid="0">
      <p:cViewPr>
        <p:scale>
          <a:sx n="50" d="100"/>
          <a:sy n="50" d="100"/>
        </p:scale>
        <p:origin x="-2645" y="-72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148309774531196"/>
          <c:y val="9.0410544152907793E-2"/>
          <c:w val="0.85783526899412743"/>
          <c:h val="0.81275329660158036"/>
        </c:manualLayout>
      </c:layout>
      <c:scatterChart>
        <c:scatterStyle val="lineMarker"/>
        <c:varyColors val="0"/>
        <c:ser>
          <c:idx val="0"/>
          <c:order val="0"/>
          <c:tx>
            <c:strRef>
              <c:f>'Fig 1'!$D$35</c:f>
              <c:strCache>
                <c:ptCount val="1"/>
                <c:pt idx="0">
                  <c:v>F11</c:v>
                </c:pt>
              </c:strCache>
            </c:strRef>
          </c:tx>
          <c:spPr>
            <a:ln w="63500" cap="rnd">
              <a:solidFill>
                <a:sysClr val="windowText" lastClr="000000"/>
              </a:solidFill>
              <a:prstDash val="solid"/>
              <a:round/>
            </a:ln>
            <a:effectLst/>
          </c:spPr>
          <c:marker>
            <c:symbol val="none"/>
          </c:marker>
          <c:xVal>
            <c:numRef>
              <c:f>'Fig 1'!$C$36:$C$63</c:f>
              <c:numCache>
                <c:formatCode>General</c:formatCode>
                <c:ptCount val="28"/>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numCache>
            </c:numRef>
          </c:xVal>
          <c:yVal>
            <c:numRef>
              <c:f>'Fig 1'!$D$36:$D$63</c:f>
              <c:numCache>
                <c:formatCode>General</c:formatCode>
                <c:ptCount val="28"/>
                <c:pt idx="0">
                  <c:v>5.6539781641421261E-2</c:v>
                </c:pt>
                <c:pt idx="1">
                  <c:v>0.10668606946672327</c:v>
                </c:pt>
                <c:pt idx="2">
                  <c:v>0.15116183696448449</c:v>
                </c:pt>
                <c:pt idx="3">
                  <c:v>0.19060830409692958</c:v>
                </c:pt>
                <c:pt idx="4">
                  <c:v>0.22559418195298681</c:v>
                </c:pt>
                <c:pt idx="5">
                  <c:v>0.25662387202001413</c:v>
                </c:pt>
                <c:pt idx="6">
                  <c:v>0.28414473828546016</c:v>
                </c:pt>
                <c:pt idx="7">
                  <c:v>0.30855355701244397</c:v>
                </c:pt>
                <c:pt idx="8">
                  <c:v>0.33020223717753044</c:v>
                </c:pt>
                <c:pt idx="9">
                  <c:v>0.34940289404389901</c:v>
                </c:pt>
                <c:pt idx="10">
                  <c:v>0.36643234901707483</c:v>
                </c:pt>
                <c:pt idx="11">
                  <c:v>0.3815361206589391</c:v>
                </c:pt>
                <c:pt idx="12">
                  <c:v>0.39493196439961764</c:v>
                </c:pt>
                <c:pt idx="13">
                  <c:v>0.40681301198029501</c:v>
                </c:pt>
                <c:pt idx="14">
                  <c:v>0.41735055588920672</c:v>
                </c:pt>
                <c:pt idx="15">
                  <c:v>0.42669651893482491</c:v>
                </c:pt>
                <c:pt idx="16">
                  <c:v>0.43498564456078703</c:v>
                </c:pt>
                <c:pt idx="17">
                  <c:v>0.44233743948096876</c:v>
                </c:pt>
                <c:pt idx="18">
                  <c:v>0.4488578966422313</c:v>
                </c:pt>
                <c:pt idx="19">
                  <c:v>0.45464102335529377</c:v>
                </c:pt>
                <c:pt idx="20">
                  <c:v>0.45977019662523377</c:v>
                </c:pt>
                <c:pt idx="21">
                  <c:v>0.46431936522180695</c:v>
                </c:pt>
                <c:pt idx="22">
                  <c:v>0.46835411582017966</c:v>
                </c:pt>
                <c:pt idx="23">
                  <c:v>0.47193261858293312</c:v>
                </c:pt>
                <c:pt idx="24">
                  <c:v>0.47510646581606802</c:v>
                </c:pt>
                <c:pt idx="25">
                  <c:v>0.47792141579015357</c:v>
                </c:pt>
                <c:pt idx="26">
                  <c:v>0.48041805245050645</c:v>
                </c:pt>
                <c:pt idx="27">
                  <c:v>0.48263237052763075</c:v>
                </c:pt>
              </c:numCache>
            </c:numRef>
          </c:yVal>
          <c:smooth val="0"/>
          <c:extLst>
            <c:ext xmlns:c16="http://schemas.microsoft.com/office/drawing/2014/chart" uri="{C3380CC4-5D6E-409C-BE32-E72D297353CC}">
              <c16:uniqueId val="{00000000-F8B4-44C4-85DA-273AB7C3AC61}"/>
            </c:ext>
          </c:extLst>
        </c:ser>
        <c:ser>
          <c:idx val="1"/>
          <c:order val="1"/>
          <c:tx>
            <c:strRef>
              <c:f>'Fig 1'!$E$35</c:f>
              <c:strCache>
                <c:ptCount val="1"/>
                <c:pt idx="0">
                  <c:v>F12</c:v>
                </c:pt>
              </c:strCache>
            </c:strRef>
          </c:tx>
          <c:spPr>
            <a:ln w="63500" cap="rnd">
              <a:solidFill>
                <a:sysClr val="windowText" lastClr="000000"/>
              </a:solidFill>
              <a:prstDash val="dash"/>
              <a:round/>
            </a:ln>
            <a:effectLst/>
          </c:spPr>
          <c:marker>
            <c:symbol val="none"/>
          </c:marker>
          <c:xVal>
            <c:numRef>
              <c:f>'Fig 1'!$C$36:$C$63</c:f>
              <c:numCache>
                <c:formatCode>General</c:formatCode>
                <c:ptCount val="28"/>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numCache>
            </c:numRef>
          </c:xVal>
          <c:yVal>
            <c:numRef>
              <c:f>'Fig 1'!$E$36:$E$63</c:f>
              <c:numCache>
                <c:formatCode>General</c:formatCode>
                <c:ptCount val="28"/>
                <c:pt idx="0">
                  <c:v>3.8823644277167522E-2</c:v>
                </c:pt>
                <c:pt idx="1">
                  <c:v>7.5386375521895019E-2</c:v>
                </c:pt>
                <c:pt idx="2">
                  <c:v>0.10981985905915199</c:v>
                </c:pt>
                <c:pt idx="3">
                  <c:v>0.14224809262229768</c:v>
                </c:pt>
                <c:pt idx="4">
                  <c:v>0.17278785287885476</c:v>
                </c:pt>
                <c:pt idx="5">
                  <c:v>0.20154911595264599</c:v>
                </c:pt>
                <c:pt idx="6">
                  <c:v>0.22863545345662883</c:v>
                </c:pt>
                <c:pt idx="7">
                  <c:v>0.25414440546257278</c:v>
                </c:pt>
                <c:pt idx="8">
                  <c:v>0.27816783175067356</c:v>
                </c:pt>
                <c:pt idx="9">
                  <c:v>0.30079224260398241</c:v>
                </c:pt>
                <c:pt idx="10">
                  <c:v>0.32209911033886723</c:v>
                </c:pt>
                <c:pt idx="11">
                  <c:v>0.34216516269335218</c:v>
                </c:pt>
                <c:pt idx="12">
                  <c:v>0.36106265912985097</c:v>
                </c:pt>
                <c:pt idx="13">
                  <c:v>0.3788596510472802</c:v>
                </c:pt>
                <c:pt idx="14">
                  <c:v>0.39562022683960052</c:v>
                </c:pt>
                <c:pt idx="15">
                  <c:v>0.41140474268325861</c:v>
                </c:pt>
                <c:pt idx="16">
                  <c:v>0.42627003988461443</c:v>
                </c:pt>
                <c:pt idx="17">
                  <c:v>0.44026964957004061</c:v>
                </c:pt>
                <c:pt idx="18">
                  <c:v>0.45345398545579746</c:v>
                </c:pt>
                <c:pt idx="19">
                  <c:v>0.46587052539186535</c:v>
                </c:pt>
                <c:pt idx="20">
                  <c:v>0.47756398233348635</c:v>
                </c:pt>
                <c:pt idx="21">
                  <c:v>0.48857646535609978</c:v>
                </c:pt>
                <c:pt idx="22">
                  <c:v>0.49894763129349567</c:v>
                </c:pt>
                <c:pt idx="23">
                  <c:v>0.5087148275452521</c:v>
                </c:pt>
                <c:pt idx="24">
                  <c:v>0.51791322656771344</c:v>
                </c:pt>
                <c:pt idx="25">
                  <c:v>0.52657595253282352</c:v>
                </c:pt>
                <c:pt idx="26">
                  <c:v>0.53473420061092358</c:v>
                </c:pt>
                <c:pt idx="27">
                  <c:v>0.54241734930705998</c:v>
                </c:pt>
              </c:numCache>
            </c:numRef>
          </c:yVal>
          <c:smooth val="0"/>
          <c:extLst>
            <c:ext xmlns:c16="http://schemas.microsoft.com/office/drawing/2014/chart" uri="{C3380CC4-5D6E-409C-BE32-E72D297353CC}">
              <c16:uniqueId val="{00000001-F8B4-44C4-85DA-273AB7C3AC61}"/>
            </c:ext>
          </c:extLst>
        </c:ser>
        <c:ser>
          <c:idx val="2"/>
          <c:order val="2"/>
          <c:tx>
            <c:strRef>
              <c:f>'Fig 1'!$F$35</c:f>
              <c:strCache>
                <c:ptCount val="1"/>
                <c:pt idx="0">
                  <c:v>F13</c:v>
                </c:pt>
              </c:strCache>
            </c:strRef>
          </c:tx>
          <c:spPr>
            <a:ln w="63500" cap="rnd">
              <a:solidFill>
                <a:sysClr val="windowText" lastClr="000000"/>
              </a:solidFill>
              <a:prstDash val="sysDash"/>
              <a:round/>
            </a:ln>
            <a:effectLst/>
          </c:spPr>
          <c:marker>
            <c:symbol val="none"/>
          </c:marker>
          <c:xVal>
            <c:numRef>
              <c:f>'Fig 1'!$C$36:$C$63</c:f>
              <c:numCache>
                <c:formatCode>General</c:formatCode>
                <c:ptCount val="28"/>
                <c:pt idx="0">
                  <c:v>0.02</c:v>
                </c:pt>
                <c:pt idx="1">
                  <c:v>0.04</c:v>
                </c:pt>
                <c:pt idx="2">
                  <c:v>0.06</c:v>
                </c:pt>
                <c:pt idx="3">
                  <c:v>0.08</c:v>
                </c:pt>
                <c:pt idx="4">
                  <c:v>0.1</c:v>
                </c:pt>
                <c:pt idx="5">
                  <c:v>0.12</c:v>
                </c:pt>
                <c:pt idx="6">
                  <c:v>0.14000000000000001</c:v>
                </c:pt>
                <c:pt idx="7">
                  <c:v>0.16</c:v>
                </c:pt>
                <c:pt idx="8">
                  <c:v>0.18</c:v>
                </c:pt>
                <c:pt idx="9">
                  <c:v>0.2</c:v>
                </c:pt>
                <c:pt idx="10">
                  <c:v>0.22</c:v>
                </c:pt>
                <c:pt idx="11">
                  <c:v>0.24</c:v>
                </c:pt>
                <c:pt idx="12">
                  <c:v>0.26</c:v>
                </c:pt>
                <c:pt idx="13">
                  <c:v>0.28000000000000003</c:v>
                </c:pt>
                <c:pt idx="14">
                  <c:v>0.3</c:v>
                </c:pt>
                <c:pt idx="15">
                  <c:v>0.32</c:v>
                </c:pt>
                <c:pt idx="16">
                  <c:v>0.34</c:v>
                </c:pt>
                <c:pt idx="17">
                  <c:v>0.36</c:v>
                </c:pt>
                <c:pt idx="18">
                  <c:v>0.38</c:v>
                </c:pt>
                <c:pt idx="19">
                  <c:v>0.4</c:v>
                </c:pt>
                <c:pt idx="20">
                  <c:v>0.42</c:v>
                </c:pt>
                <c:pt idx="21">
                  <c:v>0.44</c:v>
                </c:pt>
                <c:pt idx="22">
                  <c:v>0.46</c:v>
                </c:pt>
                <c:pt idx="23">
                  <c:v>0.48</c:v>
                </c:pt>
                <c:pt idx="24">
                  <c:v>0.5</c:v>
                </c:pt>
                <c:pt idx="25">
                  <c:v>0.52</c:v>
                </c:pt>
                <c:pt idx="26">
                  <c:v>0.54</c:v>
                </c:pt>
                <c:pt idx="27">
                  <c:v>0.56000000000000005</c:v>
                </c:pt>
              </c:numCache>
            </c:numRef>
          </c:xVal>
          <c:yVal>
            <c:numRef>
              <c:f>'Fig 1'!$F$36:$F$63</c:f>
              <c:numCache>
                <c:formatCode>General</c:formatCode>
                <c:ptCount val="28"/>
                <c:pt idx="0">
                  <c:v>3.8065032785616196E-2</c:v>
                </c:pt>
                <c:pt idx="1">
                  <c:v>7.2507698768807277E-2</c:v>
                </c:pt>
                <c:pt idx="2">
                  <c:v>0.10367271172731285</c:v>
                </c:pt>
                <c:pt idx="3">
                  <c:v>0.13187198158574426</c:v>
                </c:pt>
                <c:pt idx="4">
                  <c:v>0.15738773611494664</c:v>
                </c:pt>
                <c:pt idx="5">
                  <c:v>0.18047534556238945</c:v>
                </c:pt>
                <c:pt idx="6">
                  <c:v>0.20136587848343623</c:v>
                </c:pt>
                <c:pt idx="7">
                  <c:v>0.22026841435311137</c:v>
                </c:pt>
                <c:pt idx="8">
                  <c:v>0.23737213610376032</c:v>
                </c:pt>
                <c:pt idx="9">
                  <c:v>0.25284822353142306</c:v>
                </c:pt>
                <c:pt idx="10">
                  <c:v>0.26685156652076819</c:v>
                </c:pt>
                <c:pt idx="11">
                  <c:v>0.27952231523511911</c:v>
                </c:pt>
                <c:pt idx="12">
                  <c:v>0.29098728278639496</c:v>
                </c:pt>
                <c:pt idx="13">
                  <c:v>0.30136121442335739</c:v>
                </c:pt>
                <c:pt idx="14">
                  <c:v>0.31074793594062811</c:v>
                </c:pt>
                <c:pt idx="15">
                  <c:v>0.31924139280213787</c:v>
                </c:pt>
                <c:pt idx="16">
                  <c:v>0.32692659037890615</c:v>
                </c:pt>
                <c:pt idx="17">
                  <c:v>0.33388044471136535</c:v>
                </c:pt>
                <c:pt idx="18">
                  <c:v>0.34017255231094595</c:v>
                </c:pt>
                <c:pt idx="19">
                  <c:v>0.3458658867053549</c:v>
                </c:pt>
                <c:pt idx="20">
                  <c:v>0.35101742869880725</c:v>
                </c:pt>
                <c:pt idx="21">
                  <c:v>0.35567873665506644</c:v>
                </c:pt>
                <c:pt idx="22">
                  <c:v>0.35989646251087853</c:v>
                </c:pt>
                <c:pt idx="23">
                  <c:v>0.363712818684235</c:v>
                </c:pt>
                <c:pt idx="24">
                  <c:v>0.36716600055044046</c:v>
                </c:pt>
                <c:pt idx="25">
                  <c:v>0.37029056871426647</c:v>
                </c:pt>
                <c:pt idx="26">
                  <c:v>0.37311779490410013</c:v>
                </c:pt>
                <c:pt idx="27">
                  <c:v>0.37567597494991284</c:v>
                </c:pt>
              </c:numCache>
            </c:numRef>
          </c:yVal>
          <c:smooth val="0"/>
          <c:extLst>
            <c:ext xmlns:c16="http://schemas.microsoft.com/office/drawing/2014/chart" uri="{C3380CC4-5D6E-409C-BE32-E72D297353CC}">
              <c16:uniqueId val="{00000002-F8B4-44C4-85DA-273AB7C3AC61}"/>
            </c:ext>
          </c:extLst>
        </c:ser>
        <c:dLbls>
          <c:showLegendKey val="0"/>
          <c:showVal val="0"/>
          <c:showCatName val="0"/>
          <c:showSerName val="0"/>
          <c:showPercent val="0"/>
          <c:showBubbleSize val="0"/>
        </c:dLbls>
        <c:axId val="967117231"/>
        <c:axId val="967115567"/>
      </c:scatterChart>
      <c:valAx>
        <c:axId val="967117231"/>
        <c:scaling>
          <c:orientation val="minMax"/>
        </c:scaling>
        <c:delete val="0"/>
        <c:axPos val="b"/>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lang="ja-JP"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967115567"/>
        <c:crosses val="autoZero"/>
        <c:crossBetween val="midCat"/>
        <c:majorUnit val="0.1"/>
      </c:valAx>
      <c:valAx>
        <c:axId val="967115567"/>
        <c:scaling>
          <c:orientation val="minMax"/>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lang="ja-JP"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967117231"/>
        <c:crosses val="autoZero"/>
        <c:crossBetween val="midCat"/>
      </c:valAx>
      <c:spPr>
        <a:noFill/>
        <a:ln>
          <a:noFill/>
        </a:ln>
        <a:effectLst/>
      </c:spPr>
    </c:plotArea>
    <c:legend>
      <c:legendPos val="b"/>
      <c:layout>
        <c:manualLayout>
          <c:xMode val="edge"/>
          <c:yMode val="edge"/>
          <c:x val="0.32667822751416126"/>
          <c:y val="0.66452264219447266"/>
          <c:w val="0.18584743381913446"/>
          <c:h val="0.20091875724836722"/>
        </c:manualLayout>
      </c:layout>
      <c:overlay val="0"/>
      <c:spPr>
        <a:noFill/>
        <a:ln>
          <a:noFill/>
        </a:ln>
        <a:effectLst/>
      </c:spPr>
      <c:txPr>
        <a:bodyPr rot="0" spcFirstLastPara="1" vertOverflow="ellipsis" vert="horz" wrap="square" anchor="ctr" anchorCtr="1"/>
        <a:lstStyle/>
        <a:p>
          <a:pPr>
            <a:defRPr lang="ja-JP" sz="2400" b="1" i="1"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0">
      <a:noFill/>
    </a:ln>
    <a:effectLst/>
  </c:spPr>
  <c:txPr>
    <a:bodyPr/>
    <a:lstStyle/>
    <a:p>
      <a:pPr>
        <a:defRPr/>
      </a:pPr>
      <a:endParaRPr lang="ja-JP"/>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983275741070722E-2"/>
          <c:y val="0.11251347594295733"/>
          <c:w val="0.84962114482860507"/>
          <c:h val="0.79904189669544623"/>
        </c:manualLayout>
      </c:layout>
      <c:scatterChart>
        <c:scatterStyle val="lineMarker"/>
        <c:varyColors val="0"/>
        <c:ser>
          <c:idx val="0"/>
          <c:order val="0"/>
          <c:tx>
            <c:strRef>
              <c:f>'Fig2'!$C$2</c:f>
              <c:strCache>
                <c:ptCount val="1"/>
                <c:pt idx="0">
                  <c:v>S1</c:v>
                </c:pt>
              </c:strCache>
            </c:strRef>
          </c:tx>
          <c:spPr>
            <a:ln w="63500" cap="rnd">
              <a:solidFill>
                <a:sysClr val="windowText" lastClr="000000"/>
              </a:solidFill>
              <a:prstDash val="solid"/>
              <a:round/>
            </a:ln>
            <a:effectLst/>
          </c:spPr>
          <c:marker>
            <c:symbol val="none"/>
          </c:marker>
          <c:xVal>
            <c:numRef>
              <c:f>'Fig2'!$B$3:$B$31</c:f>
              <c:numCache>
                <c:formatCode>General</c:formatCode>
                <c:ptCount val="29"/>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pt idx="25">
                  <c:v>0.5</c:v>
                </c:pt>
                <c:pt idx="26">
                  <c:v>0.52</c:v>
                </c:pt>
                <c:pt idx="27">
                  <c:v>0.54</c:v>
                </c:pt>
                <c:pt idx="28">
                  <c:v>0.56000000000000005</c:v>
                </c:pt>
              </c:numCache>
            </c:numRef>
          </c:xVal>
          <c:yVal>
            <c:numRef>
              <c:f>'Fig2'!$C$3:$C$31</c:f>
              <c:numCache>
                <c:formatCode>General</c:formatCode>
                <c:ptCount val="29"/>
                <c:pt idx="0">
                  <c:v>1</c:v>
                </c:pt>
                <c:pt idx="1">
                  <c:v>0.88692043671715748</c:v>
                </c:pt>
                <c:pt idx="2">
                  <c:v>0.78662786106655347</c:v>
                </c:pt>
                <c:pt idx="3">
                  <c:v>0.69767632607103103</c:v>
                </c:pt>
                <c:pt idx="4">
                  <c:v>0.61878339180614084</c:v>
                </c:pt>
                <c:pt idx="5">
                  <c:v>0.54881163609402639</c:v>
                </c:pt>
                <c:pt idx="6">
                  <c:v>0.48675225595997168</c:v>
                </c:pt>
                <c:pt idx="7">
                  <c:v>0.43171052342907967</c:v>
                </c:pt>
                <c:pt idx="8">
                  <c:v>0.38289288597511206</c:v>
                </c:pt>
                <c:pt idx="9">
                  <c:v>0.33959552564493911</c:v>
                </c:pt>
                <c:pt idx="10">
                  <c:v>0.30119421191220203</c:v>
                </c:pt>
                <c:pt idx="11">
                  <c:v>0.26713530196585034</c:v>
                </c:pt>
                <c:pt idx="12">
                  <c:v>0.23692775868212176</c:v>
                </c:pt>
                <c:pt idx="13">
                  <c:v>0.21013607120076472</c:v>
                </c:pt>
                <c:pt idx="14">
                  <c:v>0.18637397603940994</c:v>
                </c:pt>
                <c:pt idx="15">
                  <c:v>0.16529888822158656</c:v>
                </c:pt>
                <c:pt idx="16">
                  <c:v>0.14660696213035015</c:v>
                </c:pt>
                <c:pt idx="17">
                  <c:v>0.13002871087842591</c:v>
                </c:pt>
                <c:pt idx="18">
                  <c:v>0.11532512103806251</c:v>
                </c:pt>
                <c:pt idx="19">
                  <c:v>0.10228420671553744</c:v>
                </c:pt>
                <c:pt idx="20">
                  <c:v>9.071795328941247E-2</c:v>
                </c:pt>
                <c:pt idx="21">
                  <c:v>8.0459606749532439E-2</c:v>
                </c:pt>
                <c:pt idx="22">
                  <c:v>7.1361269556386053E-2</c:v>
                </c:pt>
                <c:pt idx="23">
                  <c:v>6.3291768359640704E-2</c:v>
                </c:pt>
                <c:pt idx="24">
                  <c:v>5.6134762834133725E-2</c:v>
                </c:pt>
                <c:pt idx="25">
                  <c:v>4.9787068367863944E-2</c:v>
                </c:pt>
                <c:pt idx="26">
                  <c:v>4.415716841969286E-2</c:v>
                </c:pt>
                <c:pt idx="27">
                  <c:v>3.9163895098987066E-2</c:v>
                </c:pt>
                <c:pt idx="28">
                  <c:v>3.4735258944738549E-2</c:v>
                </c:pt>
              </c:numCache>
            </c:numRef>
          </c:yVal>
          <c:smooth val="0"/>
          <c:extLst>
            <c:ext xmlns:c16="http://schemas.microsoft.com/office/drawing/2014/chart" uri="{C3380CC4-5D6E-409C-BE32-E72D297353CC}">
              <c16:uniqueId val="{00000000-4AF8-4FCA-B1CD-30693FFA2D31}"/>
            </c:ext>
          </c:extLst>
        </c:ser>
        <c:ser>
          <c:idx val="1"/>
          <c:order val="1"/>
          <c:tx>
            <c:strRef>
              <c:f>'Fig2'!$D$2</c:f>
              <c:strCache>
                <c:ptCount val="1"/>
                <c:pt idx="0">
                  <c:v>S2</c:v>
                </c:pt>
              </c:strCache>
            </c:strRef>
          </c:tx>
          <c:spPr>
            <a:ln w="63500" cap="rnd">
              <a:solidFill>
                <a:sysClr val="windowText" lastClr="000000"/>
              </a:solidFill>
              <a:prstDash val="dash"/>
              <a:round/>
            </a:ln>
            <a:effectLst/>
          </c:spPr>
          <c:marker>
            <c:symbol val="none"/>
          </c:marker>
          <c:xVal>
            <c:numRef>
              <c:f>'Fig2'!$B$3:$B$31</c:f>
              <c:numCache>
                <c:formatCode>General</c:formatCode>
                <c:ptCount val="29"/>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pt idx="25">
                  <c:v>0.5</c:v>
                </c:pt>
                <c:pt idx="26">
                  <c:v>0.52</c:v>
                </c:pt>
                <c:pt idx="27">
                  <c:v>0.54</c:v>
                </c:pt>
                <c:pt idx="28">
                  <c:v>0.56000000000000005</c:v>
                </c:pt>
              </c:numCache>
            </c:numRef>
          </c:xVal>
          <c:yVal>
            <c:numRef>
              <c:f>'Fig2'!$D$3:$D$31</c:f>
              <c:numCache>
                <c:formatCode>General</c:formatCode>
                <c:ptCount val="29"/>
                <c:pt idx="0">
                  <c:v>1</c:v>
                </c:pt>
                <c:pt idx="1">
                  <c:v>0.94176453358424872</c:v>
                </c:pt>
                <c:pt idx="2">
                  <c:v>0.88692043671715748</c:v>
                </c:pt>
                <c:pt idx="3">
                  <c:v>0.835270211411272</c:v>
                </c:pt>
                <c:pt idx="4">
                  <c:v>0.78662786106655347</c:v>
                </c:pt>
                <c:pt idx="5">
                  <c:v>0.74081822068171788</c:v>
                </c:pt>
                <c:pt idx="6">
                  <c:v>0.69767632607103103</c:v>
                </c:pt>
                <c:pt idx="7">
                  <c:v>0.65704681981505675</c:v>
                </c:pt>
                <c:pt idx="8">
                  <c:v>0.61878339180614084</c:v>
                </c:pt>
                <c:pt idx="9">
                  <c:v>0.58274825237398964</c:v>
                </c:pt>
                <c:pt idx="10">
                  <c:v>0.54881163609402639</c:v>
                </c:pt>
                <c:pt idx="11">
                  <c:v>0.51685133449169918</c:v>
                </c:pt>
                <c:pt idx="12">
                  <c:v>0.48675225595997168</c:v>
                </c:pt>
                <c:pt idx="13">
                  <c:v>0.45840601130522352</c:v>
                </c:pt>
                <c:pt idx="14">
                  <c:v>0.43171052342907967</c:v>
                </c:pt>
                <c:pt idx="15">
                  <c:v>0.40656965974059917</c:v>
                </c:pt>
                <c:pt idx="16">
                  <c:v>0.38289288597511206</c:v>
                </c:pt>
                <c:pt idx="17">
                  <c:v>0.3605949401730783</c:v>
                </c:pt>
                <c:pt idx="18">
                  <c:v>0.33959552564493911</c:v>
                </c:pt>
                <c:pt idx="19">
                  <c:v>0.31981902181630384</c:v>
                </c:pt>
                <c:pt idx="20">
                  <c:v>0.30119421191220203</c:v>
                </c:pt>
                <c:pt idx="21">
                  <c:v>0.2836540264997704</c:v>
                </c:pt>
                <c:pt idx="22">
                  <c:v>0.26713530196585034</c:v>
                </c:pt>
                <c:pt idx="23">
                  <c:v>0.25157855305975646</c:v>
                </c:pt>
                <c:pt idx="24">
                  <c:v>0.23692775868212176</c:v>
                </c:pt>
                <c:pt idx="25">
                  <c:v>0.22313016014842982</c:v>
                </c:pt>
                <c:pt idx="26">
                  <c:v>0.21013607120076472</c:v>
                </c:pt>
                <c:pt idx="27">
                  <c:v>0.19789869908361465</c:v>
                </c:pt>
                <c:pt idx="28">
                  <c:v>0.18637397603940994</c:v>
                </c:pt>
              </c:numCache>
            </c:numRef>
          </c:yVal>
          <c:smooth val="0"/>
          <c:extLst>
            <c:ext xmlns:c16="http://schemas.microsoft.com/office/drawing/2014/chart" uri="{C3380CC4-5D6E-409C-BE32-E72D297353CC}">
              <c16:uniqueId val="{00000001-4AF8-4FCA-B1CD-30693FFA2D31}"/>
            </c:ext>
          </c:extLst>
        </c:ser>
        <c:ser>
          <c:idx val="2"/>
          <c:order val="2"/>
          <c:tx>
            <c:strRef>
              <c:f>'Fig2'!$E$2</c:f>
              <c:strCache>
                <c:ptCount val="1"/>
                <c:pt idx="0">
                  <c:v>S3</c:v>
                </c:pt>
              </c:strCache>
            </c:strRef>
          </c:tx>
          <c:spPr>
            <a:ln w="63500" cap="rnd">
              <a:solidFill>
                <a:sysClr val="windowText" lastClr="000000"/>
              </a:solidFill>
              <a:prstDash val="sysDash"/>
              <a:round/>
            </a:ln>
            <a:effectLst/>
          </c:spPr>
          <c:marker>
            <c:symbol val="none"/>
          </c:marker>
          <c:xVal>
            <c:numRef>
              <c:f>'Fig2'!$B$3:$B$31</c:f>
              <c:numCache>
                <c:formatCode>General</c:formatCode>
                <c:ptCount val="29"/>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pt idx="25">
                  <c:v>0.5</c:v>
                </c:pt>
                <c:pt idx="26">
                  <c:v>0.52</c:v>
                </c:pt>
                <c:pt idx="27">
                  <c:v>0.54</c:v>
                </c:pt>
                <c:pt idx="28">
                  <c:v>0.56000000000000005</c:v>
                </c:pt>
              </c:numCache>
            </c:numRef>
          </c:xVal>
          <c:yVal>
            <c:numRef>
              <c:f>'Fig2'!$E$3:$E$31</c:f>
              <c:numCache>
                <c:formatCode>General</c:formatCode>
                <c:ptCount val="29"/>
                <c:pt idx="0">
                  <c:v>1</c:v>
                </c:pt>
                <c:pt idx="1">
                  <c:v>0.90483741803595952</c:v>
                </c:pt>
                <c:pt idx="2">
                  <c:v>0.81873075307798182</c:v>
                </c:pt>
                <c:pt idx="3">
                  <c:v>0.74081822068171788</c:v>
                </c:pt>
                <c:pt idx="4">
                  <c:v>0.67032004603563933</c:v>
                </c:pt>
                <c:pt idx="5">
                  <c:v>0.60653065971263342</c:v>
                </c:pt>
                <c:pt idx="6">
                  <c:v>0.54881163609402639</c:v>
                </c:pt>
                <c:pt idx="7">
                  <c:v>0.49658530379140947</c:v>
                </c:pt>
                <c:pt idx="8">
                  <c:v>0.44932896411722156</c:v>
                </c:pt>
                <c:pt idx="9">
                  <c:v>0.40656965974059917</c:v>
                </c:pt>
                <c:pt idx="10">
                  <c:v>0.36787944117144233</c:v>
                </c:pt>
                <c:pt idx="11">
                  <c:v>0.33287108369807955</c:v>
                </c:pt>
                <c:pt idx="12">
                  <c:v>0.30119421191220214</c:v>
                </c:pt>
                <c:pt idx="13">
                  <c:v>0.27253179303401259</c:v>
                </c:pt>
                <c:pt idx="14">
                  <c:v>0.24659696394160643</c:v>
                </c:pt>
                <c:pt idx="15">
                  <c:v>0.22313016014842982</c:v>
                </c:pt>
                <c:pt idx="16">
                  <c:v>0.20189651799465538</c:v>
                </c:pt>
                <c:pt idx="17">
                  <c:v>0.18268352405273461</c:v>
                </c:pt>
                <c:pt idx="18">
                  <c:v>0.16529888822158656</c:v>
                </c:pt>
                <c:pt idx="19">
                  <c:v>0.14956861922263506</c:v>
                </c:pt>
                <c:pt idx="20">
                  <c:v>0.1353352832366127</c:v>
                </c:pt>
                <c:pt idx="21">
                  <c:v>0.12245642825298191</c:v>
                </c:pt>
                <c:pt idx="22">
                  <c:v>0.11080315836233387</c:v>
                </c:pt>
                <c:pt idx="23">
                  <c:v>0.10025884372280371</c:v>
                </c:pt>
                <c:pt idx="24">
                  <c:v>9.0717953289412512E-2</c:v>
                </c:pt>
                <c:pt idx="25">
                  <c:v>8.20849986238988E-2</c:v>
                </c:pt>
                <c:pt idx="26">
                  <c:v>7.4273578214333877E-2</c:v>
                </c:pt>
                <c:pt idx="27">
                  <c:v>6.7205512739749756E-2</c:v>
                </c:pt>
                <c:pt idx="28">
                  <c:v>6.0810062625217952E-2</c:v>
                </c:pt>
              </c:numCache>
            </c:numRef>
          </c:yVal>
          <c:smooth val="0"/>
          <c:extLst>
            <c:ext xmlns:c16="http://schemas.microsoft.com/office/drawing/2014/chart" uri="{C3380CC4-5D6E-409C-BE32-E72D297353CC}">
              <c16:uniqueId val="{00000002-4AF8-4FCA-B1CD-30693FFA2D31}"/>
            </c:ext>
          </c:extLst>
        </c:ser>
        <c:dLbls>
          <c:showLegendKey val="0"/>
          <c:showVal val="0"/>
          <c:showCatName val="0"/>
          <c:showSerName val="0"/>
          <c:showPercent val="0"/>
          <c:showBubbleSize val="0"/>
        </c:dLbls>
        <c:axId val="1618600128"/>
        <c:axId val="1618595968"/>
      </c:scatterChart>
      <c:valAx>
        <c:axId val="1618600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lang="ja-JP"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18595968"/>
        <c:crosses val="autoZero"/>
        <c:crossBetween val="midCat"/>
        <c:majorUnit val="0.1"/>
      </c:valAx>
      <c:valAx>
        <c:axId val="1618595968"/>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lang="ja-JP"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18600128"/>
        <c:crosses val="autoZero"/>
        <c:crossBetween val="midCat"/>
      </c:valAx>
      <c:spPr>
        <a:noFill/>
        <a:ln>
          <a:noFill/>
        </a:ln>
        <a:effectLst/>
      </c:spPr>
    </c:plotArea>
    <c:legend>
      <c:legendPos val="b"/>
      <c:layout>
        <c:manualLayout>
          <c:xMode val="edge"/>
          <c:yMode val="edge"/>
          <c:x val="0.61268168564456293"/>
          <c:y val="0.23011635264394489"/>
          <c:w val="0.17216457108157415"/>
          <c:h val="0.25071976860787121"/>
        </c:manualLayout>
      </c:layout>
      <c:overlay val="0"/>
      <c:spPr>
        <a:noFill/>
        <a:ln>
          <a:noFill/>
        </a:ln>
        <a:effectLst/>
      </c:spPr>
      <c:txPr>
        <a:bodyPr rot="0" spcFirstLastPara="1" vertOverflow="ellipsis" vert="horz" wrap="square" anchor="ctr" anchorCtr="1"/>
        <a:lstStyle/>
        <a:p>
          <a:pPr>
            <a:defRPr lang="ja-JP" sz="2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0">
      <a:noFill/>
    </a:ln>
    <a:effectLst/>
  </c:spPr>
  <c:txPr>
    <a:bodyPr/>
    <a:lstStyle/>
    <a:p>
      <a:pPr>
        <a:defRPr/>
      </a:pPr>
      <a:endParaRPr lang="ja-JP"/>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4380367680821758E-2"/>
          <c:y val="3.2673847651066096E-2"/>
          <c:w val="0.884963779527559"/>
          <c:h val="0.81410104986876641"/>
        </c:manualLayout>
      </c:layout>
      <c:scatterChart>
        <c:scatterStyle val="lineMarker"/>
        <c:varyColors val="0"/>
        <c:ser>
          <c:idx val="0"/>
          <c:order val="0"/>
          <c:tx>
            <c:strRef>
              <c:f>Sheet1!$C$1</c:f>
              <c:strCache>
                <c:ptCount val="1"/>
                <c:pt idx="0">
                  <c:v>no censor</c:v>
                </c:pt>
              </c:strCache>
            </c:strRef>
          </c:tx>
          <c:spPr>
            <a:ln w="38100">
              <a:solidFill>
                <a:sysClr val="windowText" lastClr="000000"/>
              </a:solidFill>
            </a:ln>
          </c:spPr>
          <c:marker>
            <c:symbol val="none"/>
          </c:marker>
          <c:xVal>
            <c:numRef>
              <c:f>Sheet1!$B$2:$B$63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Sheet1!$C$2:$C$63</c:f>
              <c:numCache>
                <c:formatCode>General</c:formatCode>
                <c:ptCount val="62"/>
                <c:pt idx="0">
                  <c:v>1.5005000000000001E-3</c:v>
                </c:pt>
                <c:pt idx="1">
                  <c:v>4.0063E-3</c:v>
                </c:pt>
                <c:pt idx="2">
                  <c:v>6.5180999999999998E-3</c:v>
                </c:pt>
                <c:pt idx="3">
                  <c:v>8.5322000000000002E-3</c:v>
                </c:pt>
                <c:pt idx="4">
                  <c:v>1.2573900000000001E-2</c:v>
                </c:pt>
                <c:pt idx="5">
                  <c:v>1.6629399999999999E-2</c:v>
                </c:pt>
                <c:pt idx="6">
                  <c:v>2.01935E-2</c:v>
                </c:pt>
                <c:pt idx="7">
                  <c:v>2.4280800000000002E-2</c:v>
                </c:pt>
                <c:pt idx="8">
                  <c:v>2.8386100000000001E-2</c:v>
                </c:pt>
                <c:pt idx="9">
                  <c:v>3.3023700000000003E-2</c:v>
                </c:pt>
                <c:pt idx="10">
                  <c:v>3.9243500000000001E-2</c:v>
                </c:pt>
                <c:pt idx="11">
                  <c:v>4.60215E-2</c:v>
                </c:pt>
                <c:pt idx="12">
                  <c:v>5.4433799999999997E-2</c:v>
                </c:pt>
                <c:pt idx="13">
                  <c:v>6.6646499999999997E-2</c:v>
                </c:pt>
                <c:pt idx="14">
                  <c:v>8.00926E-2</c:v>
                </c:pt>
                <c:pt idx="15">
                  <c:v>9.0974200000000005E-2</c:v>
                </c:pt>
                <c:pt idx="16">
                  <c:v>0.1003252</c:v>
                </c:pt>
                <c:pt idx="17">
                  <c:v>0.1092011</c:v>
                </c:pt>
                <c:pt idx="18">
                  <c:v>0.1159126</c:v>
                </c:pt>
                <c:pt idx="19">
                  <c:v>0.12834699999999999</c:v>
                </c:pt>
                <c:pt idx="20">
                  <c:v>0.1420669</c:v>
                </c:pt>
                <c:pt idx="21">
                  <c:v>0.15016260000000001</c:v>
                </c:pt>
                <c:pt idx="22">
                  <c:v>0.15891420000000001</c:v>
                </c:pt>
                <c:pt idx="23">
                  <c:v>0.17010839999999999</c:v>
                </c:pt>
                <c:pt idx="24">
                  <c:v>0.17902999999999999</c:v>
                </c:pt>
                <c:pt idx="25">
                  <c:v>0.18985630000000001</c:v>
                </c:pt>
                <c:pt idx="26">
                  <c:v>0.20261999999999999</c:v>
                </c:pt>
                <c:pt idx="27">
                  <c:v>0.21307960000000001</c:v>
                </c:pt>
                <c:pt idx="28">
                  <c:v>0.22804269999999999</c:v>
                </c:pt>
                <c:pt idx="29">
                  <c:v>0.24002789999999999</c:v>
                </c:pt>
                <c:pt idx="30">
                  <c:v>0.24704329999999999</c:v>
                </c:pt>
                <c:pt idx="31">
                  <c:v>0.25539450000000002</c:v>
                </c:pt>
                <c:pt idx="32">
                  <c:v>0.26512229999999998</c:v>
                </c:pt>
                <c:pt idx="33">
                  <c:v>0.2769181</c:v>
                </c:pt>
                <c:pt idx="34">
                  <c:v>0.28751900000000002</c:v>
                </c:pt>
                <c:pt idx="35">
                  <c:v>0.29823830000000001</c:v>
                </c:pt>
                <c:pt idx="36">
                  <c:v>0.30838729999999998</c:v>
                </c:pt>
                <c:pt idx="37">
                  <c:v>0.31933640000000002</c:v>
                </c:pt>
                <c:pt idx="38">
                  <c:v>0.33318730000000002</c:v>
                </c:pt>
                <c:pt idx="39">
                  <c:v>0.3444025</c:v>
                </c:pt>
                <c:pt idx="40">
                  <c:v>0.35361379999999998</c:v>
                </c:pt>
                <c:pt idx="41">
                  <c:v>0.36362820000000001</c:v>
                </c:pt>
                <c:pt idx="42">
                  <c:v>0.37011549999999999</c:v>
                </c:pt>
                <c:pt idx="43">
                  <c:v>0.37374049999999998</c:v>
                </c:pt>
                <c:pt idx="44">
                  <c:v>0.3810327</c:v>
                </c:pt>
                <c:pt idx="45">
                  <c:v>0.39132699999999998</c:v>
                </c:pt>
                <c:pt idx="46">
                  <c:v>0.39948739999999999</c:v>
                </c:pt>
                <c:pt idx="47">
                  <c:v>0.40696870000000002</c:v>
                </c:pt>
                <c:pt idx="48">
                  <c:v>0.41677769999999997</c:v>
                </c:pt>
                <c:pt idx="49">
                  <c:v>0.4251492</c:v>
                </c:pt>
                <c:pt idx="50">
                  <c:v>0.43205460000000001</c:v>
                </c:pt>
                <c:pt idx="51">
                  <c:v>0.43978270000000003</c:v>
                </c:pt>
                <c:pt idx="52">
                  <c:v>0.44757089999999999</c:v>
                </c:pt>
                <c:pt idx="53">
                  <c:v>0.4562098</c:v>
                </c:pt>
                <c:pt idx="54">
                  <c:v>0.46571859999999998</c:v>
                </c:pt>
                <c:pt idx="55">
                  <c:v>0.47531879999999999</c:v>
                </c:pt>
                <c:pt idx="56">
                  <c:v>0.48257689999999998</c:v>
                </c:pt>
                <c:pt idx="57">
                  <c:v>0.489894</c:v>
                </c:pt>
                <c:pt idx="58">
                  <c:v>0.49643720000000002</c:v>
                </c:pt>
                <c:pt idx="59">
                  <c:v>0.5038589</c:v>
                </c:pt>
                <c:pt idx="60">
                  <c:v>0.51466840000000003</c:v>
                </c:pt>
                <c:pt idx="61">
                  <c:v>0.52390709999999996</c:v>
                </c:pt>
              </c:numCache>
            </c:numRef>
          </c:yVal>
          <c:smooth val="0"/>
          <c:extLst>
            <c:ext xmlns:c16="http://schemas.microsoft.com/office/drawing/2014/chart" uri="{C3380CC4-5D6E-409C-BE32-E72D297353CC}">
              <c16:uniqueId val="{00000000-1081-4D5F-ADDF-440A98150A84}"/>
            </c:ext>
          </c:extLst>
        </c:ser>
        <c:ser>
          <c:idx val="1"/>
          <c:order val="1"/>
          <c:tx>
            <c:strRef>
              <c:f>Sheet1!$D$1</c:f>
              <c:strCache>
                <c:ptCount val="1"/>
                <c:pt idx="0">
                  <c:v>100unif</c:v>
                </c:pt>
              </c:strCache>
            </c:strRef>
          </c:tx>
          <c:spPr>
            <a:ln w="38100" cmpd="sng">
              <a:solidFill>
                <a:sysClr val="windowText" lastClr="000000"/>
              </a:solidFill>
              <a:prstDash val="sysDash"/>
            </a:ln>
          </c:spPr>
          <c:marker>
            <c:symbol val="none"/>
          </c:marker>
          <c:xVal>
            <c:numRef>
              <c:f>Sheet1!$B$2:$B$63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Sheet1!$D$2:$D$63</c:f>
              <c:numCache>
                <c:formatCode>General</c:formatCode>
                <c:ptCount val="62"/>
                <c:pt idx="0">
                  <c:v>1.5254999999999999E-3</c:v>
                </c:pt>
                <c:pt idx="1">
                  <c:v>4.0444000000000001E-3</c:v>
                </c:pt>
                <c:pt idx="2">
                  <c:v>6.5703999999999997E-3</c:v>
                </c:pt>
                <c:pt idx="3">
                  <c:v>8.5871000000000003E-3</c:v>
                </c:pt>
                <c:pt idx="4">
                  <c:v>1.26179E-2</c:v>
                </c:pt>
                <c:pt idx="5">
                  <c:v>1.6683699999999999E-2</c:v>
                </c:pt>
                <c:pt idx="6">
                  <c:v>2.0203700000000002E-2</c:v>
                </c:pt>
                <c:pt idx="7">
                  <c:v>2.4260400000000001E-2</c:v>
                </c:pt>
                <c:pt idx="8">
                  <c:v>2.83553E-2</c:v>
                </c:pt>
                <c:pt idx="9">
                  <c:v>3.2983800000000001E-2</c:v>
                </c:pt>
                <c:pt idx="10">
                  <c:v>3.9150299999999999E-2</c:v>
                </c:pt>
                <c:pt idx="11">
                  <c:v>4.5875199999999998E-2</c:v>
                </c:pt>
                <c:pt idx="12">
                  <c:v>5.4232599999999999E-2</c:v>
                </c:pt>
                <c:pt idx="13">
                  <c:v>6.6406300000000001E-2</c:v>
                </c:pt>
                <c:pt idx="14">
                  <c:v>7.9780100000000007E-2</c:v>
                </c:pt>
                <c:pt idx="15">
                  <c:v>9.0551900000000005E-2</c:v>
                </c:pt>
                <c:pt idx="16">
                  <c:v>9.9796499999999996E-2</c:v>
                </c:pt>
                <c:pt idx="17">
                  <c:v>0.1085806</c:v>
                </c:pt>
                <c:pt idx="18">
                  <c:v>0.115191</c:v>
                </c:pt>
                <c:pt idx="19">
                  <c:v>0.12737979999999999</c:v>
                </c:pt>
                <c:pt idx="20">
                  <c:v>0.14085900000000001</c:v>
                </c:pt>
                <c:pt idx="21">
                  <c:v>0.14880850000000001</c:v>
                </c:pt>
                <c:pt idx="22">
                  <c:v>0.15736829999999999</c:v>
                </c:pt>
                <c:pt idx="23">
                  <c:v>0.16825509999999999</c:v>
                </c:pt>
                <c:pt idx="24">
                  <c:v>0.17688090000000001</c:v>
                </c:pt>
                <c:pt idx="25">
                  <c:v>0.1872856</c:v>
                </c:pt>
                <c:pt idx="26">
                  <c:v>0.1995798</c:v>
                </c:pt>
                <c:pt idx="27">
                  <c:v>0.20964959999999999</c:v>
                </c:pt>
                <c:pt idx="28">
                  <c:v>0.2239082</c:v>
                </c:pt>
                <c:pt idx="29">
                  <c:v>0.23522380000000001</c:v>
                </c:pt>
                <c:pt idx="30">
                  <c:v>0.24193580000000001</c:v>
                </c:pt>
                <c:pt idx="31">
                  <c:v>0.24984990000000001</c:v>
                </c:pt>
                <c:pt idx="32">
                  <c:v>0.25898650000000001</c:v>
                </c:pt>
                <c:pt idx="33">
                  <c:v>0.27006740000000001</c:v>
                </c:pt>
                <c:pt idx="34">
                  <c:v>0.27999099999999999</c:v>
                </c:pt>
                <c:pt idx="35">
                  <c:v>0.2898772</c:v>
                </c:pt>
                <c:pt idx="36">
                  <c:v>0.29910419999999999</c:v>
                </c:pt>
                <c:pt idx="37">
                  <c:v>0.30896050000000003</c:v>
                </c:pt>
                <c:pt idx="38">
                  <c:v>0.32123960000000001</c:v>
                </c:pt>
                <c:pt idx="39">
                  <c:v>0.33110079999999997</c:v>
                </c:pt>
                <c:pt idx="40">
                  <c:v>0.33906419999999998</c:v>
                </c:pt>
                <c:pt idx="41">
                  <c:v>0.34765000000000001</c:v>
                </c:pt>
                <c:pt idx="42">
                  <c:v>0.35349520000000001</c:v>
                </c:pt>
                <c:pt idx="43">
                  <c:v>0.35637059999999998</c:v>
                </c:pt>
                <c:pt idx="44">
                  <c:v>0.36230489999999999</c:v>
                </c:pt>
                <c:pt idx="45">
                  <c:v>0.37061909999999998</c:v>
                </c:pt>
                <c:pt idx="46">
                  <c:v>0.37752029999999998</c:v>
                </c:pt>
                <c:pt idx="47">
                  <c:v>0.38334610000000002</c:v>
                </c:pt>
                <c:pt idx="48">
                  <c:v>0.39093850000000002</c:v>
                </c:pt>
                <c:pt idx="49">
                  <c:v>0.39734120000000001</c:v>
                </c:pt>
                <c:pt idx="50">
                  <c:v>0.40267920000000001</c:v>
                </c:pt>
                <c:pt idx="51">
                  <c:v>0.40849920000000001</c:v>
                </c:pt>
                <c:pt idx="52">
                  <c:v>0.41401060000000001</c:v>
                </c:pt>
                <c:pt idx="53">
                  <c:v>0.42048190000000002</c:v>
                </c:pt>
                <c:pt idx="54">
                  <c:v>0.42713440000000003</c:v>
                </c:pt>
                <c:pt idx="55">
                  <c:v>0.43402230000000003</c:v>
                </c:pt>
                <c:pt idx="56">
                  <c:v>0.43860589999999999</c:v>
                </c:pt>
                <c:pt idx="57">
                  <c:v>0.44373669999999998</c:v>
                </c:pt>
                <c:pt idx="58">
                  <c:v>0.448382</c:v>
                </c:pt>
                <c:pt idx="59">
                  <c:v>0.4527931</c:v>
                </c:pt>
                <c:pt idx="60">
                  <c:v>0.45927810000000002</c:v>
                </c:pt>
                <c:pt idx="61">
                  <c:v>0.46490819999999999</c:v>
                </c:pt>
              </c:numCache>
            </c:numRef>
          </c:yVal>
          <c:smooth val="0"/>
          <c:extLst>
            <c:ext xmlns:c16="http://schemas.microsoft.com/office/drawing/2014/chart" uri="{C3380CC4-5D6E-409C-BE32-E72D297353CC}">
              <c16:uniqueId val="{00000001-1081-4D5F-ADDF-440A98150A84}"/>
            </c:ext>
          </c:extLst>
        </c:ser>
        <c:ser>
          <c:idx val="2"/>
          <c:order val="2"/>
          <c:tx>
            <c:strRef>
              <c:f>Sheet1!$E$1</c:f>
              <c:strCache>
                <c:ptCount val="1"/>
                <c:pt idx="0">
                  <c:v>20+60unif</c:v>
                </c:pt>
              </c:strCache>
            </c:strRef>
          </c:tx>
          <c:spPr>
            <a:ln w="38100" cmpd="sng">
              <a:solidFill>
                <a:sysClr val="windowText" lastClr="000000"/>
              </a:solidFill>
              <a:prstDash val="sysDot"/>
            </a:ln>
          </c:spPr>
          <c:marker>
            <c:symbol val="none"/>
          </c:marker>
          <c:xVal>
            <c:numRef>
              <c:f>Sheet1!$B$2:$B$63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Sheet1!$E$2:$E$63</c:f>
              <c:numCache>
                <c:formatCode>General</c:formatCode>
                <c:ptCount val="62"/>
                <c:pt idx="0">
                  <c:v>1.5005000000000001E-3</c:v>
                </c:pt>
                <c:pt idx="1">
                  <c:v>4.0063E-3</c:v>
                </c:pt>
                <c:pt idx="2">
                  <c:v>6.5180999999999998E-3</c:v>
                </c:pt>
                <c:pt idx="3">
                  <c:v>8.5322000000000002E-3</c:v>
                </c:pt>
                <c:pt idx="4">
                  <c:v>1.2573900000000001E-2</c:v>
                </c:pt>
                <c:pt idx="5">
                  <c:v>1.6629399999999999E-2</c:v>
                </c:pt>
                <c:pt idx="6">
                  <c:v>2.01935E-2</c:v>
                </c:pt>
                <c:pt idx="7">
                  <c:v>2.4280800000000002E-2</c:v>
                </c:pt>
                <c:pt idx="8">
                  <c:v>2.8386100000000001E-2</c:v>
                </c:pt>
                <c:pt idx="9">
                  <c:v>3.3023700000000003E-2</c:v>
                </c:pt>
                <c:pt idx="10">
                  <c:v>3.9243500000000001E-2</c:v>
                </c:pt>
                <c:pt idx="11">
                  <c:v>4.60215E-2</c:v>
                </c:pt>
                <c:pt idx="12">
                  <c:v>5.4433799999999997E-2</c:v>
                </c:pt>
                <c:pt idx="13">
                  <c:v>6.6646499999999997E-2</c:v>
                </c:pt>
                <c:pt idx="14">
                  <c:v>8.00926E-2</c:v>
                </c:pt>
                <c:pt idx="15">
                  <c:v>9.0974200000000005E-2</c:v>
                </c:pt>
                <c:pt idx="16">
                  <c:v>0.10032050000000001</c:v>
                </c:pt>
                <c:pt idx="17">
                  <c:v>0.109205</c:v>
                </c:pt>
                <c:pt idx="18">
                  <c:v>0.1159082</c:v>
                </c:pt>
                <c:pt idx="19">
                  <c:v>0.12828310000000001</c:v>
                </c:pt>
                <c:pt idx="20">
                  <c:v>0.1419001</c:v>
                </c:pt>
                <c:pt idx="21">
                  <c:v>0.14990319999999999</c:v>
                </c:pt>
                <c:pt idx="22">
                  <c:v>0.158526</c:v>
                </c:pt>
                <c:pt idx="23">
                  <c:v>0.16947209999999999</c:v>
                </c:pt>
                <c:pt idx="24">
                  <c:v>0.1781914</c:v>
                </c:pt>
                <c:pt idx="25">
                  <c:v>0.18870219999999999</c:v>
                </c:pt>
                <c:pt idx="26">
                  <c:v>0.20107420000000001</c:v>
                </c:pt>
                <c:pt idx="27">
                  <c:v>0.2111304</c:v>
                </c:pt>
                <c:pt idx="28">
                  <c:v>0.225325</c:v>
                </c:pt>
                <c:pt idx="29">
                  <c:v>0.23661090000000001</c:v>
                </c:pt>
                <c:pt idx="30">
                  <c:v>0.24311089999999999</c:v>
                </c:pt>
                <c:pt idx="31">
                  <c:v>0.25087280000000001</c:v>
                </c:pt>
                <c:pt idx="32">
                  <c:v>0.259849</c:v>
                </c:pt>
                <c:pt idx="33">
                  <c:v>0.27063110000000001</c:v>
                </c:pt>
                <c:pt idx="34">
                  <c:v>0.28023229999999999</c:v>
                </c:pt>
                <c:pt idx="35">
                  <c:v>0.2898712</c:v>
                </c:pt>
                <c:pt idx="36">
                  <c:v>0.29887859999999999</c:v>
                </c:pt>
                <c:pt idx="37">
                  <c:v>0.30835390000000001</c:v>
                </c:pt>
                <c:pt idx="38">
                  <c:v>0.32027630000000001</c:v>
                </c:pt>
                <c:pt idx="39">
                  <c:v>0.32994099999999998</c:v>
                </c:pt>
                <c:pt idx="40">
                  <c:v>0.33762249999999999</c:v>
                </c:pt>
                <c:pt idx="41">
                  <c:v>0.34584540000000003</c:v>
                </c:pt>
                <c:pt idx="42">
                  <c:v>0.35141860000000003</c:v>
                </c:pt>
                <c:pt idx="43">
                  <c:v>0.35399960000000003</c:v>
                </c:pt>
                <c:pt idx="44">
                  <c:v>0.35959429999999998</c:v>
                </c:pt>
                <c:pt idx="45">
                  <c:v>0.36736600000000003</c:v>
                </c:pt>
                <c:pt idx="46">
                  <c:v>0.37352770000000002</c:v>
                </c:pt>
                <c:pt idx="47">
                  <c:v>0.37889980000000001</c:v>
                </c:pt>
                <c:pt idx="48">
                  <c:v>0.38570359999999998</c:v>
                </c:pt>
                <c:pt idx="49">
                  <c:v>0.39168730000000002</c:v>
                </c:pt>
                <c:pt idx="50">
                  <c:v>0.39615539999999999</c:v>
                </c:pt>
                <c:pt idx="51">
                  <c:v>0.40115519999999999</c:v>
                </c:pt>
                <c:pt idx="52">
                  <c:v>0.40592780000000001</c:v>
                </c:pt>
                <c:pt idx="53">
                  <c:v>0.4111995</c:v>
                </c:pt>
                <c:pt idx="54">
                  <c:v>0.41668840000000001</c:v>
                </c:pt>
                <c:pt idx="55">
                  <c:v>0.42232310000000001</c:v>
                </c:pt>
                <c:pt idx="56">
                  <c:v>0.42625350000000001</c:v>
                </c:pt>
                <c:pt idx="57">
                  <c:v>0.4299076</c:v>
                </c:pt>
                <c:pt idx="58">
                  <c:v>0.43308970000000002</c:v>
                </c:pt>
                <c:pt idx="59">
                  <c:v>0.43628240000000001</c:v>
                </c:pt>
                <c:pt idx="60">
                  <c:v>0.44098850000000001</c:v>
                </c:pt>
                <c:pt idx="61">
                  <c:v>0.44502459999999999</c:v>
                </c:pt>
              </c:numCache>
            </c:numRef>
          </c:yVal>
          <c:smooth val="0"/>
          <c:extLst>
            <c:ext xmlns:c16="http://schemas.microsoft.com/office/drawing/2014/chart" uri="{C3380CC4-5D6E-409C-BE32-E72D297353CC}">
              <c16:uniqueId val="{00000002-1081-4D5F-ADDF-440A98150A84}"/>
            </c:ext>
          </c:extLst>
        </c:ser>
        <c:dLbls>
          <c:showLegendKey val="0"/>
          <c:showVal val="0"/>
          <c:showCatName val="0"/>
          <c:showSerName val="0"/>
          <c:showPercent val="0"/>
          <c:showBubbleSize val="0"/>
        </c:dLbls>
        <c:axId val="240539136"/>
        <c:axId val="240544768"/>
      </c:scatterChart>
      <c:valAx>
        <c:axId val="240539136"/>
        <c:scaling>
          <c:orientation val="minMax"/>
          <c:max val="65"/>
          <c:min val="0"/>
        </c:scaling>
        <c:delete val="0"/>
        <c:axPos val="b"/>
        <c:numFmt formatCode="General" sourceLinked="1"/>
        <c:majorTickMark val="out"/>
        <c:minorTickMark val="none"/>
        <c:tickLblPos val="nextTo"/>
        <c:spPr>
          <a:ln>
            <a:solidFill>
              <a:sysClr val="windowText" lastClr="000000"/>
            </a:solidFill>
          </a:ln>
        </c:spPr>
        <c:txPr>
          <a:bodyPr/>
          <a:lstStyle/>
          <a:p>
            <a:pPr>
              <a:defRPr lang="ja-JP" sz="2000" b="1">
                <a:latin typeface="Times New Roman" panose="02020603050405020304" pitchFamily="18" charset="0"/>
                <a:cs typeface="Times New Roman" panose="02020603050405020304" pitchFamily="18" charset="0"/>
              </a:defRPr>
            </a:pPr>
            <a:endParaRPr lang="ja-JP"/>
          </a:p>
        </c:txPr>
        <c:crossAx val="240544768"/>
        <c:crosses val="autoZero"/>
        <c:crossBetween val="midCat"/>
      </c:valAx>
      <c:valAx>
        <c:axId val="240544768"/>
        <c:scaling>
          <c:orientation val="minMax"/>
        </c:scaling>
        <c:delete val="0"/>
        <c:axPos val="l"/>
        <c:majorGridlines>
          <c:spPr>
            <a:ln>
              <a:noFill/>
            </a:ln>
          </c:spPr>
        </c:majorGridlines>
        <c:numFmt formatCode="General" sourceLinked="1"/>
        <c:majorTickMark val="out"/>
        <c:minorTickMark val="none"/>
        <c:tickLblPos val="nextTo"/>
        <c:spPr>
          <a:ln>
            <a:solidFill>
              <a:sysClr val="windowText" lastClr="000000"/>
            </a:solidFill>
          </a:ln>
        </c:spPr>
        <c:txPr>
          <a:bodyPr/>
          <a:lstStyle/>
          <a:p>
            <a:pPr>
              <a:defRPr lang="ja-JP" sz="2000" b="1">
                <a:latin typeface="Times New Roman" panose="02020603050405020304" pitchFamily="18" charset="0"/>
                <a:cs typeface="Times New Roman" panose="02020603050405020304" pitchFamily="18" charset="0"/>
              </a:defRPr>
            </a:pPr>
            <a:endParaRPr lang="ja-JP"/>
          </a:p>
        </c:txPr>
        <c:crossAx val="240539136"/>
        <c:crosses val="autoZero"/>
        <c:crossBetween val="midCat"/>
      </c:valAx>
    </c:plotArea>
    <c:legend>
      <c:legendPos val="r"/>
      <c:layout>
        <c:manualLayout>
          <c:xMode val="edge"/>
          <c:yMode val="edge"/>
          <c:x val="0.53448361796145283"/>
          <c:y val="0.58074039010062017"/>
          <c:w val="0.4559762612530206"/>
          <c:h val="0.21697823738605881"/>
        </c:manualLayout>
      </c:layout>
      <c:overlay val="0"/>
      <c:txPr>
        <a:bodyPr/>
        <a:lstStyle/>
        <a:p>
          <a:pPr>
            <a:defRPr lang="ja-JP" sz="2400">
              <a:latin typeface="Times New Roman" panose="02020603050405020304" pitchFamily="18" charset="0"/>
              <a:cs typeface="Times New Roman" panose="02020603050405020304" pitchFamily="18" charset="0"/>
            </a:defRPr>
          </a:pPr>
          <a:endParaRPr lang="ja-JP"/>
        </a:p>
      </c:txPr>
    </c:legend>
    <c:plotVisOnly val="1"/>
    <c:dispBlanksAs val="gap"/>
    <c:showDLblsOverMax val="0"/>
  </c:char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002405949256338E-2"/>
          <c:y val="4.214129483814523E-2"/>
          <c:w val="0.88320603674540687"/>
          <c:h val="0.8418788276465442"/>
        </c:manualLayout>
      </c:layout>
      <c:scatterChart>
        <c:scatterStyle val="lineMarker"/>
        <c:varyColors val="0"/>
        <c:ser>
          <c:idx val="0"/>
          <c:order val="0"/>
          <c:tx>
            <c:strRef>
              <c:f>Sheet1!$N$1</c:f>
              <c:strCache>
                <c:ptCount val="1"/>
                <c:pt idx="0">
                  <c:v>no censor</c:v>
                </c:pt>
              </c:strCache>
            </c:strRef>
          </c:tx>
          <c:spPr>
            <a:ln cmpd="sng">
              <a:solidFill>
                <a:schemeClr val="tx1"/>
              </a:solidFill>
            </a:ln>
          </c:spPr>
          <c:marker>
            <c:symbol val="none"/>
          </c:marker>
          <c:xVal>
            <c:numRef>
              <c:f>Sheet1!$M$2:$M$63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Sheet1!$N$2:$N$63</c:f>
              <c:numCache>
                <c:formatCode>General</c:formatCode>
                <c:ptCount val="62"/>
                <c:pt idx="0">
                  <c:v>1.5005000000000001E-3</c:v>
                </c:pt>
                <c:pt idx="1">
                  <c:v>4.0063E-3</c:v>
                </c:pt>
                <c:pt idx="2">
                  <c:v>6.5180999999999998E-3</c:v>
                </c:pt>
                <c:pt idx="3">
                  <c:v>8.5322000000000002E-3</c:v>
                </c:pt>
                <c:pt idx="4">
                  <c:v>1.2573900000000001E-2</c:v>
                </c:pt>
                <c:pt idx="5">
                  <c:v>1.6629399999999999E-2</c:v>
                </c:pt>
                <c:pt idx="6">
                  <c:v>2.01935E-2</c:v>
                </c:pt>
                <c:pt idx="7">
                  <c:v>2.4280800000000002E-2</c:v>
                </c:pt>
                <c:pt idx="8">
                  <c:v>2.8386100000000001E-2</c:v>
                </c:pt>
                <c:pt idx="9">
                  <c:v>3.3023700000000003E-2</c:v>
                </c:pt>
                <c:pt idx="10">
                  <c:v>3.9243500000000001E-2</c:v>
                </c:pt>
                <c:pt idx="11">
                  <c:v>4.60215E-2</c:v>
                </c:pt>
                <c:pt idx="12">
                  <c:v>5.4433799999999997E-2</c:v>
                </c:pt>
                <c:pt idx="13">
                  <c:v>6.6646499999999997E-2</c:v>
                </c:pt>
                <c:pt idx="14">
                  <c:v>8.00926E-2</c:v>
                </c:pt>
                <c:pt idx="15">
                  <c:v>9.0974200000000005E-2</c:v>
                </c:pt>
                <c:pt idx="16">
                  <c:v>0.1003252</c:v>
                </c:pt>
                <c:pt idx="17">
                  <c:v>0.1092011</c:v>
                </c:pt>
                <c:pt idx="18">
                  <c:v>0.1159126</c:v>
                </c:pt>
                <c:pt idx="19">
                  <c:v>0.12834699999999999</c:v>
                </c:pt>
                <c:pt idx="20">
                  <c:v>0.1420669</c:v>
                </c:pt>
                <c:pt idx="21">
                  <c:v>0.15016260000000001</c:v>
                </c:pt>
                <c:pt idx="22">
                  <c:v>0.15891420000000001</c:v>
                </c:pt>
                <c:pt idx="23">
                  <c:v>0.17010839999999999</c:v>
                </c:pt>
                <c:pt idx="24">
                  <c:v>0.17902999999999999</c:v>
                </c:pt>
                <c:pt idx="25">
                  <c:v>0.18985630000000001</c:v>
                </c:pt>
                <c:pt idx="26">
                  <c:v>0.20261999999999999</c:v>
                </c:pt>
                <c:pt idx="27">
                  <c:v>0.21307960000000001</c:v>
                </c:pt>
                <c:pt idx="28">
                  <c:v>0.22804269999999999</c:v>
                </c:pt>
                <c:pt idx="29">
                  <c:v>0.24002789999999999</c:v>
                </c:pt>
                <c:pt idx="30">
                  <c:v>0.24704329999999999</c:v>
                </c:pt>
                <c:pt idx="31">
                  <c:v>0.25539450000000002</c:v>
                </c:pt>
                <c:pt idx="32">
                  <c:v>0.26512229999999998</c:v>
                </c:pt>
                <c:pt idx="33">
                  <c:v>0.2769181</c:v>
                </c:pt>
                <c:pt idx="34">
                  <c:v>0.28751900000000002</c:v>
                </c:pt>
                <c:pt idx="35">
                  <c:v>0.29823830000000001</c:v>
                </c:pt>
                <c:pt idx="36">
                  <c:v>0.30838729999999998</c:v>
                </c:pt>
                <c:pt idx="37">
                  <c:v>0.31933640000000002</c:v>
                </c:pt>
                <c:pt idx="38">
                  <c:v>0.33318730000000002</c:v>
                </c:pt>
                <c:pt idx="39">
                  <c:v>0.3444025</c:v>
                </c:pt>
                <c:pt idx="40">
                  <c:v>0.35361379999999998</c:v>
                </c:pt>
                <c:pt idx="41">
                  <c:v>0.36362820000000001</c:v>
                </c:pt>
                <c:pt idx="42">
                  <c:v>0.37011549999999999</c:v>
                </c:pt>
                <c:pt idx="43">
                  <c:v>0.37374049999999998</c:v>
                </c:pt>
                <c:pt idx="44">
                  <c:v>0.3810327</c:v>
                </c:pt>
                <c:pt idx="45">
                  <c:v>0.39132699999999998</c:v>
                </c:pt>
                <c:pt idx="46">
                  <c:v>0.39948739999999999</c:v>
                </c:pt>
                <c:pt idx="47">
                  <c:v>0.40696870000000002</c:v>
                </c:pt>
                <c:pt idx="48">
                  <c:v>0.41677769999999997</c:v>
                </c:pt>
                <c:pt idx="49">
                  <c:v>0.4251492</c:v>
                </c:pt>
                <c:pt idx="50">
                  <c:v>0.43205460000000001</c:v>
                </c:pt>
                <c:pt idx="51">
                  <c:v>0.43978270000000003</c:v>
                </c:pt>
                <c:pt idx="52">
                  <c:v>0.44757089999999999</c:v>
                </c:pt>
                <c:pt idx="53">
                  <c:v>0.4562098</c:v>
                </c:pt>
                <c:pt idx="54">
                  <c:v>0.46571859999999998</c:v>
                </c:pt>
                <c:pt idx="55">
                  <c:v>0.47531879999999999</c:v>
                </c:pt>
                <c:pt idx="56">
                  <c:v>0.48257689999999998</c:v>
                </c:pt>
                <c:pt idx="57">
                  <c:v>0.489894</c:v>
                </c:pt>
                <c:pt idx="58">
                  <c:v>0.49643720000000002</c:v>
                </c:pt>
                <c:pt idx="59">
                  <c:v>0.5038589</c:v>
                </c:pt>
                <c:pt idx="60">
                  <c:v>0.51466840000000003</c:v>
                </c:pt>
                <c:pt idx="61">
                  <c:v>0.52390709999999996</c:v>
                </c:pt>
              </c:numCache>
            </c:numRef>
          </c:yVal>
          <c:smooth val="0"/>
          <c:extLst>
            <c:ext xmlns:c16="http://schemas.microsoft.com/office/drawing/2014/chart" uri="{C3380CC4-5D6E-409C-BE32-E72D297353CC}">
              <c16:uniqueId val="{00000000-4D94-40A6-8CC2-50199FF74CC7}"/>
            </c:ext>
          </c:extLst>
        </c:ser>
        <c:ser>
          <c:idx val="1"/>
          <c:order val="1"/>
          <c:tx>
            <c:strRef>
              <c:f>Sheet1!$O$1</c:f>
              <c:strCache>
                <c:ptCount val="1"/>
                <c:pt idx="0">
                  <c:v>100unif</c:v>
                </c:pt>
              </c:strCache>
            </c:strRef>
          </c:tx>
          <c:spPr>
            <a:ln>
              <a:solidFill>
                <a:schemeClr val="tx1"/>
              </a:solidFill>
              <a:prstDash val="sysDash"/>
            </a:ln>
          </c:spPr>
          <c:marker>
            <c:symbol val="none"/>
          </c:marker>
          <c:xVal>
            <c:numRef>
              <c:f>Sheet1!$M$2:$M$63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Sheet1!$O$2:$O$63</c:f>
              <c:numCache>
                <c:formatCode>General</c:formatCode>
                <c:ptCount val="62"/>
                <c:pt idx="0">
                  <c:v>1.5254999999999999E-3</c:v>
                </c:pt>
                <c:pt idx="1">
                  <c:v>4.0445999999999998E-3</c:v>
                </c:pt>
                <c:pt idx="2">
                  <c:v>6.5709000000000002E-3</c:v>
                </c:pt>
                <c:pt idx="3">
                  <c:v>8.5880000000000001E-3</c:v>
                </c:pt>
                <c:pt idx="4">
                  <c:v>1.26205E-2</c:v>
                </c:pt>
                <c:pt idx="5">
                  <c:v>1.6688499999999998E-2</c:v>
                </c:pt>
                <c:pt idx="6">
                  <c:v>2.0211799999999999E-2</c:v>
                </c:pt>
                <c:pt idx="7">
                  <c:v>2.4273099999999999E-2</c:v>
                </c:pt>
                <c:pt idx="8">
                  <c:v>2.83752E-2</c:v>
                </c:pt>
                <c:pt idx="9">
                  <c:v>3.3013800000000003E-2</c:v>
                </c:pt>
                <c:pt idx="10">
                  <c:v>3.9197500000000003E-2</c:v>
                </c:pt>
                <c:pt idx="11">
                  <c:v>4.5945199999999999E-2</c:v>
                </c:pt>
                <c:pt idx="12">
                  <c:v>5.4340300000000001E-2</c:v>
                </c:pt>
                <c:pt idx="13">
                  <c:v>6.6578999999999999E-2</c:v>
                </c:pt>
                <c:pt idx="14">
                  <c:v>8.0039899999999997E-2</c:v>
                </c:pt>
                <c:pt idx="15">
                  <c:v>9.0892399999999998E-2</c:v>
                </c:pt>
                <c:pt idx="16">
                  <c:v>0.1002223</c:v>
                </c:pt>
                <c:pt idx="17">
                  <c:v>0.1091023</c:v>
                </c:pt>
                <c:pt idx="18">
                  <c:v>0.1157984</c:v>
                </c:pt>
                <c:pt idx="19">
                  <c:v>0.12817249999999999</c:v>
                </c:pt>
                <c:pt idx="20">
                  <c:v>0.1418807</c:v>
                </c:pt>
                <c:pt idx="21">
                  <c:v>0.14999000000000001</c:v>
                </c:pt>
                <c:pt idx="22">
                  <c:v>0.15875220000000001</c:v>
                </c:pt>
                <c:pt idx="23">
                  <c:v>0.16992889999999999</c:v>
                </c:pt>
                <c:pt idx="24">
                  <c:v>0.17881330000000001</c:v>
                </c:pt>
                <c:pt idx="25">
                  <c:v>0.18957199999999999</c:v>
                </c:pt>
                <c:pt idx="26">
                  <c:v>0.2023269</c:v>
                </c:pt>
                <c:pt idx="27">
                  <c:v>0.2128188</c:v>
                </c:pt>
                <c:pt idx="28">
                  <c:v>0.22775390000000001</c:v>
                </c:pt>
                <c:pt idx="29">
                  <c:v>0.23964650000000001</c:v>
                </c:pt>
                <c:pt idx="30">
                  <c:v>0.24676490000000001</c:v>
                </c:pt>
                <c:pt idx="31">
                  <c:v>0.25518590000000002</c:v>
                </c:pt>
                <c:pt idx="32">
                  <c:v>0.26496389999999997</c:v>
                </c:pt>
                <c:pt idx="33">
                  <c:v>0.27689649999999999</c:v>
                </c:pt>
                <c:pt idx="34">
                  <c:v>0.28765760000000001</c:v>
                </c:pt>
                <c:pt idx="35">
                  <c:v>0.29846889999999998</c:v>
                </c:pt>
                <c:pt idx="36">
                  <c:v>0.30862659999999997</c:v>
                </c:pt>
                <c:pt idx="37">
                  <c:v>0.31957940000000001</c:v>
                </c:pt>
                <c:pt idx="38">
                  <c:v>0.33332000000000001</c:v>
                </c:pt>
                <c:pt idx="39">
                  <c:v>0.34445880000000001</c:v>
                </c:pt>
                <c:pt idx="40">
                  <c:v>0.35358499999999998</c:v>
                </c:pt>
                <c:pt idx="41">
                  <c:v>0.36350290000000002</c:v>
                </c:pt>
                <c:pt idx="42">
                  <c:v>0.37032229999999999</c:v>
                </c:pt>
                <c:pt idx="43">
                  <c:v>0.37370589999999998</c:v>
                </c:pt>
                <c:pt idx="44">
                  <c:v>0.38082660000000002</c:v>
                </c:pt>
                <c:pt idx="45">
                  <c:v>0.39088319999999999</c:v>
                </c:pt>
                <c:pt idx="46">
                  <c:v>0.39934350000000002</c:v>
                </c:pt>
                <c:pt idx="47">
                  <c:v>0.40662280000000001</c:v>
                </c:pt>
                <c:pt idx="48">
                  <c:v>0.41618709999999998</c:v>
                </c:pt>
                <c:pt idx="49">
                  <c:v>0.42443120000000001</c:v>
                </c:pt>
                <c:pt idx="50">
                  <c:v>0.43138399999999999</c:v>
                </c:pt>
                <c:pt idx="51">
                  <c:v>0.43913530000000001</c:v>
                </c:pt>
                <c:pt idx="52">
                  <c:v>0.44662099999999999</c:v>
                </c:pt>
                <c:pt idx="53">
                  <c:v>0.4554858</c:v>
                </c:pt>
                <c:pt idx="54">
                  <c:v>0.46486729999999998</c:v>
                </c:pt>
                <c:pt idx="55">
                  <c:v>0.47461160000000002</c:v>
                </c:pt>
                <c:pt idx="56">
                  <c:v>0.48154960000000002</c:v>
                </c:pt>
                <c:pt idx="57">
                  <c:v>0.48893360000000002</c:v>
                </c:pt>
                <c:pt idx="58">
                  <c:v>0.49610009999999999</c:v>
                </c:pt>
                <c:pt idx="59">
                  <c:v>0.50301589999999996</c:v>
                </c:pt>
                <c:pt idx="60">
                  <c:v>0.51342390000000004</c:v>
                </c:pt>
                <c:pt idx="61">
                  <c:v>0.52258289999999996</c:v>
                </c:pt>
              </c:numCache>
            </c:numRef>
          </c:yVal>
          <c:smooth val="0"/>
          <c:extLst>
            <c:ext xmlns:c16="http://schemas.microsoft.com/office/drawing/2014/chart" uri="{C3380CC4-5D6E-409C-BE32-E72D297353CC}">
              <c16:uniqueId val="{00000001-4D94-40A6-8CC2-50199FF74CC7}"/>
            </c:ext>
          </c:extLst>
        </c:ser>
        <c:ser>
          <c:idx val="2"/>
          <c:order val="2"/>
          <c:tx>
            <c:strRef>
              <c:f>Sheet1!$P$1</c:f>
              <c:strCache>
                <c:ptCount val="1"/>
                <c:pt idx="0">
                  <c:v>20+60unif</c:v>
                </c:pt>
              </c:strCache>
            </c:strRef>
          </c:tx>
          <c:spPr>
            <a:ln w="38100">
              <a:solidFill>
                <a:sysClr val="windowText" lastClr="000000"/>
              </a:solidFill>
              <a:prstDash val="sysDot"/>
            </a:ln>
          </c:spPr>
          <c:marker>
            <c:symbol val="none"/>
          </c:marker>
          <c:xVal>
            <c:numRef>
              <c:f>Sheet1!$M$2:$M$63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Sheet1!$P$2:$P$63</c:f>
              <c:numCache>
                <c:formatCode>General</c:formatCode>
                <c:ptCount val="62"/>
                <c:pt idx="0">
                  <c:v>1.5005000000000001E-3</c:v>
                </c:pt>
                <c:pt idx="1">
                  <c:v>4.0063E-3</c:v>
                </c:pt>
                <c:pt idx="2">
                  <c:v>6.5180999999999998E-3</c:v>
                </c:pt>
                <c:pt idx="3">
                  <c:v>8.5322000000000002E-3</c:v>
                </c:pt>
                <c:pt idx="4">
                  <c:v>1.2573900000000001E-2</c:v>
                </c:pt>
                <c:pt idx="5">
                  <c:v>1.6629399999999999E-2</c:v>
                </c:pt>
                <c:pt idx="6">
                  <c:v>2.01935E-2</c:v>
                </c:pt>
                <c:pt idx="7">
                  <c:v>2.4280800000000002E-2</c:v>
                </c:pt>
                <c:pt idx="8">
                  <c:v>2.8386100000000001E-2</c:v>
                </c:pt>
                <c:pt idx="9">
                  <c:v>3.3023700000000003E-2</c:v>
                </c:pt>
                <c:pt idx="10">
                  <c:v>3.9243500000000001E-2</c:v>
                </c:pt>
                <c:pt idx="11">
                  <c:v>4.60215E-2</c:v>
                </c:pt>
                <c:pt idx="12">
                  <c:v>5.4433799999999997E-2</c:v>
                </c:pt>
                <c:pt idx="13">
                  <c:v>6.6646499999999997E-2</c:v>
                </c:pt>
                <c:pt idx="14">
                  <c:v>8.00926E-2</c:v>
                </c:pt>
                <c:pt idx="15">
                  <c:v>9.0974200000000005E-2</c:v>
                </c:pt>
                <c:pt idx="16">
                  <c:v>0.1003222</c:v>
                </c:pt>
                <c:pt idx="17">
                  <c:v>0.1092219</c:v>
                </c:pt>
                <c:pt idx="18">
                  <c:v>0.1159531</c:v>
                </c:pt>
                <c:pt idx="19">
                  <c:v>0.12841420000000001</c:v>
                </c:pt>
                <c:pt idx="20">
                  <c:v>0.14215649999999999</c:v>
                </c:pt>
                <c:pt idx="21">
                  <c:v>0.15026210000000001</c:v>
                </c:pt>
                <c:pt idx="22">
                  <c:v>0.15903249999999999</c:v>
                </c:pt>
                <c:pt idx="23">
                  <c:v>0.17020669999999999</c:v>
                </c:pt>
                <c:pt idx="24">
                  <c:v>0.1791469</c:v>
                </c:pt>
                <c:pt idx="25">
                  <c:v>0.18998519999999999</c:v>
                </c:pt>
                <c:pt idx="26">
                  <c:v>0.2027969</c:v>
                </c:pt>
                <c:pt idx="27">
                  <c:v>0.21326780000000001</c:v>
                </c:pt>
                <c:pt idx="28">
                  <c:v>0.22815650000000001</c:v>
                </c:pt>
                <c:pt idx="29">
                  <c:v>0.2400564</c:v>
                </c:pt>
                <c:pt idx="30">
                  <c:v>0.24698870000000001</c:v>
                </c:pt>
                <c:pt idx="31">
                  <c:v>0.25531359999999997</c:v>
                </c:pt>
                <c:pt idx="32">
                  <c:v>0.26502890000000001</c:v>
                </c:pt>
                <c:pt idx="33">
                  <c:v>0.2768043</c:v>
                </c:pt>
                <c:pt idx="34">
                  <c:v>0.2873984</c:v>
                </c:pt>
                <c:pt idx="35">
                  <c:v>0.29817139999999998</c:v>
                </c:pt>
                <c:pt idx="36">
                  <c:v>0.30833739999999998</c:v>
                </c:pt>
                <c:pt idx="37">
                  <c:v>0.31918999999999997</c:v>
                </c:pt>
                <c:pt idx="38">
                  <c:v>0.3329915</c:v>
                </c:pt>
                <c:pt idx="39">
                  <c:v>0.34436220000000001</c:v>
                </c:pt>
                <c:pt idx="40">
                  <c:v>0.35357159999999999</c:v>
                </c:pt>
                <c:pt idx="41">
                  <c:v>0.36356729999999998</c:v>
                </c:pt>
                <c:pt idx="42">
                  <c:v>0.37043359999999997</c:v>
                </c:pt>
                <c:pt idx="43">
                  <c:v>0.37372630000000001</c:v>
                </c:pt>
                <c:pt idx="44">
                  <c:v>0.38093569999999999</c:v>
                </c:pt>
                <c:pt idx="45">
                  <c:v>0.39117180000000001</c:v>
                </c:pt>
                <c:pt idx="46">
                  <c:v>0.39947009999999999</c:v>
                </c:pt>
                <c:pt idx="47">
                  <c:v>0.4069181</c:v>
                </c:pt>
                <c:pt idx="48">
                  <c:v>0.41653889999999999</c:v>
                </c:pt>
                <c:pt idx="49">
                  <c:v>0.42522840000000001</c:v>
                </c:pt>
                <c:pt idx="50">
                  <c:v>0.43193350000000003</c:v>
                </c:pt>
                <c:pt idx="51">
                  <c:v>0.43976349999999997</c:v>
                </c:pt>
                <c:pt idx="52">
                  <c:v>0.44746809999999998</c:v>
                </c:pt>
                <c:pt idx="53">
                  <c:v>0.45618219999999998</c:v>
                </c:pt>
                <c:pt idx="54">
                  <c:v>0.46559929999999999</c:v>
                </c:pt>
                <c:pt idx="55">
                  <c:v>0.47561949999999997</c:v>
                </c:pt>
                <c:pt idx="56">
                  <c:v>0.482794</c:v>
                </c:pt>
                <c:pt idx="57">
                  <c:v>0.4902108</c:v>
                </c:pt>
                <c:pt idx="58">
                  <c:v>0.49681069999999999</c:v>
                </c:pt>
                <c:pt idx="59">
                  <c:v>0.50367249999999997</c:v>
                </c:pt>
                <c:pt idx="60">
                  <c:v>0.51418319999999995</c:v>
                </c:pt>
                <c:pt idx="61">
                  <c:v>0.52357860000000001</c:v>
                </c:pt>
              </c:numCache>
            </c:numRef>
          </c:yVal>
          <c:smooth val="0"/>
          <c:extLst>
            <c:ext xmlns:c16="http://schemas.microsoft.com/office/drawing/2014/chart" uri="{C3380CC4-5D6E-409C-BE32-E72D297353CC}">
              <c16:uniqueId val="{00000002-4D94-40A6-8CC2-50199FF74CC7}"/>
            </c:ext>
          </c:extLst>
        </c:ser>
        <c:dLbls>
          <c:showLegendKey val="0"/>
          <c:showVal val="0"/>
          <c:showCatName val="0"/>
          <c:showSerName val="0"/>
          <c:showPercent val="0"/>
          <c:showBubbleSize val="0"/>
        </c:dLbls>
        <c:axId val="288754304"/>
        <c:axId val="360211584"/>
      </c:scatterChart>
      <c:valAx>
        <c:axId val="288754304"/>
        <c:scaling>
          <c:orientation val="minMax"/>
          <c:max val="65"/>
          <c:min val="0"/>
        </c:scaling>
        <c:delete val="0"/>
        <c:axPos val="b"/>
        <c:numFmt formatCode="General" sourceLinked="1"/>
        <c:majorTickMark val="out"/>
        <c:minorTickMark val="none"/>
        <c:tickLblPos val="nextTo"/>
        <c:spPr>
          <a:ln>
            <a:solidFill>
              <a:sysClr val="windowText" lastClr="000000"/>
            </a:solidFill>
          </a:ln>
        </c:spPr>
        <c:txPr>
          <a:bodyPr/>
          <a:lstStyle/>
          <a:p>
            <a:pPr>
              <a:defRPr lang="ja-JP" sz="2000" b="1">
                <a:latin typeface="Times New Roman" panose="02020603050405020304" pitchFamily="18" charset="0"/>
                <a:cs typeface="Times New Roman" panose="02020603050405020304" pitchFamily="18" charset="0"/>
              </a:defRPr>
            </a:pPr>
            <a:endParaRPr lang="ja-JP"/>
          </a:p>
        </c:txPr>
        <c:crossAx val="360211584"/>
        <c:crosses val="autoZero"/>
        <c:crossBetween val="midCat"/>
      </c:valAx>
      <c:valAx>
        <c:axId val="360211584"/>
        <c:scaling>
          <c:orientation val="minMax"/>
        </c:scaling>
        <c:delete val="0"/>
        <c:axPos val="l"/>
        <c:majorGridlines>
          <c:spPr>
            <a:ln>
              <a:noFill/>
            </a:ln>
          </c:spPr>
        </c:majorGridlines>
        <c:numFmt formatCode="General" sourceLinked="1"/>
        <c:majorTickMark val="out"/>
        <c:minorTickMark val="none"/>
        <c:tickLblPos val="nextTo"/>
        <c:spPr>
          <a:ln>
            <a:solidFill>
              <a:sysClr val="windowText" lastClr="000000"/>
            </a:solidFill>
          </a:ln>
        </c:spPr>
        <c:txPr>
          <a:bodyPr/>
          <a:lstStyle/>
          <a:p>
            <a:pPr>
              <a:defRPr lang="ja-JP" sz="2000" b="1">
                <a:latin typeface="Times New Roman" panose="02020603050405020304" pitchFamily="18" charset="0"/>
                <a:cs typeface="Times New Roman" panose="02020603050405020304" pitchFamily="18" charset="0"/>
              </a:defRPr>
            </a:pPr>
            <a:endParaRPr lang="ja-JP"/>
          </a:p>
        </c:txPr>
        <c:crossAx val="288754304"/>
        <c:crosses val="autoZero"/>
        <c:crossBetween val="midCat"/>
      </c:valAx>
    </c:plotArea>
    <c:legend>
      <c:legendPos val="r"/>
      <c:layout>
        <c:manualLayout>
          <c:xMode val="edge"/>
          <c:yMode val="edge"/>
          <c:x val="0.5364714276749265"/>
          <c:y val="0.60653244306058718"/>
          <c:w val="0.45870791837954261"/>
          <c:h val="0.21964544426141663"/>
        </c:manualLayout>
      </c:layout>
      <c:overlay val="0"/>
      <c:txPr>
        <a:bodyPr/>
        <a:lstStyle/>
        <a:p>
          <a:pPr>
            <a:defRPr lang="ja-JP" sz="2400">
              <a:latin typeface="Times New Roman" panose="02020603050405020304" pitchFamily="18" charset="0"/>
              <a:cs typeface="Times New Roman" panose="02020603050405020304" pitchFamily="18" charset="0"/>
            </a:defRPr>
          </a:pPr>
          <a:endParaRPr lang="ja-JP"/>
        </a:p>
      </c:txPr>
    </c:legend>
    <c:plotVisOnly val="1"/>
    <c:dispBlanksAs val="gap"/>
    <c:showDLblsOverMax val="0"/>
  </c:char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4930652577711402E-2"/>
          <c:y val="8.5704177622299288E-2"/>
          <c:w val="0.87496062992125989"/>
          <c:h val="0.82798993875765525"/>
        </c:manualLayout>
      </c:layout>
      <c:scatterChart>
        <c:scatterStyle val="lineMarker"/>
        <c:varyColors val="0"/>
        <c:ser>
          <c:idx val="0"/>
          <c:order val="0"/>
          <c:tx>
            <c:strRef>
              <c:f>Sheet1!$Y$1</c:f>
              <c:strCache>
                <c:ptCount val="1"/>
                <c:pt idx="0">
                  <c:v>no censor</c:v>
                </c:pt>
              </c:strCache>
            </c:strRef>
          </c:tx>
          <c:spPr>
            <a:ln cmpd="sng">
              <a:solidFill>
                <a:schemeClr val="tx1"/>
              </a:solidFill>
            </a:ln>
          </c:spPr>
          <c:marker>
            <c:symbol val="none"/>
          </c:marker>
          <c:xVal>
            <c:numRef>
              <c:f>Sheet1!$X$2:$X$63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Sheet1!$Y$2:$Y$63</c:f>
              <c:numCache>
                <c:formatCode>General</c:formatCode>
                <c:ptCount val="62"/>
                <c:pt idx="0">
                  <c:v>1.5035000000000001E-3</c:v>
                </c:pt>
                <c:pt idx="1">
                  <c:v>4.0204999999999998E-3</c:v>
                </c:pt>
                <c:pt idx="2">
                  <c:v>6.5510000000000004E-3</c:v>
                </c:pt>
                <c:pt idx="3">
                  <c:v>8.5903000000000004E-3</c:v>
                </c:pt>
                <c:pt idx="4">
                  <c:v>1.2707899999999999E-2</c:v>
                </c:pt>
                <c:pt idx="5">
                  <c:v>1.68512E-2</c:v>
                </c:pt>
                <c:pt idx="6">
                  <c:v>2.0531799999999999E-2</c:v>
                </c:pt>
                <c:pt idx="7">
                  <c:v>2.4765599999999999E-2</c:v>
                </c:pt>
                <c:pt idx="8">
                  <c:v>2.90605E-2</c:v>
                </c:pt>
                <c:pt idx="9">
                  <c:v>3.39297E-2</c:v>
                </c:pt>
                <c:pt idx="10">
                  <c:v>4.0496400000000002E-2</c:v>
                </c:pt>
                <c:pt idx="11">
                  <c:v>4.7708399999999998E-2</c:v>
                </c:pt>
                <c:pt idx="12">
                  <c:v>5.6744099999999999E-2</c:v>
                </c:pt>
                <c:pt idx="13">
                  <c:v>6.9951600000000003E-2</c:v>
                </c:pt>
                <c:pt idx="14">
                  <c:v>8.4693299999999999E-2</c:v>
                </c:pt>
                <c:pt idx="15">
                  <c:v>9.6762100000000004E-2</c:v>
                </c:pt>
                <c:pt idx="16">
                  <c:v>0.1073156</c:v>
                </c:pt>
                <c:pt idx="17">
                  <c:v>0.1174301</c:v>
                </c:pt>
                <c:pt idx="18">
                  <c:v>0.1251949</c:v>
                </c:pt>
                <c:pt idx="19">
                  <c:v>0.1397979</c:v>
                </c:pt>
                <c:pt idx="20">
                  <c:v>0.1561555</c:v>
                </c:pt>
                <c:pt idx="21">
                  <c:v>0.16597480000000001</c:v>
                </c:pt>
                <c:pt idx="22">
                  <c:v>0.17673659999999999</c:v>
                </c:pt>
                <c:pt idx="23">
                  <c:v>0.19069430000000001</c:v>
                </c:pt>
                <c:pt idx="24">
                  <c:v>0.20199130000000001</c:v>
                </c:pt>
                <c:pt idx="25">
                  <c:v>0.2159519</c:v>
                </c:pt>
                <c:pt idx="26">
                  <c:v>0.23264270000000001</c:v>
                </c:pt>
                <c:pt idx="27">
                  <c:v>0.24654470000000001</c:v>
                </c:pt>
                <c:pt idx="28">
                  <c:v>0.26676100000000003</c:v>
                </c:pt>
                <c:pt idx="29">
                  <c:v>0.28324640000000001</c:v>
                </c:pt>
                <c:pt idx="30">
                  <c:v>0.2931761</c:v>
                </c:pt>
                <c:pt idx="31">
                  <c:v>0.30517549999999999</c:v>
                </c:pt>
                <c:pt idx="32">
                  <c:v>0.31945220000000002</c:v>
                </c:pt>
                <c:pt idx="33">
                  <c:v>0.33715220000000001</c:v>
                </c:pt>
                <c:pt idx="34">
                  <c:v>0.3533811</c:v>
                </c:pt>
                <c:pt idx="35">
                  <c:v>0.37019049999999998</c:v>
                </c:pt>
                <c:pt idx="36">
                  <c:v>0.38650250000000003</c:v>
                </c:pt>
                <c:pt idx="37">
                  <c:v>0.40467180000000003</c:v>
                </c:pt>
                <c:pt idx="38">
                  <c:v>0.4281623</c:v>
                </c:pt>
                <c:pt idx="39">
                  <c:v>0.44763770000000003</c:v>
                </c:pt>
                <c:pt idx="40">
                  <c:v>0.46421849999999998</c:v>
                </c:pt>
                <c:pt idx="41">
                  <c:v>0.482705</c:v>
                </c:pt>
                <c:pt idx="42">
                  <c:v>0.49495070000000002</c:v>
                </c:pt>
                <c:pt idx="43">
                  <c:v>0.50194850000000002</c:v>
                </c:pt>
                <c:pt idx="44">
                  <c:v>0.51658979999999999</c:v>
                </c:pt>
                <c:pt idx="45">
                  <c:v>0.53785700000000003</c:v>
                </c:pt>
                <c:pt idx="46">
                  <c:v>0.55514209999999997</c:v>
                </c:pt>
                <c:pt idx="47">
                  <c:v>0.57145230000000002</c:v>
                </c:pt>
                <c:pt idx="48">
                  <c:v>0.59336449999999996</c:v>
                </c:pt>
                <c:pt idx="49">
                  <c:v>0.61246909999999999</c:v>
                </c:pt>
                <c:pt idx="50">
                  <c:v>0.6290287</c:v>
                </c:pt>
                <c:pt idx="51">
                  <c:v>0.64822440000000003</c:v>
                </c:pt>
                <c:pt idx="52">
                  <c:v>0.6682418</c:v>
                </c:pt>
                <c:pt idx="53">
                  <c:v>0.69133310000000003</c:v>
                </c:pt>
                <c:pt idx="54">
                  <c:v>0.71787970000000001</c:v>
                </c:pt>
                <c:pt idx="55">
                  <c:v>0.74607469999999998</c:v>
                </c:pt>
                <c:pt idx="56">
                  <c:v>0.76815979999999995</c:v>
                </c:pt>
                <c:pt idx="57">
                  <c:v>0.79127619999999999</c:v>
                </c:pt>
                <c:pt idx="58">
                  <c:v>0.81268790000000002</c:v>
                </c:pt>
                <c:pt idx="59">
                  <c:v>0.83870829999999996</c:v>
                </c:pt>
                <c:pt idx="60">
                  <c:v>0.87785849999999999</c:v>
                </c:pt>
                <c:pt idx="61">
                  <c:v>0.91283460000000005</c:v>
                </c:pt>
              </c:numCache>
            </c:numRef>
          </c:yVal>
          <c:smooth val="0"/>
          <c:extLst>
            <c:ext xmlns:c16="http://schemas.microsoft.com/office/drawing/2014/chart" uri="{C3380CC4-5D6E-409C-BE32-E72D297353CC}">
              <c16:uniqueId val="{00000000-EA89-4D3D-B182-21FF6EFE5FCD}"/>
            </c:ext>
          </c:extLst>
        </c:ser>
        <c:ser>
          <c:idx val="1"/>
          <c:order val="1"/>
          <c:tx>
            <c:strRef>
              <c:f>Sheet1!$Z$1</c:f>
              <c:strCache>
                <c:ptCount val="1"/>
                <c:pt idx="0">
                  <c:v>100unif</c:v>
                </c:pt>
              </c:strCache>
            </c:strRef>
          </c:tx>
          <c:spPr>
            <a:ln cmpd="sng">
              <a:solidFill>
                <a:schemeClr val="tx1"/>
              </a:solidFill>
              <a:prstDash val="sysDash"/>
            </a:ln>
          </c:spPr>
          <c:marker>
            <c:symbol val="none"/>
          </c:marker>
          <c:xVal>
            <c:numRef>
              <c:f>Sheet1!$X$2:$X$63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Sheet1!$Z$2:$Z$63</c:f>
              <c:numCache>
                <c:formatCode>General</c:formatCode>
                <c:ptCount val="62"/>
                <c:pt idx="0">
                  <c:v>1.5287E-3</c:v>
                </c:pt>
                <c:pt idx="1">
                  <c:v>4.0590000000000001E-3</c:v>
                </c:pt>
                <c:pt idx="2">
                  <c:v>6.6045000000000001E-3</c:v>
                </c:pt>
                <c:pt idx="3">
                  <c:v>8.6472000000000007E-3</c:v>
                </c:pt>
                <c:pt idx="4">
                  <c:v>1.2755600000000001E-2</c:v>
                </c:pt>
                <c:pt idx="5">
                  <c:v>1.69125E-2</c:v>
                </c:pt>
                <c:pt idx="6">
                  <c:v>2.05516E-2</c:v>
                </c:pt>
                <c:pt idx="7">
                  <c:v>2.47595E-2</c:v>
                </c:pt>
                <c:pt idx="8">
                  <c:v>2.9052000000000001E-2</c:v>
                </c:pt>
                <c:pt idx="9">
                  <c:v>3.3923099999999998E-2</c:v>
                </c:pt>
                <c:pt idx="10">
                  <c:v>4.0453000000000003E-2</c:v>
                </c:pt>
                <c:pt idx="11">
                  <c:v>4.7634099999999999E-2</c:v>
                </c:pt>
                <c:pt idx="12">
                  <c:v>5.6652399999999999E-2</c:v>
                </c:pt>
                <c:pt idx="13">
                  <c:v>6.9889000000000007E-2</c:v>
                </c:pt>
                <c:pt idx="14">
                  <c:v>8.4648899999999999E-2</c:v>
                </c:pt>
                <c:pt idx="15">
                  <c:v>9.6689899999999995E-2</c:v>
                </c:pt>
                <c:pt idx="16">
                  <c:v>0.10722420000000001</c:v>
                </c:pt>
                <c:pt idx="17">
                  <c:v>0.1173502</c:v>
                </c:pt>
                <c:pt idx="18">
                  <c:v>0.1251003</c:v>
                </c:pt>
                <c:pt idx="19">
                  <c:v>0.1396404</c:v>
                </c:pt>
                <c:pt idx="20">
                  <c:v>0.1559942</c:v>
                </c:pt>
                <c:pt idx="21">
                  <c:v>0.16583719999999999</c:v>
                </c:pt>
                <c:pt idx="22">
                  <c:v>0.17661869999999999</c:v>
                </c:pt>
                <c:pt idx="23">
                  <c:v>0.1905636</c:v>
                </c:pt>
                <c:pt idx="24">
                  <c:v>0.20182</c:v>
                </c:pt>
                <c:pt idx="25">
                  <c:v>0.2157104</c:v>
                </c:pt>
                <c:pt idx="26">
                  <c:v>0.23240630000000001</c:v>
                </c:pt>
                <c:pt idx="27">
                  <c:v>0.24637029999999999</c:v>
                </c:pt>
                <c:pt idx="28">
                  <c:v>0.2665669</c:v>
                </c:pt>
                <c:pt idx="29">
                  <c:v>0.28295769999999998</c:v>
                </c:pt>
                <c:pt idx="30">
                  <c:v>0.29303430000000003</c:v>
                </c:pt>
                <c:pt idx="31">
                  <c:v>0.30515110000000001</c:v>
                </c:pt>
                <c:pt idx="32">
                  <c:v>0.3195287</c:v>
                </c:pt>
                <c:pt idx="33">
                  <c:v>0.3374625</c:v>
                </c:pt>
                <c:pt idx="34">
                  <c:v>0.35396860000000002</c:v>
                </c:pt>
                <c:pt idx="35">
                  <c:v>0.37095030000000001</c:v>
                </c:pt>
                <c:pt idx="36">
                  <c:v>0.38733640000000003</c:v>
                </c:pt>
                <c:pt idx="37">
                  <c:v>0.4055626</c:v>
                </c:pt>
                <c:pt idx="38">
                  <c:v>0.42894660000000001</c:v>
                </c:pt>
                <c:pt idx="39">
                  <c:v>0.44834780000000002</c:v>
                </c:pt>
                <c:pt idx="40">
                  <c:v>0.46479540000000003</c:v>
                </c:pt>
                <c:pt idx="41">
                  <c:v>0.48322140000000002</c:v>
                </c:pt>
                <c:pt idx="42">
                  <c:v>0.49606850000000002</c:v>
                </c:pt>
                <c:pt idx="43">
                  <c:v>0.50273590000000001</c:v>
                </c:pt>
                <c:pt idx="44">
                  <c:v>0.51710250000000002</c:v>
                </c:pt>
                <c:pt idx="45">
                  <c:v>0.53811240000000005</c:v>
                </c:pt>
                <c:pt idx="46">
                  <c:v>0.55601120000000004</c:v>
                </c:pt>
                <c:pt idx="47">
                  <c:v>0.57202470000000005</c:v>
                </c:pt>
                <c:pt idx="48">
                  <c:v>0.5936458</c:v>
                </c:pt>
                <c:pt idx="49">
                  <c:v>0.61290199999999995</c:v>
                </c:pt>
                <c:pt idx="50">
                  <c:v>0.62945859999999998</c:v>
                </c:pt>
                <c:pt idx="51">
                  <c:v>0.64892019999999995</c:v>
                </c:pt>
                <c:pt idx="52">
                  <c:v>0.6685238</c:v>
                </c:pt>
                <c:pt idx="53">
                  <c:v>0.69197129999999996</c:v>
                </c:pt>
                <c:pt idx="54">
                  <c:v>0.71866399999999997</c:v>
                </c:pt>
                <c:pt idx="55">
                  <c:v>0.7475638</c:v>
                </c:pt>
                <c:pt idx="56">
                  <c:v>0.76953800000000006</c:v>
                </c:pt>
                <c:pt idx="57">
                  <c:v>0.79259270000000004</c:v>
                </c:pt>
                <c:pt idx="58">
                  <c:v>0.81520289999999995</c:v>
                </c:pt>
                <c:pt idx="59">
                  <c:v>0.84055250000000004</c:v>
                </c:pt>
                <c:pt idx="60">
                  <c:v>0.87950260000000002</c:v>
                </c:pt>
                <c:pt idx="61">
                  <c:v>0.91421560000000002</c:v>
                </c:pt>
              </c:numCache>
            </c:numRef>
          </c:yVal>
          <c:smooth val="0"/>
          <c:extLst>
            <c:ext xmlns:c16="http://schemas.microsoft.com/office/drawing/2014/chart" uri="{C3380CC4-5D6E-409C-BE32-E72D297353CC}">
              <c16:uniqueId val="{00000001-EA89-4D3D-B182-21FF6EFE5FCD}"/>
            </c:ext>
          </c:extLst>
        </c:ser>
        <c:ser>
          <c:idx val="2"/>
          <c:order val="2"/>
          <c:tx>
            <c:strRef>
              <c:f>Sheet1!$AA$1</c:f>
              <c:strCache>
                <c:ptCount val="1"/>
                <c:pt idx="0">
                  <c:v>20+60unif</c:v>
                </c:pt>
              </c:strCache>
            </c:strRef>
          </c:tx>
          <c:spPr>
            <a:ln w="38100">
              <a:solidFill>
                <a:sysClr val="windowText" lastClr="000000"/>
              </a:solidFill>
              <a:prstDash val="sysDot"/>
            </a:ln>
          </c:spPr>
          <c:marker>
            <c:symbol val="none"/>
          </c:marker>
          <c:xVal>
            <c:numRef>
              <c:f>Sheet1!$X$2:$X$63</c:f>
              <c:numCache>
                <c:formatCode>General</c:formatCode>
                <c:ptCount val="62"/>
                <c:pt idx="0">
                  <c:v>3</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pt idx="49">
                  <c:v>53</c:v>
                </c:pt>
                <c:pt idx="50">
                  <c:v>54</c:v>
                </c:pt>
                <c:pt idx="51">
                  <c:v>55</c:v>
                </c:pt>
                <c:pt idx="52">
                  <c:v>56</c:v>
                </c:pt>
                <c:pt idx="53">
                  <c:v>57</c:v>
                </c:pt>
                <c:pt idx="54">
                  <c:v>58</c:v>
                </c:pt>
                <c:pt idx="55">
                  <c:v>59</c:v>
                </c:pt>
                <c:pt idx="56">
                  <c:v>60</c:v>
                </c:pt>
                <c:pt idx="57">
                  <c:v>61</c:v>
                </c:pt>
                <c:pt idx="58">
                  <c:v>62</c:v>
                </c:pt>
                <c:pt idx="59">
                  <c:v>63</c:v>
                </c:pt>
                <c:pt idx="60">
                  <c:v>64</c:v>
                </c:pt>
                <c:pt idx="61">
                  <c:v>65</c:v>
                </c:pt>
              </c:numCache>
            </c:numRef>
          </c:xVal>
          <c:yVal>
            <c:numRef>
              <c:f>Sheet1!$AA$2:$AA$63</c:f>
              <c:numCache>
                <c:formatCode>General</c:formatCode>
                <c:ptCount val="62"/>
                <c:pt idx="0">
                  <c:v>1.5035000000000001E-3</c:v>
                </c:pt>
                <c:pt idx="1">
                  <c:v>4.0204999999999998E-3</c:v>
                </c:pt>
                <c:pt idx="2">
                  <c:v>6.5510000000000004E-3</c:v>
                </c:pt>
                <c:pt idx="3">
                  <c:v>8.5903000000000004E-3</c:v>
                </c:pt>
                <c:pt idx="4">
                  <c:v>1.2707899999999999E-2</c:v>
                </c:pt>
                <c:pt idx="5">
                  <c:v>1.68512E-2</c:v>
                </c:pt>
                <c:pt idx="6">
                  <c:v>2.0531799999999999E-2</c:v>
                </c:pt>
                <c:pt idx="7">
                  <c:v>2.4765599999999999E-2</c:v>
                </c:pt>
                <c:pt idx="8">
                  <c:v>2.90605E-2</c:v>
                </c:pt>
                <c:pt idx="9">
                  <c:v>3.39297E-2</c:v>
                </c:pt>
                <c:pt idx="10">
                  <c:v>4.0496400000000002E-2</c:v>
                </c:pt>
                <c:pt idx="11">
                  <c:v>4.7708399999999998E-2</c:v>
                </c:pt>
                <c:pt idx="12">
                  <c:v>5.6744099999999999E-2</c:v>
                </c:pt>
                <c:pt idx="13">
                  <c:v>6.9951600000000003E-2</c:v>
                </c:pt>
                <c:pt idx="14">
                  <c:v>8.4693299999999999E-2</c:v>
                </c:pt>
                <c:pt idx="15">
                  <c:v>9.6762100000000004E-2</c:v>
                </c:pt>
                <c:pt idx="16">
                  <c:v>0.1073152</c:v>
                </c:pt>
                <c:pt idx="17">
                  <c:v>0.117462</c:v>
                </c:pt>
                <c:pt idx="18">
                  <c:v>0.12525249999999999</c:v>
                </c:pt>
                <c:pt idx="19">
                  <c:v>0.1398915</c:v>
                </c:pt>
                <c:pt idx="20">
                  <c:v>0.15627940000000001</c:v>
                </c:pt>
                <c:pt idx="21">
                  <c:v>0.16611619999999999</c:v>
                </c:pt>
                <c:pt idx="22">
                  <c:v>0.17690800000000001</c:v>
                </c:pt>
                <c:pt idx="23">
                  <c:v>0.1908523</c:v>
                </c:pt>
                <c:pt idx="24">
                  <c:v>0.20218169999999999</c:v>
                </c:pt>
                <c:pt idx="25">
                  <c:v>0.21616779999999999</c:v>
                </c:pt>
                <c:pt idx="26">
                  <c:v>0.23293659999999999</c:v>
                </c:pt>
                <c:pt idx="27">
                  <c:v>0.24687870000000001</c:v>
                </c:pt>
                <c:pt idx="28">
                  <c:v>0.26702300000000001</c:v>
                </c:pt>
                <c:pt idx="29">
                  <c:v>0.28341339999999998</c:v>
                </c:pt>
                <c:pt idx="30">
                  <c:v>0.2932401</c:v>
                </c:pt>
                <c:pt idx="31">
                  <c:v>0.30521969999999998</c:v>
                </c:pt>
                <c:pt idx="32">
                  <c:v>0.31951200000000002</c:v>
                </c:pt>
                <c:pt idx="33">
                  <c:v>0.33721099999999998</c:v>
                </c:pt>
                <c:pt idx="34">
                  <c:v>0.3534717</c:v>
                </c:pt>
                <c:pt idx="35">
                  <c:v>0.37039499999999997</c:v>
                </c:pt>
                <c:pt idx="36">
                  <c:v>0.38678590000000002</c:v>
                </c:pt>
                <c:pt idx="37">
                  <c:v>0.40486949999999999</c:v>
                </c:pt>
                <c:pt idx="38">
                  <c:v>0.4283901</c:v>
                </c:pt>
                <c:pt idx="39">
                  <c:v>0.44822620000000002</c:v>
                </c:pt>
                <c:pt idx="40">
                  <c:v>0.46488780000000002</c:v>
                </c:pt>
                <c:pt idx="41">
                  <c:v>0.4834406</c:v>
                </c:pt>
                <c:pt idx="42">
                  <c:v>0.49643090000000001</c:v>
                </c:pt>
                <c:pt idx="43">
                  <c:v>0.50305429999999995</c:v>
                </c:pt>
                <c:pt idx="44">
                  <c:v>0.51756270000000004</c:v>
                </c:pt>
                <c:pt idx="45">
                  <c:v>0.53893190000000002</c:v>
                </c:pt>
                <c:pt idx="46">
                  <c:v>0.55662029999999996</c:v>
                </c:pt>
                <c:pt idx="47">
                  <c:v>0.57303689999999996</c:v>
                </c:pt>
                <c:pt idx="48">
                  <c:v>0.59489639999999999</c:v>
                </c:pt>
                <c:pt idx="49">
                  <c:v>0.61498980000000003</c:v>
                </c:pt>
                <c:pt idx="50">
                  <c:v>0.63166270000000002</c:v>
                </c:pt>
                <c:pt idx="51">
                  <c:v>0.65112599999999998</c:v>
                </c:pt>
                <c:pt idx="52">
                  <c:v>0.6714407</c:v>
                </c:pt>
                <c:pt idx="53">
                  <c:v>0.69502920000000001</c:v>
                </c:pt>
                <c:pt idx="54">
                  <c:v>0.72249419999999998</c:v>
                </c:pt>
                <c:pt idx="55">
                  <c:v>0.75200359999999999</c:v>
                </c:pt>
                <c:pt idx="56">
                  <c:v>0.77452330000000003</c:v>
                </c:pt>
                <c:pt idx="57">
                  <c:v>0.79871559999999997</c:v>
                </c:pt>
                <c:pt idx="58">
                  <c:v>0.82202839999999999</c:v>
                </c:pt>
                <c:pt idx="59">
                  <c:v>0.84702840000000001</c:v>
                </c:pt>
                <c:pt idx="60">
                  <c:v>0.88718030000000003</c:v>
                </c:pt>
                <c:pt idx="61">
                  <c:v>0.92341530000000005</c:v>
                </c:pt>
              </c:numCache>
            </c:numRef>
          </c:yVal>
          <c:smooth val="0"/>
          <c:extLst>
            <c:ext xmlns:c16="http://schemas.microsoft.com/office/drawing/2014/chart" uri="{C3380CC4-5D6E-409C-BE32-E72D297353CC}">
              <c16:uniqueId val="{00000002-EA89-4D3D-B182-21FF6EFE5FCD}"/>
            </c:ext>
          </c:extLst>
        </c:ser>
        <c:dLbls>
          <c:showLegendKey val="0"/>
          <c:showVal val="0"/>
          <c:showCatName val="0"/>
          <c:showSerName val="0"/>
          <c:showPercent val="0"/>
          <c:showBubbleSize val="0"/>
        </c:dLbls>
        <c:axId val="368657152"/>
        <c:axId val="368658688"/>
      </c:scatterChart>
      <c:valAx>
        <c:axId val="368657152"/>
        <c:scaling>
          <c:orientation val="minMax"/>
          <c:max val="65"/>
          <c:min val="0"/>
        </c:scaling>
        <c:delete val="0"/>
        <c:axPos val="b"/>
        <c:numFmt formatCode="General" sourceLinked="1"/>
        <c:majorTickMark val="out"/>
        <c:minorTickMark val="none"/>
        <c:tickLblPos val="nextTo"/>
        <c:spPr>
          <a:ln>
            <a:solidFill>
              <a:sysClr val="windowText" lastClr="000000"/>
            </a:solidFill>
          </a:ln>
        </c:spPr>
        <c:txPr>
          <a:bodyPr/>
          <a:lstStyle/>
          <a:p>
            <a:pPr>
              <a:defRPr lang="ja-JP" sz="2000" b="1">
                <a:latin typeface="Times New Roman" panose="02020603050405020304" pitchFamily="18" charset="0"/>
                <a:cs typeface="Times New Roman" panose="02020603050405020304" pitchFamily="18" charset="0"/>
              </a:defRPr>
            </a:pPr>
            <a:endParaRPr lang="ja-JP"/>
          </a:p>
        </c:txPr>
        <c:crossAx val="368658688"/>
        <c:crosses val="autoZero"/>
        <c:crossBetween val="midCat"/>
      </c:valAx>
      <c:valAx>
        <c:axId val="368658688"/>
        <c:scaling>
          <c:orientation val="minMax"/>
        </c:scaling>
        <c:delete val="0"/>
        <c:axPos val="l"/>
        <c:majorGridlines>
          <c:spPr>
            <a:ln>
              <a:noFill/>
            </a:ln>
          </c:spPr>
        </c:majorGridlines>
        <c:numFmt formatCode="General" sourceLinked="1"/>
        <c:majorTickMark val="out"/>
        <c:minorTickMark val="none"/>
        <c:tickLblPos val="nextTo"/>
        <c:spPr>
          <a:ln>
            <a:solidFill>
              <a:sysClr val="windowText" lastClr="000000"/>
            </a:solidFill>
          </a:ln>
        </c:spPr>
        <c:txPr>
          <a:bodyPr/>
          <a:lstStyle/>
          <a:p>
            <a:pPr>
              <a:defRPr lang="ja-JP" sz="2000" b="1">
                <a:latin typeface="Times New Roman" panose="02020603050405020304" pitchFamily="18" charset="0"/>
                <a:cs typeface="Times New Roman" panose="02020603050405020304" pitchFamily="18" charset="0"/>
              </a:defRPr>
            </a:pPr>
            <a:endParaRPr lang="ja-JP"/>
          </a:p>
        </c:txPr>
        <c:crossAx val="368657152"/>
        <c:crosses val="autoZero"/>
        <c:crossBetween val="midCat"/>
        <c:majorUnit val="0.2"/>
      </c:valAx>
    </c:plotArea>
    <c:legend>
      <c:legendPos val="r"/>
      <c:layout>
        <c:manualLayout>
          <c:xMode val="edge"/>
          <c:yMode val="edge"/>
          <c:x val="0.57204669990119039"/>
          <c:y val="0.61813713259085545"/>
          <c:w val="0.42795332648636319"/>
          <c:h val="0.25971703189877804"/>
        </c:manualLayout>
      </c:layout>
      <c:overlay val="0"/>
      <c:txPr>
        <a:bodyPr/>
        <a:lstStyle/>
        <a:p>
          <a:pPr>
            <a:defRPr lang="ja-JP" sz="2400">
              <a:solidFill>
                <a:schemeClr val="tx1"/>
              </a:solidFill>
              <a:latin typeface="Times New Roman" panose="02020603050405020304" pitchFamily="18" charset="0"/>
              <a:cs typeface="Times New Roman" panose="02020603050405020304" pitchFamily="18" charset="0"/>
            </a:defRPr>
          </a:pPr>
          <a:endParaRPr lang="ja-JP"/>
        </a:p>
      </c:txPr>
    </c:legend>
    <c:plotVisOnly val="1"/>
    <c:dispBlanksAs val="gap"/>
    <c:showDLblsOverMax val="0"/>
  </c:char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06DB5A10-2EBC-4738-BADB-2D1E995CFFA6}" type="datetimeFigureOut">
              <a:rPr kumimoji="1" lang="ja-JP" altLang="en-US" smtClean="0"/>
              <a:t>2022/11/28</a:t>
            </a:fld>
            <a:endParaRPr kumimoji="1" lang="ja-JP" altLang="en-US"/>
          </a:p>
        </p:txBody>
      </p:sp>
      <p:sp>
        <p:nvSpPr>
          <p:cNvPr id="4" name="スライド イメージ プレースホルダー 3"/>
          <p:cNvSpPr>
            <a:spLocks noGrp="1" noRot="1" noChangeAspect="1"/>
          </p:cNvSpPr>
          <p:nvPr>
            <p:ph type="sldImg" idx="2"/>
          </p:nvPr>
        </p:nvSpPr>
        <p:spPr>
          <a:xfrm>
            <a:off x="2217738" y="1243013"/>
            <a:ext cx="237172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C2119641-142F-4491-8F46-CFF8BCE19BF9}" type="slidenum">
              <a:rPr kumimoji="1" lang="ja-JP" altLang="en-US" smtClean="0"/>
              <a:t>‹#›</a:t>
            </a:fld>
            <a:endParaRPr kumimoji="1" lang="ja-JP" altLang="en-US"/>
          </a:p>
        </p:txBody>
      </p:sp>
    </p:spTree>
    <p:extLst>
      <p:ext uri="{BB962C8B-B14F-4D97-AF65-F5344CB8AC3E}">
        <p14:creationId xmlns:p14="http://schemas.microsoft.com/office/powerpoint/2010/main" val="2376105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2119641-142F-4491-8F46-CFF8BCE19BF9}" type="slidenum">
              <a:rPr kumimoji="1" lang="ja-JP" altLang="en-US" smtClean="0"/>
              <a:t>1</a:t>
            </a:fld>
            <a:endParaRPr kumimoji="1" lang="ja-JP" altLang="en-US"/>
          </a:p>
        </p:txBody>
      </p:sp>
    </p:spTree>
    <p:extLst>
      <p:ext uri="{BB962C8B-B14F-4D97-AF65-F5344CB8AC3E}">
        <p14:creationId xmlns:p14="http://schemas.microsoft.com/office/powerpoint/2010/main" val="104279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280962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155400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237211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14903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80401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157843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326834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278779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203267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274434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2634C1-AFA7-4622-8BDA-ED0EFDC408F2}" type="datetimeFigureOut">
              <a:rPr kumimoji="1" lang="ja-JP" altLang="en-US" smtClean="0"/>
              <a:t>2022/11/28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335036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32634C1-AFA7-4622-8BDA-ED0EFDC408F2}" type="datetimeFigureOut">
              <a:rPr kumimoji="1" lang="ja-JP" altLang="en-US" smtClean="0"/>
              <a:t>2022/11/28</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E768EB2F-A342-466A-A156-3AD88C9D7140}" type="slidenum">
              <a:rPr kumimoji="1" lang="ja-JP" altLang="en-US" smtClean="0"/>
              <a:t>‹#›</a:t>
            </a:fld>
            <a:endParaRPr kumimoji="1" lang="ja-JP" altLang="en-US"/>
          </a:p>
        </p:txBody>
      </p:sp>
    </p:spTree>
    <p:extLst>
      <p:ext uri="{BB962C8B-B14F-4D97-AF65-F5344CB8AC3E}">
        <p14:creationId xmlns:p14="http://schemas.microsoft.com/office/powerpoint/2010/main" val="1923207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JPG"/><Relationship Id="rId7" Type="http://schemas.openxmlformats.org/officeDocument/2006/relationships/chart" Target="../charts/chart2.xml"/><Relationship Id="rId12"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hart" Target="../charts/chart1.xml"/><Relationship Id="rId11"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5.xml"/><Relationship Id="rId4" Type="http://schemas.openxmlformats.org/officeDocument/2006/relationships/image" Target="../media/image2.png"/><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CC2EBC00-32BA-607F-7A9C-EDC45F93E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 y="0"/>
            <a:ext cx="8818267" cy="5039124"/>
          </a:xfrm>
          <a:prstGeom prst="rect">
            <a:avLst/>
          </a:prstGeom>
          <a:effectLst/>
        </p:spPr>
      </p:pic>
      <p:sp>
        <p:nvSpPr>
          <p:cNvPr id="21" name="正方形/長方形 20">
            <a:extLst>
              <a:ext uri="{FF2B5EF4-FFF2-40B4-BE49-F238E27FC236}">
                <a16:creationId xmlns:a16="http://schemas.microsoft.com/office/drawing/2014/main" id="{0279E9D7-2383-1199-288F-8126A7A98FD3}"/>
              </a:ext>
            </a:extLst>
          </p:cNvPr>
          <p:cNvSpPr/>
          <p:nvPr/>
        </p:nvSpPr>
        <p:spPr>
          <a:xfrm>
            <a:off x="57074" y="5054605"/>
            <a:ext cx="15332187" cy="37730107"/>
          </a:xfrm>
          <a:prstGeom prst="rect">
            <a:avLst/>
          </a:prstGeom>
          <a:noFill/>
          <a:ln w="127000" cmpd="sng">
            <a:solidFill>
              <a:srgbClr val="002060"/>
            </a:solidFill>
            <a:prstDash val="solid"/>
            <a:extLst>
              <a:ext uri="{C807C97D-BFC1-408E-A445-0C87EB9F89A2}">
                <ask:lineSketchStyleProps xmlns:ask="http://schemas.microsoft.com/office/drawing/2018/sketchyshapes" sd="1219033472">
                  <a:custGeom>
                    <a:avLst/>
                    <a:gdLst>
                      <a:gd name="connsiteX0" fmla="*/ 0 w 15167117"/>
                      <a:gd name="connsiteY0" fmla="*/ 0 h 37660263"/>
                      <a:gd name="connsiteX1" fmla="*/ 431679 w 15167117"/>
                      <a:gd name="connsiteY1" fmla="*/ 0 h 37660263"/>
                      <a:gd name="connsiteX2" fmla="*/ 560017 w 15167117"/>
                      <a:gd name="connsiteY2" fmla="*/ 0 h 37660263"/>
                      <a:gd name="connsiteX3" fmla="*/ 1446710 w 15167117"/>
                      <a:gd name="connsiteY3" fmla="*/ 0 h 37660263"/>
                      <a:gd name="connsiteX4" fmla="*/ 1878389 w 15167117"/>
                      <a:gd name="connsiteY4" fmla="*/ 0 h 37660263"/>
                      <a:gd name="connsiteX5" fmla="*/ 2310069 w 15167117"/>
                      <a:gd name="connsiteY5" fmla="*/ 0 h 37660263"/>
                      <a:gd name="connsiteX6" fmla="*/ 3196762 w 15167117"/>
                      <a:gd name="connsiteY6" fmla="*/ 0 h 37660263"/>
                      <a:gd name="connsiteX7" fmla="*/ 3476770 w 15167117"/>
                      <a:gd name="connsiteY7" fmla="*/ 0 h 37660263"/>
                      <a:gd name="connsiteX8" fmla="*/ 4363463 w 15167117"/>
                      <a:gd name="connsiteY8" fmla="*/ 0 h 37660263"/>
                      <a:gd name="connsiteX9" fmla="*/ 5250156 w 15167117"/>
                      <a:gd name="connsiteY9" fmla="*/ 0 h 37660263"/>
                      <a:gd name="connsiteX10" fmla="*/ 5833507 w 15167117"/>
                      <a:gd name="connsiteY10" fmla="*/ 0 h 37660263"/>
                      <a:gd name="connsiteX11" fmla="*/ 6720200 w 15167117"/>
                      <a:gd name="connsiteY11" fmla="*/ 0 h 37660263"/>
                      <a:gd name="connsiteX12" fmla="*/ 7151879 w 15167117"/>
                      <a:gd name="connsiteY12" fmla="*/ 0 h 37660263"/>
                      <a:gd name="connsiteX13" fmla="*/ 7583559 w 15167117"/>
                      <a:gd name="connsiteY13" fmla="*/ 0 h 37660263"/>
                      <a:gd name="connsiteX14" fmla="*/ 8318580 w 15167117"/>
                      <a:gd name="connsiteY14" fmla="*/ 0 h 37660263"/>
                      <a:gd name="connsiteX15" fmla="*/ 8750260 w 15167117"/>
                      <a:gd name="connsiteY15" fmla="*/ 0 h 37660263"/>
                      <a:gd name="connsiteX16" fmla="*/ 9636953 w 15167117"/>
                      <a:gd name="connsiteY16" fmla="*/ 0 h 37660263"/>
                      <a:gd name="connsiteX17" fmla="*/ 10523646 w 15167117"/>
                      <a:gd name="connsiteY17" fmla="*/ 0 h 37660263"/>
                      <a:gd name="connsiteX18" fmla="*/ 11106996 w 15167117"/>
                      <a:gd name="connsiteY18" fmla="*/ 0 h 37660263"/>
                      <a:gd name="connsiteX19" fmla="*/ 11538676 w 15167117"/>
                      <a:gd name="connsiteY19" fmla="*/ 0 h 37660263"/>
                      <a:gd name="connsiteX20" fmla="*/ 11667013 w 15167117"/>
                      <a:gd name="connsiteY20" fmla="*/ 0 h 37660263"/>
                      <a:gd name="connsiteX21" fmla="*/ 11947021 w 15167117"/>
                      <a:gd name="connsiteY21" fmla="*/ 0 h 37660263"/>
                      <a:gd name="connsiteX22" fmla="*/ 12227030 w 15167117"/>
                      <a:gd name="connsiteY22" fmla="*/ 0 h 37660263"/>
                      <a:gd name="connsiteX23" fmla="*/ 12658709 w 15167117"/>
                      <a:gd name="connsiteY23" fmla="*/ 0 h 37660263"/>
                      <a:gd name="connsiteX24" fmla="*/ 13545402 w 15167117"/>
                      <a:gd name="connsiteY24" fmla="*/ 0 h 37660263"/>
                      <a:gd name="connsiteX25" fmla="*/ 14128753 w 15167117"/>
                      <a:gd name="connsiteY25" fmla="*/ 0 h 37660263"/>
                      <a:gd name="connsiteX26" fmla="*/ 14560432 w 15167117"/>
                      <a:gd name="connsiteY26" fmla="*/ 0 h 37660263"/>
                      <a:gd name="connsiteX27" fmla="*/ 15167117 w 15167117"/>
                      <a:gd name="connsiteY27" fmla="*/ 0 h 37660263"/>
                      <a:gd name="connsiteX28" fmla="*/ 15167117 w 15167117"/>
                      <a:gd name="connsiteY28" fmla="*/ -532026 h 37660263"/>
                      <a:gd name="connsiteX29" fmla="*/ 15167117 w 15167117"/>
                      <a:gd name="connsiteY29" fmla="*/ 442359 h 37660263"/>
                      <a:gd name="connsiteX30" fmla="*/ 15167117 w 15167117"/>
                      <a:gd name="connsiteY30" fmla="*/ -89667 h 37660263"/>
                      <a:gd name="connsiteX31" fmla="*/ 15167117 w 15167117"/>
                      <a:gd name="connsiteY31" fmla="*/ 131512 h 37660263"/>
                      <a:gd name="connsiteX32" fmla="*/ 15167117 w 15167117"/>
                      <a:gd name="connsiteY32" fmla="*/ 1482499 h 37660263"/>
                      <a:gd name="connsiteX33" fmla="*/ 15167117 w 15167117"/>
                      <a:gd name="connsiteY33" fmla="*/ 2080281 h 37660263"/>
                      <a:gd name="connsiteX34" fmla="*/ 15167117 w 15167117"/>
                      <a:gd name="connsiteY34" fmla="*/ 3054666 h 37660263"/>
                      <a:gd name="connsiteX35" fmla="*/ 15167117 w 15167117"/>
                      <a:gd name="connsiteY35" fmla="*/ 3275845 h 37660263"/>
                      <a:gd name="connsiteX36" fmla="*/ 15167117 w 15167117"/>
                      <a:gd name="connsiteY36" fmla="*/ 3873627 h 37660263"/>
                      <a:gd name="connsiteX37" fmla="*/ 15167117 w 15167117"/>
                      <a:gd name="connsiteY37" fmla="*/ 5224614 h 37660263"/>
                      <a:gd name="connsiteX38" fmla="*/ 15167117 w 15167117"/>
                      <a:gd name="connsiteY38" fmla="*/ 5069191 h 37660263"/>
                      <a:gd name="connsiteX39" fmla="*/ 15167117 w 15167117"/>
                      <a:gd name="connsiteY39" fmla="*/ 6043576 h 37660263"/>
                      <a:gd name="connsiteX40" fmla="*/ 15167117 w 15167117"/>
                      <a:gd name="connsiteY40" fmla="*/ 5888152 h 37660263"/>
                      <a:gd name="connsiteX41" fmla="*/ 15167117 w 15167117"/>
                      <a:gd name="connsiteY41" fmla="*/ 6485934 h 37660263"/>
                      <a:gd name="connsiteX42" fmla="*/ 15167117 w 15167117"/>
                      <a:gd name="connsiteY42" fmla="*/ 7460319 h 37660263"/>
                      <a:gd name="connsiteX43" fmla="*/ 15167117 w 15167117"/>
                      <a:gd name="connsiteY43" fmla="*/ 6928293 h 37660263"/>
                      <a:gd name="connsiteX44" fmla="*/ 15167117 w 15167117"/>
                      <a:gd name="connsiteY44" fmla="*/ 6396267 h 37660263"/>
                      <a:gd name="connsiteX45" fmla="*/ 15167117 w 15167117"/>
                      <a:gd name="connsiteY45" fmla="*/ 7747254 h 37660263"/>
                      <a:gd name="connsiteX46" fmla="*/ 15167117 w 15167117"/>
                      <a:gd name="connsiteY46" fmla="*/ 8345036 h 37660263"/>
                      <a:gd name="connsiteX47" fmla="*/ 15167117 w 15167117"/>
                      <a:gd name="connsiteY47" fmla="*/ 7813010 h 37660263"/>
                      <a:gd name="connsiteX48" fmla="*/ 15167117 w 15167117"/>
                      <a:gd name="connsiteY48" fmla="*/ 8410792 h 37660263"/>
                      <a:gd name="connsiteX49" fmla="*/ 15167117 w 15167117"/>
                      <a:gd name="connsiteY49" fmla="*/ 9761779 h 37660263"/>
                      <a:gd name="connsiteX50" fmla="*/ 15167117 w 15167117"/>
                      <a:gd name="connsiteY50" fmla="*/ 9982959 h 37660263"/>
                      <a:gd name="connsiteX51" fmla="*/ 15167117 w 15167117"/>
                      <a:gd name="connsiteY51" fmla="*/ 10204138 h 37660263"/>
                      <a:gd name="connsiteX52" fmla="*/ 15167117 w 15167117"/>
                      <a:gd name="connsiteY52" fmla="*/ 10801920 h 37660263"/>
                      <a:gd name="connsiteX53" fmla="*/ 15167117 w 15167117"/>
                      <a:gd name="connsiteY53" fmla="*/ 11776304 h 37660263"/>
                      <a:gd name="connsiteX54" fmla="*/ 15167117 w 15167117"/>
                      <a:gd name="connsiteY54" fmla="*/ 12750689 h 37660263"/>
                      <a:gd name="connsiteX55" fmla="*/ 15167117 w 15167117"/>
                      <a:gd name="connsiteY55" fmla="*/ 13725074 h 37660263"/>
                      <a:gd name="connsiteX56" fmla="*/ 15167117 w 15167117"/>
                      <a:gd name="connsiteY56" fmla="*/ 15076061 h 37660263"/>
                      <a:gd name="connsiteX57" fmla="*/ 15167117 w 15167117"/>
                      <a:gd name="connsiteY57" fmla="*/ 15673843 h 37660263"/>
                      <a:gd name="connsiteX58" fmla="*/ 15167117 w 15167117"/>
                      <a:gd name="connsiteY58" fmla="*/ 16648227 h 37660263"/>
                      <a:gd name="connsiteX59" fmla="*/ 15167117 w 15167117"/>
                      <a:gd name="connsiteY59" fmla="*/ 17246009 h 37660263"/>
                      <a:gd name="connsiteX60" fmla="*/ 15167117 w 15167117"/>
                      <a:gd name="connsiteY60" fmla="*/ 17843791 h 37660263"/>
                      <a:gd name="connsiteX61" fmla="*/ 15167117 w 15167117"/>
                      <a:gd name="connsiteY61" fmla="*/ 18441573 h 37660263"/>
                      <a:gd name="connsiteX62" fmla="*/ 15167117 w 15167117"/>
                      <a:gd name="connsiteY62" fmla="*/ 17909547 h 37660263"/>
                      <a:gd name="connsiteX63" fmla="*/ 15167117 w 15167117"/>
                      <a:gd name="connsiteY63" fmla="*/ 18883932 h 37660263"/>
                      <a:gd name="connsiteX64" fmla="*/ 15167117 w 15167117"/>
                      <a:gd name="connsiteY64" fmla="*/ 18351906 h 37660263"/>
                      <a:gd name="connsiteX65" fmla="*/ 15167117 w 15167117"/>
                      <a:gd name="connsiteY65" fmla="*/ 18949688 h 37660263"/>
                      <a:gd name="connsiteX66" fmla="*/ 15167117 w 15167117"/>
                      <a:gd name="connsiteY66" fmla="*/ 20300675 h 37660263"/>
                      <a:gd name="connsiteX67" fmla="*/ 15167117 w 15167117"/>
                      <a:gd name="connsiteY67" fmla="*/ 21651662 h 37660263"/>
                      <a:gd name="connsiteX68" fmla="*/ 15167117 w 15167117"/>
                      <a:gd name="connsiteY68" fmla="*/ 22626047 h 37660263"/>
                      <a:gd name="connsiteX69" fmla="*/ 15167117 w 15167117"/>
                      <a:gd name="connsiteY69" fmla="*/ 22847226 h 37660263"/>
                      <a:gd name="connsiteX70" fmla="*/ 15167117 w 15167117"/>
                      <a:gd name="connsiteY70" fmla="*/ 22315200 h 37660263"/>
                      <a:gd name="connsiteX71" fmla="*/ 15167117 w 15167117"/>
                      <a:gd name="connsiteY71" fmla="*/ 22536380 h 37660263"/>
                      <a:gd name="connsiteX72" fmla="*/ 15167117 w 15167117"/>
                      <a:gd name="connsiteY72" fmla="*/ 23510764 h 37660263"/>
                      <a:gd name="connsiteX73" fmla="*/ 15167117 w 15167117"/>
                      <a:gd name="connsiteY73" fmla="*/ 24861751 h 37660263"/>
                      <a:gd name="connsiteX74" fmla="*/ 15167117 w 15167117"/>
                      <a:gd name="connsiteY74" fmla="*/ 24329725 h 37660263"/>
                      <a:gd name="connsiteX75" fmla="*/ 15167117 w 15167117"/>
                      <a:gd name="connsiteY75" fmla="*/ 23797700 h 37660263"/>
                      <a:gd name="connsiteX76" fmla="*/ 15167117 w 15167117"/>
                      <a:gd name="connsiteY76" fmla="*/ 25148687 h 37660263"/>
                      <a:gd name="connsiteX77" fmla="*/ 15167117 w 15167117"/>
                      <a:gd name="connsiteY77" fmla="*/ 24616661 h 37660263"/>
                      <a:gd name="connsiteX78" fmla="*/ 15167117 w 15167117"/>
                      <a:gd name="connsiteY78" fmla="*/ 25214443 h 37660263"/>
                      <a:gd name="connsiteX79" fmla="*/ 15167117 w 15167117"/>
                      <a:gd name="connsiteY79" fmla="*/ 25059019 h 37660263"/>
                      <a:gd name="connsiteX80" fmla="*/ 15167117 w 15167117"/>
                      <a:gd name="connsiteY80" fmla="*/ 24903596 h 37660263"/>
                      <a:gd name="connsiteX81" fmla="*/ 15167117 w 15167117"/>
                      <a:gd name="connsiteY81" fmla="*/ 24748173 h 37660263"/>
                      <a:gd name="connsiteX82" fmla="*/ 15167117 w 15167117"/>
                      <a:gd name="connsiteY82" fmla="*/ 24592750 h 37660263"/>
                      <a:gd name="connsiteX83" fmla="*/ 15167117 w 15167117"/>
                      <a:gd name="connsiteY83" fmla="*/ 24813929 h 37660263"/>
                      <a:gd name="connsiteX84" fmla="*/ 15167117 w 15167117"/>
                      <a:gd name="connsiteY84" fmla="*/ 24658506 h 37660263"/>
                      <a:gd name="connsiteX85" fmla="*/ 15167117 w 15167117"/>
                      <a:gd name="connsiteY85" fmla="*/ 24879685 h 37660263"/>
                      <a:gd name="connsiteX86" fmla="*/ 15167117 w 15167117"/>
                      <a:gd name="connsiteY86" fmla="*/ 25854069 h 37660263"/>
                      <a:gd name="connsiteX87" fmla="*/ 15167117 w 15167117"/>
                      <a:gd name="connsiteY87" fmla="*/ 25698646 h 37660263"/>
                      <a:gd name="connsiteX88" fmla="*/ 15167117 w 15167117"/>
                      <a:gd name="connsiteY88" fmla="*/ 25166620 h 37660263"/>
                      <a:gd name="connsiteX89" fmla="*/ 15167117 w 15167117"/>
                      <a:gd name="connsiteY89" fmla="*/ 26517607 h 37660263"/>
                      <a:gd name="connsiteX90" fmla="*/ 15167117 w 15167117"/>
                      <a:gd name="connsiteY90" fmla="*/ 25985581 h 37660263"/>
                      <a:gd name="connsiteX91" fmla="*/ 15167117 w 15167117"/>
                      <a:gd name="connsiteY91" fmla="*/ 26583363 h 37660263"/>
                      <a:gd name="connsiteX92" fmla="*/ 15167117 w 15167117"/>
                      <a:gd name="connsiteY92" fmla="*/ 26051337 h 37660263"/>
                      <a:gd name="connsiteX93" fmla="*/ 15167117 w 15167117"/>
                      <a:gd name="connsiteY93" fmla="*/ 27025722 h 37660263"/>
                      <a:gd name="connsiteX94" fmla="*/ 15167117 w 15167117"/>
                      <a:gd name="connsiteY94" fmla="*/ 27623504 h 37660263"/>
                      <a:gd name="connsiteX95" fmla="*/ 15167117 w 15167117"/>
                      <a:gd name="connsiteY95" fmla="*/ 28597889 h 37660263"/>
                      <a:gd name="connsiteX96" fmla="*/ 15167117 w 15167117"/>
                      <a:gd name="connsiteY96" fmla="*/ 29195671 h 37660263"/>
                      <a:gd name="connsiteX97" fmla="*/ 15167117 w 15167117"/>
                      <a:gd name="connsiteY97" fmla="*/ 30170055 h 37660263"/>
                      <a:gd name="connsiteX98" fmla="*/ 15167117 w 15167117"/>
                      <a:gd name="connsiteY98" fmla="*/ 31144440 h 37660263"/>
                      <a:gd name="connsiteX99" fmla="*/ 15167117 w 15167117"/>
                      <a:gd name="connsiteY99" fmla="*/ 32495427 h 37660263"/>
                      <a:gd name="connsiteX100" fmla="*/ 15167117 w 15167117"/>
                      <a:gd name="connsiteY100" fmla="*/ 31963401 h 37660263"/>
                      <a:gd name="connsiteX101" fmla="*/ 15167117 w 15167117"/>
                      <a:gd name="connsiteY101" fmla="*/ 31431375 h 37660263"/>
                      <a:gd name="connsiteX102" fmla="*/ 15167117 w 15167117"/>
                      <a:gd name="connsiteY102" fmla="*/ 32782362 h 37660263"/>
                      <a:gd name="connsiteX103" fmla="*/ 15167117 w 15167117"/>
                      <a:gd name="connsiteY103" fmla="*/ 33003542 h 37660263"/>
                      <a:gd name="connsiteX104" fmla="*/ 15167117 w 15167117"/>
                      <a:gd name="connsiteY104" fmla="*/ 34354529 h 37660263"/>
                      <a:gd name="connsiteX105" fmla="*/ 15167117 w 15167117"/>
                      <a:gd name="connsiteY105" fmla="*/ 34575708 h 37660263"/>
                      <a:gd name="connsiteX106" fmla="*/ 15167117 w 15167117"/>
                      <a:gd name="connsiteY106" fmla="*/ 35550093 h 37660263"/>
                      <a:gd name="connsiteX107" fmla="*/ 15167117 w 15167117"/>
                      <a:gd name="connsiteY107" fmla="*/ 35394669 h 37660263"/>
                      <a:gd name="connsiteX108" fmla="*/ 15167117 w 15167117"/>
                      <a:gd name="connsiteY108" fmla="*/ 35992451 h 37660263"/>
                      <a:gd name="connsiteX109" fmla="*/ 15167117 w 15167117"/>
                      <a:gd name="connsiteY109" fmla="*/ 36590233 h 37660263"/>
                      <a:gd name="connsiteX110" fmla="*/ 15167117 w 15167117"/>
                      <a:gd name="connsiteY110" fmla="*/ 36811413 h 37660263"/>
                      <a:gd name="connsiteX111" fmla="*/ 15167117 w 15167117"/>
                      <a:gd name="connsiteY111" fmla="*/ 37032592 h 37660263"/>
                      <a:gd name="connsiteX112" fmla="*/ 15167117 w 15167117"/>
                      <a:gd name="connsiteY112" fmla="*/ 36500566 h 37660263"/>
                      <a:gd name="connsiteX113" fmla="*/ 15167117 w 15167117"/>
                      <a:gd name="connsiteY113" fmla="*/ 35968540 h 37660263"/>
                      <a:gd name="connsiteX114" fmla="*/ 15167117 w 15167117"/>
                      <a:gd name="connsiteY114" fmla="*/ 35436514 h 37660263"/>
                      <a:gd name="connsiteX115" fmla="*/ 15167117 w 15167117"/>
                      <a:gd name="connsiteY115" fmla="*/ 34904488 h 37660263"/>
                      <a:gd name="connsiteX116" fmla="*/ 15167117 w 15167117"/>
                      <a:gd name="connsiteY116" fmla="*/ 34372462 h 37660263"/>
                      <a:gd name="connsiteX117" fmla="*/ 15167117 w 15167117"/>
                      <a:gd name="connsiteY117" fmla="*/ 34593642 h 37660263"/>
                      <a:gd name="connsiteX118" fmla="*/ 15167117 w 15167117"/>
                      <a:gd name="connsiteY118" fmla="*/ 34061616 h 37660263"/>
                      <a:gd name="connsiteX119" fmla="*/ 15167117 w 15167117"/>
                      <a:gd name="connsiteY119" fmla="*/ 35412603 h 37660263"/>
                      <a:gd name="connsiteX120" fmla="*/ 15167117 w 15167117"/>
                      <a:gd name="connsiteY120" fmla="*/ 34880577 h 37660263"/>
                      <a:gd name="connsiteX121" fmla="*/ 15167117 w 15167117"/>
                      <a:gd name="connsiteY121" fmla="*/ 35478359 h 37660263"/>
                      <a:gd name="connsiteX122" fmla="*/ 15167117 w 15167117"/>
                      <a:gd name="connsiteY122" fmla="*/ 36829346 h 37660263"/>
                      <a:gd name="connsiteX123" fmla="*/ 15167117 w 15167117"/>
                      <a:gd name="connsiteY123" fmla="*/ 37660263 h 37660263"/>
                      <a:gd name="connsiteX124" fmla="*/ 14432095 w 15167117"/>
                      <a:gd name="connsiteY124" fmla="*/ 37660263 h 37660263"/>
                      <a:gd name="connsiteX125" fmla="*/ 13848745 w 15167117"/>
                      <a:gd name="connsiteY125" fmla="*/ 37660263 h 37660263"/>
                      <a:gd name="connsiteX126" fmla="*/ 13568736 w 15167117"/>
                      <a:gd name="connsiteY126" fmla="*/ 37660263 h 37660263"/>
                      <a:gd name="connsiteX127" fmla="*/ 13137057 w 15167117"/>
                      <a:gd name="connsiteY127" fmla="*/ 37660263 h 37660263"/>
                      <a:gd name="connsiteX128" fmla="*/ 12250364 w 15167117"/>
                      <a:gd name="connsiteY128" fmla="*/ 37660263 h 37660263"/>
                      <a:gd name="connsiteX129" fmla="*/ 11515342 w 15167117"/>
                      <a:gd name="connsiteY129" fmla="*/ 37660263 h 37660263"/>
                      <a:gd name="connsiteX130" fmla="*/ 11387005 w 15167117"/>
                      <a:gd name="connsiteY130" fmla="*/ 37660263 h 37660263"/>
                      <a:gd name="connsiteX131" fmla="*/ 11258668 w 15167117"/>
                      <a:gd name="connsiteY131" fmla="*/ 37660263 h 37660263"/>
                      <a:gd name="connsiteX132" fmla="*/ 10371975 w 15167117"/>
                      <a:gd name="connsiteY132" fmla="*/ 37660263 h 37660263"/>
                      <a:gd name="connsiteX133" fmla="*/ 10243637 w 15167117"/>
                      <a:gd name="connsiteY133" fmla="*/ 37660263 h 37660263"/>
                      <a:gd name="connsiteX134" fmla="*/ 10115300 w 15167117"/>
                      <a:gd name="connsiteY134" fmla="*/ 37660263 h 37660263"/>
                      <a:gd name="connsiteX135" fmla="*/ 9380279 w 15167117"/>
                      <a:gd name="connsiteY135" fmla="*/ 37660263 h 37660263"/>
                      <a:gd name="connsiteX136" fmla="*/ 8493586 w 15167117"/>
                      <a:gd name="connsiteY136" fmla="*/ 37660263 h 37660263"/>
                      <a:gd name="connsiteX137" fmla="*/ 7606893 w 15167117"/>
                      <a:gd name="connsiteY137" fmla="*/ 37660263 h 37660263"/>
                      <a:gd name="connsiteX138" fmla="*/ 7175213 w 15167117"/>
                      <a:gd name="connsiteY138" fmla="*/ 37660263 h 37660263"/>
                      <a:gd name="connsiteX139" fmla="*/ 6288520 w 15167117"/>
                      <a:gd name="connsiteY139" fmla="*/ 37660263 h 37660263"/>
                      <a:gd name="connsiteX140" fmla="*/ 5553498 w 15167117"/>
                      <a:gd name="connsiteY140" fmla="*/ 37660263 h 37660263"/>
                      <a:gd name="connsiteX141" fmla="*/ 5425161 w 15167117"/>
                      <a:gd name="connsiteY141" fmla="*/ 37660263 h 37660263"/>
                      <a:gd name="connsiteX142" fmla="*/ 4993482 w 15167117"/>
                      <a:gd name="connsiteY142" fmla="*/ 37660263 h 37660263"/>
                      <a:gd name="connsiteX143" fmla="*/ 4106789 w 15167117"/>
                      <a:gd name="connsiteY143" fmla="*/ 37660263 h 37660263"/>
                      <a:gd name="connsiteX144" fmla="*/ 3220096 w 15167117"/>
                      <a:gd name="connsiteY144" fmla="*/ 37660263 h 37660263"/>
                      <a:gd name="connsiteX145" fmla="*/ 2788416 w 15167117"/>
                      <a:gd name="connsiteY145" fmla="*/ 37660263 h 37660263"/>
                      <a:gd name="connsiteX146" fmla="*/ 2356737 w 15167117"/>
                      <a:gd name="connsiteY146" fmla="*/ 37660263 h 37660263"/>
                      <a:gd name="connsiteX147" fmla="*/ 1621715 w 15167117"/>
                      <a:gd name="connsiteY147" fmla="*/ 37660263 h 37660263"/>
                      <a:gd name="connsiteX148" fmla="*/ 1341707 w 15167117"/>
                      <a:gd name="connsiteY148" fmla="*/ 37660263 h 37660263"/>
                      <a:gd name="connsiteX149" fmla="*/ 1061698 w 15167117"/>
                      <a:gd name="connsiteY149" fmla="*/ 37660263 h 37660263"/>
                      <a:gd name="connsiteX150" fmla="*/ 630019 w 15167117"/>
                      <a:gd name="connsiteY150" fmla="*/ 37660263 h 37660263"/>
                      <a:gd name="connsiteX151" fmla="*/ 0 w 15167117"/>
                      <a:gd name="connsiteY151" fmla="*/ 37660263 h 37660263"/>
                      <a:gd name="connsiteX152" fmla="*/ 0 w 15167117"/>
                      <a:gd name="connsiteY152" fmla="*/ 37439084 h 37660263"/>
                      <a:gd name="connsiteX153" fmla="*/ 0 w 15167117"/>
                      <a:gd name="connsiteY153" fmla="*/ 37217904 h 37660263"/>
                      <a:gd name="connsiteX154" fmla="*/ 0 w 15167117"/>
                      <a:gd name="connsiteY154" fmla="*/ 36996725 h 37660263"/>
                      <a:gd name="connsiteX155" fmla="*/ 0 w 15167117"/>
                      <a:gd name="connsiteY155" fmla="*/ 36775546 h 37660263"/>
                      <a:gd name="connsiteX156" fmla="*/ 0 w 15167117"/>
                      <a:gd name="connsiteY156" fmla="*/ 35424558 h 37660263"/>
                      <a:gd name="connsiteX157" fmla="*/ 0 w 15167117"/>
                      <a:gd name="connsiteY157" fmla="*/ 35956584 h 37660263"/>
                      <a:gd name="connsiteX158" fmla="*/ 0 w 15167117"/>
                      <a:gd name="connsiteY158" fmla="*/ 34982200 h 37660263"/>
                      <a:gd name="connsiteX159" fmla="*/ 0 w 15167117"/>
                      <a:gd name="connsiteY159" fmla="*/ 34761021 h 37660263"/>
                      <a:gd name="connsiteX160" fmla="*/ 0 w 15167117"/>
                      <a:gd name="connsiteY160" fmla="*/ 34163239 h 37660263"/>
                      <a:gd name="connsiteX161" fmla="*/ 0 w 15167117"/>
                      <a:gd name="connsiteY161" fmla="*/ 34318662 h 37660263"/>
                      <a:gd name="connsiteX162" fmla="*/ 0 w 15167117"/>
                      <a:gd name="connsiteY162" fmla="*/ 34097483 h 37660263"/>
                      <a:gd name="connsiteX163" fmla="*/ 0 w 15167117"/>
                      <a:gd name="connsiteY163" fmla="*/ 33499701 h 37660263"/>
                      <a:gd name="connsiteX164" fmla="*/ 0 w 15167117"/>
                      <a:gd name="connsiteY164" fmla="*/ 33655124 h 37660263"/>
                      <a:gd name="connsiteX165" fmla="*/ 0 w 15167117"/>
                      <a:gd name="connsiteY165" fmla="*/ 33433945 h 37660263"/>
                      <a:gd name="connsiteX166" fmla="*/ 0 w 15167117"/>
                      <a:gd name="connsiteY166" fmla="*/ 33965971 h 37660263"/>
                      <a:gd name="connsiteX167" fmla="*/ 0 w 15167117"/>
                      <a:gd name="connsiteY167" fmla="*/ 34497996 h 37660263"/>
                      <a:gd name="connsiteX168" fmla="*/ 0 w 15167117"/>
                      <a:gd name="connsiteY168" fmla="*/ 33900215 h 37660263"/>
                      <a:gd name="connsiteX169" fmla="*/ 0 w 15167117"/>
                      <a:gd name="connsiteY169" fmla="*/ 34055638 h 37660263"/>
                      <a:gd name="connsiteX170" fmla="*/ 0 w 15167117"/>
                      <a:gd name="connsiteY170" fmla="*/ 34211061 h 37660263"/>
                      <a:gd name="connsiteX171" fmla="*/ 0 w 15167117"/>
                      <a:gd name="connsiteY171" fmla="*/ 33613279 h 37660263"/>
                      <a:gd name="connsiteX172" fmla="*/ 0 w 15167117"/>
                      <a:gd name="connsiteY172" fmla="*/ 33392100 h 37660263"/>
                      <a:gd name="connsiteX173" fmla="*/ 0 w 15167117"/>
                      <a:gd name="connsiteY173" fmla="*/ 32417715 h 37660263"/>
                      <a:gd name="connsiteX174" fmla="*/ 0 w 15167117"/>
                      <a:gd name="connsiteY174" fmla="*/ 31819933 h 37660263"/>
                      <a:gd name="connsiteX175" fmla="*/ 0 w 15167117"/>
                      <a:gd name="connsiteY175" fmla="*/ 31598754 h 37660263"/>
                      <a:gd name="connsiteX176" fmla="*/ 0 w 15167117"/>
                      <a:gd name="connsiteY176" fmla="*/ 31000972 h 37660263"/>
                      <a:gd name="connsiteX177" fmla="*/ 0 w 15167117"/>
                      <a:gd name="connsiteY177" fmla="*/ 30026587 h 37660263"/>
                      <a:gd name="connsiteX178" fmla="*/ 0 w 15167117"/>
                      <a:gd name="connsiteY178" fmla="*/ 29805408 h 37660263"/>
                      <a:gd name="connsiteX179" fmla="*/ 0 w 15167117"/>
                      <a:gd name="connsiteY179" fmla="*/ 29207626 h 37660263"/>
                      <a:gd name="connsiteX180" fmla="*/ 0 w 15167117"/>
                      <a:gd name="connsiteY180" fmla="*/ 28233242 h 37660263"/>
                      <a:gd name="connsiteX181" fmla="*/ 0 w 15167117"/>
                      <a:gd name="connsiteY181" fmla="*/ 27635460 h 37660263"/>
                      <a:gd name="connsiteX182" fmla="*/ 0 w 15167117"/>
                      <a:gd name="connsiteY182" fmla="*/ 26661075 h 37660263"/>
                      <a:gd name="connsiteX183" fmla="*/ 0 w 15167117"/>
                      <a:gd name="connsiteY183" fmla="*/ 26063293 h 37660263"/>
                      <a:gd name="connsiteX184" fmla="*/ 0 w 15167117"/>
                      <a:gd name="connsiteY184" fmla="*/ 25842114 h 37660263"/>
                      <a:gd name="connsiteX185" fmla="*/ 0 w 15167117"/>
                      <a:gd name="connsiteY185" fmla="*/ 26374140 h 37660263"/>
                      <a:gd name="connsiteX186" fmla="*/ 0 w 15167117"/>
                      <a:gd name="connsiteY186" fmla="*/ 25023153 h 37660263"/>
                      <a:gd name="connsiteX187" fmla="*/ 0 w 15167117"/>
                      <a:gd name="connsiteY187" fmla="*/ 24048768 h 37660263"/>
                      <a:gd name="connsiteX188" fmla="*/ 0 w 15167117"/>
                      <a:gd name="connsiteY188" fmla="*/ 23074383 h 37660263"/>
                      <a:gd name="connsiteX189" fmla="*/ 0 w 15167117"/>
                      <a:gd name="connsiteY189" fmla="*/ 22853204 h 37660263"/>
                      <a:gd name="connsiteX190" fmla="*/ 0 w 15167117"/>
                      <a:gd name="connsiteY190" fmla="*/ 21878819 h 37660263"/>
                      <a:gd name="connsiteX191" fmla="*/ 0 w 15167117"/>
                      <a:gd name="connsiteY191" fmla="*/ 21281038 h 37660263"/>
                      <a:gd name="connsiteX192" fmla="*/ 0 w 15167117"/>
                      <a:gd name="connsiteY192" fmla="*/ 20306653 h 37660263"/>
                      <a:gd name="connsiteX193" fmla="*/ 0 w 15167117"/>
                      <a:gd name="connsiteY193" fmla="*/ 19332268 h 37660263"/>
                      <a:gd name="connsiteX194" fmla="*/ 0 w 15167117"/>
                      <a:gd name="connsiteY194" fmla="*/ 19864294 h 37660263"/>
                      <a:gd name="connsiteX195" fmla="*/ 0 w 15167117"/>
                      <a:gd name="connsiteY195" fmla="*/ 19266512 h 37660263"/>
                      <a:gd name="connsiteX196" fmla="*/ 0 w 15167117"/>
                      <a:gd name="connsiteY196" fmla="*/ 18668730 h 37660263"/>
                      <a:gd name="connsiteX197" fmla="*/ 0 w 15167117"/>
                      <a:gd name="connsiteY197" fmla="*/ 17317743 h 37660263"/>
                      <a:gd name="connsiteX198" fmla="*/ 0 w 15167117"/>
                      <a:gd name="connsiteY198" fmla="*/ 17849769 h 37660263"/>
                      <a:gd name="connsiteX199" fmla="*/ 0 w 15167117"/>
                      <a:gd name="connsiteY199" fmla="*/ 18005192 h 37660263"/>
                      <a:gd name="connsiteX200" fmla="*/ 0 w 15167117"/>
                      <a:gd name="connsiteY200" fmla="*/ 17030808 h 37660263"/>
                      <a:gd name="connsiteX201" fmla="*/ 0 w 15167117"/>
                      <a:gd name="connsiteY201" fmla="*/ 17562834 h 37660263"/>
                      <a:gd name="connsiteX202" fmla="*/ 0 w 15167117"/>
                      <a:gd name="connsiteY202" fmla="*/ 16588449 h 37660263"/>
                      <a:gd name="connsiteX203" fmla="*/ 0 w 15167117"/>
                      <a:gd name="connsiteY203" fmla="*/ 17120475 h 37660263"/>
                      <a:gd name="connsiteX204" fmla="*/ 0 w 15167117"/>
                      <a:gd name="connsiteY204" fmla="*/ 16899296 h 37660263"/>
                      <a:gd name="connsiteX205" fmla="*/ 0 w 15167117"/>
                      <a:gd name="connsiteY205" fmla="*/ 17054719 h 37660263"/>
                      <a:gd name="connsiteX206" fmla="*/ 0 w 15167117"/>
                      <a:gd name="connsiteY206" fmla="*/ 17210142 h 37660263"/>
                      <a:gd name="connsiteX207" fmla="*/ 0 w 15167117"/>
                      <a:gd name="connsiteY207" fmla="*/ 17365566 h 37660263"/>
                      <a:gd name="connsiteX208" fmla="*/ 0 w 15167117"/>
                      <a:gd name="connsiteY208" fmla="*/ 16014579 h 37660263"/>
                      <a:gd name="connsiteX209" fmla="*/ 0 w 15167117"/>
                      <a:gd name="connsiteY209" fmla="*/ 15793399 h 37660263"/>
                      <a:gd name="connsiteX210" fmla="*/ 0 w 15167117"/>
                      <a:gd name="connsiteY210" fmla="*/ 15948822 h 37660263"/>
                      <a:gd name="connsiteX211" fmla="*/ 0 w 15167117"/>
                      <a:gd name="connsiteY211" fmla="*/ 16104246 h 37660263"/>
                      <a:gd name="connsiteX212" fmla="*/ 0 w 15167117"/>
                      <a:gd name="connsiteY212" fmla="*/ 15506464 h 37660263"/>
                      <a:gd name="connsiteX213" fmla="*/ 0 w 15167117"/>
                      <a:gd name="connsiteY213" fmla="*/ 14155477 h 37660263"/>
                      <a:gd name="connsiteX214" fmla="*/ 0 w 15167117"/>
                      <a:gd name="connsiteY214" fmla="*/ 14310900 h 37660263"/>
                      <a:gd name="connsiteX215" fmla="*/ 0 w 15167117"/>
                      <a:gd name="connsiteY215" fmla="*/ 13713118 h 37660263"/>
                      <a:gd name="connsiteX216" fmla="*/ 0 w 15167117"/>
                      <a:gd name="connsiteY216" fmla="*/ 12362131 h 37660263"/>
                      <a:gd name="connsiteX217" fmla="*/ 0 w 15167117"/>
                      <a:gd name="connsiteY217" fmla="*/ 12894157 h 37660263"/>
                      <a:gd name="connsiteX218" fmla="*/ 0 w 15167117"/>
                      <a:gd name="connsiteY218" fmla="*/ 12672977 h 37660263"/>
                      <a:gd name="connsiteX219" fmla="*/ 0 w 15167117"/>
                      <a:gd name="connsiteY219" fmla="*/ 13205003 h 37660263"/>
                      <a:gd name="connsiteX220" fmla="*/ 0 w 15167117"/>
                      <a:gd name="connsiteY220" fmla="*/ 13737029 h 37660263"/>
                      <a:gd name="connsiteX221" fmla="*/ 0 w 15167117"/>
                      <a:gd name="connsiteY221" fmla="*/ 13892453 h 37660263"/>
                      <a:gd name="connsiteX222" fmla="*/ 0 w 15167117"/>
                      <a:gd name="connsiteY222" fmla="*/ 14424479 h 37660263"/>
                      <a:gd name="connsiteX223" fmla="*/ 0 w 15167117"/>
                      <a:gd name="connsiteY223" fmla="*/ 14956504 h 37660263"/>
                      <a:gd name="connsiteX224" fmla="*/ 0 w 15167117"/>
                      <a:gd name="connsiteY224" fmla="*/ 14358722 h 37660263"/>
                      <a:gd name="connsiteX225" fmla="*/ 0 w 15167117"/>
                      <a:gd name="connsiteY225" fmla="*/ 14890748 h 37660263"/>
                      <a:gd name="connsiteX226" fmla="*/ 0 w 15167117"/>
                      <a:gd name="connsiteY226" fmla="*/ 15046172 h 37660263"/>
                      <a:gd name="connsiteX227" fmla="*/ 0 w 15167117"/>
                      <a:gd name="connsiteY227" fmla="*/ 14824992 h 37660263"/>
                      <a:gd name="connsiteX228" fmla="*/ 0 w 15167117"/>
                      <a:gd name="connsiteY228" fmla="*/ 15357018 h 37660263"/>
                      <a:gd name="connsiteX229" fmla="*/ 0 w 15167117"/>
                      <a:gd name="connsiteY229" fmla="*/ 15135839 h 37660263"/>
                      <a:gd name="connsiteX230" fmla="*/ 0 w 15167117"/>
                      <a:gd name="connsiteY230" fmla="*/ 13784852 h 37660263"/>
                      <a:gd name="connsiteX231" fmla="*/ 0 w 15167117"/>
                      <a:gd name="connsiteY231" fmla="*/ 12810467 h 37660263"/>
                      <a:gd name="connsiteX232" fmla="*/ 0 w 15167117"/>
                      <a:gd name="connsiteY232" fmla="*/ 13342493 h 37660263"/>
                      <a:gd name="connsiteX233" fmla="*/ 0 w 15167117"/>
                      <a:gd name="connsiteY233" fmla="*/ 13497916 h 37660263"/>
                      <a:gd name="connsiteX234" fmla="*/ 0 w 15167117"/>
                      <a:gd name="connsiteY234" fmla="*/ 14029942 h 37660263"/>
                      <a:gd name="connsiteX235" fmla="*/ 0 w 15167117"/>
                      <a:gd name="connsiteY235" fmla="*/ 13808763 h 37660263"/>
                      <a:gd name="connsiteX236" fmla="*/ 0 w 15167117"/>
                      <a:gd name="connsiteY236" fmla="*/ 14340789 h 37660263"/>
                      <a:gd name="connsiteX237" fmla="*/ 0 w 15167117"/>
                      <a:gd name="connsiteY237" fmla="*/ 12989802 h 37660263"/>
                      <a:gd name="connsiteX238" fmla="*/ 0 w 15167117"/>
                      <a:gd name="connsiteY238" fmla="*/ 12015417 h 37660263"/>
                      <a:gd name="connsiteX239" fmla="*/ 0 w 15167117"/>
                      <a:gd name="connsiteY239" fmla="*/ 10664430 h 37660263"/>
                      <a:gd name="connsiteX240" fmla="*/ 0 w 15167117"/>
                      <a:gd name="connsiteY240" fmla="*/ 11196456 h 37660263"/>
                      <a:gd name="connsiteX241" fmla="*/ 0 w 15167117"/>
                      <a:gd name="connsiteY241" fmla="*/ 11728482 h 37660263"/>
                      <a:gd name="connsiteX242" fmla="*/ 0 w 15167117"/>
                      <a:gd name="connsiteY242" fmla="*/ 10377495 h 37660263"/>
                      <a:gd name="connsiteX243" fmla="*/ 0 w 15167117"/>
                      <a:gd name="connsiteY243" fmla="*/ 10156315 h 37660263"/>
                      <a:gd name="connsiteX244" fmla="*/ 0 w 15167117"/>
                      <a:gd name="connsiteY244" fmla="*/ 9935136 h 37660263"/>
                      <a:gd name="connsiteX245" fmla="*/ 0 w 15167117"/>
                      <a:gd name="connsiteY245" fmla="*/ 9713957 h 37660263"/>
                      <a:gd name="connsiteX246" fmla="*/ 0 w 15167117"/>
                      <a:gd name="connsiteY246" fmla="*/ 8739572 h 37660263"/>
                      <a:gd name="connsiteX247" fmla="*/ 0 w 15167117"/>
                      <a:gd name="connsiteY247" fmla="*/ 8141790 h 37660263"/>
                      <a:gd name="connsiteX248" fmla="*/ 0 w 15167117"/>
                      <a:gd name="connsiteY248" fmla="*/ 7167406 h 37660263"/>
                      <a:gd name="connsiteX249" fmla="*/ 0 w 15167117"/>
                      <a:gd name="connsiteY249" fmla="*/ 6946226 h 37660263"/>
                      <a:gd name="connsiteX250" fmla="*/ 0 w 15167117"/>
                      <a:gd name="connsiteY250" fmla="*/ 6725047 h 37660263"/>
                      <a:gd name="connsiteX251" fmla="*/ 0 w 15167117"/>
                      <a:gd name="connsiteY251" fmla="*/ 5374060 h 37660263"/>
                      <a:gd name="connsiteX252" fmla="*/ 0 w 15167117"/>
                      <a:gd name="connsiteY252" fmla="*/ 4399675 h 37660263"/>
                      <a:gd name="connsiteX253" fmla="*/ 0 w 15167117"/>
                      <a:gd name="connsiteY253" fmla="*/ 3425291 h 37660263"/>
                      <a:gd name="connsiteX254" fmla="*/ 0 w 15167117"/>
                      <a:gd name="connsiteY254" fmla="*/ 2074303 h 37660263"/>
                      <a:gd name="connsiteX255" fmla="*/ 0 w 15167117"/>
                      <a:gd name="connsiteY255" fmla="*/ 2606329 h 37660263"/>
                      <a:gd name="connsiteX256" fmla="*/ 0 w 15167117"/>
                      <a:gd name="connsiteY256" fmla="*/ 1255342 h 37660263"/>
                      <a:gd name="connsiteX257" fmla="*/ 0 w 15167117"/>
                      <a:gd name="connsiteY257" fmla="*/ 1034163 h 37660263"/>
                      <a:gd name="connsiteX258" fmla="*/ 0 w 15167117"/>
                      <a:gd name="connsiteY258" fmla="*/ 812983 h 37660263"/>
                      <a:gd name="connsiteX259" fmla="*/ 0 w 15167117"/>
                      <a:gd name="connsiteY259" fmla="*/ 1345009 h 37660263"/>
                      <a:gd name="connsiteX260" fmla="*/ 0 w 15167117"/>
                      <a:gd name="connsiteY260" fmla="*/ 0 h 3766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15167117" h="37660263" extrusionOk="0">
                        <a:moveTo>
                          <a:pt x="0" y="0"/>
                        </a:moveTo>
                        <a:cubicBezTo>
                          <a:pt x="186701" y="-11266"/>
                          <a:pt x="271120" y="29714"/>
                          <a:pt x="431679" y="0"/>
                        </a:cubicBezTo>
                        <a:cubicBezTo>
                          <a:pt x="592238" y="-29714"/>
                          <a:pt x="500869" y="10178"/>
                          <a:pt x="560017" y="0"/>
                        </a:cubicBezTo>
                        <a:cubicBezTo>
                          <a:pt x="619165" y="-10178"/>
                          <a:pt x="1103553" y="61198"/>
                          <a:pt x="1446710" y="0"/>
                        </a:cubicBezTo>
                        <a:cubicBezTo>
                          <a:pt x="1789867" y="-61198"/>
                          <a:pt x="1785951" y="18708"/>
                          <a:pt x="1878389" y="0"/>
                        </a:cubicBezTo>
                        <a:cubicBezTo>
                          <a:pt x="1970827" y="-18708"/>
                          <a:pt x="2195319" y="47137"/>
                          <a:pt x="2310069" y="0"/>
                        </a:cubicBezTo>
                        <a:cubicBezTo>
                          <a:pt x="2424819" y="-47137"/>
                          <a:pt x="2846734" y="85050"/>
                          <a:pt x="3196762" y="0"/>
                        </a:cubicBezTo>
                        <a:cubicBezTo>
                          <a:pt x="3546790" y="-85050"/>
                          <a:pt x="3402806" y="15242"/>
                          <a:pt x="3476770" y="0"/>
                        </a:cubicBezTo>
                        <a:cubicBezTo>
                          <a:pt x="3550734" y="-15242"/>
                          <a:pt x="3970856" y="37125"/>
                          <a:pt x="4363463" y="0"/>
                        </a:cubicBezTo>
                        <a:cubicBezTo>
                          <a:pt x="4756070" y="-37125"/>
                          <a:pt x="4938344" y="76964"/>
                          <a:pt x="5250156" y="0"/>
                        </a:cubicBezTo>
                        <a:cubicBezTo>
                          <a:pt x="5561968" y="-76964"/>
                          <a:pt x="5594897" y="10500"/>
                          <a:pt x="5833507" y="0"/>
                        </a:cubicBezTo>
                        <a:cubicBezTo>
                          <a:pt x="6072117" y="-10500"/>
                          <a:pt x="6328727" y="71707"/>
                          <a:pt x="6720200" y="0"/>
                        </a:cubicBezTo>
                        <a:cubicBezTo>
                          <a:pt x="7111673" y="-71707"/>
                          <a:pt x="6997336" y="29050"/>
                          <a:pt x="7151879" y="0"/>
                        </a:cubicBezTo>
                        <a:cubicBezTo>
                          <a:pt x="7306422" y="-29050"/>
                          <a:pt x="7368183" y="8144"/>
                          <a:pt x="7583559" y="0"/>
                        </a:cubicBezTo>
                        <a:cubicBezTo>
                          <a:pt x="7798935" y="-8144"/>
                          <a:pt x="8114301" y="32080"/>
                          <a:pt x="8318580" y="0"/>
                        </a:cubicBezTo>
                        <a:cubicBezTo>
                          <a:pt x="8522859" y="-32080"/>
                          <a:pt x="8584009" y="28030"/>
                          <a:pt x="8750260" y="0"/>
                        </a:cubicBezTo>
                        <a:cubicBezTo>
                          <a:pt x="8916511" y="-28030"/>
                          <a:pt x="9390119" y="32174"/>
                          <a:pt x="9636953" y="0"/>
                        </a:cubicBezTo>
                        <a:cubicBezTo>
                          <a:pt x="9883787" y="-32174"/>
                          <a:pt x="10170263" y="42129"/>
                          <a:pt x="10523646" y="0"/>
                        </a:cubicBezTo>
                        <a:cubicBezTo>
                          <a:pt x="10877029" y="-42129"/>
                          <a:pt x="10880956" y="53332"/>
                          <a:pt x="11106996" y="0"/>
                        </a:cubicBezTo>
                        <a:cubicBezTo>
                          <a:pt x="11333036" y="-53332"/>
                          <a:pt x="11431670" y="20920"/>
                          <a:pt x="11538676" y="0"/>
                        </a:cubicBezTo>
                        <a:cubicBezTo>
                          <a:pt x="11645682" y="-20920"/>
                          <a:pt x="11628530" y="201"/>
                          <a:pt x="11667013" y="0"/>
                        </a:cubicBezTo>
                        <a:cubicBezTo>
                          <a:pt x="11705496" y="-201"/>
                          <a:pt x="11833200" y="28723"/>
                          <a:pt x="11947021" y="0"/>
                        </a:cubicBezTo>
                        <a:cubicBezTo>
                          <a:pt x="12060842" y="-28723"/>
                          <a:pt x="12156678" y="1248"/>
                          <a:pt x="12227030" y="0"/>
                        </a:cubicBezTo>
                        <a:cubicBezTo>
                          <a:pt x="12297382" y="-1248"/>
                          <a:pt x="12472577" y="37542"/>
                          <a:pt x="12658709" y="0"/>
                        </a:cubicBezTo>
                        <a:cubicBezTo>
                          <a:pt x="12844841" y="-37542"/>
                          <a:pt x="13351806" y="38460"/>
                          <a:pt x="13545402" y="0"/>
                        </a:cubicBezTo>
                        <a:cubicBezTo>
                          <a:pt x="13738998" y="-38460"/>
                          <a:pt x="13995484" y="21193"/>
                          <a:pt x="14128753" y="0"/>
                        </a:cubicBezTo>
                        <a:cubicBezTo>
                          <a:pt x="14262022" y="-21193"/>
                          <a:pt x="14463068" y="51742"/>
                          <a:pt x="14560432" y="0"/>
                        </a:cubicBezTo>
                        <a:cubicBezTo>
                          <a:pt x="14657796" y="-51742"/>
                          <a:pt x="14874012" y="30148"/>
                          <a:pt x="15167117" y="0"/>
                        </a:cubicBezTo>
                        <a:cubicBezTo>
                          <a:pt x="15165974" y="-187169"/>
                          <a:pt x="15221348" y="-417341"/>
                          <a:pt x="15167117" y="-532026"/>
                        </a:cubicBezTo>
                        <a:cubicBezTo>
                          <a:pt x="15221348" y="-417341"/>
                          <a:pt x="15096671" y="213218"/>
                          <a:pt x="15167117" y="442359"/>
                        </a:cubicBezTo>
                        <a:cubicBezTo>
                          <a:pt x="15096671" y="213218"/>
                          <a:pt x="15228588" y="70090"/>
                          <a:pt x="15167117" y="-89667"/>
                        </a:cubicBezTo>
                        <a:cubicBezTo>
                          <a:pt x="15228588" y="70090"/>
                          <a:pt x="15155383" y="47429"/>
                          <a:pt x="15167117" y="131512"/>
                        </a:cubicBezTo>
                        <a:cubicBezTo>
                          <a:pt x="15178851" y="215595"/>
                          <a:pt x="15137427" y="825761"/>
                          <a:pt x="15167117" y="1482499"/>
                        </a:cubicBezTo>
                        <a:cubicBezTo>
                          <a:pt x="15196807" y="2139237"/>
                          <a:pt x="15132458" y="1935480"/>
                          <a:pt x="15167117" y="2080281"/>
                        </a:cubicBezTo>
                        <a:cubicBezTo>
                          <a:pt x="15201776" y="2225082"/>
                          <a:pt x="15077624" y="2659195"/>
                          <a:pt x="15167117" y="3054666"/>
                        </a:cubicBezTo>
                        <a:cubicBezTo>
                          <a:pt x="15256610" y="3450138"/>
                          <a:pt x="15164830" y="3203077"/>
                          <a:pt x="15167117" y="3275845"/>
                        </a:cubicBezTo>
                        <a:cubicBezTo>
                          <a:pt x="15169404" y="3348613"/>
                          <a:pt x="15109965" y="3706471"/>
                          <a:pt x="15167117" y="3873627"/>
                        </a:cubicBezTo>
                        <a:cubicBezTo>
                          <a:pt x="15224269" y="4040783"/>
                          <a:pt x="15145386" y="4625806"/>
                          <a:pt x="15167117" y="5224614"/>
                        </a:cubicBezTo>
                        <a:cubicBezTo>
                          <a:pt x="15145386" y="4625806"/>
                          <a:pt x="15182342" y="5109699"/>
                          <a:pt x="15167117" y="5069191"/>
                        </a:cubicBezTo>
                        <a:cubicBezTo>
                          <a:pt x="15182342" y="5109699"/>
                          <a:pt x="15107923" y="5684213"/>
                          <a:pt x="15167117" y="6043576"/>
                        </a:cubicBezTo>
                        <a:cubicBezTo>
                          <a:pt x="15107923" y="5684213"/>
                          <a:pt x="15176224" y="5956228"/>
                          <a:pt x="15167117" y="5888152"/>
                        </a:cubicBezTo>
                        <a:cubicBezTo>
                          <a:pt x="15176224" y="5956228"/>
                          <a:pt x="15108342" y="6300002"/>
                          <a:pt x="15167117" y="6485934"/>
                        </a:cubicBezTo>
                        <a:cubicBezTo>
                          <a:pt x="15225892" y="6671866"/>
                          <a:pt x="15102537" y="7194474"/>
                          <a:pt x="15167117" y="7460319"/>
                        </a:cubicBezTo>
                        <a:cubicBezTo>
                          <a:pt x="15102537" y="7194474"/>
                          <a:pt x="15202554" y="7058715"/>
                          <a:pt x="15167117" y="6928293"/>
                        </a:cubicBezTo>
                        <a:cubicBezTo>
                          <a:pt x="15131680" y="6797871"/>
                          <a:pt x="15222983" y="6581503"/>
                          <a:pt x="15167117" y="6396267"/>
                        </a:cubicBezTo>
                        <a:cubicBezTo>
                          <a:pt x="15222983" y="6581503"/>
                          <a:pt x="15166613" y="7236124"/>
                          <a:pt x="15167117" y="7747254"/>
                        </a:cubicBezTo>
                        <a:cubicBezTo>
                          <a:pt x="15167621" y="8258384"/>
                          <a:pt x="15111720" y="8200974"/>
                          <a:pt x="15167117" y="8345036"/>
                        </a:cubicBezTo>
                        <a:cubicBezTo>
                          <a:pt x="15111720" y="8200974"/>
                          <a:pt x="15209793" y="8045970"/>
                          <a:pt x="15167117" y="7813010"/>
                        </a:cubicBezTo>
                        <a:cubicBezTo>
                          <a:pt x="15209793" y="8045970"/>
                          <a:pt x="15106018" y="8197922"/>
                          <a:pt x="15167117" y="8410792"/>
                        </a:cubicBezTo>
                        <a:cubicBezTo>
                          <a:pt x="15228216" y="8623662"/>
                          <a:pt x="15085249" y="9453259"/>
                          <a:pt x="15167117" y="9761779"/>
                        </a:cubicBezTo>
                        <a:cubicBezTo>
                          <a:pt x="15248985" y="10070299"/>
                          <a:pt x="15152505" y="9933244"/>
                          <a:pt x="15167117" y="9982959"/>
                        </a:cubicBezTo>
                        <a:cubicBezTo>
                          <a:pt x="15181729" y="10032674"/>
                          <a:pt x="15149830" y="10096961"/>
                          <a:pt x="15167117" y="10204138"/>
                        </a:cubicBezTo>
                        <a:cubicBezTo>
                          <a:pt x="15184404" y="10311315"/>
                          <a:pt x="15107344" y="10593463"/>
                          <a:pt x="15167117" y="10801920"/>
                        </a:cubicBezTo>
                        <a:cubicBezTo>
                          <a:pt x="15226890" y="11010377"/>
                          <a:pt x="15069576" y="11434156"/>
                          <a:pt x="15167117" y="11776304"/>
                        </a:cubicBezTo>
                        <a:cubicBezTo>
                          <a:pt x="15264658" y="12118452"/>
                          <a:pt x="15112549" y="12307906"/>
                          <a:pt x="15167117" y="12750689"/>
                        </a:cubicBezTo>
                        <a:cubicBezTo>
                          <a:pt x="15221685" y="13193472"/>
                          <a:pt x="15166509" y="13290038"/>
                          <a:pt x="15167117" y="13725074"/>
                        </a:cubicBezTo>
                        <a:cubicBezTo>
                          <a:pt x="15167725" y="14160110"/>
                          <a:pt x="15039936" y="14468627"/>
                          <a:pt x="15167117" y="15076061"/>
                        </a:cubicBezTo>
                        <a:cubicBezTo>
                          <a:pt x="15294298" y="15683495"/>
                          <a:pt x="15146396" y="15413203"/>
                          <a:pt x="15167117" y="15673843"/>
                        </a:cubicBezTo>
                        <a:cubicBezTo>
                          <a:pt x="15187838" y="15934483"/>
                          <a:pt x="15131625" y="16185031"/>
                          <a:pt x="15167117" y="16648227"/>
                        </a:cubicBezTo>
                        <a:cubicBezTo>
                          <a:pt x="15202609" y="17111423"/>
                          <a:pt x="15122504" y="17040383"/>
                          <a:pt x="15167117" y="17246009"/>
                        </a:cubicBezTo>
                        <a:cubicBezTo>
                          <a:pt x="15211730" y="17451635"/>
                          <a:pt x="15121320" y="17672271"/>
                          <a:pt x="15167117" y="17843791"/>
                        </a:cubicBezTo>
                        <a:cubicBezTo>
                          <a:pt x="15212914" y="18015311"/>
                          <a:pt x="15142324" y="18290502"/>
                          <a:pt x="15167117" y="18441573"/>
                        </a:cubicBezTo>
                        <a:cubicBezTo>
                          <a:pt x="15142324" y="18290502"/>
                          <a:pt x="15194097" y="18017321"/>
                          <a:pt x="15167117" y="17909547"/>
                        </a:cubicBezTo>
                        <a:cubicBezTo>
                          <a:pt x="15194097" y="18017321"/>
                          <a:pt x="15099997" y="18439147"/>
                          <a:pt x="15167117" y="18883932"/>
                        </a:cubicBezTo>
                        <a:cubicBezTo>
                          <a:pt x="15099997" y="18439147"/>
                          <a:pt x="15189618" y="18513385"/>
                          <a:pt x="15167117" y="18351906"/>
                        </a:cubicBezTo>
                        <a:cubicBezTo>
                          <a:pt x="15189618" y="18513385"/>
                          <a:pt x="15152520" y="18686265"/>
                          <a:pt x="15167117" y="18949688"/>
                        </a:cubicBezTo>
                        <a:cubicBezTo>
                          <a:pt x="15181714" y="19213111"/>
                          <a:pt x="15120474" y="19895191"/>
                          <a:pt x="15167117" y="20300675"/>
                        </a:cubicBezTo>
                        <a:cubicBezTo>
                          <a:pt x="15213760" y="20706159"/>
                          <a:pt x="15073868" y="21166839"/>
                          <a:pt x="15167117" y="21651662"/>
                        </a:cubicBezTo>
                        <a:cubicBezTo>
                          <a:pt x="15260366" y="22136485"/>
                          <a:pt x="15149016" y="22229336"/>
                          <a:pt x="15167117" y="22626047"/>
                        </a:cubicBezTo>
                        <a:cubicBezTo>
                          <a:pt x="15185218" y="23022759"/>
                          <a:pt x="15159364" y="22772774"/>
                          <a:pt x="15167117" y="22847226"/>
                        </a:cubicBezTo>
                        <a:cubicBezTo>
                          <a:pt x="15159364" y="22772774"/>
                          <a:pt x="15168366" y="22543710"/>
                          <a:pt x="15167117" y="22315200"/>
                        </a:cubicBezTo>
                        <a:cubicBezTo>
                          <a:pt x="15168366" y="22543710"/>
                          <a:pt x="15156114" y="22475175"/>
                          <a:pt x="15167117" y="22536380"/>
                        </a:cubicBezTo>
                        <a:cubicBezTo>
                          <a:pt x="15178120" y="22597585"/>
                          <a:pt x="15131023" y="23091605"/>
                          <a:pt x="15167117" y="23510764"/>
                        </a:cubicBezTo>
                        <a:cubicBezTo>
                          <a:pt x="15203211" y="23929923"/>
                          <a:pt x="15088885" y="24467002"/>
                          <a:pt x="15167117" y="24861751"/>
                        </a:cubicBezTo>
                        <a:cubicBezTo>
                          <a:pt x="15088885" y="24467002"/>
                          <a:pt x="15213032" y="24535517"/>
                          <a:pt x="15167117" y="24329725"/>
                        </a:cubicBezTo>
                        <a:cubicBezTo>
                          <a:pt x="15121202" y="24123933"/>
                          <a:pt x="15221274" y="24033420"/>
                          <a:pt x="15167117" y="23797700"/>
                        </a:cubicBezTo>
                        <a:cubicBezTo>
                          <a:pt x="15221274" y="24033420"/>
                          <a:pt x="15007347" y="24669990"/>
                          <a:pt x="15167117" y="25148687"/>
                        </a:cubicBezTo>
                        <a:cubicBezTo>
                          <a:pt x="15007347" y="24669990"/>
                          <a:pt x="15186774" y="24874673"/>
                          <a:pt x="15167117" y="24616661"/>
                        </a:cubicBezTo>
                        <a:cubicBezTo>
                          <a:pt x="15186774" y="24874673"/>
                          <a:pt x="15147704" y="25084372"/>
                          <a:pt x="15167117" y="25214443"/>
                        </a:cubicBezTo>
                        <a:cubicBezTo>
                          <a:pt x="15147704" y="25084372"/>
                          <a:pt x="15182780" y="25108385"/>
                          <a:pt x="15167117" y="25059019"/>
                        </a:cubicBezTo>
                        <a:cubicBezTo>
                          <a:pt x="15151454" y="25009653"/>
                          <a:pt x="15175623" y="24962167"/>
                          <a:pt x="15167117" y="24903596"/>
                        </a:cubicBezTo>
                        <a:cubicBezTo>
                          <a:pt x="15158611" y="24845025"/>
                          <a:pt x="15184773" y="24786423"/>
                          <a:pt x="15167117" y="24748173"/>
                        </a:cubicBezTo>
                        <a:cubicBezTo>
                          <a:pt x="15149461" y="24709923"/>
                          <a:pt x="15171981" y="24661907"/>
                          <a:pt x="15167117" y="24592750"/>
                        </a:cubicBezTo>
                        <a:cubicBezTo>
                          <a:pt x="15171981" y="24661907"/>
                          <a:pt x="15147332" y="24733790"/>
                          <a:pt x="15167117" y="24813929"/>
                        </a:cubicBezTo>
                        <a:cubicBezTo>
                          <a:pt x="15147332" y="24733790"/>
                          <a:pt x="15180083" y="24725050"/>
                          <a:pt x="15167117" y="24658506"/>
                        </a:cubicBezTo>
                        <a:cubicBezTo>
                          <a:pt x="15180083" y="24725050"/>
                          <a:pt x="15160975" y="24833975"/>
                          <a:pt x="15167117" y="24879685"/>
                        </a:cubicBezTo>
                        <a:cubicBezTo>
                          <a:pt x="15173259" y="24925395"/>
                          <a:pt x="15062877" y="25506987"/>
                          <a:pt x="15167117" y="25854069"/>
                        </a:cubicBezTo>
                        <a:cubicBezTo>
                          <a:pt x="15062877" y="25506987"/>
                          <a:pt x="15178293" y="25773550"/>
                          <a:pt x="15167117" y="25698646"/>
                        </a:cubicBezTo>
                        <a:cubicBezTo>
                          <a:pt x="15155941" y="25623742"/>
                          <a:pt x="15218143" y="25295616"/>
                          <a:pt x="15167117" y="25166620"/>
                        </a:cubicBezTo>
                        <a:cubicBezTo>
                          <a:pt x="15218143" y="25295616"/>
                          <a:pt x="15088548" y="25927670"/>
                          <a:pt x="15167117" y="26517607"/>
                        </a:cubicBezTo>
                        <a:cubicBezTo>
                          <a:pt x="15088548" y="25927670"/>
                          <a:pt x="15186532" y="26120715"/>
                          <a:pt x="15167117" y="25985581"/>
                        </a:cubicBezTo>
                        <a:cubicBezTo>
                          <a:pt x="15186532" y="26120715"/>
                          <a:pt x="15166958" y="26395576"/>
                          <a:pt x="15167117" y="26583363"/>
                        </a:cubicBezTo>
                        <a:cubicBezTo>
                          <a:pt x="15166958" y="26395576"/>
                          <a:pt x="15169804" y="26215990"/>
                          <a:pt x="15167117" y="26051337"/>
                        </a:cubicBezTo>
                        <a:cubicBezTo>
                          <a:pt x="15169804" y="26215990"/>
                          <a:pt x="15094555" y="26732026"/>
                          <a:pt x="15167117" y="27025722"/>
                        </a:cubicBezTo>
                        <a:cubicBezTo>
                          <a:pt x="15239679" y="27319419"/>
                          <a:pt x="15120750" y="27360196"/>
                          <a:pt x="15167117" y="27623504"/>
                        </a:cubicBezTo>
                        <a:cubicBezTo>
                          <a:pt x="15213484" y="27886812"/>
                          <a:pt x="15165520" y="28205290"/>
                          <a:pt x="15167117" y="28597889"/>
                        </a:cubicBezTo>
                        <a:cubicBezTo>
                          <a:pt x="15168714" y="28990489"/>
                          <a:pt x="15141212" y="29003030"/>
                          <a:pt x="15167117" y="29195671"/>
                        </a:cubicBezTo>
                        <a:cubicBezTo>
                          <a:pt x="15193022" y="29388312"/>
                          <a:pt x="15093383" y="29950767"/>
                          <a:pt x="15167117" y="30170055"/>
                        </a:cubicBezTo>
                        <a:cubicBezTo>
                          <a:pt x="15240851" y="30389343"/>
                          <a:pt x="15154050" y="30683153"/>
                          <a:pt x="15167117" y="31144440"/>
                        </a:cubicBezTo>
                        <a:cubicBezTo>
                          <a:pt x="15180184" y="31605728"/>
                          <a:pt x="15143730" y="32055477"/>
                          <a:pt x="15167117" y="32495427"/>
                        </a:cubicBezTo>
                        <a:cubicBezTo>
                          <a:pt x="15143730" y="32055477"/>
                          <a:pt x="15196141" y="32155449"/>
                          <a:pt x="15167117" y="31963401"/>
                        </a:cubicBezTo>
                        <a:cubicBezTo>
                          <a:pt x="15138093" y="31771353"/>
                          <a:pt x="15206114" y="31654736"/>
                          <a:pt x="15167117" y="31431375"/>
                        </a:cubicBezTo>
                        <a:cubicBezTo>
                          <a:pt x="15206114" y="31654736"/>
                          <a:pt x="15138472" y="32402083"/>
                          <a:pt x="15167117" y="32782362"/>
                        </a:cubicBezTo>
                        <a:cubicBezTo>
                          <a:pt x="15195762" y="33162641"/>
                          <a:pt x="15157237" y="32909134"/>
                          <a:pt x="15167117" y="33003542"/>
                        </a:cubicBezTo>
                        <a:cubicBezTo>
                          <a:pt x="15176997" y="33097950"/>
                          <a:pt x="15106257" y="34016818"/>
                          <a:pt x="15167117" y="34354529"/>
                        </a:cubicBezTo>
                        <a:cubicBezTo>
                          <a:pt x="15227977" y="34692240"/>
                          <a:pt x="15163821" y="34516076"/>
                          <a:pt x="15167117" y="34575708"/>
                        </a:cubicBezTo>
                        <a:cubicBezTo>
                          <a:pt x="15170413" y="34635340"/>
                          <a:pt x="15091829" y="35082970"/>
                          <a:pt x="15167117" y="35550093"/>
                        </a:cubicBezTo>
                        <a:cubicBezTo>
                          <a:pt x="15091829" y="35082970"/>
                          <a:pt x="15168419" y="35435964"/>
                          <a:pt x="15167117" y="35394669"/>
                        </a:cubicBezTo>
                        <a:cubicBezTo>
                          <a:pt x="15168419" y="35435964"/>
                          <a:pt x="15129372" y="35768441"/>
                          <a:pt x="15167117" y="35992451"/>
                        </a:cubicBezTo>
                        <a:cubicBezTo>
                          <a:pt x="15204862" y="36216461"/>
                          <a:pt x="15112480" y="36430065"/>
                          <a:pt x="15167117" y="36590233"/>
                        </a:cubicBezTo>
                        <a:cubicBezTo>
                          <a:pt x="15221754" y="36750401"/>
                          <a:pt x="15158656" y="36735782"/>
                          <a:pt x="15167117" y="36811413"/>
                        </a:cubicBezTo>
                        <a:cubicBezTo>
                          <a:pt x="15175578" y="36887044"/>
                          <a:pt x="15146874" y="36922030"/>
                          <a:pt x="15167117" y="37032592"/>
                        </a:cubicBezTo>
                        <a:cubicBezTo>
                          <a:pt x="15146874" y="36922030"/>
                          <a:pt x="15201284" y="36679363"/>
                          <a:pt x="15167117" y="36500566"/>
                        </a:cubicBezTo>
                        <a:cubicBezTo>
                          <a:pt x="15132950" y="36321769"/>
                          <a:pt x="15177939" y="36134431"/>
                          <a:pt x="15167117" y="35968540"/>
                        </a:cubicBezTo>
                        <a:cubicBezTo>
                          <a:pt x="15156295" y="35802649"/>
                          <a:pt x="15226010" y="35691589"/>
                          <a:pt x="15167117" y="35436514"/>
                        </a:cubicBezTo>
                        <a:cubicBezTo>
                          <a:pt x="15108224" y="35181439"/>
                          <a:pt x="15207626" y="35028735"/>
                          <a:pt x="15167117" y="34904488"/>
                        </a:cubicBezTo>
                        <a:cubicBezTo>
                          <a:pt x="15126608" y="34780241"/>
                          <a:pt x="15189067" y="34622875"/>
                          <a:pt x="15167117" y="34372462"/>
                        </a:cubicBezTo>
                        <a:cubicBezTo>
                          <a:pt x="15189067" y="34622875"/>
                          <a:pt x="15162870" y="34538738"/>
                          <a:pt x="15167117" y="34593642"/>
                        </a:cubicBezTo>
                        <a:cubicBezTo>
                          <a:pt x="15162870" y="34538738"/>
                          <a:pt x="15228078" y="34266068"/>
                          <a:pt x="15167117" y="34061616"/>
                        </a:cubicBezTo>
                        <a:cubicBezTo>
                          <a:pt x="15228078" y="34266068"/>
                          <a:pt x="15153698" y="35128633"/>
                          <a:pt x="15167117" y="35412603"/>
                        </a:cubicBezTo>
                        <a:cubicBezTo>
                          <a:pt x="15153698" y="35128633"/>
                          <a:pt x="15182016" y="34988525"/>
                          <a:pt x="15167117" y="34880577"/>
                        </a:cubicBezTo>
                        <a:cubicBezTo>
                          <a:pt x="15182016" y="34988525"/>
                          <a:pt x="15139682" y="35280345"/>
                          <a:pt x="15167117" y="35478359"/>
                        </a:cubicBezTo>
                        <a:cubicBezTo>
                          <a:pt x="15194552" y="35676373"/>
                          <a:pt x="15053828" y="36176117"/>
                          <a:pt x="15167117" y="36829346"/>
                        </a:cubicBezTo>
                        <a:cubicBezTo>
                          <a:pt x="15280406" y="37482575"/>
                          <a:pt x="15152662" y="37333402"/>
                          <a:pt x="15167117" y="37660263"/>
                        </a:cubicBezTo>
                        <a:cubicBezTo>
                          <a:pt x="14960530" y="37666693"/>
                          <a:pt x="14759433" y="37601803"/>
                          <a:pt x="14432095" y="37660263"/>
                        </a:cubicBezTo>
                        <a:cubicBezTo>
                          <a:pt x="14104757" y="37718723"/>
                          <a:pt x="14126575" y="37593659"/>
                          <a:pt x="13848745" y="37660263"/>
                        </a:cubicBezTo>
                        <a:cubicBezTo>
                          <a:pt x="13570915" y="37726867"/>
                          <a:pt x="13703374" y="37627416"/>
                          <a:pt x="13568736" y="37660263"/>
                        </a:cubicBezTo>
                        <a:cubicBezTo>
                          <a:pt x="13434098" y="37693110"/>
                          <a:pt x="13315666" y="37651337"/>
                          <a:pt x="13137057" y="37660263"/>
                        </a:cubicBezTo>
                        <a:cubicBezTo>
                          <a:pt x="12958448" y="37669189"/>
                          <a:pt x="12436112" y="37588984"/>
                          <a:pt x="12250364" y="37660263"/>
                        </a:cubicBezTo>
                        <a:cubicBezTo>
                          <a:pt x="12064616" y="37731542"/>
                          <a:pt x="11703210" y="37597103"/>
                          <a:pt x="11515342" y="37660263"/>
                        </a:cubicBezTo>
                        <a:cubicBezTo>
                          <a:pt x="11327474" y="37723423"/>
                          <a:pt x="11443663" y="37653349"/>
                          <a:pt x="11387005" y="37660263"/>
                        </a:cubicBezTo>
                        <a:cubicBezTo>
                          <a:pt x="11330347" y="37667177"/>
                          <a:pt x="11302775" y="37648228"/>
                          <a:pt x="11258668" y="37660263"/>
                        </a:cubicBezTo>
                        <a:cubicBezTo>
                          <a:pt x="11214561" y="37672298"/>
                          <a:pt x="10641513" y="37643708"/>
                          <a:pt x="10371975" y="37660263"/>
                        </a:cubicBezTo>
                        <a:cubicBezTo>
                          <a:pt x="10102437" y="37676818"/>
                          <a:pt x="10272077" y="37645652"/>
                          <a:pt x="10243637" y="37660263"/>
                        </a:cubicBezTo>
                        <a:cubicBezTo>
                          <a:pt x="10215197" y="37674874"/>
                          <a:pt x="10147168" y="37650081"/>
                          <a:pt x="10115300" y="37660263"/>
                        </a:cubicBezTo>
                        <a:cubicBezTo>
                          <a:pt x="10083432" y="37670445"/>
                          <a:pt x="9642259" y="37578865"/>
                          <a:pt x="9380279" y="37660263"/>
                        </a:cubicBezTo>
                        <a:cubicBezTo>
                          <a:pt x="9118299" y="37741661"/>
                          <a:pt x="8762219" y="37640898"/>
                          <a:pt x="8493586" y="37660263"/>
                        </a:cubicBezTo>
                        <a:cubicBezTo>
                          <a:pt x="8224953" y="37679628"/>
                          <a:pt x="7864382" y="37605951"/>
                          <a:pt x="7606893" y="37660263"/>
                        </a:cubicBezTo>
                        <a:cubicBezTo>
                          <a:pt x="7349404" y="37714575"/>
                          <a:pt x="7265078" y="37621929"/>
                          <a:pt x="7175213" y="37660263"/>
                        </a:cubicBezTo>
                        <a:cubicBezTo>
                          <a:pt x="7085348" y="37698597"/>
                          <a:pt x="6510293" y="37571424"/>
                          <a:pt x="6288520" y="37660263"/>
                        </a:cubicBezTo>
                        <a:cubicBezTo>
                          <a:pt x="6066747" y="37749102"/>
                          <a:pt x="5904574" y="37610639"/>
                          <a:pt x="5553498" y="37660263"/>
                        </a:cubicBezTo>
                        <a:cubicBezTo>
                          <a:pt x="5202422" y="37709887"/>
                          <a:pt x="5475737" y="37654591"/>
                          <a:pt x="5425161" y="37660263"/>
                        </a:cubicBezTo>
                        <a:cubicBezTo>
                          <a:pt x="5374585" y="37665935"/>
                          <a:pt x="5204809" y="37625904"/>
                          <a:pt x="4993482" y="37660263"/>
                        </a:cubicBezTo>
                        <a:cubicBezTo>
                          <a:pt x="4782155" y="37694622"/>
                          <a:pt x="4432226" y="37608082"/>
                          <a:pt x="4106789" y="37660263"/>
                        </a:cubicBezTo>
                        <a:cubicBezTo>
                          <a:pt x="3781352" y="37712444"/>
                          <a:pt x="3592091" y="37655519"/>
                          <a:pt x="3220096" y="37660263"/>
                        </a:cubicBezTo>
                        <a:cubicBezTo>
                          <a:pt x="2848101" y="37665007"/>
                          <a:pt x="2912457" y="37656099"/>
                          <a:pt x="2788416" y="37660263"/>
                        </a:cubicBezTo>
                        <a:cubicBezTo>
                          <a:pt x="2664375" y="37664427"/>
                          <a:pt x="2513383" y="37653792"/>
                          <a:pt x="2356737" y="37660263"/>
                        </a:cubicBezTo>
                        <a:cubicBezTo>
                          <a:pt x="2200091" y="37666734"/>
                          <a:pt x="1887150" y="37581293"/>
                          <a:pt x="1621715" y="37660263"/>
                        </a:cubicBezTo>
                        <a:cubicBezTo>
                          <a:pt x="1356280" y="37739233"/>
                          <a:pt x="1408425" y="37648922"/>
                          <a:pt x="1341707" y="37660263"/>
                        </a:cubicBezTo>
                        <a:cubicBezTo>
                          <a:pt x="1274989" y="37671604"/>
                          <a:pt x="1165519" y="37643287"/>
                          <a:pt x="1061698" y="37660263"/>
                        </a:cubicBezTo>
                        <a:cubicBezTo>
                          <a:pt x="957877" y="37677239"/>
                          <a:pt x="814779" y="37611446"/>
                          <a:pt x="630019" y="37660263"/>
                        </a:cubicBezTo>
                        <a:cubicBezTo>
                          <a:pt x="445259" y="37709080"/>
                          <a:pt x="299070" y="37586166"/>
                          <a:pt x="0" y="37660263"/>
                        </a:cubicBezTo>
                        <a:cubicBezTo>
                          <a:pt x="-24694" y="37592722"/>
                          <a:pt x="15551" y="37483549"/>
                          <a:pt x="0" y="37439084"/>
                        </a:cubicBezTo>
                        <a:cubicBezTo>
                          <a:pt x="-15551" y="37394619"/>
                          <a:pt x="22439" y="37292630"/>
                          <a:pt x="0" y="37217904"/>
                        </a:cubicBezTo>
                        <a:cubicBezTo>
                          <a:pt x="-22439" y="37143178"/>
                          <a:pt x="3415" y="37049887"/>
                          <a:pt x="0" y="36996725"/>
                        </a:cubicBezTo>
                        <a:cubicBezTo>
                          <a:pt x="-3415" y="36943563"/>
                          <a:pt x="13977" y="36848844"/>
                          <a:pt x="0" y="36775546"/>
                        </a:cubicBezTo>
                        <a:cubicBezTo>
                          <a:pt x="-13977" y="36702248"/>
                          <a:pt x="21685" y="36077272"/>
                          <a:pt x="0" y="35424558"/>
                        </a:cubicBezTo>
                        <a:cubicBezTo>
                          <a:pt x="21685" y="36077272"/>
                          <a:pt x="-42296" y="35802745"/>
                          <a:pt x="0" y="35956584"/>
                        </a:cubicBezTo>
                        <a:cubicBezTo>
                          <a:pt x="-42296" y="35802745"/>
                          <a:pt x="48428" y="35257527"/>
                          <a:pt x="0" y="34982200"/>
                        </a:cubicBezTo>
                        <a:cubicBezTo>
                          <a:pt x="-48428" y="34706873"/>
                          <a:pt x="15776" y="34838089"/>
                          <a:pt x="0" y="34761021"/>
                        </a:cubicBezTo>
                        <a:cubicBezTo>
                          <a:pt x="-15776" y="34683953"/>
                          <a:pt x="19212" y="34453985"/>
                          <a:pt x="0" y="34163239"/>
                        </a:cubicBezTo>
                        <a:cubicBezTo>
                          <a:pt x="19212" y="34453985"/>
                          <a:pt x="-5490" y="34266520"/>
                          <a:pt x="0" y="34318662"/>
                        </a:cubicBezTo>
                        <a:cubicBezTo>
                          <a:pt x="-5490" y="34266520"/>
                          <a:pt x="25757" y="34188583"/>
                          <a:pt x="0" y="34097483"/>
                        </a:cubicBezTo>
                        <a:cubicBezTo>
                          <a:pt x="-25757" y="34006383"/>
                          <a:pt x="23643" y="33786368"/>
                          <a:pt x="0" y="33499701"/>
                        </a:cubicBezTo>
                        <a:cubicBezTo>
                          <a:pt x="23643" y="33786368"/>
                          <a:pt x="-8989" y="33600568"/>
                          <a:pt x="0" y="33655124"/>
                        </a:cubicBezTo>
                        <a:cubicBezTo>
                          <a:pt x="-8989" y="33600568"/>
                          <a:pt x="12543" y="33527330"/>
                          <a:pt x="0" y="33433945"/>
                        </a:cubicBezTo>
                        <a:cubicBezTo>
                          <a:pt x="12543" y="33527330"/>
                          <a:pt x="-61350" y="33825272"/>
                          <a:pt x="0" y="33965971"/>
                        </a:cubicBezTo>
                        <a:cubicBezTo>
                          <a:pt x="61350" y="34106670"/>
                          <a:pt x="-7744" y="34294262"/>
                          <a:pt x="0" y="34497996"/>
                        </a:cubicBezTo>
                        <a:cubicBezTo>
                          <a:pt x="-7744" y="34294262"/>
                          <a:pt x="33979" y="34092399"/>
                          <a:pt x="0" y="33900215"/>
                        </a:cubicBezTo>
                        <a:cubicBezTo>
                          <a:pt x="33979" y="34092399"/>
                          <a:pt x="-8267" y="34020270"/>
                          <a:pt x="0" y="34055638"/>
                        </a:cubicBezTo>
                        <a:cubicBezTo>
                          <a:pt x="8267" y="34091006"/>
                          <a:pt x="-17672" y="34137113"/>
                          <a:pt x="0" y="34211061"/>
                        </a:cubicBezTo>
                        <a:cubicBezTo>
                          <a:pt x="-17672" y="34137113"/>
                          <a:pt x="56320" y="33793247"/>
                          <a:pt x="0" y="33613279"/>
                        </a:cubicBezTo>
                        <a:cubicBezTo>
                          <a:pt x="-56320" y="33433311"/>
                          <a:pt x="6797" y="33493748"/>
                          <a:pt x="0" y="33392100"/>
                        </a:cubicBezTo>
                        <a:cubicBezTo>
                          <a:pt x="-6797" y="33290452"/>
                          <a:pt x="84049" y="32843062"/>
                          <a:pt x="0" y="32417715"/>
                        </a:cubicBezTo>
                        <a:cubicBezTo>
                          <a:pt x="-84049" y="31992369"/>
                          <a:pt x="32423" y="32031171"/>
                          <a:pt x="0" y="31819933"/>
                        </a:cubicBezTo>
                        <a:cubicBezTo>
                          <a:pt x="-32423" y="31608695"/>
                          <a:pt x="14985" y="31650457"/>
                          <a:pt x="0" y="31598754"/>
                        </a:cubicBezTo>
                        <a:cubicBezTo>
                          <a:pt x="-14985" y="31547051"/>
                          <a:pt x="29992" y="31183749"/>
                          <a:pt x="0" y="31000972"/>
                        </a:cubicBezTo>
                        <a:cubicBezTo>
                          <a:pt x="-29992" y="30818195"/>
                          <a:pt x="60673" y="30289571"/>
                          <a:pt x="0" y="30026587"/>
                        </a:cubicBezTo>
                        <a:cubicBezTo>
                          <a:pt x="-60673" y="29763603"/>
                          <a:pt x="9073" y="29868497"/>
                          <a:pt x="0" y="29805408"/>
                        </a:cubicBezTo>
                        <a:cubicBezTo>
                          <a:pt x="-9073" y="29742319"/>
                          <a:pt x="34997" y="29429769"/>
                          <a:pt x="0" y="29207626"/>
                        </a:cubicBezTo>
                        <a:cubicBezTo>
                          <a:pt x="-34997" y="28985483"/>
                          <a:pt x="39008" y="28705982"/>
                          <a:pt x="0" y="28233242"/>
                        </a:cubicBezTo>
                        <a:cubicBezTo>
                          <a:pt x="-39008" y="27760502"/>
                          <a:pt x="41850" y="27814061"/>
                          <a:pt x="0" y="27635460"/>
                        </a:cubicBezTo>
                        <a:cubicBezTo>
                          <a:pt x="-41850" y="27456859"/>
                          <a:pt x="106895" y="27136350"/>
                          <a:pt x="0" y="26661075"/>
                        </a:cubicBezTo>
                        <a:cubicBezTo>
                          <a:pt x="-106895" y="26185801"/>
                          <a:pt x="51169" y="26223345"/>
                          <a:pt x="0" y="26063293"/>
                        </a:cubicBezTo>
                        <a:cubicBezTo>
                          <a:pt x="-51169" y="25903241"/>
                          <a:pt x="12731" y="25908302"/>
                          <a:pt x="0" y="25842114"/>
                        </a:cubicBezTo>
                        <a:cubicBezTo>
                          <a:pt x="12731" y="25908302"/>
                          <a:pt x="-40111" y="26236051"/>
                          <a:pt x="0" y="26374140"/>
                        </a:cubicBezTo>
                        <a:cubicBezTo>
                          <a:pt x="-40111" y="26236051"/>
                          <a:pt x="86184" y="25611719"/>
                          <a:pt x="0" y="25023153"/>
                        </a:cubicBezTo>
                        <a:cubicBezTo>
                          <a:pt x="-86184" y="24434587"/>
                          <a:pt x="71366" y="24488493"/>
                          <a:pt x="0" y="24048768"/>
                        </a:cubicBezTo>
                        <a:cubicBezTo>
                          <a:pt x="-71366" y="23609043"/>
                          <a:pt x="73967" y="23388230"/>
                          <a:pt x="0" y="23074383"/>
                        </a:cubicBezTo>
                        <a:cubicBezTo>
                          <a:pt x="-73967" y="22760537"/>
                          <a:pt x="17289" y="22951975"/>
                          <a:pt x="0" y="22853204"/>
                        </a:cubicBezTo>
                        <a:cubicBezTo>
                          <a:pt x="-17289" y="22754433"/>
                          <a:pt x="31324" y="22315384"/>
                          <a:pt x="0" y="21878819"/>
                        </a:cubicBezTo>
                        <a:cubicBezTo>
                          <a:pt x="-31324" y="21442255"/>
                          <a:pt x="24321" y="21504561"/>
                          <a:pt x="0" y="21281038"/>
                        </a:cubicBezTo>
                        <a:cubicBezTo>
                          <a:pt x="-24321" y="21057515"/>
                          <a:pt x="109994" y="20739913"/>
                          <a:pt x="0" y="20306653"/>
                        </a:cubicBezTo>
                        <a:cubicBezTo>
                          <a:pt x="-109994" y="19873393"/>
                          <a:pt x="67270" y="19689783"/>
                          <a:pt x="0" y="19332268"/>
                        </a:cubicBezTo>
                        <a:cubicBezTo>
                          <a:pt x="67270" y="19689783"/>
                          <a:pt x="-4425" y="19656732"/>
                          <a:pt x="0" y="19864294"/>
                        </a:cubicBezTo>
                        <a:cubicBezTo>
                          <a:pt x="-4425" y="19656732"/>
                          <a:pt x="55510" y="19386324"/>
                          <a:pt x="0" y="19266512"/>
                        </a:cubicBezTo>
                        <a:cubicBezTo>
                          <a:pt x="-55510" y="19146700"/>
                          <a:pt x="43655" y="18868129"/>
                          <a:pt x="0" y="18668730"/>
                        </a:cubicBezTo>
                        <a:cubicBezTo>
                          <a:pt x="-43655" y="18469331"/>
                          <a:pt x="157167" y="17784475"/>
                          <a:pt x="0" y="17317743"/>
                        </a:cubicBezTo>
                        <a:cubicBezTo>
                          <a:pt x="157167" y="17784475"/>
                          <a:pt x="-33384" y="17704031"/>
                          <a:pt x="0" y="17849769"/>
                        </a:cubicBezTo>
                        <a:cubicBezTo>
                          <a:pt x="33384" y="17995507"/>
                          <a:pt x="-7642" y="17960698"/>
                          <a:pt x="0" y="18005192"/>
                        </a:cubicBezTo>
                        <a:cubicBezTo>
                          <a:pt x="-7642" y="17960698"/>
                          <a:pt x="55638" y="17385595"/>
                          <a:pt x="0" y="17030808"/>
                        </a:cubicBezTo>
                        <a:cubicBezTo>
                          <a:pt x="55638" y="17385595"/>
                          <a:pt x="-31120" y="17298623"/>
                          <a:pt x="0" y="17562834"/>
                        </a:cubicBezTo>
                        <a:cubicBezTo>
                          <a:pt x="-31120" y="17298623"/>
                          <a:pt x="86894" y="16954721"/>
                          <a:pt x="0" y="16588449"/>
                        </a:cubicBezTo>
                        <a:cubicBezTo>
                          <a:pt x="86894" y="16954721"/>
                          <a:pt x="-28225" y="17008910"/>
                          <a:pt x="0" y="17120475"/>
                        </a:cubicBezTo>
                        <a:cubicBezTo>
                          <a:pt x="-28225" y="17008910"/>
                          <a:pt x="21034" y="16996194"/>
                          <a:pt x="0" y="16899296"/>
                        </a:cubicBezTo>
                        <a:cubicBezTo>
                          <a:pt x="21034" y="16996194"/>
                          <a:pt x="-14380" y="16997604"/>
                          <a:pt x="0" y="17054719"/>
                        </a:cubicBezTo>
                        <a:cubicBezTo>
                          <a:pt x="14380" y="17111834"/>
                          <a:pt x="-7309" y="17172403"/>
                          <a:pt x="0" y="17210142"/>
                        </a:cubicBezTo>
                        <a:cubicBezTo>
                          <a:pt x="7309" y="17247881"/>
                          <a:pt x="-8065" y="17333342"/>
                          <a:pt x="0" y="17365566"/>
                        </a:cubicBezTo>
                        <a:cubicBezTo>
                          <a:pt x="-8065" y="17333342"/>
                          <a:pt x="151640" y="16447177"/>
                          <a:pt x="0" y="16014579"/>
                        </a:cubicBezTo>
                        <a:cubicBezTo>
                          <a:pt x="-151640" y="15581981"/>
                          <a:pt x="15830" y="15865505"/>
                          <a:pt x="0" y="15793399"/>
                        </a:cubicBezTo>
                        <a:cubicBezTo>
                          <a:pt x="15830" y="15865505"/>
                          <a:pt x="-12457" y="15896136"/>
                          <a:pt x="0" y="15948822"/>
                        </a:cubicBezTo>
                        <a:cubicBezTo>
                          <a:pt x="12457" y="16001508"/>
                          <a:pt x="-6871" y="16038055"/>
                          <a:pt x="0" y="16104246"/>
                        </a:cubicBezTo>
                        <a:cubicBezTo>
                          <a:pt x="-6871" y="16038055"/>
                          <a:pt x="19567" y="15644399"/>
                          <a:pt x="0" y="15506464"/>
                        </a:cubicBezTo>
                        <a:cubicBezTo>
                          <a:pt x="-19567" y="15368529"/>
                          <a:pt x="6109" y="14809891"/>
                          <a:pt x="0" y="14155477"/>
                        </a:cubicBezTo>
                        <a:cubicBezTo>
                          <a:pt x="6109" y="14809891"/>
                          <a:pt x="-3949" y="14235641"/>
                          <a:pt x="0" y="14310900"/>
                        </a:cubicBezTo>
                        <a:cubicBezTo>
                          <a:pt x="-3949" y="14235641"/>
                          <a:pt x="35718" y="14000944"/>
                          <a:pt x="0" y="13713118"/>
                        </a:cubicBezTo>
                        <a:cubicBezTo>
                          <a:pt x="-35718" y="13425292"/>
                          <a:pt x="70703" y="12966367"/>
                          <a:pt x="0" y="12362131"/>
                        </a:cubicBezTo>
                        <a:cubicBezTo>
                          <a:pt x="70703" y="12966367"/>
                          <a:pt x="-45917" y="12651137"/>
                          <a:pt x="0" y="12894157"/>
                        </a:cubicBezTo>
                        <a:cubicBezTo>
                          <a:pt x="-45917" y="12651137"/>
                          <a:pt x="9571" y="12722270"/>
                          <a:pt x="0" y="12672977"/>
                        </a:cubicBezTo>
                        <a:cubicBezTo>
                          <a:pt x="9571" y="12722270"/>
                          <a:pt x="-35347" y="13072404"/>
                          <a:pt x="0" y="13205003"/>
                        </a:cubicBezTo>
                        <a:cubicBezTo>
                          <a:pt x="35347" y="13337602"/>
                          <a:pt x="-21070" y="13560835"/>
                          <a:pt x="0" y="13737029"/>
                        </a:cubicBezTo>
                        <a:cubicBezTo>
                          <a:pt x="21070" y="13913223"/>
                          <a:pt x="-14944" y="13834146"/>
                          <a:pt x="0" y="13892453"/>
                        </a:cubicBezTo>
                        <a:cubicBezTo>
                          <a:pt x="14944" y="13950760"/>
                          <a:pt x="-20855" y="14309294"/>
                          <a:pt x="0" y="14424479"/>
                        </a:cubicBezTo>
                        <a:cubicBezTo>
                          <a:pt x="20855" y="14539664"/>
                          <a:pt x="-18230" y="14704495"/>
                          <a:pt x="0" y="14956504"/>
                        </a:cubicBezTo>
                        <a:cubicBezTo>
                          <a:pt x="-18230" y="14704495"/>
                          <a:pt x="3165" y="14522789"/>
                          <a:pt x="0" y="14358722"/>
                        </a:cubicBezTo>
                        <a:cubicBezTo>
                          <a:pt x="3165" y="14522789"/>
                          <a:pt x="-21797" y="14715329"/>
                          <a:pt x="0" y="14890748"/>
                        </a:cubicBezTo>
                        <a:cubicBezTo>
                          <a:pt x="21797" y="15066167"/>
                          <a:pt x="-10956" y="14970613"/>
                          <a:pt x="0" y="15046172"/>
                        </a:cubicBezTo>
                        <a:cubicBezTo>
                          <a:pt x="-10956" y="14970613"/>
                          <a:pt x="10705" y="14926101"/>
                          <a:pt x="0" y="14824992"/>
                        </a:cubicBezTo>
                        <a:cubicBezTo>
                          <a:pt x="10705" y="14926101"/>
                          <a:pt x="-5190" y="15234974"/>
                          <a:pt x="0" y="15357018"/>
                        </a:cubicBezTo>
                        <a:cubicBezTo>
                          <a:pt x="-5190" y="15234974"/>
                          <a:pt x="25983" y="15181602"/>
                          <a:pt x="0" y="15135839"/>
                        </a:cubicBezTo>
                        <a:cubicBezTo>
                          <a:pt x="-25983" y="15090076"/>
                          <a:pt x="134779" y="14250210"/>
                          <a:pt x="0" y="13784852"/>
                        </a:cubicBezTo>
                        <a:cubicBezTo>
                          <a:pt x="-134779" y="13319494"/>
                          <a:pt x="76072" y="13028277"/>
                          <a:pt x="0" y="12810467"/>
                        </a:cubicBezTo>
                        <a:cubicBezTo>
                          <a:pt x="76072" y="13028277"/>
                          <a:pt x="-27864" y="13218728"/>
                          <a:pt x="0" y="13342493"/>
                        </a:cubicBezTo>
                        <a:cubicBezTo>
                          <a:pt x="27864" y="13466258"/>
                          <a:pt x="-15685" y="13426605"/>
                          <a:pt x="0" y="13497916"/>
                        </a:cubicBezTo>
                        <a:cubicBezTo>
                          <a:pt x="15685" y="13569227"/>
                          <a:pt x="-54405" y="13771163"/>
                          <a:pt x="0" y="14029942"/>
                        </a:cubicBezTo>
                        <a:cubicBezTo>
                          <a:pt x="-54405" y="13771163"/>
                          <a:pt x="20463" y="13853537"/>
                          <a:pt x="0" y="13808763"/>
                        </a:cubicBezTo>
                        <a:cubicBezTo>
                          <a:pt x="20463" y="13853537"/>
                          <a:pt x="-52707" y="14168542"/>
                          <a:pt x="0" y="14340789"/>
                        </a:cubicBezTo>
                        <a:cubicBezTo>
                          <a:pt x="-52707" y="14168542"/>
                          <a:pt x="12232" y="13271338"/>
                          <a:pt x="0" y="12989802"/>
                        </a:cubicBezTo>
                        <a:cubicBezTo>
                          <a:pt x="-12232" y="12708266"/>
                          <a:pt x="98606" y="12240537"/>
                          <a:pt x="0" y="12015417"/>
                        </a:cubicBezTo>
                        <a:cubicBezTo>
                          <a:pt x="-98606" y="11790298"/>
                          <a:pt x="83654" y="11219332"/>
                          <a:pt x="0" y="10664430"/>
                        </a:cubicBezTo>
                        <a:cubicBezTo>
                          <a:pt x="83654" y="11219332"/>
                          <a:pt x="-41616" y="11075643"/>
                          <a:pt x="0" y="11196456"/>
                        </a:cubicBezTo>
                        <a:cubicBezTo>
                          <a:pt x="41616" y="11317269"/>
                          <a:pt x="-47751" y="11521006"/>
                          <a:pt x="0" y="11728482"/>
                        </a:cubicBezTo>
                        <a:cubicBezTo>
                          <a:pt x="-47751" y="11521006"/>
                          <a:pt x="109712" y="10814019"/>
                          <a:pt x="0" y="10377495"/>
                        </a:cubicBezTo>
                        <a:cubicBezTo>
                          <a:pt x="-109712" y="9940971"/>
                          <a:pt x="9083" y="10255258"/>
                          <a:pt x="0" y="10156315"/>
                        </a:cubicBezTo>
                        <a:cubicBezTo>
                          <a:pt x="-9083" y="10057372"/>
                          <a:pt x="26058" y="10024809"/>
                          <a:pt x="0" y="9935136"/>
                        </a:cubicBezTo>
                        <a:cubicBezTo>
                          <a:pt x="-26058" y="9845463"/>
                          <a:pt x="8171" y="9798879"/>
                          <a:pt x="0" y="9713957"/>
                        </a:cubicBezTo>
                        <a:cubicBezTo>
                          <a:pt x="-8171" y="9629035"/>
                          <a:pt x="53384" y="9146222"/>
                          <a:pt x="0" y="8739572"/>
                        </a:cubicBezTo>
                        <a:cubicBezTo>
                          <a:pt x="-53384" y="8332923"/>
                          <a:pt x="27052" y="8295870"/>
                          <a:pt x="0" y="8141790"/>
                        </a:cubicBezTo>
                        <a:cubicBezTo>
                          <a:pt x="-27052" y="7987710"/>
                          <a:pt x="24192" y="7445988"/>
                          <a:pt x="0" y="7167406"/>
                        </a:cubicBezTo>
                        <a:cubicBezTo>
                          <a:pt x="-24192" y="6888824"/>
                          <a:pt x="8833" y="7027966"/>
                          <a:pt x="0" y="6946226"/>
                        </a:cubicBezTo>
                        <a:cubicBezTo>
                          <a:pt x="-8833" y="6864486"/>
                          <a:pt x="11953" y="6833681"/>
                          <a:pt x="0" y="6725047"/>
                        </a:cubicBezTo>
                        <a:cubicBezTo>
                          <a:pt x="-11953" y="6616413"/>
                          <a:pt x="110074" y="5996019"/>
                          <a:pt x="0" y="5374060"/>
                        </a:cubicBezTo>
                        <a:cubicBezTo>
                          <a:pt x="-110074" y="4752101"/>
                          <a:pt x="97355" y="4767851"/>
                          <a:pt x="0" y="4399675"/>
                        </a:cubicBezTo>
                        <a:cubicBezTo>
                          <a:pt x="-97355" y="4031499"/>
                          <a:pt x="45541" y="3821712"/>
                          <a:pt x="0" y="3425291"/>
                        </a:cubicBezTo>
                        <a:cubicBezTo>
                          <a:pt x="-45541" y="3028870"/>
                          <a:pt x="46309" y="2577344"/>
                          <a:pt x="0" y="2074303"/>
                        </a:cubicBezTo>
                        <a:cubicBezTo>
                          <a:pt x="46309" y="2577344"/>
                          <a:pt x="-25402" y="2412340"/>
                          <a:pt x="0" y="2606329"/>
                        </a:cubicBezTo>
                        <a:cubicBezTo>
                          <a:pt x="-25402" y="2412340"/>
                          <a:pt x="36511" y="1735316"/>
                          <a:pt x="0" y="1255342"/>
                        </a:cubicBezTo>
                        <a:cubicBezTo>
                          <a:pt x="-36511" y="775368"/>
                          <a:pt x="9422" y="1082150"/>
                          <a:pt x="0" y="1034163"/>
                        </a:cubicBezTo>
                        <a:cubicBezTo>
                          <a:pt x="-9422" y="986176"/>
                          <a:pt x="25419" y="898612"/>
                          <a:pt x="0" y="812983"/>
                        </a:cubicBezTo>
                        <a:cubicBezTo>
                          <a:pt x="25419" y="898612"/>
                          <a:pt x="-63011" y="1092533"/>
                          <a:pt x="0" y="1345009"/>
                        </a:cubicBezTo>
                        <a:cubicBezTo>
                          <a:pt x="-63011" y="1092533"/>
                          <a:pt x="67608" y="55968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B0BF870-7AAE-9BAD-231F-BD8C82667BC7}"/>
              </a:ext>
            </a:extLst>
          </p:cNvPr>
          <p:cNvSpPr/>
          <p:nvPr/>
        </p:nvSpPr>
        <p:spPr>
          <a:xfrm>
            <a:off x="15386383" y="5044622"/>
            <a:ext cx="14824931" cy="37745588"/>
          </a:xfrm>
          <a:prstGeom prst="rect">
            <a:avLst/>
          </a:prstGeom>
          <a:noFill/>
          <a:ln w="1270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0899D9F-2B5E-436D-7E9C-8CF9A5CB2E04}"/>
              </a:ext>
            </a:extLst>
          </p:cNvPr>
          <p:cNvSpPr/>
          <p:nvPr/>
        </p:nvSpPr>
        <p:spPr>
          <a:xfrm>
            <a:off x="8519275" y="0"/>
            <a:ext cx="21755937" cy="5073655"/>
          </a:xfrm>
          <a:prstGeom prst="rect">
            <a:avLst/>
          </a:prstGeom>
          <a:solidFill>
            <a:srgbClr val="002060"/>
          </a:solidFill>
          <a:ln w="1143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81569D14-A4F6-9916-7CF0-6388A078A255}"/>
              </a:ext>
            </a:extLst>
          </p:cNvPr>
          <p:cNvSpPr txBox="1">
            <a:spLocks noGrp="1"/>
          </p:cNvSpPr>
          <p:nvPr>
            <p:ph type="title"/>
          </p:nvPr>
        </p:nvSpPr>
        <p:spPr>
          <a:xfrm>
            <a:off x="11301774" y="297944"/>
            <a:ext cx="13521643" cy="3083921"/>
          </a:xfrm>
          <a:prstGeom prst="rect">
            <a:avLst/>
          </a:prstGeom>
          <a:noFill/>
        </p:spPr>
        <p:txBody>
          <a:bodyPr wrap="square" rtlCol="0">
            <a:spAutoFit/>
          </a:bodyPr>
          <a:lstStyle/>
          <a:p>
            <a:r>
              <a:rPr kumimoji="1" lang="en-US" altLang="ja-JP" sz="7000" b="1" dirty="0">
                <a:solidFill>
                  <a:schemeClr val="bg1"/>
                </a:solidFill>
                <a:effectLst>
                  <a:outerShdw blurRad="38100" dist="38100" dir="2700000" algn="tl">
                    <a:srgbClr val="000000">
                      <a:alpha val="43137"/>
                    </a:srgbClr>
                  </a:outerShdw>
                </a:effectLst>
                <a:latin typeface="Bookman Old Style" panose="02050604050505020204" pitchFamily="18" charset="0"/>
              </a:rPr>
              <a:t>Cause-specific hazard or cause-specific incidence, </a:t>
            </a:r>
          </a:p>
          <a:p>
            <a:r>
              <a:rPr kumimoji="1" lang="en-US" altLang="ja-JP" sz="7000" b="1" dirty="0">
                <a:solidFill>
                  <a:schemeClr val="bg1"/>
                </a:solidFill>
                <a:effectLst>
                  <a:outerShdw blurRad="38100" dist="38100" dir="2700000" algn="tl">
                    <a:srgbClr val="000000">
                      <a:alpha val="43137"/>
                    </a:srgbClr>
                  </a:outerShdw>
                </a:effectLst>
                <a:latin typeface="Bookman Old Style" panose="02050604050505020204" pitchFamily="18" charset="0"/>
              </a:rPr>
              <a:t>that is the question</a:t>
            </a:r>
            <a:r>
              <a:rPr kumimoji="1" lang="en-US" altLang="ja-JP" sz="7000" b="1" dirty="0">
                <a:solidFill>
                  <a:schemeClr val="bg1"/>
                </a:solidFill>
                <a:effectLst>
                  <a:outerShdw blurRad="38100" dist="38100" dir="2700000" algn="tl">
                    <a:srgbClr val="000000">
                      <a:alpha val="43137"/>
                    </a:srgbClr>
                  </a:outerShdw>
                </a:effectLst>
              </a:rPr>
              <a:t>. </a:t>
            </a:r>
            <a:endParaRPr kumimoji="1" lang="ja-JP" altLang="en-US" sz="7000" b="1" dirty="0">
              <a:solidFill>
                <a:schemeClr val="bg1"/>
              </a:solidFill>
              <a:effectLst>
                <a:outerShdw blurRad="38100" dist="38100" dir="2700000" algn="tl">
                  <a:srgbClr val="000000">
                    <a:alpha val="43137"/>
                  </a:srgbClr>
                </a:outerShdw>
              </a:effectLst>
            </a:endParaRPr>
          </a:p>
        </p:txBody>
      </p:sp>
      <p:sp>
        <p:nvSpPr>
          <p:cNvPr id="7" name="テキスト ボックス 6">
            <a:extLst>
              <a:ext uri="{FF2B5EF4-FFF2-40B4-BE49-F238E27FC236}">
                <a16:creationId xmlns:a16="http://schemas.microsoft.com/office/drawing/2014/main" id="{A8FDF559-A328-866C-AA66-7FAD5C507182}"/>
              </a:ext>
            </a:extLst>
          </p:cNvPr>
          <p:cNvSpPr txBox="1"/>
          <p:nvPr/>
        </p:nvSpPr>
        <p:spPr>
          <a:xfrm>
            <a:off x="8687730" y="3717252"/>
            <a:ext cx="20091667" cy="1077218"/>
          </a:xfrm>
          <a:prstGeom prst="rect">
            <a:avLst/>
          </a:prstGeom>
          <a:noFill/>
        </p:spPr>
        <p:txBody>
          <a:bodyPr wrap="square" rtlCol="0">
            <a:spAutoFit/>
          </a:bodyPr>
          <a:lstStyle/>
          <a:p>
            <a:r>
              <a:rPr lang="en-US" altLang="ja-JP" sz="3200" b="1" dirty="0">
                <a:solidFill>
                  <a:schemeClr val="bg1"/>
                </a:solidFill>
                <a:latin typeface="Bookman Old Style" panose="02050604050505020204" pitchFamily="18" charset="0"/>
              </a:rPr>
              <a:t>Y</a:t>
            </a:r>
            <a:r>
              <a:rPr kumimoji="1" lang="en-US" altLang="ja-JP" sz="3200" b="1" dirty="0">
                <a:solidFill>
                  <a:schemeClr val="bg1"/>
                </a:solidFill>
                <a:latin typeface="Bookman Old Style" panose="02050604050505020204" pitchFamily="18" charset="0"/>
              </a:rPr>
              <a:t>amada T </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Osaka Univ.</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 </a:t>
            </a:r>
            <a:r>
              <a:rPr lang="en-US" altLang="ja-JP" sz="3200" b="1" dirty="0">
                <a:solidFill>
                  <a:schemeClr val="bg1"/>
                </a:solidFill>
                <a:latin typeface="Bookman Old Style" panose="02050604050505020204" pitchFamily="18" charset="0"/>
              </a:rPr>
              <a:t>N</a:t>
            </a:r>
            <a:r>
              <a:rPr kumimoji="1" lang="en-US" altLang="ja-JP" sz="3200" b="1" dirty="0">
                <a:solidFill>
                  <a:schemeClr val="bg1"/>
                </a:solidFill>
                <a:latin typeface="Bookman Old Style" panose="02050604050505020204" pitchFamily="18" charset="0"/>
              </a:rPr>
              <a:t>akamura T </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Nagasaki Univ.</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  Mori H </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Nagasaki Women’s College</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 </a:t>
            </a:r>
          </a:p>
          <a:p>
            <a:r>
              <a:rPr lang="en-US" altLang="ja-JP" sz="3200" b="1" dirty="0">
                <a:solidFill>
                  <a:schemeClr val="bg1"/>
                </a:solidFill>
                <a:latin typeface="Bookman Old Style" panose="02050604050505020204" pitchFamily="18" charset="0"/>
              </a:rPr>
              <a:t>S</a:t>
            </a:r>
            <a:r>
              <a:rPr kumimoji="1" lang="en-US" altLang="ja-JP" sz="3200" b="1" dirty="0">
                <a:solidFill>
                  <a:schemeClr val="bg1"/>
                </a:solidFill>
                <a:latin typeface="Bookman Old Style" panose="02050604050505020204" pitchFamily="18" charset="0"/>
              </a:rPr>
              <a:t>aunders T </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Nagasaki Univ.</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 Nose Y </a:t>
            </a:r>
            <a:r>
              <a:rPr kumimoji="1" lang="en-US" altLang="ja-JP" sz="3200" b="1" dirty="0">
                <a:solidFill>
                  <a:schemeClr val="bg1"/>
                </a:solidFill>
                <a:latin typeface="+mn-ea"/>
              </a:rPr>
              <a:t>(</a:t>
            </a:r>
            <a:r>
              <a:rPr kumimoji="1" lang="en-US" altLang="ja-JP" sz="3200" b="1" dirty="0">
                <a:solidFill>
                  <a:schemeClr val="bg1"/>
                </a:solidFill>
                <a:latin typeface="Bookman Old Style" panose="02050604050505020204" pitchFamily="18" charset="0"/>
              </a:rPr>
              <a:t>Kyushu Univ.</a:t>
            </a:r>
            <a:r>
              <a:rPr kumimoji="1" lang="en-US" altLang="ja-JP" sz="3200" b="1" dirty="0">
                <a:solidFill>
                  <a:schemeClr val="bg1"/>
                </a:solidFill>
                <a:latin typeface="+mn-ea"/>
              </a:rPr>
              <a:t>)</a:t>
            </a:r>
            <a:endParaRPr kumimoji="1" lang="ja-JP" altLang="en-US" sz="3200" b="1" dirty="0">
              <a:solidFill>
                <a:schemeClr val="bg1"/>
              </a:solidFill>
              <a:latin typeface="Bookman Old Style" panose="02050604050505020204" pitchFamily="18" charset="0"/>
            </a:endParaRPr>
          </a:p>
        </p:txBody>
      </p:sp>
      <p:sp>
        <p:nvSpPr>
          <p:cNvPr id="9" name="テキスト ボックス 8">
            <a:extLst>
              <a:ext uri="{FF2B5EF4-FFF2-40B4-BE49-F238E27FC236}">
                <a16:creationId xmlns:a16="http://schemas.microsoft.com/office/drawing/2014/main" id="{E599335C-C8D7-7628-55BD-94209719144C}"/>
              </a:ext>
            </a:extLst>
          </p:cNvPr>
          <p:cNvSpPr txBox="1"/>
          <p:nvPr/>
        </p:nvSpPr>
        <p:spPr>
          <a:xfrm>
            <a:off x="186498" y="4180776"/>
            <a:ext cx="6410696" cy="584775"/>
          </a:xfrm>
          <a:prstGeom prst="rect">
            <a:avLst/>
          </a:prstGeom>
          <a:noFill/>
        </p:spPr>
        <p:txBody>
          <a:bodyPr wrap="square" rtlCol="0">
            <a:spAutoFit/>
          </a:bodyPr>
          <a:lstStyle/>
          <a:p>
            <a:pPr algn="ctr"/>
            <a:r>
              <a:rPr kumimoji="1" lang="en-US" altLang="ja-JP" sz="3200" b="1" dirty="0">
                <a:solidFill>
                  <a:schemeClr val="bg1"/>
                </a:solidFill>
                <a:effectLst>
                  <a:outerShdw blurRad="38100" dist="38100" dir="2700000" algn="tl">
                    <a:srgbClr val="000000">
                      <a:alpha val="43137"/>
                    </a:srgbClr>
                  </a:outerShdw>
                </a:effectLst>
                <a:latin typeface="Bookman Old Style" panose="02050604050505020204" pitchFamily="18" charset="0"/>
              </a:rPr>
              <a:t>Left to Death, right to injure</a:t>
            </a:r>
            <a:endParaRPr kumimoji="1" lang="ja-JP" altLang="en-US" sz="3200" b="1" dirty="0">
              <a:solidFill>
                <a:schemeClr val="bg1"/>
              </a:solidFill>
              <a:effectLst>
                <a:outerShdw blurRad="38100" dist="38100" dir="2700000" algn="tl">
                  <a:srgbClr val="000000">
                    <a:alpha val="43137"/>
                  </a:srgbClr>
                </a:outerShdw>
              </a:effectLst>
              <a:latin typeface="Bookman Old Style" panose="02050604050505020204" pitchFamily="18" charset="0"/>
            </a:endParaRPr>
          </a:p>
        </p:txBody>
      </p:sp>
      <p:sp>
        <p:nvSpPr>
          <p:cNvPr id="2" name="テキスト ボックス 1">
            <a:extLst>
              <a:ext uri="{FF2B5EF4-FFF2-40B4-BE49-F238E27FC236}">
                <a16:creationId xmlns:a16="http://schemas.microsoft.com/office/drawing/2014/main" id="{3E3D5593-D94B-8F2E-74D6-3827A4147966}"/>
              </a:ext>
            </a:extLst>
          </p:cNvPr>
          <p:cNvSpPr txBox="1"/>
          <p:nvPr/>
        </p:nvSpPr>
        <p:spPr>
          <a:xfrm>
            <a:off x="1025536" y="6293820"/>
            <a:ext cx="12412351" cy="1200329"/>
          </a:xfrm>
          <a:prstGeom prst="rect">
            <a:avLst/>
          </a:prstGeom>
          <a:noFill/>
        </p:spPr>
        <p:txBody>
          <a:bodyPr wrap="square" rtlCol="0">
            <a:spAutoFit/>
          </a:bodyPr>
          <a:lstStyle/>
          <a:p>
            <a:pPr algn="just"/>
            <a:r>
              <a:rPr lang="en-US" altLang="ja-JP" sz="3600" kern="100" dirty="0">
                <a:effectLst/>
                <a:latin typeface="Times New Roman" panose="02020603050405020304" pitchFamily="18" charset="0"/>
                <a:ea typeface="Tahoma" panose="020B0604030504040204" pitchFamily="34" charset="0"/>
                <a:cs typeface="Times New Roman" panose="02020603050405020304" pitchFamily="18" charset="0"/>
              </a:rPr>
              <a:t>Gray (1988) shows a competing risk model </a:t>
            </a:r>
            <a:r>
              <a:rPr lang="en-US" altLang="ja-JP" sz="3600" kern="100" dirty="0">
                <a:latin typeface="Times New Roman" panose="02020603050405020304" pitchFamily="18" charset="0"/>
                <a:ea typeface="Tahoma" panose="020B0604030504040204" pitchFamily="34" charset="0"/>
                <a:cs typeface="Times New Roman" panose="02020603050405020304" pitchFamily="18" charset="0"/>
              </a:rPr>
              <a:t>where</a:t>
            </a:r>
            <a:r>
              <a:rPr kumimoji="1" lang="en-US" altLang="ja-JP" sz="3600" spc="-50" dirty="0">
                <a:latin typeface="Times New Roman" panose="02020603050405020304" pitchFamily="18" charset="0"/>
                <a:ea typeface="ＭＳ 明朝" panose="02020609040205080304" pitchFamily="17" charset="-128"/>
                <a:cs typeface="Times New Roman" panose="02020603050405020304" pitchFamily="18" charset="0"/>
              </a:rPr>
              <a:t> cumulative incidences </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can</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 not be </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inferr</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ed from </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cause-specific hazards. </a:t>
            </a:r>
            <a:endParaRPr lang="en-US" altLang="ja-JP" sz="3600" kern="100" dirty="0">
              <a:effectLst/>
              <a:latin typeface="Times New Roman" panose="02020603050405020304" pitchFamily="18" charset="0"/>
              <a:ea typeface="Tahoma" panose="020B060403050404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BC37704-44E0-A661-EE24-FE1F84EC38FD}"/>
                  </a:ext>
                </a:extLst>
              </p:cNvPr>
              <p:cNvSpPr txBox="1"/>
              <p:nvPr/>
            </p:nvSpPr>
            <p:spPr>
              <a:xfrm>
                <a:off x="1025536" y="7657959"/>
                <a:ext cx="14126194" cy="3416320"/>
              </a:xfrm>
              <a:prstGeom prst="rect">
                <a:avLst/>
              </a:prstGeom>
              <a:noFill/>
            </p:spPr>
            <p:txBody>
              <a:bodyPr wrap="square" rtlCol="0">
                <a:spAutoFit/>
              </a:bodyPr>
              <a:lstStyle/>
              <a:p>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He dealt with two groups, namely Group 1 and Group 2, and two types of failure Type-1 and Type-2. </a:t>
                </a:r>
              </a:p>
              <a:p>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Group 1 is considered as a control and Group 2 a treatment arm.</a:t>
                </a:r>
              </a:p>
              <a:p>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Let</a:t>
                </a:r>
                <a14:m>
                  <m:oMath xmlns:m="http://schemas.openxmlformats.org/officeDocument/2006/math">
                    <m:r>
                      <a:rPr kumimoji="1" lang="en-US" altLang="ja-JP" sz="3600" b="0" i="0"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r>
                          <a:rPr kumimoji="1" lang="ja-JP" altLang="en-US" sz="3600" i="1" dirty="0">
                            <a:latin typeface="Cambria Math" panose="02040503050406030204" pitchFamily="18" charset="0"/>
                          </a:rPr>
                          <m:t>𝜆</m:t>
                        </m:r>
                      </m:e>
                      <m:sub>
                        <m:r>
                          <a:rPr kumimoji="1" lang="en-US" altLang="ja-JP" sz="3600" b="0" i="1" smtClean="0">
                            <a:latin typeface="Cambria Math" panose="02040503050406030204" pitchFamily="18" charset="0"/>
                          </a:rPr>
                          <m:t>𝑖𝑘</m:t>
                        </m:r>
                      </m:sub>
                    </m:sSub>
                  </m:oMath>
                </a14:m>
                <a:r>
                  <a:rPr lang="en-US" altLang="ja-JP" sz="3600" i="1"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denote the Type-</a:t>
                </a:r>
                <a:r>
                  <a:rPr lang="en-US" altLang="ja-JP" sz="3600" i="1" dirty="0" err="1">
                    <a:effectLst/>
                    <a:latin typeface="Times New Roman" panose="02020603050405020304" pitchFamily="18" charset="0"/>
                    <a:ea typeface="ＭＳ 明朝" panose="02020609040205080304" pitchFamily="17" charset="-128"/>
                    <a:cs typeface="Times New Roman" panose="02020603050405020304" pitchFamily="18" charset="0"/>
                  </a:rPr>
                  <a:t>i</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 specific hazard for Group </a:t>
                </a:r>
                <a:r>
                  <a:rPr lang="en-US" altLang="ja-JP" sz="3600" i="1" dirty="0">
                    <a:effectLst/>
                    <a:latin typeface="Times New Roman" panose="02020603050405020304" pitchFamily="18" charset="0"/>
                    <a:ea typeface="ＭＳ 明朝" panose="02020609040205080304" pitchFamily="17" charset="-128"/>
                    <a:cs typeface="Times New Roman" panose="02020603050405020304" pitchFamily="18" charset="0"/>
                  </a:rPr>
                  <a:t>k</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 </a:t>
                </a:r>
              </a:p>
              <a:p>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He assigned </a:t>
                </a:r>
                <a14:m>
                  <m:oMath xmlns:m="http://schemas.openxmlformats.org/officeDocument/2006/math">
                    <m:r>
                      <a:rPr kumimoji="1" lang="ja-JP" altLang="en-US" sz="3600" i="1" smtClean="0">
                        <a:latin typeface="Cambria Math" panose="02040503050406030204" pitchFamily="18" charset="0"/>
                      </a:rPr>
                      <m:t>𝜆</m:t>
                    </m:r>
                  </m:oMath>
                </a14:m>
                <a:r>
                  <a:rPr lang="en-US" altLang="ja-JP" sz="36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11</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a:t>
                </a:r>
                <a14:m>
                  <m:oMath xmlns:m="http://schemas.openxmlformats.org/officeDocument/2006/math">
                    <m:r>
                      <a:rPr kumimoji="1" lang="ja-JP" altLang="en-US" sz="3600" i="1">
                        <a:latin typeface="Cambria Math" panose="02040503050406030204" pitchFamily="18" charset="0"/>
                      </a:rPr>
                      <m:t>𝜆</m:t>
                    </m:r>
                  </m:oMath>
                </a14:m>
                <a:r>
                  <a:rPr lang="en-US" altLang="ja-JP" sz="36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21</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=3 for Group 1, and </a:t>
                </a:r>
                <a14:m>
                  <m:oMath xmlns:m="http://schemas.openxmlformats.org/officeDocument/2006/math">
                    <m:r>
                      <a:rPr kumimoji="1" lang="ja-JP" altLang="en-US" sz="3600" i="1">
                        <a:latin typeface="Cambria Math" panose="02040503050406030204" pitchFamily="18" charset="0"/>
                      </a:rPr>
                      <m:t>𝜆</m:t>
                    </m:r>
                  </m:oMath>
                </a14:m>
                <a:r>
                  <a:rPr lang="en-US" altLang="ja-JP" sz="36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12</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=2 and </a:t>
                </a:r>
                <a14:m>
                  <m:oMath xmlns:m="http://schemas.openxmlformats.org/officeDocument/2006/math">
                    <m:r>
                      <a:rPr kumimoji="1" lang="ja-JP" altLang="en-US" sz="3600" i="1">
                        <a:latin typeface="Cambria Math" panose="02040503050406030204" pitchFamily="18" charset="0"/>
                      </a:rPr>
                      <m:t>𝜆</m:t>
                    </m:r>
                  </m:oMath>
                </a14:m>
                <a:r>
                  <a:rPr lang="en-US" altLang="ja-JP" sz="36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22</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=1 for Group 2. </a:t>
                </a:r>
              </a:p>
              <a:p>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W</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e add Group 3 to receive a different treatment</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with </a:t>
                </a:r>
                <a14:m>
                  <m:oMath xmlns:m="http://schemas.openxmlformats.org/officeDocument/2006/math">
                    <m:r>
                      <a:rPr kumimoji="1" lang="ja-JP" altLang="en-US" sz="3600" i="1" smtClean="0">
                        <a:latin typeface="Cambria Math" panose="02040503050406030204" pitchFamily="18" charset="0"/>
                      </a:rPr>
                      <m:t>𝜆</m:t>
                    </m:r>
                  </m:oMath>
                </a14:m>
                <a:r>
                  <a:rPr lang="en-US" altLang="ja-JP" sz="36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13</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=2 and </a:t>
                </a:r>
                <a14:m>
                  <m:oMath xmlns:m="http://schemas.openxmlformats.org/officeDocument/2006/math">
                    <m:r>
                      <a:rPr kumimoji="1" lang="ja-JP" altLang="en-US" sz="3600" i="1">
                        <a:latin typeface="Cambria Math" panose="02040503050406030204" pitchFamily="18" charset="0"/>
                      </a:rPr>
                      <m:t>𝜆</m:t>
                    </m:r>
                  </m:oMath>
                </a14:m>
                <a:r>
                  <a:rPr lang="en-US" altLang="ja-JP" sz="36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23</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 =3. </a:t>
                </a:r>
                <a:endParaRPr kumimoji="1" lang="ja-JP" altLang="en-US" sz="36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BBC37704-44E0-A661-EE24-FE1F84EC38FD}"/>
                  </a:ext>
                </a:extLst>
              </p:cNvPr>
              <p:cNvSpPr txBox="1">
                <a:spLocks noRot="1" noChangeAspect="1" noMove="1" noResize="1" noEditPoints="1" noAdjustHandles="1" noChangeArrowheads="1" noChangeShapeType="1" noTextEdit="1"/>
              </p:cNvSpPr>
              <p:nvPr/>
            </p:nvSpPr>
            <p:spPr>
              <a:xfrm>
                <a:off x="1025536" y="7657959"/>
                <a:ext cx="14126194" cy="3416320"/>
              </a:xfrm>
              <a:prstGeom prst="rect">
                <a:avLst/>
              </a:prstGeom>
              <a:blipFill>
                <a:blip r:embed="rId4"/>
                <a:stretch>
                  <a:fillRect l="-1294" t="-2852" b="-5526"/>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60F5799-F43A-418B-AA22-77E05863056E}"/>
              </a:ext>
            </a:extLst>
          </p:cNvPr>
          <p:cNvSpPr txBox="1"/>
          <p:nvPr/>
        </p:nvSpPr>
        <p:spPr>
          <a:xfrm>
            <a:off x="469610" y="11400583"/>
            <a:ext cx="15020350" cy="707886"/>
          </a:xfrm>
          <a:prstGeom prst="rect">
            <a:avLst/>
          </a:prstGeom>
          <a:noFill/>
        </p:spPr>
        <p:txBody>
          <a:bodyPr wrap="square" rtlCol="0">
            <a:spAutoFit/>
          </a:bodyPr>
          <a:lstStyle/>
          <a:p>
            <a:r>
              <a:rPr kumimoji="1" lang="en-US" altLang="ja-JP" sz="4000" b="1" dirty="0">
                <a:latin typeface="Times New Roman" panose="02020603050405020304" pitchFamily="18" charset="0"/>
                <a:cs typeface="Times New Roman" panose="02020603050405020304" pitchFamily="18" charset="0"/>
              </a:rPr>
              <a:t>Statistics obtained from </a:t>
            </a:r>
            <a:r>
              <a:rPr kumimoji="1" lang="en-US" altLang="ja-JP" sz="4000" b="1" dirty="0">
                <a:solidFill>
                  <a:srgbClr val="C00000"/>
                </a:solidFill>
                <a:latin typeface="Times New Roman" panose="02020603050405020304" pitchFamily="18" charset="0"/>
                <a:cs typeface="Times New Roman" panose="02020603050405020304" pitchFamily="18" charset="0"/>
              </a:rPr>
              <a:t>the hazards assumed </a:t>
            </a:r>
            <a:r>
              <a:rPr kumimoji="1" lang="en-US" altLang="ja-JP" sz="4000" b="1" dirty="0">
                <a:latin typeface="Times New Roman" panose="02020603050405020304" pitchFamily="18" charset="0"/>
                <a:cs typeface="Times New Roman" panose="02020603050405020304" pitchFamily="18" charset="0"/>
              </a:rPr>
              <a:t>for each group</a:t>
            </a:r>
            <a:endParaRPr kumimoji="1" lang="ja-JP" altLang="en-US" sz="4000" b="1"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98D2A4-31AA-F2EC-7094-AB2108398870}"/>
              </a:ext>
            </a:extLst>
          </p:cNvPr>
          <p:cNvSpPr txBox="1"/>
          <p:nvPr/>
        </p:nvSpPr>
        <p:spPr>
          <a:xfrm>
            <a:off x="70280" y="5336678"/>
            <a:ext cx="15081450" cy="769441"/>
          </a:xfrm>
          <a:prstGeom prst="rect">
            <a:avLst/>
          </a:prstGeom>
          <a:noFill/>
        </p:spPr>
        <p:txBody>
          <a:bodyPr wrap="square" rtlCol="0">
            <a:spAutoFit/>
          </a:bodyPr>
          <a:lstStyle/>
          <a:p>
            <a:pPr algn="ctr"/>
            <a:r>
              <a:rPr kumimoji="1" lang="en-US" altLang="ja-JP" sz="4400" b="1" dirty="0">
                <a:latin typeface="Bookman Old Style" panose="02050604050505020204" pitchFamily="18" charset="0"/>
                <a:cs typeface="Times New Roman" panose="02020603050405020304" pitchFamily="18" charset="0"/>
              </a:rPr>
              <a:t>What’s</a:t>
            </a:r>
            <a:r>
              <a:rPr lang="ja-JP" altLang="en-US" sz="4400" b="1" dirty="0">
                <a:latin typeface="Bookman Old Style" panose="02050604050505020204" pitchFamily="18" charset="0"/>
                <a:cs typeface="Times New Roman" panose="02020603050405020304" pitchFamily="18" charset="0"/>
              </a:rPr>
              <a:t> </a:t>
            </a:r>
            <a:r>
              <a:rPr lang="en-US" altLang="ja-JP" sz="4400" b="1" dirty="0">
                <a:latin typeface="Bookman Old Style" panose="02050604050505020204" pitchFamily="18" charset="0"/>
                <a:cs typeface="Times New Roman" panose="02020603050405020304" pitchFamily="18" charset="0"/>
              </a:rPr>
              <a:t>wrong</a:t>
            </a:r>
            <a:r>
              <a:rPr lang="ja-JP" altLang="en-US" sz="4400" b="1" dirty="0">
                <a:latin typeface="Bookman Old Style" panose="02050604050505020204" pitchFamily="18" charset="0"/>
                <a:cs typeface="Times New Roman" panose="02020603050405020304" pitchFamily="18" charset="0"/>
              </a:rPr>
              <a:t> </a:t>
            </a:r>
            <a:r>
              <a:rPr lang="en-US" altLang="ja-JP" sz="4400" b="1" dirty="0">
                <a:latin typeface="Bookman Old Style" panose="02050604050505020204" pitchFamily="18" charset="0"/>
                <a:cs typeface="Times New Roman" panose="02020603050405020304" pitchFamily="18" charset="0"/>
              </a:rPr>
              <a:t>with</a:t>
            </a:r>
            <a:r>
              <a:rPr lang="ja-JP" altLang="en-US" sz="4400" b="1" dirty="0">
                <a:latin typeface="Bookman Old Style" panose="02050604050505020204" pitchFamily="18" charset="0"/>
                <a:cs typeface="Times New Roman" panose="02020603050405020304" pitchFamily="18" charset="0"/>
              </a:rPr>
              <a:t> </a:t>
            </a:r>
            <a:r>
              <a:rPr lang="en-US" altLang="ja-JP" sz="4400" b="1" dirty="0">
                <a:latin typeface="Bookman Old Style" panose="02050604050505020204" pitchFamily="18" charset="0"/>
                <a:cs typeface="Times New Roman" panose="02020603050405020304" pitchFamily="18" charset="0"/>
              </a:rPr>
              <a:t>the </a:t>
            </a:r>
            <a:r>
              <a:rPr kumimoji="1" lang="en-US" altLang="ja-JP" sz="4400" b="1" dirty="0">
                <a:latin typeface="Bookman Old Style" panose="02050604050505020204" pitchFamily="18" charset="0"/>
                <a:cs typeface="Times New Roman" panose="02020603050405020304" pitchFamily="18" charset="0"/>
              </a:rPr>
              <a:t>cumulative Incidence</a:t>
            </a:r>
            <a:r>
              <a:rPr kumimoji="1" lang="en-US" altLang="ja-JP" sz="4400" b="1" dirty="0">
                <a:latin typeface="Bookman Old Style"/>
                <a:ea typeface="游ゴシック"/>
                <a:cs typeface="Times New Roman"/>
              </a:rPr>
              <a:t>?</a:t>
            </a:r>
            <a:endParaRPr kumimoji="1" lang="en-US" altLang="ja-JP" sz="4400" dirty="0">
              <a:latin typeface="Bookman Old Style" panose="0205060405050502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E2DE021F-3758-8FEC-CB6F-5CAA5C5CDE19}"/>
                  </a:ext>
                </a:extLst>
              </p:cNvPr>
              <p:cNvGraphicFramePr>
                <a:graphicFrameLocks noGrp="1"/>
              </p:cNvGraphicFramePr>
              <p:nvPr/>
            </p:nvGraphicFramePr>
            <p:xfrm>
              <a:off x="488662" y="12239196"/>
              <a:ext cx="14476369" cy="6970957"/>
            </p:xfrm>
            <a:graphic>
              <a:graphicData uri="http://schemas.openxmlformats.org/drawingml/2006/table">
                <a:tbl>
                  <a:tblPr/>
                  <a:tblGrid>
                    <a:gridCol w="5270957">
                      <a:extLst>
                        <a:ext uri="{9D8B030D-6E8A-4147-A177-3AD203B41FA5}">
                          <a16:colId xmlns:a16="http://schemas.microsoft.com/office/drawing/2014/main" val="286805466"/>
                        </a:ext>
                      </a:extLst>
                    </a:gridCol>
                    <a:gridCol w="2818239">
                      <a:extLst>
                        <a:ext uri="{9D8B030D-6E8A-4147-A177-3AD203B41FA5}">
                          <a16:colId xmlns:a16="http://schemas.microsoft.com/office/drawing/2014/main" val="3205842186"/>
                        </a:ext>
                      </a:extLst>
                    </a:gridCol>
                    <a:gridCol w="3224055">
                      <a:extLst>
                        <a:ext uri="{9D8B030D-6E8A-4147-A177-3AD203B41FA5}">
                          <a16:colId xmlns:a16="http://schemas.microsoft.com/office/drawing/2014/main" val="2571246530"/>
                        </a:ext>
                      </a:extLst>
                    </a:gridCol>
                    <a:gridCol w="3163118">
                      <a:extLst>
                        <a:ext uri="{9D8B030D-6E8A-4147-A177-3AD203B41FA5}">
                          <a16:colId xmlns:a16="http://schemas.microsoft.com/office/drawing/2014/main" val="1401549705"/>
                        </a:ext>
                      </a:extLst>
                    </a:gridCol>
                  </a:tblGrid>
                  <a:tr h="1244948">
                    <a:tc>
                      <a:txBody>
                        <a:bodyPr/>
                        <a:lstStyle/>
                        <a:p>
                          <a:pPr algn="ctr" fontAlgn="ctr"/>
                          <a:r>
                            <a:rPr lang="ja-JP" alt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1: </a:t>
                          </a:r>
                        </a:p>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Control</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2:  </a:t>
                          </a:r>
                        </a:p>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Treatment A</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3:  </a:t>
                          </a:r>
                        </a:p>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Treatment B</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836820"/>
                      </a:ext>
                    </a:extLst>
                  </a:tr>
                  <a:tr h="707998">
                    <a:tc>
                      <a:txBody>
                        <a:bodyPr/>
                        <a:lstStyle/>
                        <a:p>
                          <a:pPr algn="ctr" fontAlgn="ct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Type-l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11</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3</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12</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2</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13</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2</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643325132"/>
                      </a:ext>
                    </a:extLst>
                  </a:tr>
                  <a:tr h="707998">
                    <a:tc>
                      <a:txBody>
                        <a:bodyPr/>
                        <a:lstStyle/>
                        <a:p>
                          <a:pPr algn="ctr" fontAlgn="ct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Type-2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Symbol" panose="05050102010706020507" pitchFamily="18" charset="2"/>
                              <a:ea typeface="ＭＳ Ｐゴシック" panose="020B0600070205080204" pitchFamily="50" charset="-128"/>
                            </a:rPr>
                            <a:t>21</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3</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22</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1</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Symbol" panose="05050102010706020507" pitchFamily="18" charset="2"/>
                              <a:ea typeface="ＭＳ Ｐゴシック" panose="020B0600070205080204" pitchFamily="50" charset="-128"/>
                            </a:rPr>
                            <a:t>23</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3</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343557"/>
                      </a:ext>
                    </a:extLst>
                  </a:tr>
                  <a:tr h="707998">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1. Overall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14:m>
                            <m:oMath xmlns:m="http://schemas.openxmlformats.org/officeDocument/2006/math">
                              <m:r>
                                <a:rPr kumimoji="1" lang="ja-JP" altLang="en-US" sz="3200" i="1" smtClean="0">
                                  <a:latin typeface="Cambria Math" panose="02040503050406030204" pitchFamily="18" charset="0"/>
                                </a:rPr>
                                <m:t>𝜆</m:t>
                              </m:r>
                            </m:oMath>
                          </a14:m>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6</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14:m>
                            <m:oMath xmlns:m="http://schemas.openxmlformats.org/officeDocument/2006/math">
                              <m:r>
                                <a:rPr kumimoji="1" lang="ja-JP" altLang="en-US" sz="3200" i="1" smtClean="0">
                                  <a:latin typeface="Cambria Math" panose="02040503050406030204" pitchFamily="18" charset="0"/>
                                </a:rPr>
                                <m:t>𝜆</m:t>
                              </m:r>
                            </m:oMath>
                          </a14:m>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3</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14:m>
                            <m:oMath xmlns:m="http://schemas.openxmlformats.org/officeDocument/2006/math">
                              <m:r>
                                <a:rPr kumimoji="1" lang="ja-JP" altLang="en-US" sz="3200" i="1" smtClean="0">
                                  <a:latin typeface="Cambria Math" panose="02040503050406030204" pitchFamily="18" charset="0"/>
                                </a:rPr>
                                <m:t>𝜆</m:t>
                              </m:r>
                            </m:oMath>
                          </a14:m>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5</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247540681"/>
                      </a:ext>
                    </a:extLst>
                  </a:tr>
                  <a:tr h="707998">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 Overall Survival</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762585965"/>
                      </a:ext>
                    </a:extLst>
                  </a:tr>
                  <a:tr h="728673">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3. Overall Cumulative incidence</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(t)=1- 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97955284"/>
                      </a:ext>
                    </a:extLst>
                  </a:tr>
                  <a:tr h="728673">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4. Type-1 Cumulative incidence</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 e</a:t>
                          </a:r>
                          <a:r>
                            <a:rPr lang="en-US" altLang="ja-JP"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altLang="ja-JP"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15181165"/>
                      </a:ext>
                    </a:extLst>
                  </a:tr>
                  <a:tr h="707998">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5. Type-1 Incidence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74015301"/>
                      </a:ext>
                    </a:extLst>
                  </a:tr>
                  <a:tr h="728673">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6. Type-l Cumulative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1" u="none" strike="noStrike" dirty="0">
                              <a:solidFill>
                                <a:srgbClr val="000000"/>
                              </a:solidFill>
                              <a:effectLst/>
                              <a:latin typeface="Symbol" panose="05050102010706020507" pitchFamily="18" charset="2"/>
                              <a:ea typeface="ＭＳ Ｐゴシック" panose="020B0600070205080204" pitchFamily="50" charset="-128"/>
                              <a:cs typeface="Times New Roman" panose="02020603050405020304" pitchFamily="18" charset="0"/>
                            </a:rPr>
                            <a:t>L</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3</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3200" b="0" i="1" u="none" strike="noStrike" dirty="0">
                              <a:solidFill>
                                <a:srgbClr val="000000"/>
                              </a:solidFill>
                              <a:effectLst/>
                              <a:latin typeface="Symbol" panose="05050102010706020507" pitchFamily="18" charset="2"/>
                              <a:ea typeface="ＭＳ Ｐゴシック" panose="020B0600070205080204" pitchFamily="50" charset="-128"/>
                              <a:cs typeface="Times New Roman" panose="02020603050405020304" pitchFamily="18" charset="0"/>
                            </a:rPr>
                            <a:t>L</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3200" b="0" i="1" u="none" strike="noStrike" dirty="0">
                              <a:solidFill>
                                <a:srgbClr val="000000"/>
                              </a:solidFill>
                              <a:effectLst/>
                              <a:latin typeface="Symbol" panose="05050102010706020507" pitchFamily="18" charset="2"/>
                              <a:ea typeface="ＭＳ Ｐゴシック" panose="020B0600070205080204" pitchFamily="50" charset="-128"/>
                              <a:cs typeface="Times New Roman" panose="02020603050405020304" pitchFamily="18" charset="0"/>
                            </a:rPr>
                            <a:t>L</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2455039"/>
                      </a:ext>
                    </a:extLst>
                  </a:tr>
                </a:tbl>
              </a:graphicData>
            </a:graphic>
          </p:graphicFrame>
        </mc:Choice>
        <mc:Fallback xmlns="">
          <p:graphicFrame>
            <p:nvGraphicFramePr>
              <p:cNvPr id="10" name="表 9">
                <a:extLst>
                  <a:ext uri="{FF2B5EF4-FFF2-40B4-BE49-F238E27FC236}">
                    <a16:creationId xmlns:a16="http://schemas.microsoft.com/office/drawing/2014/main" id="{E2DE021F-3758-8FEC-CB6F-5CAA5C5CDE19}"/>
                  </a:ext>
                </a:extLst>
              </p:cNvPr>
              <p:cNvGraphicFramePr>
                <a:graphicFrameLocks noGrp="1"/>
              </p:cNvGraphicFramePr>
              <p:nvPr/>
            </p:nvGraphicFramePr>
            <p:xfrm>
              <a:off x="488662" y="12239196"/>
              <a:ext cx="14476369" cy="6970957"/>
            </p:xfrm>
            <a:graphic>
              <a:graphicData uri="http://schemas.openxmlformats.org/drawingml/2006/table">
                <a:tbl>
                  <a:tblPr/>
                  <a:tblGrid>
                    <a:gridCol w="5270957">
                      <a:extLst>
                        <a:ext uri="{9D8B030D-6E8A-4147-A177-3AD203B41FA5}">
                          <a16:colId xmlns:a16="http://schemas.microsoft.com/office/drawing/2014/main" val="286805466"/>
                        </a:ext>
                      </a:extLst>
                    </a:gridCol>
                    <a:gridCol w="2818239">
                      <a:extLst>
                        <a:ext uri="{9D8B030D-6E8A-4147-A177-3AD203B41FA5}">
                          <a16:colId xmlns:a16="http://schemas.microsoft.com/office/drawing/2014/main" val="3205842186"/>
                        </a:ext>
                      </a:extLst>
                    </a:gridCol>
                    <a:gridCol w="3224055">
                      <a:extLst>
                        <a:ext uri="{9D8B030D-6E8A-4147-A177-3AD203B41FA5}">
                          <a16:colId xmlns:a16="http://schemas.microsoft.com/office/drawing/2014/main" val="2571246530"/>
                        </a:ext>
                      </a:extLst>
                    </a:gridCol>
                    <a:gridCol w="3163118">
                      <a:extLst>
                        <a:ext uri="{9D8B030D-6E8A-4147-A177-3AD203B41FA5}">
                          <a16:colId xmlns:a16="http://schemas.microsoft.com/office/drawing/2014/main" val="1401549705"/>
                        </a:ext>
                      </a:extLst>
                    </a:gridCol>
                  </a:tblGrid>
                  <a:tr h="1244948">
                    <a:tc>
                      <a:txBody>
                        <a:bodyPr/>
                        <a:lstStyle/>
                        <a:p>
                          <a:pPr algn="ctr" fontAlgn="ctr"/>
                          <a:r>
                            <a:rPr lang="ja-JP" alt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1: </a:t>
                          </a:r>
                        </a:p>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Control</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2:  </a:t>
                          </a:r>
                        </a:p>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Treatment A</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Group 3:  </a:t>
                          </a:r>
                        </a:p>
                        <a:p>
                          <a:pPr algn="ctr" fontAlgn="ctr"/>
                          <a:r>
                            <a:rPr lang="en-US" sz="3200" b="1"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Treatment B</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836820"/>
                      </a:ext>
                    </a:extLst>
                  </a:tr>
                  <a:tr h="707998">
                    <a:tc>
                      <a:txBody>
                        <a:bodyPr/>
                        <a:lstStyle/>
                        <a:p>
                          <a:pPr algn="ctr" fontAlgn="ct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Type-l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11</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3</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12</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2</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13</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2</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643325132"/>
                      </a:ext>
                    </a:extLst>
                  </a:tr>
                  <a:tr h="707998">
                    <a:tc>
                      <a:txBody>
                        <a:bodyPr/>
                        <a:lstStyle/>
                        <a:p>
                          <a:pPr algn="ctr" fontAlgn="ct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Type-2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Symbol" panose="05050102010706020507" pitchFamily="18" charset="2"/>
                              <a:ea typeface="ＭＳ Ｐゴシック" panose="020B0600070205080204" pitchFamily="50" charset="-128"/>
                            </a:rPr>
                            <a:t>21</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3</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Times New Roman" panose="02020603050405020304" pitchFamily="18" charset="0"/>
                              <a:ea typeface="ＭＳ Ｐゴシック" panose="020B0600070205080204" pitchFamily="50" charset="-128"/>
                            </a:rPr>
                            <a:t>22</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1</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C00000"/>
                              </a:solidFill>
                              <a:effectLst/>
                              <a:latin typeface="Symbol" panose="05050102010706020507" pitchFamily="18" charset="2"/>
                              <a:ea typeface="ＭＳ Ｐゴシック" panose="020B0600070205080204" pitchFamily="50" charset="-128"/>
                            </a:rPr>
                            <a:t>l</a:t>
                          </a:r>
                          <a:r>
                            <a:rPr lang="en-US" sz="3200" b="0" i="0" u="none" strike="noStrike" baseline="-25000" dirty="0">
                              <a:solidFill>
                                <a:srgbClr val="C00000"/>
                              </a:solidFill>
                              <a:effectLst/>
                              <a:latin typeface="Symbol" panose="05050102010706020507" pitchFamily="18" charset="2"/>
                              <a:ea typeface="ＭＳ Ｐゴシック" panose="020B0600070205080204" pitchFamily="50" charset="-128"/>
                            </a:rPr>
                            <a:t>23</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a:t>
                          </a:r>
                          <a:r>
                            <a:rPr lang="en-US" sz="3200" b="0" i="1" u="none" strike="noStrike" dirty="0">
                              <a:solidFill>
                                <a:srgbClr val="C00000"/>
                              </a:solidFill>
                              <a:effectLst/>
                              <a:latin typeface="Times New Roman" panose="02020603050405020304" pitchFamily="18" charset="0"/>
                              <a:ea typeface="ＭＳ Ｐゴシック" panose="020B0600070205080204" pitchFamily="50" charset="-128"/>
                            </a:rPr>
                            <a:t>t</a:t>
                          </a:r>
                          <a:r>
                            <a:rPr lang="en-US" sz="3200" b="0" i="0" u="none" strike="noStrike" dirty="0">
                              <a:solidFill>
                                <a:srgbClr val="C00000"/>
                              </a:solidFill>
                              <a:effectLst/>
                              <a:latin typeface="Times New Roman" panose="02020603050405020304" pitchFamily="18" charset="0"/>
                              <a:ea typeface="ＭＳ Ｐゴシック" panose="020B0600070205080204" pitchFamily="50" charset="-128"/>
                            </a:rPr>
                            <a:t>)= 3</a:t>
                          </a:r>
                          <a:endParaRPr lang="en-US" sz="3200" b="0" i="0" u="none" strike="noStrike" dirty="0">
                            <a:solidFill>
                              <a:srgbClr val="C00000"/>
                            </a:solidFill>
                            <a:effectLst/>
                            <a:latin typeface="Symbol" panose="05050102010706020507" pitchFamily="18" charset="2"/>
                            <a:ea typeface="ＭＳ Ｐゴシック" panose="020B0600070205080204" pitchFamily="50" charset="-128"/>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343557"/>
                      </a:ext>
                    </a:extLst>
                  </a:tr>
                  <a:tr h="707998">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1. Overall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endParaRPr lang="ja-JP"/>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blipFill>
                          <a:blip r:embed="rId5"/>
                          <a:stretch>
                            <a:fillRect l="-187446" t="-377586" r="-227273" b="-528448"/>
                          </a:stretch>
                        </a:blipFill>
                      </a:tcPr>
                    </a:tc>
                    <a:tc>
                      <a:txBody>
                        <a:bodyPr/>
                        <a:lstStyle/>
                        <a:p>
                          <a:endParaRPr lang="ja-JP"/>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blipFill>
                          <a:blip r:embed="rId5"/>
                          <a:stretch>
                            <a:fillRect l="-251040" t="-377586" r="-98488" b="-528448"/>
                          </a:stretch>
                        </a:blipFill>
                      </a:tcPr>
                    </a:tc>
                    <a:tc>
                      <a:txBody>
                        <a:bodyPr/>
                        <a:lstStyle/>
                        <a:p>
                          <a:endParaRPr lang="ja-JP"/>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blipFill>
                          <a:blip r:embed="rId5"/>
                          <a:stretch>
                            <a:fillRect l="-357803" t="-377586" r="-385" b="-528448"/>
                          </a:stretch>
                        </a:blipFill>
                      </a:tcPr>
                    </a:tc>
                    <a:extLst>
                      <a:ext uri="{0D108BD9-81ED-4DB2-BD59-A6C34878D82A}">
                        <a16:rowId xmlns:a16="http://schemas.microsoft.com/office/drawing/2014/main" val="2247540681"/>
                      </a:ext>
                    </a:extLst>
                  </a:tr>
                  <a:tr h="707998">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 Overall Survival</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762585965"/>
                      </a:ext>
                    </a:extLst>
                  </a:tr>
                  <a:tr h="728673">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3. Overall Cumulative incidence</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(t)=1- 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397955284"/>
                      </a:ext>
                    </a:extLst>
                  </a:tr>
                  <a:tr h="728673">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4. Type-1 Cumulative incidence</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 e</a:t>
                          </a:r>
                          <a:r>
                            <a:rPr lang="en-US" altLang="ja-JP"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altLang="ja-JP"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2(1-e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endPar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15181165"/>
                      </a:ext>
                    </a:extLst>
                  </a:tr>
                  <a:tr h="707998">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5. Type-1 Incidence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r>
                            <a:rPr lang="en-US" sz="3200" b="0" i="1"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tc>
                      <a:txBody>
                        <a:bodyPr/>
                        <a:lstStyle/>
                        <a:p>
                          <a:pPr algn="ctr" fontAlgn="ct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2e</a:t>
                          </a:r>
                          <a:r>
                            <a:rPr lang="en-US" sz="3200" b="0" i="0" u="none" strike="noStrike" baseline="30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-5t</a:t>
                          </a:r>
                          <a:endPar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4274015301"/>
                      </a:ext>
                    </a:extLst>
                  </a:tr>
                  <a:tr h="728673">
                    <a:tc>
                      <a:txBody>
                        <a:bodyPr/>
                        <a:lstStyle/>
                        <a:p>
                          <a:pPr algn="l" fontAlgn="ctr"/>
                          <a:r>
                            <a:rPr lang="en-US" sz="30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6. Type-l Cumulative hazard</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3200" b="0" i="1" u="none" strike="noStrike" dirty="0">
                              <a:solidFill>
                                <a:srgbClr val="000000"/>
                              </a:solidFill>
                              <a:effectLst/>
                              <a:latin typeface="Symbol" panose="05050102010706020507" pitchFamily="18" charset="2"/>
                              <a:ea typeface="ＭＳ Ｐゴシック" panose="020B0600070205080204" pitchFamily="50" charset="-128"/>
                              <a:cs typeface="Times New Roman" panose="02020603050405020304" pitchFamily="18" charset="0"/>
                            </a:rPr>
                            <a:t>L</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3</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3200" b="0" i="1" u="none" strike="noStrike" dirty="0">
                              <a:solidFill>
                                <a:srgbClr val="000000"/>
                              </a:solidFill>
                              <a:effectLst/>
                              <a:latin typeface="Symbol" panose="05050102010706020507" pitchFamily="18" charset="2"/>
                              <a:ea typeface="ＭＳ Ｐゴシック" panose="020B0600070205080204" pitchFamily="50" charset="-128"/>
                              <a:cs typeface="Times New Roman" panose="02020603050405020304" pitchFamily="18" charset="0"/>
                            </a:rPr>
                            <a:t>L</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3200" b="0" i="1" u="none" strike="noStrike" dirty="0">
                              <a:solidFill>
                                <a:srgbClr val="000000"/>
                              </a:solidFill>
                              <a:effectLst/>
                              <a:latin typeface="Symbol" panose="05050102010706020507" pitchFamily="18" charset="2"/>
                              <a:ea typeface="ＭＳ Ｐゴシック" panose="020B0600070205080204" pitchFamily="50" charset="-128"/>
                              <a:cs typeface="Times New Roman" panose="02020603050405020304" pitchFamily="18" charset="0"/>
                            </a:rPr>
                            <a:t>L</a:t>
                          </a:r>
                          <a:r>
                            <a:rPr lang="en-US" sz="32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13</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2</a:t>
                          </a:r>
                          <a:r>
                            <a:rPr lang="en-US" sz="32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sz="32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p>
                      </a:txBody>
                      <a:tcPr marL="6973" marR="6973" marT="69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2455039"/>
                      </a:ext>
                    </a:extLst>
                  </a:tr>
                </a:tbl>
              </a:graphicData>
            </a:graphic>
          </p:graphicFrame>
        </mc:Fallback>
      </mc:AlternateContent>
      <p:graphicFrame>
        <p:nvGraphicFramePr>
          <p:cNvPr id="64" name="グラフ 63">
            <a:extLst>
              <a:ext uri="{FF2B5EF4-FFF2-40B4-BE49-F238E27FC236}">
                <a16:creationId xmlns:a16="http://schemas.microsoft.com/office/drawing/2014/main" id="{C7897831-83D5-9A21-35F5-EF371E1A33E1}"/>
              </a:ext>
            </a:extLst>
          </p:cNvPr>
          <p:cNvGraphicFramePr>
            <a:graphicFrameLocks/>
          </p:cNvGraphicFramePr>
          <p:nvPr>
            <p:extLst>
              <p:ext uri="{D42A27DB-BD31-4B8C-83A1-F6EECF244321}">
                <p14:modId xmlns:p14="http://schemas.microsoft.com/office/powerpoint/2010/main" val="702745488"/>
              </p:ext>
            </p:extLst>
          </p:nvPr>
        </p:nvGraphicFramePr>
        <p:xfrm>
          <a:off x="406343" y="20204983"/>
          <a:ext cx="7426835" cy="6788867"/>
        </p:xfrm>
        <a:graphic>
          <a:graphicData uri="http://schemas.openxmlformats.org/drawingml/2006/chart">
            <c:chart xmlns:c="http://schemas.openxmlformats.org/drawingml/2006/chart" xmlns:r="http://schemas.openxmlformats.org/officeDocument/2006/relationships" r:id="rId6"/>
          </a:graphicData>
        </a:graphic>
      </p:graphicFrame>
      <p:sp>
        <p:nvSpPr>
          <p:cNvPr id="66" name="テキスト ボックス 65">
            <a:extLst>
              <a:ext uri="{FF2B5EF4-FFF2-40B4-BE49-F238E27FC236}">
                <a16:creationId xmlns:a16="http://schemas.microsoft.com/office/drawing/2014/main" id="{300DC395-ADB7-859E-657C-9E4092198738}"/>
              </a:ext>
            </a:extLst>
          </p:cNvPr>
          <p:cNvSpPr txBox="1"/>
          <p:nvPr/>
        </p:nvSpPr>
        <p:spPr>
          <a:xfrm>
            <a:off x="378457" y="27370777"/>
            <a:ext cx="14753974" cy="1738938"/>
          </a:xfrm>
          <a:prstGeom prst="rect">
            <a:avLst/>
          </a:prstGeom>
          <a:noFill/>
        </p:spPr>
        <p:txBody>
          <a:bodyPr wrap="square" rtlCol="0">
            <a:spAutoFit/>
          </a:bodyPr>
          <a:lstStyle/>
          <a:p>
            <a:r>
              <a:rPr lang="en-US" altLang="ja-JP" sz="3600" dirty="0">
                <a:latin typeface="Times New Roman" panose="02020603050405020304" pitchFamily="18" charset="0"/>
                <a:cs typeface="Times New Roman" panose="02020603050405020304" pitchFamily="18" charset="0"/>
              </a:rPr>
              <a:t>Since the </a:t>
            </a:r>
            <a:r>
              <a:rPr lang="en-US" altLang="ja-JP" sz="3600" dirty="0">
                <a:solidFill>
                  <a:srgbClr val="C00000"/>
                </a:solidFill>
                <a:latin typeface="Times New Roman" panose="02020603050405020304" pitchFamily="18" charset="0"/>
                <a:cs typeface="Times New Roman" panose="02020603050405020304" pitchFamily="18" charset="0"/>
              </a:rPr>
              <a:t>cumulative incidences cross </a:t>
            </a:r>
            <a:r>
              <a:rPr lang="en-US" altLang="ja-JP" sz="3600">
                <a:solidFill>
                  <a:srgbClr val="C00000"/>
                </a:solidFill>
                <a:latin typeface="Times New Roman" panose="02020603050405020304" pitchFamily="18" charset="0"/>
                <a:cs typeface="Times New Roman" panose="02020603050405020304" pitchFamily="18" charset="0"/>
              </a:rPr>
              <a:t>each other, </a:t>
            </a:r>
            <a:r>
              <a:rPr lang="en-US" altLang="ja-JP" sz="3600">
                <a:solidFill>
                  <a:srgbClr val="C00000"/>
                </a:solidFill>
                <a:effectLst/>
                <a:latin typeface="Century" panose="02040604050505020304" pitchFamily="18" charset="0"/>
                <a:ea typeface="ＭＳ 明朝" panose="02020609040205080304" pitchFamily="17" charset="-128"/>
                <a:cs typeface="Times New Roman" panose="02020603050405020304" pitchFamily="18" charset="0"/>
              </a:rPr>
              <a:t>despite </a:t>
            </a:r>
            <a:r>
              <a:rPr lang="en-US" altLang="ja-JP" sz="3600" dirty="0">
                <a:solidFill>
                  <a:srgbClr val="C00000"/>
                </a:solidFill>
                <a:effectLst/>
                <a:latin typeface="Century" panose="02040604050505020304" pitchFamily="18" charset="0"/>
                <a:ea typeface="ＭＳ 明朝" panose="02020609040205080304" pitchFamily="17" charset="-128"/>
                <a:cs typeface="Times New Roman" panose="02020603050405020304" pitchFamily="18" charset="0"/>
              </a:rPr>
              <a:t>their hazards are constant </a:t>
            </a:r>
            <a:r>
              <a:rPr lang="en-US" altLang="ja-JP" sz="36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3600" dirty="0">
                <a:latin typeface="Times New Roman" panose="02020603050405020304" pitchFamily="18" charset="0"/>
                <a:cs typeface="Times New Roman" panose="02020603050405020304" pitchFamily="18" charset="0"/>
              </a:rPr>
              <a:t>Fig. 1), </a:t>
            </a:r>
            <a:r>
              <a:rPr kumimoji="1" lang="en-US" altLang="ja-JP" sz="3600" dirty="0">
                <a:latin typeface="Times New Roman" panose="02020603050405020304" pitchFamily="18" charset="0"/>
                <a:cs typeface="Times New Roman" panose="02020603050405020304" pitchFamily="18" charset="0"/>
              </a:rPr>
              <a:t>Gray noted </a:t>
            </a:r>
            <a:r>
              <a:rPr kumimoji="1"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that </a:t>
            </a:r>
            <a:r>
              <a:rPr kumimoji="1" lang="en-US" altLang="ja-JP" sz="3600" spc="-50" dirty="0">
                <a:latin typeface="Times New Roman" panose="02020603050405020304" pitchFamily="18" charset="0"/>
                <a:ea typeface="ＭＳ 明朝" panose="02020609040205080304" pitchFamily="17" charset="-128"/>
                <a:cs typeface="Times New Roman" panose="02020603050405020304" pitchFamily="18" charset="0"/>
              </a:rPr>
              <a:t>cumulative incidences </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can</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 not be </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inferr</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ed from </a:t>
            </a:r>
            <a:r>
              <a:rPr lang="en-US" altLang="ja-JP" sz="3600" dirty="0">
                <a:latin typeface="Times New Roman" panose="02020603050405020304" pitchFamily="18" charset="0"/>
                <a:ea typeface="ＭＳ 明朝" panose="02020609040205080304" pitchFamily="17" charset="-128"/>
                <a:cs typeface="Times New Roman" panose="02020603050405020304" pitchFamily="18" charset="0"/>
              </a:rPr>
              <a:t>cause-specific hazards. </a:t>
            </a:r>
            <a:r>
              <a:rPr kumimoji="1" lang="en-US" altLang="ja-JP" sz="3600" dirty="0">
                <a:latin typeface="Times New Roman" panose="02020603050405020304" pitchFamily="18" charset="0"/>
                <a:cs typeface="Times New Roman" panose="02020603050405020304" pitchFamily="18" charset="0"/>
              </a:rPr>
              <a:t>This led him to develop the Fine-Gray hazard.</a:t>
            </a:r>
            <a:endParaRPr kumimoji="1" lang="ja-JP" altLang="en-US" sz="3600" dirty="0">
              <a:latin typeface="Times New Roman" panose="02020603050405020304" pitchFamily="18" charset="0"/>
              <a:cs typeface="Times New Roman" panose="02020603050405020304" pitchFamily="18" charset="0"/>
            </a:endParaRPr>
          </a:p>
        </p:txBody>
      </p:sp>
      <p:cxnSp>
        <p:nvCxnSpPr>
          <p:cNvPr id="71" name="直線矢印コネクタ 70">
            <a:extLst>
              <a:ext uri="{FF2B5EF4-FFF2-40B4-BE49-F238E27FC236}">
                <a16:creationId xmlns:a16="http://schemas.microsoft.com/office/drawing/2014/main" id="{DD0DFF16-6A10-F7D7-2E97-91B327D2A8A9}"/>
              </a:ext>
            </a:extLst>
          </p:cNvPr>
          <p:cNvCxnSpPr>
            <a:cxnSpLocks/>
          </p:cNvCxnSpPr>
          <p:nvPr/>
        </p:nvCxnSpPr>
        <p:spPr>
          <a:xfrm>
            <a:off x="4680061" y="21690739"/>
            <a:ext cx="232110" cy="532008"/>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96AAEB8E-1753-AEDF-7398-3F2220034372}"/>
              </a:ext>
            </a:extLst>
          </p:cNvPr>
          <p:cNvSpPr txBox="1"/>
          <p:nvPr/>
        </p:nvSpPr>
        <p:spPr>
          <a:xfrm>
            <a:off x="1025536" y="19531339"/>
            <a:ext cx="7127845" cy="1077218"/>
          </a:xfrm>
          <a:prstGeom prst="rect">
            <a:avLst/>
          </a:prstGeom>
          <a:noFill/>
        </p:spPr>
        <p:txBody>
          <a:bodyPr wrap="square">
            <a:spAutoFit/>
          </a:bodyPr>
          <a:lstStyle/>
          <a:p>
            <a:pPr rtl="0">
              <a:defRPr sz="2600" b="1" i="0" u="none" strike="noStrike" kern="1200" spc="0" baseline="0">
                <a:solidFill>
                  <a:prstClr val="black">
                    <a:lumMod val="65000"/>
                    <a:lumOff val="35000"/>
                  </a:prstClr>
                </a:solidFill>
                <a:latin typeface="Bookman Old Style" panose="02050604050505020204" pitchFamily="18" charset="0"/>
                <a:ea typeface="+mn-ea"/>
                <a:cs typeface="+mn-cs"/>
              </a:defRPr>
            </a:pPr>
            <a:r>
              <a:rPr lang="en-US" altLang="ja-JP" sz="3200" b="1" dirty="0">
                <a:latin typeface="Bookman Old Style" panose="02050604050505020204" pitchFamily="18" charset="0"/>
              </a:rPr>
              <a:t>Fig.1:</a:t>
            </a:r>
          </a:p>
          <a:p>
            <a:pPr rtl="0">
              <a:defRPr sz="2600" b="1" i="0" u="none" strike="noStrike" kern="1200" spc="0" baseline="0">
                <a:solidFill>
                  <a:prstClr val="black">
                    <a:lumMod val="65000"/>
                    <a:lumOff val="35000"/>
                  </a:prstClr>
                </a:solidFill>
                <a:latin typeface="Bookman Old Style" panose="02050604050505020204" pitchFamily="18" charset="0"/>
                <a:ea typeface="+mn-ea"/>
                <a:cs typeface="+mn-cs"/>
              </a:defRPr>
            </a:pPr>
            <a:r>
              <a:rPr lang="en-US" altLang="ja-JP" sz="3200" b="1" dirty="0">
                <a:solidFill>
                  <a:srgbClr val="002060"/>
                </a:solidFill>
                <a:latin typeface="Bookman Old Style" panose="02050604050505020204" pitchFamily="18" charset="0"/>
              </a:rPr>
              <a:t>Type-1 Cumulative</a:t>
            </a:r>
            <a:r>
              <a:rPr lang="en-US" altLang="ja-JP" sz="3200" b="1" baseline="0" dirty="0">
                <a:solidFill>
                  <a:srgbClr val="002060"/>
                </a:solidFill>
                <a:latin typeface="Bookman Old Style" panose="02050604050505020204" pitchFamily="18" charset="0"/>
              </a:rPr>
              <a:t> incidence: </a:t>
            </a:r>
          </a:p>
        </p:txBody>
      </p:sp>
      <p:graphicFrame>
        <p:nvGraphicFramePr>
          <p:cNvPr id="83" name="グラフ 82">
            <a:extLst>
              <a:ext uri="{FF2B5EF4-FFF2-40B4-BE49-F238E27FC236}">
                <a16:creationId xmlns:a16="http://schemas.microsoft.com/office/drawing/2014/main" id="{6AD2922A-73C5-6ECE-DE10-BA2ABDCFD345}"/>
              </a:ext>
            </a:extLst>
          </p:cNvPr>
          <p:cNvGraphicFramePr>
            <a:graphicFrameLocks/>
          </p:cNvGraphicFramePr>
          <p:nvPr>
            <p:extLst>
              <p:ext uri="{D42A27DB-BD31-4B8C-83A1-F6EECF244321}">
                <p14:modId xmlns:p14="http://schemas.microsoft.com/office/powerpoint/2010/main" val="2210458521"/>
              </p:ext>
            </p:extLst>
          </p:nvPr>
        </p:nvGraphicFramePr>
        <p:xfrm>
          <a:off x="7868457" y="20183243"/>
          <a:ext cx="7554074" cy="6753457"/>
        </p:xfrm>
        <a:graphic>
          <a:graphicData uri="http://schemas.openxmlformats.org/drawingml/2006/chart">
            <c:chart xmlns:c="http://schemas.openxmlformats.org/drawingml/2006/chart" xmlns:r="http://schemas.openxmlformats.org/officeDocument/2006/relationships" r:id="rId7"/>
          </a:graphicData>
        </a:graphic>
      </p:graphicFrame>
      <p:sp>
        <p:nvSpPr>
          <p:cNvPr id="84" name="テキスト ボックス 83">
            <a:extLst>
              <a:ext uri="{FF2B5EF4-FFF2-40B4-BE49-F238E27FC236}">
                <a16:creationId xmlns:a16="http://schemas.microsoft.com/office/drawing/2014/main" id="{7B2B1BB3-668C-775A-5AED-4F40FAE91C03}"/>
              </a:ext>
            </a:extLst>
          </p:cNvPr>
          <p:cNvSpPr txBox="1"/>
          <p:nvPr/>
        </p:nvSpPr>
        <p:spPr>
          <a:xfrm>
            <a:off x="8385490" y="19510713"/>
            <a:ext cx="5973220" cy="1077218"/>
          </a:xfrm>
          <a:prstGeom prst="rect">
            <a:avLst/>
          </a:prstGeom>
          <a:noFill/>
        </p:spPr>
        <p:txBody>
          <a:bodyPr wrap="square">
            <a:spAutoFit/>
          </a:bodyPr>
          <a:lstStyle/>
          <a:p>
            <a:pPr rtl="0">
              <a:defRPr sz="2600" b="1" i="0" u="none" strike="noStrike" kern="1200" spc="0" baseline="0">
                <a:solidFill>
                  <a:prstClr val="black">
                    <a:lumMod val="65000"/>
                    <a:lumOff val="35000"/>
                  </a:prstClr>
                </a:solidFill>
                <a:latin typeface="Bookman Old Style" panose="02050604050505020204" pitchFamily="18" charset="0"/>
                <a:ea typeface="+mn-ea"/>
                <a:cs typeface="+mn-cs"/>
              </a:defRPr>
            </a:pPr>
            <a:r>
              <a:rPr lang="en-US" altLang="ja-JP" sz="3200" b="1" dirty="0">
                <a:latin typeface="Bookman Old Style" panose="02050604050505020204" pitchFamily="18" charset="0"/>
              </a:rPr>
              <a:t>Fig.2:</a:t>
            </a:r>
          </a:p>
          <a:p>
            <a:pPr rtl="0">
              <a:defRPr sz="2600" b="1" i="0" u="none" strike="noStrike" kern="1200" spc="0" baseline="0">
                <a:solidFill>
                  <a:srgbClr val="002060"/>
                </a:solidFill>
                <a:latin typeface="Bookman Old Style" panose="02050604050505020204" pitchFamily="18" charset="0"/>
                <a:ea typeface="+mn-ea"/>
                <a:cs typeface="+mn-cs"/>
              </a:defRPr>
            </a:pPr>
            <a:r>
              <a:rPr lang="en-US" altLang="ja-JP" sz="3200" b="1" dirty="0">
                <a:solidFill>
                  <a:srgbClr val="002060"/>
                </a:solidFill>
                <a:latin typeface="Bookman Old Style" panose="02050604050505020204" pitchFamily="18" charset="0"/>
              </a:rPr>
              <a:t>Overall Survival curve </a:t>
            </a:r>
          </a:p>
        </p:txBody>
      </p:sp>
      <p:sp>
        <p:nvSpPr>
          <p:cNvPr id="4" name="テキスト ボックス 3">
            <a:extLst>
              <a:ext uri="{FF2B5EF4-FFF2-40B4-BE49-F238E27FC236}">
                <a16:creationId xmlns:a16="http://schemas.microsoft.com/office/drawing/2014/main" id="{2DDF707E-54D1-72A1-612F-0A7712E80361}"/>
              </a:ext>
            </a:extLst>
          </p:cNvPr>
          <p:cNvSpPr txBox="1"/>
          <p:nvPr/>
        </p:nvSpPr>
        <p:spPr>
          <a:xfrm>
            <a:off x="349193" y="31199002"/>
            <a:ext cx="14821587" cy="2308324"/>
          </a:xfrm>
          <a:prstGeom prst="rect">
            <a:avLst/>
          </a:prstGeom>
          <a:noFill/>
        </p:spPr>
        <p:txBody>
          <a:bodyPr wrap="square" rtlCol="0">
            <a:spAutoFit/>
          </a:bodyPr>
          <a:lstStyle/>
          <a:p>
            <a:r>
              <a:rPr lang="en-US" altLang="ja-JP" sz="3600" b="1" kern="100" dirty="0">
                <a:latin typeface="Bookman Old Style" panose="02050604050505020204" pitchFamily="18" charset="0"/>
                <a:ea typeface="ＭＳ 明朝" panose="02020609040205080304" pitchFamily="17" charset="-128"/>
                <a:cs typeface="Times New Roman" panose="02020603050405020304" pitchFamily="18" charset="0"/>
              </a:rPr>
              <a:t>First, </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reatment A reduces </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Type-1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hazard by 1/3 (3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2) </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but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Type-2 hazard by 2/3 (3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1). That is, the treatment is more effective </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against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the competing cause than the cause of interest. This causes</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altLang="ja-JP" sz="36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altLang="ja-JP" sz="36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600" b="0" i="0" u="none" strike="noStrike" dirty="0">
                <a:effectLst/>
                <a:latin typeface="Times New Roman" panose="02020603050405020304" pitchFamily="18" charset="0"/>
                <a:ea typeface="ＭＳ Ｐゴシック" panose="020B0600070205080204" pitchFamily="50" charset="-128"/>
                <a:cs typeface="Times New Roman" panose="02020603050405020304" pitchFamily="18" charset="0"/>
              </a:rPr>
              <a:t>)&lt;</a:t>
            </a:r>
            <a:r>
              <a:rPr lang="en-US" altLang="ja-JP" sz="3600" b="0" i="1" u="none" strike="noStrike" dirty="0">
                <a:effectLst/>
                <a:latin typeface="Times New Roman" panose="02020603050405020304" pitchFamily="18" charset="0"/>
                <a:ea typeface="ＭＳ Ｐゴシック" panose="020B0600070205080204" pitchFamily="50" charset="-128"/>
                <a:cs typeface="Times New Roman" panose="02020603050405020304" pitchFamily="18" charset="0"/>
              </a:rPr>
              <a:t> S</a:t>
            </a:r>
            <a:r>
              <a:rPr lang="en-US" altLang="ja-JP" sz="3600" b="0" i="0" u="none" strike="noStrike" baseline="-25000" dirty="0">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altLang="ja-JP" sz="3600" b="0" i="0" u="none" strike="noStrike" dirty="0">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600" b="0" i="0" u="none" strike="noStrike" dirty="0">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(Fig. 2) and then leads to </a:t>
            </a:r>
            <a:r>
              <a:rPr lang="en-US" altLang="ja-JP" sz="36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altLang="ja-JP" sz="36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11</a:t>
            </a:r>
            <a:r>
              <a:rPr lang="en-US" altLang="ja-JP" sz="36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 = </a:t>
            </a:r>
            <a:r>
              <a:rPr lang="ja-JP" altLang="en-US"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altLang="ja-JP" sz="3600" b="0" i="0" u="none" strike="noStrike" baseline="-25000"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r>
              <a:rPr lang="en-US" altLang="ja-JP"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0" u="none" strike="noStrike" dirty="0">
                <a:solidFill>
                  <a:srgbClr val="C00000"/>
                </a:solidFill>
                <a:effectLst/>
                <a:latin typeface="Symbol" panose="05050102010706020507" pitchFamily="18" charset="2"/>
                <a:ea typeface="ＭＳ Ｐゴシック" panose="020B0600070205080204" pitchFamily="50" charset="-128"/>
              </a:rPr>
              <a:t>l</a:t>
            </a:r>
            <a:r>
              <a:rPr lang="en-US" altLang="ja-JP" sz="3600" baseline="-25000" dirty="0">
                <a:solidFill>
                  <a:srgbClr val="C00000"/>
                </a:solidFill>
                <a:effectLst/>
                <a:latin typeface="Times New Roman" panose="02020603050405020304" pitchFamily="18" charset="0"/>
                <a:ea typeface="ＭＳ 明朝" panose="02020609040205080304" pitchFamily="17" charset="-128"/>
                <a:cs typeface="Times New Roman" panose="02020603050405020304" pitchFamily="18" charset="0"/>
              </a:rPr>
              <a:t>11</a:t>
            </a:r>
            <a:r>
              <a:rPr lang="en-US" altLang="ja-JP" sz="3600" i="1" kern="100" dirty="0">
                <a:solidFill>
                  <a:srgbClr val="C00000"/>
                </a:solidFill>
                <a:effectLst/>
                <a:latin typeface="Times New Roman" panose="02020603050405020304" pitchFamily="18" charset="0"/>
                <a:ea typeface="ＭＳ 明朝" panose="02020609040205080304" pitchFamily="17" charset="-128"/>
                <a:cs typeface="Times New Roman" panose="02020603050405020304" pitchFamily="18" charset="0"/>
              </a:rPr>
              <a:t>dt</a:t>
            </a:r>
            <a:r>
              <a:rPr lang="en-US" altLang="ja-JP" sz="3600" baseline="-25000" dirty="0">
                <a:solidFill>
                  <a:srgbClr val="C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&lt;</a:t>
            </a:r>
            <a:r>
              <a:rPr lang="en-US" altLang="ja-JP" sz="3600" b="0" i="1"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ja-JP" altLang="en-US"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r>
              <a:rPr lang="en-US" altLang="ja-JP" sz="3600" b="0" i="0" u="none" strike="noStrike" baseline="-25000"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r>
              <a:rPr lang="en-US" altLang="ja-JP"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600" b="0" i="0" u="none" strike="noStrike" dirty="0">
                <a:solidFill>
                  <a:srgbClr val="C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0" u="none" strike="noStrike" dirty="0">
                <a:solidFill>
                  <a:srgbClr val="C00000"/>
                </a:solidFill>
                <a:effectLst/>
                <a:latin typeface="Symbol" panose="05050102010706020507" pitchFamily="18" charset="2"/>
                <a:ea typeface="ＭＳ Ｐゴシック" panose="020B0600070205080204" pitchFamily="50" charset="-128"/>
              </a:rPr>
              <a:t>l</a:t>
            </a:r>
            <a:r>
              <a:rPr lang="en-US" altLang="ja-JP" sz="3600" baseline="-25000" dirty="0">
                <a:solidFill>
                  <a:srgbClr val="C00000"/>
                </a:solidFill>
                <a:effectLst/>
                <a:latin typeface="Times New Roman" panose="02020603050405020304" pitchFamily="18" charset="0"/>
                <a:ea typeface="ＭＳ 明朝" panose="02020609040205080304" pitchFamily="17" charset="-128"/>
                <a:cs typeface="Times New Roman" panose="02020603050405020304" pitchFamily="18" charset="0"/>
              </a:rPr>
              <a:t>12</a:t>
            </a:r>
            <a:r>
              <a:rPr lang="en-US" altLang="ja-JP" sz="3600" i="1" kern="100" dirty="0">
                <a:solidFill>
                  <a:srgbClr val="C00000"/>
                </a:solidFill>
                <a:effectLst/>
                <a:latin typeface="Times New Roman" panose="02020603050405020304" pitchFamily="18" charset="0"/>
                <a:ea typeface="ＭＳ 明朝" panose="02020609040205080304" pitchFamily="17" charset="-128"/>
                <a:cs typeface="Times New Roman" panose="02020603050405020304" pitchFamily="18" charset="0"/>
              </a:rPr>
              <a:t>dt </a:t>
            </a:r>
            <a:r>
              <a:rPr lang="en-US" altLang="ja-JP" sz="36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a:t>
            </a:r>
            <a:r>
              <a:rPr lang="en-US" altLang="ja-JP" sz="36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r>
              <a:rPr lang="en-US" altLang="ja-JP" sz="3600" b="0" i="0" u="none" strike="noStrike" baseline="-2500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12</a:t>
            </a:r>
            <a:r>
              <a:rPr lang="en-US" altLang="ja-JP" sz="36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r>
              <a:rPr lang="en-US" altLang="ja-JP" sz="36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6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for </a:t>
            </a:r>
            <a:r>
              <a:rPr lang="en-US" altLang="ja-JP" sz="3600" b="0" i="1"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r>
              <a:rPr lang="en-US" altLang="ja-JP" sz="36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 &gt;0.37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(Fig. 1)</a:t>
            </a:r>
            <a:r>
              <a:rPr kumimoji="0" lang="en-US" altLang="ja-JP" sz="3600" b="0" i="0" u="none" strike="noStrike" kern="100" cap="none" spc="0" normalizeH="0" baseline="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 despite </a:t>
            </a:r>
            <a:r>
              <a:rPr kumimoji="0" lang="en-US" altLang="ja-JP" sz="3600" b="0" i="0" u="none" strike="noStrike" kern="1200" cap="none" spc="0" normalizeH="0" baseline="0" noProof="0" dirty="0">
                <a:ln>
                  <a:noFill/>
                </a:ln>
                <a:solidFill>
                  <a:srgbClr val="C00000"/>
                </a:solidFill>
                <a:effectLst/>
                <a:uLnTx/>
                <a:uFillTx/>
                <a:latin typeface="Symbol" panose="05050102010706020507" pitchFamily="18" charset="2"/>
                <a:ea typeface="ＭＳ Ｐゴシック" panose="020B0600070205080204" pitchFamily="50" charset="-128"/>
                <a:cs typeface="+mn-cs"/>
              </a:rPr>
              <a:t>l</a:t>
            </a:r>
            <a:r>
              <a:rPr kumimoji="0" lang="en-US" altLang="ja-JP" sz="3600" b="0" i="0" u="none" strike="noStrike" kern="1200" cap="none" spc="0" normalizeH="0" baseline="-25000" noProof="0" dirty="0">
                <a:ln>
                  <a:noFill/>
                </a:ln>
                <a:solidFill>
                  <a:srgbClr val="C00000"/>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11</a:t>
            </a:r>
            <a:r>
              <a:rPr kumimoji="0" lang="en-US" altLang="ja-JP" sz="3600" b="0" i="0" u="none" strike="noStrike" kern="1200" cap="none" spc="0" normalizeH="0" baseline="0" noProof="0" dirty="0">
                <a:ln>
                  <a:noFill/>
                </a:ln>
                <a:solidFill>
                  <a:srgbClr val="C00000"/>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&gt; </a:t>
            </a:r>
            <a:r>
              <a:rPr kumimoji="0" lang="en-US" altLang="ja-JP" sz="3600" b="0" i="0" u="none" strike="noStrike" kern="1200" cap="none" spc="0" normalizeH="0" baseline="0" noProof="0" dirty="0">
                <a:ln>
                  <a:noFill/>
                </a:ln>
                <a:solidFill>
                  <a:srgbClr val="C00000"/>
                </a:solidFill>
                <a:effectLst/>
                <a:uLnTx/>
                <a:uFillTx/>
                <a:latin typeface="Symbol" panose="05050102010706020507" pitchFamily="18" charset="2"/>
                <a:ea typeface="ＭＳ Ｐゴシック" panose="020B0600070205080204" pitchFamily="50" charset="-128"/>
                <a:cs typeface="+mn-cs"/>
              </a:rPr>
              <a:t>l</a:t>
            </a:r>
            <a:r>
              <a:rPr kumimoji="0" lang="en-US" altLang="ja-JP" sz="3600" b="0" i="0" u="none" strike="noStrike" kern="1200" cap="none" spc="0" normalizeH="0" baseline="-25000" noProof="0" dirty="0">
                <a:ln>
                  <a:noFill/>
                </a:ln>
                <a:solidFill>
                  <a:srgbClr val="C00000"/>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12</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endParaRPr kumimoji="1" lang="ja-JP" altLang="en-US" sz="3600"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90F66336-E676-B76C-1913-F1D3D80B82C9}"/>
              </a:ext>
            </a:extLst>
          </p:cNvPr>
          <p:cNvSpPr txBox="1"/>
          <p:nvPr/>
        </p:nvSpPr>
        <p:spPr>
          <a:xfrm>
            <a:off x="349193" y="33606060"/>
            <a:ext cx="14882838" cy="1200329"/>
          </a:xfrm>
          <a:prstGeom prst="rect">
            <a:avLst/>
          </a:prstGeom>
          <a:noFill/>
        </p:spPr>
        <p:txBody>
          <a:bodyPr wrap="square" rtlCol="0">
            <a:spAutoFit/>
          </a:bodyPr>
          <a:lstStyle/>
          <a:p>
            <a:r>
              <a:rPr lang="en-US" altLang="ja-JP" sz="3600" dirty="0">
                <a:latin typeface="Times New Roman" panose="02020603050405020304" pitchFamily="18" charset="0"/>
                <a:cs typeface="Times New Roman" panose="02020603050405020304" pitchFamily="18" charset="0"/>
              </a:rPr>
              <a:t>As for Group 3, T</a:t>
            </a:r>
            <a:r>
              <a:rPr kumimoji="1" lang="en-US" altLang="ja-JP" sz="3600" dirty="0">
                <a:latin typeface="Times New Roman" panose="02020603050405020304" pitchFamily="18" charset="0"/>
                <a:cs typeface="Times New Roman" panose="02020603050405020304" pitchFamily="18" charset="0"/>
              </a:rPr>
              <a:t>reatment B reduces Type-1 hazard by 1/3  (3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kumimoji="1" lang="en-US" altLang="ja-JP" sz="3600" dirty="0">
                <a:latin typeface="Times New Roman" panose="02020603050405020304" pitchFamily="18" charset="0"/>
                <a:cs typeface="Times New Roman" panose="02020603050405020304" pitchFamily="18" charset="0"/>
              </a:rPr>
              <a:t> 2) but does not reduce Type-2 hazard.</a:t>
            </a:r>
            <a:r>
              <a:rPr kumimoji="1" lang="en-US" altLang="ja-JP" sz="3600" i="1" dirty="0">
                <a:latin typeface="Times New Roman" panose="02020603050405020304" pitchFamily="18" charset="0"/>
                <a:cs typeface="Times New Roman" panose="02020603050405020304" pitchFamily="18" charset="0"/>
              </a:rPr>
              <a:t> </a:t>
            </a:r>
            <a:r>
              <a:rPr kumimoji="1" lang="en-US" altLang="ja-JP" sz="3600" dirty="0">
                <a:latin typeface="Times New Roman" panose="02020603050405020304" pitchFamily="18" charset="0"/>
                <a:cs typeface="Times New Roman" panose="02020603050405020304" pitchFamily="18" charset="0"/>
              </a:rPr>
              <a:t>In this case</a:t>
            </a:r>
            <a:r>
              <a:rPr kumimoji="1" lang="en-US" altLang="ja-JP" sz="3600" i="1" dirty="0">
                <a:latin typeface="Times New Roman" panose="02020603050405020304" pitchFamily="18" charset="0"/>
                <a:cs typeface="Times New Roman" panose="02020603050405020304" pitchFamily="18" charset="0"/>
              </a:rPr>
              <a:t>, F</a:t>
            </a:r>
            <a:r>
              <a:rPr kumimoji="1" lang="en-US" altLang="ja-JP" sz="3600" b="0" i="0" u="none" strike="noStrike" kern="1200" cap="none" spc="-20" normalizeH="0" baseline="-2500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11</a:t>
            </a:r>
            <a:r>
              <a:rPr kumimoji="1" lang="en-US" altLang="ja-JP" sz="3600" dirty="0">
                <a:latin typeface="Times New Roman" panose="02020603050405020304" pitchFamily="18" charset="0"/>
                <a:cs typeface="Times New Roman" panose="02020603050405020304" pitchFamily="18" charset="0"/>
              </a:rPr>
              <a:t> is no longer crossing </a:t>
            </a:r>
            <a:r>
              <a:rPr kumimoji="1" lang="en-US" altLang="ja-JP" sz="3600" i="1" dirty="0">
                <a:latin typeface="Times New Roman" panose="02020603050405020304" pitchFamily="18" charset="0"/>
                <a:cs typeface="Times New Roman" panose="02020603050405020304" pitchFamily="18" charset="0"/>
              </a:rPr>
              <a:t>F</a:t>
            </a:r>
            <a:r>
              <a:rPr kumimoji="1" lang="en-US" altLang="ja-JP" sz="3600" b="0" i="0" u="none" strike="noStrike" kern="1200" cap="none" spc="-20" normalizeH="0" baseline="-2500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13 </a:t>
            </a:r>
            <a:r>
              <a:rPr kumimoji="1" lang="en-US" altLang="ja-JP" sz="3600" dirty="0">
                <a:latin typeface="Times New Roman" panose="02020603050405020304" pitchFamily="18" charset="0"/>
                <a:cs typeface="Times New Roman" panose="02020603050405020304" pitchFamily="18" charset="0"/>
              </a:rPr>
              <a:t>(Fig. 1).</a:t>
            </a:r>
            <a:endParaRPr kumimoji="1" lang="ja-JP" altLang="en-US" sz="36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5F16BE17-502F-6847-F42E-AE72339EC4DA}"/>
              </a:ext>
            </a:extLst>
          </p:cNvPr>
          <p:cNvSpPr txBox="1"/>
          <p:nvPr/>
        </p:nvSpPr>
        <p:spPr>
          <a:xfrm>
            <a:off x="390152" y="37973640"/>
            <a:ext cx="15042249" cy="1200329"/>
          </a:xfrm>
          <a:prstGeom prst="rect">
            <a:avLst/>
          </a:prstGeom>
          <a:noFill/>
        </p:spPr>
        <p:txBody>
          <a:bodyPr wrap="square" rtlCol="0">
            <a:spAutoFit/>
          </a:bodyPr>
          <a:lstStyle/>
          <a:p>
            <a:r>
              <a:rPr kumimoji="1" lang="en-US" altLang="ja-JP" sz="3600" b="1" dirty="0">
                <a:latin typeface="Bookman Old Style" panose="02050604050505020204" pitchFamily="18" charset="0"/>
                <a:cs typeface="Times New Roman" panose="02020603050405020304" pitchFamily="18" charset="0"/>
              </a:rPr>
              <a:t>Finally</a:t>
            </a:r>
            <a:r>
              <a:rPr lang="en-US" altLang="ja-JP" sz="3600" b="1" kern="100" dirty="0">
                <a:latin typeface="Bookman Old Style" panose="02050604050505020204" pitchFamily="18" charset="0"/>
                <a:ea typeface="ＭＳ 明朝" panose="02020609040205080304" pitchFamily="17" charset="-128"/>
                <a:cs typeface="Times New Roman" panose="02020603050405020304" pitchFamily="18" charset="0"/>
              </a:rPr>
              <a:t>,</a:t>
            </a:r>
            <a:r>
              <a:rPr kumimoji="1" lang="en-US" altLang="ja-JP" sz="3600" dirty="0">
                <a:latin typeface="Bookman Old Style" panose="02050604050505020204" pitchFamily="18" charset="0"/>
                <a:cs typeface="Times New Roman" panose="02020603050405020304" pitchFamily="18" charset="0"/>
              </a:rPr>
              <a:t> </a:t>
            </a:r>
            <a:r>
              <a:rPr kumimoji="1" lang="en-US" altLang="ja-JP" sz="3600" dirty="0">
                <a:latin typeface="Times New Roman" panose="02020603050405020304" pitchFamily="18" charset="0"/>
                <a:cs typeface="Times New Roman" panose="02020603050405020304" pitchFamily="18" charset="0"/>
              </a:rPr>
              <a:t>unlike incidences, Type-1 hazard is not affected by Type-2 failure since Type-2 failure is independent of Type-1 failure, that is kind of censoring.</a:t>
            </a:r>
          </a:p>
        </p:txBody>
      </p:sp>
      <p:sp>
        <p:nvSpPr>
          <p:cNvPr id="15" name="テキスト ボックス 14">
            <a:extLst>
              <a:ext uri="{FF2B5EF4-FFF2-40B4-BE49-F238E27FC236}">
                <a16:creationId xmlns:a16="http://schemas.microsoft.com/office/drawing/2014/main" id="{4BE84974-BA4C-177E-A26B-D17D1B95E825}"/>
              </a:ext>
            </a:extLst>
          </p:cNvPr>
          <p:cNvSpPr txBox="1"/>
          <p:nvPr/>
        </p:nvSpPr>
        <p:spPr>
          <a:xfrm>
            <a:off x="371102" y="35179209"/>
            <a:ext cx="14821588" cy="2308324"/>
          </a:xfrm>
          <a:prstGeom prst="rect">
            <a:avLst/>
          </a:prstGeom>
          <a:noFill/>
        </p:spPr>
        <p:txBody>
          <a:bodyPr wrap="square" rtlCol="0">
            <a:spAutoFit/>
          </a:bodyPr>
          <a:lstStyle/>
          <a:p>
            <a:r>
              <a:rPr kumimoji="1" lang="en-US" altLang="ja-JP" sz="3600" b="1" dirty="0">
                <a:latin typeface="Bookman Old Style" panose="02050604050505020204" pitchFamily="18" charset="0"/>
                <a:cs typeface="Times New Roman" panose="02020603050405020304" pitchFamily="18" charset="0"/>
              </a:rPr>
              <a:t>Second</a:t>
            </a:r>
            <a:r>
              <a:rPr lang="en-US" altLang="ja-JP" sz="3600" b="1" kern="100" dirty="0">
                <a:latin typeface="Bookman Old Style" panose="02050604050505020204" pitchFamily="18" charset="0"/>
                <a:ea typeface="ＭＳ 明朝" panose="02020609040205080304" pitchFamily="17" charset="-128"/>
                <a:cs typeface="Times New Roman" panose="02020603050405020304" pitchFamily="18" charset="0"/>
              </a:rPr>
              <a:t>,</a:t>
            </a:r>
            <a:r>
              <a:rPr kumimoji="1" lang="en-US" altLang="ja-JP" sz="3600" dirty="0">
                <a:latin typeface="Bookman Old Style" panose="02050604050505020204" pitchFamily="18" charset="0"/>
                <a:cs typeface="Times New Roman" panose="02020603050405020304" pitchFamily="18" charset="0"/>
              </a:rPr>
              <a:t> </a:t>
            </a:r>
            <a:r>
              <a:rPr kumimoji="1" lang="en-US" altLang="ja-JP" sz="3600" dirty="0">
                <a:latin typeface="Times New Roman" panose="02020603050405020304" pitchFamily="18" charset="0"/>
                <a:cs typeface="Times New Roman" panose="02020603050405020304" pitchFamily="18" charset="0"/>
              </a:rPr>
              <a:t>the higher overall survival rate (Fig. 2) shows a tremendous effect of Treatment A. Overall survival is the primary concern of patients. </a:t>
            </a:r>
          </a:p>
          <a:p>
            <a:r>
              <a:rPr kumimoji="1" lang="en-US" altLang="ja-JP" sz="3600" dirty="0">
                <a:latin typeface="Times New Roman" panose="02020603050405020304" pitchFamily="18" charset="0"/>
                <a:cs typeface="Times New Roman" panose="02020603050405020304" pitchFamily="18" charset="0"/>
              </a:rPr>
              <a:t>Besides, in order to accurately estimate the disease-specific survival rate, it must be possible to determine the cause of death, but that is often quite difficult. </a:t>
            </a:r>
            <a:endParaRPr kumimoji="1" lang="ja-JP" altLang="en-US" sz="36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FF0D8091-B06C-9DA4-A64E-8B2F222A2718}"/>
              </a:ext>
            </a:extLst>
          </p:cNvPr>
          <p:cNvSpPr txBox="1"/>
          <p:nvPr/>
        </p:nvSpPr>
        <p:spPr>
          <a:xfrm>
            <a:off x="371102" y="39609073"/>
            <a:ext cx="14750474" cy="1754326"/>
          </a:xfrm>
          <a:prstGeom prst="rect">
            <a:avLst/>
          </a:prstGeom>
          <a:noFill/>
        </p:spPr>
        <p:txBody>
          <a:bodyPr wrap="square" rtlCol="0">
            <a:spAutoFit/>
          </a:bodyPr>
          <a:lstStyle/>
          <a:p>
            <a:pPr marL="2876550" indent="-2876550"/>
            <a:r>
              <a:rPr lang="en-US" altLang="ja-JP" sz="3600" b="1" dirty="0">
                <a:latin typeface="Bookman Old Style" panose="02050604050505020204" pitchFamily="18" charset="0"/>
                <a:cs typeface="Times New Roman" panose="02020603050405020304" pitchFamily="18" charset="0"/>
              </a:rPr>
              <a:t>Conclusion</a:t>
            </a:r>
            <a:r>
              <a:rPr lang="en-US" altLang="ja-JP" sz="3600" b="1" dirty="0">
                <a:latin typeface="Times New Roman" panose="02020603050405020304" pitchFamily="18" charset="0"/>
                <a:cs typeface="Times New Roman" panose="02020603050405020304" pitchFamily="18" charset="0"/>
              </a:rPr>
              <a:t>:</a:t>
            </a:r>
          </a:p>
          <a:p>
            <a:pPr marL="92075" indent="-92075"/>
            <a:r>
              <a:rPr lang="en-US" altLang="ja-JP" sz="3600" b="1" dirty="0">
                <a:latin typeface="Times New Roman" panose="02020603050405020304" pitchFamily="18" charset="0"/>
                <a:cs typeface="Times New Roman" panose="02020603050405020304" pitchFamily="18" charset="0"/>
              </a:rPr>
              <a:t>Treatment effects can be properly inferred from the cause specific hazards but cannot </a:t>
            </a:r>
            <a:r>
              <a:rPr lang="en-US" altLang="ja-JP" sz="3600" b="1" dirty="0">
                <a:latin typeface="Times New Roman" panose="02020603050405020304" pitchFamily="18" charset="0"/>
                <a:ea typeface="ＭＳ 明朝" panose="02020609040205080304" pitchFamily="17" charset="-128"/>
                <a:cs typeface="Times New Roman" panose="02020603050405020304" pitchFamily="18" charset="0"/>
              </a:rPr>
              <a:t>by</a:t>
            </a:r>
            <a:r>
              <a:rPr lang="en-US" altLang="ja-JP" sz="36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b="1" dirty="0">
                <a:effectLst/>
                <a:latin typeface="Times New Roman" panose="02020603050405020304" pitchFamily="18" charset="0"/>
                <a:ea typeface="ＭＳ 明朝" panose="02020609040205080304" pitchFamily="17" charset="-128"/>
                <a:cs typeface="Times New Roman" panose="02020603050405020304" pitchFamily="18" charset="0"/>
              </a:rPr>
              <a:t>t</a:t>
            </a:r>
            <a:r>
              <a:rPr kumimoji="1" lang="en-US" altLang="ja-JP" sz="3600" b="1" dirty="0">
                <a:latin typeface="Times New Roman" panose="02020603050405020304" pitchFamily="18" charset="0"/>
                <a:cs typeface="Times New Roman" panose="02020603050405020304" pitchFamily="18" charset="0"/>
              </a:rPr>
              <a:t>he cause-specific incidences in Gray’s example</a:t>
            </a:r>
            <a:r>
              <a:rPr kumimoji="1" lang="en-US" altLang="ja-JP" sz="3500" b="1" dirty="0">
                <a:latin typeface="Times New Roman" panose="02020603050405020304" pitchFamily="18" charset="0"/>
                <a:cs typeface="Times New Roman" panose="02020603050405020304" pitchFamily="18" charset="0"/>
              </a:rPr>
              <a:t>. </a:t>
            </a:r>
            <a:endParaRPr kumimoji="1" lang="ja-JP" altLang="en-US" sz="3500" b="1" dirty="0">
              <a:latin typeface="Times New Roman" panose="02020603050405020304" pitchFamily="18" charset="0"/>
              <a:cs typeface="Times New Roman" panose="02020603050405020304" pitchFamily="18" charset="0"/>
            </a:endParaRPr>
          </a:p>
        </p:txBody>
      </p:sp>
      <p:sp>
        <p:nvSpPr>
          <p:cNvPr id="73" name="テキスト ボックス 72">
            <a:extLst>
              <a:ext uri="{FF2B5EF4-FFF2-40B4-BE49-F238E27FC236}">
                <a16:creationId xmlns:a16="http://schemas.microsoft.com/office/drawing/2014/main" id="{A22E6812-7E6C-0F75-63E3-1758F8986FD3}"/>
              </a:ext>
            </a:extLst>
          </p:cNvPr>
          <p:cNvSpPr txBox="1"/>
          <p:nvPr/>
        </p:nvSpPr>
        <p:spPr>
          <a:xfrm>
            <a:off x="17003703" y="34223431"/>
            <a:ext cx="10413057" cy="769441"/>
          </a:xfrm>
          <a:prstGeom prst="rect">
            <a:avLst/>
          </a:prstGeom>
          <a:noFill/>
        </p:spPr>
        <p:txBody>
          <a:bodyPr wrap="square">
            <a:spAutoFit/>
          </a:bodyPr>
          <a:lstStyle/>
          <a:p>
            <a:pPr algn="ctr"/>
            <a:r>
              <a:rPr lang="en-US" altLang="ja-JP" sz="4400" b="1" kern="100" dirty="0">
                <a:effectLst/>
                <a:latin typeface="Bookman Old Style" panose="02050604050505020204" pitchFamily="18" charset="0"/>
                <a:ea typeface="ＭＳ 明朝" panose="02020609040205080304" pitchFamily="17" charset="-128"/>
                <a:cs typeface="Times New Roman" panose="02020603050405020304" pitchFamily="18" charset="0"/>
              </a:rPr>
              <a:t>Concluding remarks</a:t>
            </a:r>
            <a:endParaRPr lang="en-US" altLang="ja-JP" sz="4400" b="1" kern="100" dirty="0">
              <a:latin typeface="Bookman Old Style" panose="02050604050505020204" pitchFamily="18" charset="0"/>
              <a:ea typeface="ＭＳ 明朝" panose="02020609040205080304" pitchFamily="17" charset="-128"/>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FB73960B-F27E-6801-0F85-9F66B92B6F55}"/>
              </a:ext>
            </a:extLst>
          </p:cNvPr>
          <p:cNvSpPr txBox="1"/>
          <p:nvPr/>
        </p:nvSpPr>
        <p:spPr>
          <a:xfrm>
            <a:off x="15714893" y="24875364"/>
            <a:ext cx="13612625" cy="1200329"/>
          </a:xfrm>
          <a:prstGeom prst="rect">
            <a:avLst/>
          </a:prstGeom>
          <a:noFill/>
        </p:spPr>
        <p:txBody>
          <a:bodyPr wrap="square" rtlCol="0">
            <a:spAutoFit/>
          </a:bodyPr>
          <a:lstStyle/>
          <a:p>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Each iteration produces cumulative hazards </a:t>
            </a:r>
            <a:r>
              <a:rPr lang="en-US" altLang="ja-JP" sz="3600" i="1" kern="100" dirty="0">
                <a:effectLst/>
                <a:latin typeface="Symbol" panose="05050102010706020507" pitchFamily="18" charset="2"/>
                <a:ea typeface="ＭＳ 明朝" panose="02020609040205080304" pitchFamily="17" charset="-128"/>
                <a:cs typeface="Times New Roman" panose="02020603050405020304" pitchFamily="18" charset="0"/>
              </a:rPr>
              <a:t>L</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i="1" kern="100" dirty="0">
                <a:effectLst/>
                <a:latin typeface="Symbol" panose="05050102010706020507" pitchFamily="18" charset="2"/>
                <a:ea typeface="ＭＳ 明朝" panose="02020609040205080304" pitchFamily="17" charset="-128"/>
                <a:cs typeface="Times New Roman" panose="02020603050405020304" pitchFamily="18" charset="0"/>
              </a:rPr>
              <a:t>L</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 under</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no censor is regarded as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true</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and the others are estimates under censoring.</a:t>
            </a:r>
            <a:endParaRPr lang="ja-JP" altLang="ja-JP" sz="36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AAAAE398-A7DB-583C-1115-785FA61F0B1F}"/>
              </a:ext>
            </a:extLst>
          </p:cNvPr>
          <p:cNvSpPr txBox="1"/>
          <p:nvPr/>
        </p:nvSpPr>
        <p:spPr>
          <a:xfrm>
            <a:off x="15804425" y="23540226"/>
            <a:ext cx="14153250" cy="1200329"/>
          </a:xfrm>
          <a:prstGeom prst="rect">
            <a:avLst/>
          </a:prstGeom>
          <a:noFill/>
        </p:spPr>
        <p:txBody>
          <a:bodyPr wrap="square">
            <a:spAutoFit/>
          </a:bodyPr>
          <a:lstStyle/>
          <a:p>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Once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and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are generated, their values are fixed throughout </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each</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simulation; whilst,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C</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is generated for each iteration. </a:t>
            </a:r>
            <a:endParaRPr lang="ja-JP" altLang="en-US" sz="3600" dirty="0">
              <a:latin typeface="Times New Roman" panose="02020603050405020304" pitchFamily="18" charset="0"/>
              <a:cs typeface="Times New Roman" panose="02020603050405020304" pitchFamily="18" charset="0"/>
            </a:endParaRPr>
          </a:p>
        </p:txBody>
      </p:sp>
      <p:sp>
        <p:nvSpPr>
          <p:cNvPr id="55" name="テキスト ボックス 54">
            <a:extLst>
              <a:ext uri="{FF2B5EF4-FFF2-40B4-BE49-F238E27FC236}">
                <a16:creationId xmlns:a16="http://schemas.microsoft.com/office/drawing/2014/main" id="{8BBC4F8D-A5CF-44D3-4D2E-3B04BC8E4E06}"/>
              </a:ext>
            </a:extLst>
          </p:cNvPr>
          <p:cNvSpPr txBox="1"/>
          <p:nvPr/>
        </p:nvSpPr>
        <p:spPr>
          <a:xfrm>
            <a:off x="15737610" y="26237516"/>
            <a:ext cx="13518973" cy="646331"/>
          </a:xfrm>
          <a:prstGeom prst="rect">
            <a:avLst/>
          </a:prstGeom>
          <a:noFill/>
        </p:spPr>
        <p:txBody>
          <a:bodyPr wrap="square" rtlCol="0">
            <a:spAutoFit/>
          </a:bodyPr>
          <a:lstStyle/>
          <a:p>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he average of </a:t>
            </a:r>
            <a:r>
              <a:rPr lang="en-US" altLang="ja-JP" sz="3600" i="1" kern="100" dirty="0">
                <a:effectLst/>
                <a:latin typeface="Symbol" panose="05050102010706020507" pitchFamily="18" charset="2"/>
                <a:ea typeface="ＭＳ 明朝" panose="02020609040205080304" pitchFamily="17" charset="-128"/>
                <a:cs typeface="Times New Roman" panose="02020603050405020304" pitchFamily="18" charset="0"/>
              </a:rPr>
              <a:t>L</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over 1000 iterations is obtained for each simulation</a:t>
            </a:r>
            <a:r>
              <a:rPr lang="en-US" altLang="ja-JP" sz="32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kumimoji="1" lang="ja-JP" altLang="en-US" sz="3200" dirty="0">
              <a:latin typeface="Times New Roman" panose="02020603050405020304" pitchFamily="18" charset="0"/>
              <a:cs typeface="Times New Roman" panose="02020603050405020304" pitchFamily="18" charset="0"/>
            </a:endParaRPr>
          </a:p>
        </p:txBody>
      </p:sp>
      <p:graphicFrame>
        <p:nvGraphicFramePr>
          <p:cNvPr id="56" name="グラフ 55">
            <a:extLst>
              <a:ext uri="{FF2B5EF4-FFF2-40B4-BE49-F238E27FC236}">
                <a16:creationId xmlns:a16="http://schemas.microsoft.com/office/drawing/2014/main" id="{7081DF94-5126-DC9C-72CE-FE7C08E1732F}"/>
              </a:ext>
            </a:extLst>
          </p:cNvPr>
          <p:cNvGraphicFramePr/>
          <p:nvPr>
            <p:extLst>
              <p:ext uri="{D42A27DB-BD31-4B8C-83A1-F6EECF244321}">
                <p14:modId xmlns:p14="http://schemas.microsoft.com/office/powerpoint/2010/main" val="2553899906"/>
              </p:ext>
            </p:extLst>
          </p:nvPr>
        </p:nvGraphicFramePr>
        <p:xfrm>
          <a:off x="20597115" y="27470353"/>
          <a:ext cx="4542447" cy="426464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7" name="グラフ 56">
            <a:extLst>
              <a:ext uri="{FF2B5EF4-FFF2-40B4-BE49-F238E27FC236}">
                <a16:creationId xmlns:a16="http://schemas.microsoft.com/office/drawing/2014/main" id="{8A7E655F-9C38-E702-C797-224F17A44C60}"/>
              </a:ext>
            </a:extLst>
          </p:cNvPr>
          <p:cNvGraphicFramePr/>
          <p:nvPr>
            <p:extLst>
              <p:ext uri="{D42A27DB-BD31-4B8C-83A1-F6EECF244321}">
                <p14:modId xmlns:p14="http://schemas.microsoft.com/office/powerpoint/2010/main" val="3544672997"/>
              </p:ext>
            </p:extLst>
          </p:nvPr>
        </p:nvGraphicFramePr>
        <p:xfrm>
          <a:off x="25487911" y="27225656"/>
          <a:ext cx="4471281" cy="4210907"/>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8" name="グラフ 57">
            <a:extLst>
              <a:ext uri="{FF2B5EF4-FFF2-40B4-BE49-F238E27FC236}">
                <a16:creationId xmlns:a16="http://schemas.microsoft.com/office/drawing/2014/main" id="{A80068F1-7602-4EDF-0282-6D28BC2BD077}"/>
              </a:ext>
            </a:extLst>
          </p:cNvPr>
          <p:cNvGraphicFramePr/>
          <p:nvPr>
            <p:extLst>
              <p:ext uri="{D42A27DB-BD31-4B8C-83A1-F6EECF244321}">
                <p14:modId xmlns:p14="http://schemas.microsoft.com/office/powerpoint/2010/main" val="1784530011"/>
              </p:ext>
            </p:extLst>
          </p:nvPr>
        </p:nvGraphicFramePr>
        <p:xfrm>
          <a:off x="15737610" y="27279712"/>
          <a:ext cx="4429731" cy="4220193"/>
        </p:xfrm>
        <a:graphic>
          <a:graphicData uri="http://schemas.openxmlformats.org/drawingml/2006/chart">
            <c:chart xmlns:c="http://schemas.openxmlformats.org/drawingml/2006/chart" xmlns:r="http://schemas.openxmlformats.org/officeDocument/2006/relationships" r:id="rId10"/>
          </a:graphicData>
        </a:graphic>
      </p:graphicFrame>
      <p:sp>
        <p:nvSpPr>
          <p:cNvPr id="59" name="テキスト ボックス 58">
            <a:extLst>
              <a:ext uri="{FF2B5EF4-FFF2-40B4-BE49-F238E27FC236}">
                <a16:creationId xmlns:a16="http://schemas.microsoft.com/office/drawing/2014/main" id="{71A308C7-C170-006B-BC51-935EFFD34754}"/>
              </a:ext>
            </a:extLst>
          </p:cNvPr>
          <p:cNvSpPr txBox="1"/>
          <p:nvPr/>
        </p:nvSpPr>
        <p:spPr>
          <a:xfrm>
            <a:off x="21375670" y="27103977"/>
            <a:ext cx="3829056" cy="954107"/>
          </a:xfrm>
          <a:prstGeom prst="rect">
            <a:avLst/>
          </a:prstGeom>
          <a:noFill/>
        </p:spPr>
        <p:txBody>
          <a:bodyPr wrap="square" rtlCol="0">
            <a:spAutoFit/>
          </a:bodyPr>
          <a:lstStyle/>
          <a:p>
            <a:r>
              <a:rPr kumimoji="1" lang="en-US" altLang="ja-JP" sz="2800" b="1" dirty="0">
                <a:solidFill>
                  <a:schemeClr val="accent2"/>
                </a:solidFill>
                <a:latin typeface="Bookman Old Style" panose="02050604050505020204" pitchFamily="18" charset="0"/>
                <a:cs typeface="Times New Roman" panose="02020603050405020304" pitchFamily="18" charset="0"/>
              </a:rPr>
              <a:t>Fine-Gray hazard: as Defined </a:t>
            </a:r>
            <a:endParaRPr kumimoji="1" lang="ja-JP" altLang="en-US" sz="2800" b="1" dirty="0">
              <a:solidFill>
                <a:schemeClr val="accent2"/>
              </a:solidFill>
              <a:latin typeface="Bookman Old Style" panose="020506040505050202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59368932-38E7-9E42-4D7E-87CA3EB4F43A}"/>
              </a:ext>
            </a:extLst>
          </p:cNvPr>
          <p:cNvSpPr txBox="1"/>
          <p:nvPr/>
        </p:nvSpPr>
        <p:spPr>
          <a:xfrm>
            <a:off x="26021381" y="27127016"/>
            <a:ext cx="3863680" cy="954107"/>
          </a:xfrm>
          <a:prstGeom prst="rect">
            <a:avLst/>
          </a:prstGeom>
          <a:noFill/>
        </p:spPr>
        <p:txBody>
          <a:bodyPr wrap="square" rtlCol="0">
            <a:spAutoFit/>
          </a:bodyPr>
          <a:lstStyle/>
          <a:p>
            <a:r>
              <a:rPr kumimoji="1" lang="en-US" altLang="ja-JP" sz="2800" b="1" dirty="0">
                <a:solidFill>
                  <a:srgbClr val="00B050"/>
                </a:solidFill>
                <a:latin typeface="Bookman Old Style" panose="02050604050505020204" pitchFamily="18" charset="0"/>
                <a:cs typeface="Times New Roman" panose="02020603050405020304" pitchFamily="18" charset="0"/>
              </a:rPr>
              <a:t>Fine-Gray hazard: us</a:t>
            </a:r>
            <a:r>
              <a:rPr lang="en-US" altLang="ja-JP" sz="2800" b="1" dirty="0">
                <a:solidFill>
                  <a:srgbClr val="00B050"/>
                </a:solidFill>
                <a:latin typeface="Bookman Old Style" panose="02050604050505020204" pitchFamily="18" charset="0"/>
                <a:cs typeface="Times New Roman" panose="02020603050405020304" pitchFamily="18" charset="0"/>
              </a:rPr>
              <a:t>e</a:t>
            </a:r>
            <a:r>
              <a:rPr kumimoji="1" lang="en-US" altLang="ja-JP" sz="2800" b="1" dirty="0">
                <a:solidFill>
                  <a:srgbClr val="00B050"/>
                </a:solidFill>
                <a:latin typeface="Bookman Old Style" panose="02050604050505020204" pitchFamily="18" charset="0"/>
                <a:cs typeface="Times New Roman" panose="02020603050405020304" pitchFamily="18" charset="0"/>
              </a:rPr>
              <a:t>d in the Proof</a:t>
            </a:r>
            <a:endParaRPr kumimoji="1" lang="ja-JP" altLang="en-US" sz="2800" b="1" dirty="0">
              <a:solidFill>
                <a:srgbClr val="00B050"/>
              </a:solidFill>
              <a:latin typeface="Bookman Old Style" panose="02050604050505020204" pitchFamily="18" charset="0"/>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9D3C831B-D68A-0A53-9452-E1F7E64C059B}"/>
              </a:ext>
            </a:extLst>
          </p:cNvPr>
          <p:cNvSpPr txBox="1"/>
          <p:nvPr/>
        </p:nvSpPr>
        <p:spPr>
          <a:xfrm>
            <a:off x="16266339" y="27134440"/>
            <a:ext cx="4429730" cy="523220"/>
          </a:xfrm>
          <a:prstGeom prst="rect">
            <a:avLst/>
          </a:prstGeom>
          <a:noFill/>
        </p:spPr>
        <p:txBody>
          <a:bodyPr wrap="square" rtlCol="0">
            <a:spAutoFit/>
          </a:bodyPr>
          <a:lstStyle/>
          <a:p>
            <a:r>
              <a:rPr kumimoji="1" lang="en-US" altLang="ja-JP" sz="2800" b="1" dirty="0">
                <a:solidFill>
                  <a:srgbClr val="002060"/>
                </a:solidFill>
                <a:latin typeface="Bookman Old Style" panose="02050604050505020204" pitchFamily="18" charset="0"/>
                <a:cs typeface="Times New Roman" panose="02020603050405020304" pitchFamily="18" charset="0"/>
              </a:rPr>
              <a:t>Cause specific hazard</a:t>
            </a:r>
            <a:endParaRPr kumimoji="1" lang="ja-JP" altLang="en-US" sz="2800" b="1" dirty="0">
              <a:solidFill>
                <a:srgbClr val="002060"/>
              </a:solidFill>
              <a:latin typeface="Bookman Old Style" panose="02050604050505020204" pitchFamily="18" charset="0"/>
              <a:cs typeface="Times New Roman" panose="02020603050405020304" pitchFamily="18" charset="0"/>
            </a:endParaRPr>
          </a:p>
        </p:txBody>
      </p:sp>
      <p:sp>
        <p:nvSpPr>
          <p:cNvPr id="68" name="テキスト ボックス 67">
            <a:extLst>
              <a:ext uri="{FF2B5EF4-FFF2-40B4-BE49-F238E27FC236}">
                <a16:creationId xmlns:a16="http://schemas.microsoft.com/office/drawing/2014/main" id="{2D916592-F724-851C-04A9-4539FDECE430}"/>
              </a:ext>
            </a:extLst>
          </p:cNvPr>
          <p:cNvSpPr txBox="1"/>
          <p:nvPr/>
        </p:nvSpPr>
        <p:spPr>
          <a:xfrm>
            <a:off x="16178665" y="32011631"/>
            <a:ext cx="13236864" cy="1754326"/>
          </a:xfrm>
          <a:prstGeom prst="rect">
            <a:avLst/>
          </a:prstGeom>
          <a:noFill/>
        </p:spPr>
        <p:txBody>
          <a:bodyPr wrap="square" rtlCol="0">
            <a:spAutoFit/>
          </a:bodyPr>
          <a:lstStyle/>
          <a:p>
            <a:pPr algn="ctr"/>
            <a:r>
              <a:rPr kumimoji="1" lang="en-US" altLang="ja-JP" sz="3600" dirty="0">
                <a:latin typeface="Times New Roman" panose="02020603050405020304" pitchFamily="18" charset="0"/>
                <a:cs typeface="Times New Roman" panose="02020603050405020304" pitchFamily="18" charset="0"/>
              </a:rPr>
              <a:t>“Fine-Gray hazard as defined” shows clear dependency on censoring, </a:t>
            </a:r>
          </a:p>
          <a:p>
            <a:pPr algn="ctr"/>
            <a:r>
              <a:rPr kumimoji="1" lang="en-US" altLang="ja-JP" sz="3600" dirty="0">
                <a:latin typeface="Times New Roman" panose="02020603050405020304" pitchFamily="18" charset="0"/>
                <a:cs typeface="Times New Roman" panose="02020603050405020304" pitchFamily="18" charset="0"/>
              </a:rPr>
              <a:t>but “Cause-specific hazard” and  “Fine-Gray hazard in the Proof” show no dependency.</a:t>
            </a:r>
            <a:endParaRPr kumimoji="1" lang="ja-JP" altLang="en-US" sz="3600" dirty="0">
              <a:latin typeface="Times New Roman" panose="02020603050405020304" pitchFamily="18" charset="0"/>
              <a:cs typeface="Times New Roman" panose="02020603050405020304" pitchFamily="18" charset="0"/>
            </a:endParaRPr>
          </a:p>
        </p:txBody>
      </p:sp>
      <p:sp>
        <p:nvSpPr>
          <p:cNvPr id="70" name="テキスト ボックス 69">
            <a:extLst>
              <a:ext uri="{FF2B5EF4-FFF2-40B4-BE49-F238E27FC236}">
                <a16:creationId xmlns:a16="http://schemas.microsoft.com/office/drawing/2014/main" id="{BB60868D-51FB-D891-6271-B25B2B905377}"/>
              </a:ext>
            </a:extLst>
          </p:cNvPr>
          <p:cNvSpPr txBox="1"/>
          <p:nvPr/>
        </p:nvSpPr>
        <p:spPr>
          <a:xfrm>
            <a:off x="15368041" y="35005358"/>
            <a:ext cx="14745602"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600" dirty="0">
                <a:latin typeface="Times New Roman" panose="02020603050405020304" pitchFamily="18" charset="0"/>
                <a:cs typeface="Times New Roman" panose="02020603050405020304" pitchFamily="18" charset="0"/>
              </a:rPr>
              <a:t>Cumulative incidence fails to present the treatment effect in Gray’s example. Whilst, cause-specific hazard presents the treatment effect properly. </a:t>
            </a:r>
          </a:p>
          <a:p>
            <a:r>
              <a:rPr kumimoji="1" lang="en-US" altLang="ja-JP" sz="3600" dirty="0">
                <a:latin typeface="Times New Roman" panose="02020603050405020304" pitchFamily="18" charset="0"/>
                <a:cs typeface="Times New Roman" panose="02020603050405020304" pitchFamily="18" charset="0"/>
              </a:rPr>
              <a:t>   Thus, cause-specific hazard is more preferable. </a:t>
            </a:r>
          </a:p>
          <a:p>
            <a:pPr marL="285750" indent="-285750">
              <a:buFont typeface="Arial" panose="020B0604020202020204" pitchFamily="34" charset="0"/>
              <a:buChar char="•"/>
            </a:pPr>
            <a:r>
              <a:rPr kumimoji="1" lang="en-US" altLang="ja-JP" sz="3600" dirty="0">
                <a:latin typeface="Times New Roman" panose="02020603050405020304" pitchFamily="18" charset="0"/>
                <a:cs typeface="Times New Roman" panose="02020603050405020304" pitchFamily="18" charset="0"/>
              </a:rPr>
              <a:t>Fine-Gay hazard is mathematically not well defined.</a:t>
            </a:r>
          </a:p>
          <a:p>
            <a:pPr marL="285750" indent="-285750">
              <a:buFont typeface="Arial" panose="020B0604020202020204" pitchFamily="34" charset="0"/>
              <a:buChar char="•"/>
            </a:pPr>
            <a:r>
              <a:rPr kumimoji="1" lang="en-US" altLang="ja-JP" sz="3600" kern="100" dirty="0">
                <a:solidFill>
                  <a:prstClr val="black"/>
                </a:solidFill>
                <a:latin typeface="Times New Roman" panose="02020603050405020304" pitchFamily="18" charset="0"/>
                <a:ea typeface="ＭＳ 明朝" panose="02020609040205080304" pitchFamily="17" charset="-128"/>
                <a:cs typeface="Times New Roman" panose="02020603050405020304" pitchFamily="18" charset="0"/>
              </a:rPr>
              <a:t>I</a:t>
            </a:r>
            <a:r>
              <a:rPr kumimoji="1" lang="en-US" altLang="ja-JP" sz="3600" b="0" i="0" u="none" strike="noStrike" kern="100" cap="none" spc="0" normalizeH="0" baseline="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t is left for future study to examine the performance of cumulative incidences under more realistic model and to find practical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amendment to the Fine-Gray hazard. </a:t>
            </a:r>
            <a:endParaRPr kumimoji="1" lang="en-US" altLang="ja-JP" sz="3600" b="0" i="0" u="none" strike="noStrike" kern="100" cap="none" spc="0" normalizeH="0" baseline="0" noProof="0" dirty="0">
              <a:ln>
                <a:noFill/>
              </a:ln>
              <a:solidFill>
                <a:prstClr val="black"/>
              </a:solidFill>
              <a:effectLst/>
              <a:uLnTx/>
              <a:uFillTx/>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76" name="テキスト ボックス 75">
            <a:extLst>
              <a:ext uri="{FF2B5EF4-FFF2-40B4-BE49-F238E27FC236}">
                <a16:creationId xmlns:a16="http://schemas.microsoft.com/office/drawing/2014/main" id="{CC09A1A7-E473-69A4-271F-1EB2FFA45D84}"/>
              </a:ext>
            </a:extLst>
          </p:cNvPr>
          <p:cNvSpPr txBox="1"/>
          <p:nvPr/>
        </p:nvSpPr>
        <p:spPr>
          <a:xfrm>
            <a:off x="15560386" y="39176272"/>
            <a:ext cx="14595138" cy="2492990"/>
          </a:xfrm>
          <a:prstGeom prst="rect">
            <a:avLst/>
          </a:prstGeom>
          <a:noFill/>
        </p:spPr>
        <p:txBody>
          <a:bodyPr wrap="square" rtlCol="0">
            <a:spAutoFit/>
          </a:bodyPr>
          <a:lstStyle/>
          <a:p>
            <a:pPr marL="0" marR="0" lvl="0" indent="0" algn="ctr" defTabSz="914400" rtl="0" eaLnBrk="1" fontAlgn="auto" latinLnBrk="0" hangingPunct="1">
              <a:buClrTx/>
              <a:buSzTx/>
              <a:buFontTx/>
              <a:buNone/>
              <a:tabLst/>
              <a:defRPr/>
            </a:pPr>
            <a:r>
              <a:rPr kumimoji="1" lang="en-US" altLang="ja-JP" sz="4400" b="1" i="0" u="none" strike="noStrike" kern="1200" cap="none" spc="0" normalizeH="0" baseline="0" noProof="0" dirty="0">
                <a:ln>
                  <a:noFill/>
                </a:ln>
                <a:solidFill>
                  <a:prstClr val="black"/>
                </a:solidFill>
                <a:effectLst/>
                <a:uLnTx/>
                <a:uFillTx/>
                <a:latin typeface="Bookman Old Style" panose="02050604050505020204" pitchFamily="18" charset="0"/>
                <a:ea typeface="游ゴシック" panose="020B0400000000000000" pitchFamily="50" charset="-128"/>
                <a:cs typeface="Times New Roman" panose="02020603050405020304" pitchFamily="18" charset="0"/>
              </a:rPr>
              <a:t>Literature</a:t>
            </a:r>
          </a:p>
          <a:p>
            <a:r>
              <a:rPr lang="en-US" altLang="ja-JP" sz="2800" b="0" i="0" dirty="0">
                <a:solidFill>
                  <a:srgbClr val="212121"/>
                </a:solidFill>
                <a:effectLst/>
                <a:latin typeface="Times New Roman" panose="02020603050405020304" pitchFamily="18" charset="0"/>
                <a:cs typeface="Times New Roman" panose="02020603050405020304" pitchFamily="18" charset="0"/>
              </a:rPr>
              <a:t>[1] Fine JP, Gray RJ. A proportional hazards model for the </a:t>
            </a:r>
            <a:r>
              <a:rPr lang="en-US" altLang="ja-JP" sz="2800" b="0" i="0" dirty="0" err="1">
                <a:solidFill>
                  <a:srgbClr val="212121"/>
                </a:solidFill>
                <a:effectLst/>
                <a:latin typeface="Times New Roman" panose="02020603050405020304" pitchFamily="18" charset="0"/>
                <a:cs typeface="Times New Roman" panose="02020603050405020304" pitchFamily="18" charset="0"/>
              </a:rPr>
              <a:t>subdistribution</a:t>
            </a:r>
            <a:r>
              <a:rPr lang="en-US" altLang="ja-JP" sz="2800" b="0" i="0" dirty="0">
                <a:solidFill>
                  <a:srgbClr val="212121"/>
                </a:solidFill>
                <a:effectLst/>
                <a:latin typeface="Times New Roman" panose="02020603050405020304" pitchFamily="18" charset="0"/>
                <a:cs typeface="Times New Roman" panose="02020603050405020304" pitchFamily="18" charset="0"/>
              </a:rPr>
              <a:t> of a competing risk. </a:t>
            </a:r>
          </a:p>
          <a:p>
            <a:r>
              <a:rPr lang="en-US" altLang="ja-JP" sz="2800" dirty="0">
                <a:solidFill>
                  <a:srgbClr val="212121"/>
                </a:solidFill>
                <a:latin typeface="Times New Roman" panose="02020603050405020304" pitchFamily="18" charset="0"/>
                <a:cs typeface="Times New Roman" panose="02020603050405020304" pitchFamily="18" charset="0"/>
              </a:rPr>
              <a:t>      </a:t>
            </a:r>
            <a:r>
              <a:rPr lang="en-US" altLang="ja-JP" sz="2800" b="0" i="1" dirty="0">
                <a:solidFill>
                  <a:srgbClr val="212121"/>
                </a:solidFill>
                <a:effectLst/>
                <a:latin typeface="Times New Roman" panose="02020603050405020304" pitchFamily="18" charset="0"/>
                <a:cs typeface="Times New Roman" panose="02020603050405020304" pitchFamily="18" charset="0"/>
              </a:rPr>
              <a:t>J Am Stat Assoc</a:t>
            </a:r>
            <a:r>
              <a:rPr lang="en-US" altLang="ja-JP" sz="2800" b="0" i="0" dirty="0">
                <a:solidFill>
                  <a:srgbClr val="212121"/>
                </a:solidFill>
                <a:effectLst/>
                <a:latin typeface="Times New Roman" panose="02020603050405020304" pitchFamily="18" charset="0"/>
                <a:cs typeface="Times New Roman" panose="02020603050405020304" pitchFamily="18" charset="0"/>
              </a:rPr>
              <a:t> 1999;94:496-509. 10.1080/01621459.1999.10474144</a:t>
            </a:r>
          </a:p>
          <a:p>
            <a:r>
              <a:rPr lang="en-US" altLang="ja-JP" sz="2800" b="0" i="0" dirty="0">
                <a:solidFill>
                  <a:srgbClr val="212121"/>
                </a:solidFill>
                <a:effectLst/>
                <a:latin typeface="Times New Roman" panose="02020603050405020304" pitchFamily="18" charset="0"/>
                <a:cs typeface="Times New Roman" panose="02020603050405020304" pitchFamily="18" charset="0"/>
              </a:rPr>
              <a:t>[2] Gray RJ. A class of K-sample tests for comparing the cumulative incidence of a competing risk. </a:t>
            </a:r>
          </a:p>
          <a:p>
            <a:r>
              <a:rPr lang="en-US" altLang="ja-JP" sz="2800" b="0" i="1" dirty="0">
                <a:solidFill>
                  <a:srgbClr val="212121"/>
                </a:solidFill>
                <a:effectLst/>
                <a:latin typeface="Times New Roman" panose="02020603050405020304" pitchFamily="18" charset="0"/>
                <a:cs typeface="Times New Roman" panose="02020603050405020304" pitchFamily="18" charset="0"/>
              </a:rPr>
              <a:t>      Ann Stat</a:t>
            </a:r>
            <a:r>
              <a:rPr lang="en-US" altLang="ja-JP" sz="2800" b="0" i="0" dirty="0">
                <a:solidFill>
                  <a:srgbClr val="212121"/>
                </a:solidFill>
                <a:effectLst/>
                <a:latin typeface="Times New Roman" panose="02020603050405020304" pitchFamily="18" charset="0"/>
                <a:cs typeface="Times New Roman" panose="02020603050405020304" pitchFamily="18" charset="0"/>
              </a:rPr>
              <a:t> 1988;16:1141-54. 10.1214/</a:t>
            </a:r>
            <a:r>
              <a:rPr lang="en-US" altLang="ja-JP" sz="2800" b="0" i="0" dirty="0" err="1">
                <a:solidFill>
                  <a:srgbClr val="212121"/>
                </a:solidFill>
                <a:effectLst/>
                <a:latin typeface="Times New Roman" panose="02020603050405020304" pitchFamily="18" charset="0"/>
                <a:cs typeface="Times New Roman" panose="02020603050405020304" pitchFamily="18" charset="0"/>
              </a:rPr>
              <a:t>aos</a:t>
            </a:r>
            <a:r>
              <a:rPr lang="en-US" altLang="ja-JP" sz="2800" b="0" i="0" dirty="0">
                <a:solidFill>
                  <a:srgbClr val="212121"/>
                </a:solidFill>
                <a:effectLst/>
                <a:latin typeface="Times New Roman" panose="02020603050405020304" pitchFamily="18" charset="0"/>
                <a:cs typeface="Times New Roman" panose="02020603050405020304" pitchFamily="18" charset="0"/>
              </a:rPr>
              <a:t>/1176350951</a:t>
            </a:r>
          </a:p>
        </p:txBody>
      </p:sp>
      <p:sp>
        <p:nvSpPr>
          <p:cNvPr id="89" name="テキスト ボックス 88">
            <a:extLst>
              <a:ext uri="{FF2B5EF4-FFF2-40B4-BE49-F238E27FC236}">
                <a16:creationId xmlns:a16="http://schemas.microsoft.com/office/drawing/2014/main" id="{B817E5B2-093B-7119-B92B-EF0B31E81EE6}"/>
              </a:ext>
            </a:extLst>
          </p:cNvPr>
          <p:cNvSpPr txBox="1"/>
          <p:nvPr/>
        </p:nvSpPr>
        <p:spPr>
          <a:xfrm>
            <a:off x="15893532" y="6199638"/>
            <a:ext cx="13838808" cy="1200329"/>
          </a:xfrm>
          <a:prstGeom prst="rect">
            <a:avLst/>
          </a:prstGeom>
          <a:noFill/>
        </p:spPr>
        <p:txBody>
          <a:bodyPr wrap="square" rtlCol="0">
            <a:spAutoFit/>
          </a:bodyPr>
          <a:lstStyle/>
          <a:p>
            <a:r>
              <a:rPr kumimoji="1" lang="en-US" altLang="ja-JP" sz="3600" dirty="0">
                <a:latin typeface="Times New Roman" panose="02020603050405020304" pitchFamily="18" charset="0"/>
                <a:cs typeface="Times New Roman" panose="02020603050405020304" pitchFamily="18" charset="0"/>
              </a:rPr>
              <a:t>Fine-Gray hazard was developed for testing the covariate effect on the cause-specific cumulative incidence:</a:t>
            </a:r>
            <a:endParaRPr kumimoji="1" lang="ja-JP"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4D5FE203-DD9D-EFD1-B83E-DC3294EB9D02}"/>
                  </a:ext>
                </a:extLst>
              </p:cNvPr>
              <p:cNvSpPr txBox="1"/>
              <p:nvPr/>
            </p:nvSpPr>
            <p:spPr>
              <a:xfrm>
                <a:off x="15945524" y="8642827"/>
                <a:ext cx="13937468" cy="1200329"/>
              </a:xfrm>
              <a:prstGeom prst="rect">
                <a:avLst/>
              </a:prstGeom>
              <a:noFill/>
            </p:spPr>
            <p:txBody>
              <a:bodyPr wrap="square" rtlCol="0">
                <a:spAutoFit/>
              </a:bodyPr>
              <a:lstStyle/>
              <a:p>
                <a:r>
                  <a:rPr kumimoji="1" lang="en-US" altLang="ja-JP" sz="3600" dirty="0">
                    <a:latin typeface="Times New Roman" panose="02020603050405020304" pitchFamily="18" charset="0"/>
                    <a:cs typeface="Times New Roman" panose="02020603050405020304" pitchFamily="18" charset="0"/>
                  </a:rPr>
                  <a:t>(</a:t>
                </a:r>
                <a:r>
                  <a:rPr kumimoji="1" lang="en-US" altLang="ja-JP" sz="3600" i="1" dirty="0">
                    <a:latin typeface="Times New Roman" panose="02020603050405020304" pitchFamily="18" charset="0"/>
                    <a:cs typeface="Times New Roman" panose="02020603050405020304" pitchFamily="18" charset="0"/>
                  </a:rPr>
                  <a:t>T</a:t>
                </a:r>
                <a14:m>
                  <m:oMath xmlns:m="http://schemas.openxmlformats.org/officeDocument/2006/math">
                    <m:r>
                      <a:rPr kumimoji="1" lang="en-US" altLang="ja-JP" sz="3600" i="1">
                        <a:latin typeface="Cambria Math" panose="02040503050406030204" pitchFamily="18" charset="0"/>
                        <a:ea typeface="Cambria Math" panose="02040503050406030204" pitchFamily="18" charset="0"/>
                      </a:rPr>
                      <m:t>≤</m:t>
                    </m:r>
                  </m:oMath>
                </a14:m>
                <a:r>
                  <a:rPr kumimoji="1" lang="en-US" altLang="ja-JP" sz="3600" i="1" dirty="0">
                    <a:latin typeface="Times New Roman" panose="02020603050405020304" pitchFamily="18" charset="0"/>
                    <a:cs typeface="Times New Roman" panose="02020603050405020304" pitchFamily="18" charset="0"/>
                  </a:rPr>
                  <a:t>t, J</a:t>
                </a:r>
                <a:r>
                  <a:rPr kumimoji="1" lang="en-US" altLang="ja-JP" sz="3600" dirty="0">
                    <a:latin typeface="Times New Roman" panose="02020603050405020304" pitchFamily="18" charset="0"/>
                    <a:cs typeface="Times New Roman" panose="02020603050405020304" pitchFamily="18" charset="0"/>
                  </a:rPr>
                  <a:t>=2), denoting those who have experienced Type-2 failure prior to </a:t>
                </a:r>
                <a:r>
                  <a:rPr kumimoji="1" lang="en-US" altLang="ja-JP" sz="3600" i="1" dirty="0">
                    <a:latin typeface="Times New Roman" panose="02020603050405020304" pitchFamily="18" charset="0"/>
                    <a:cs typeface="Times New Roman" panose="02020603050405020304" pitchFamily="18" charset="0"/>
                  </a:rPr>
                  <a:t>t, </a:t>
                </a:r>
                <a:r>
                  <a:rPr kumimoji="1" lang="en-US" altLang="ja-JP" sz="3600" dirty="0">
                    <a:latin typeface="Times New Roman" panose="02020603050405020304" pitchFamily="18" charset="0"/>
                    <a:cs typeface="Times New Roman" panose="02020603050405020304" pitchFamily="18" charset="0"/>
                  </a:rPr>
                  <a:t>are considered </a:t>
                </a:r>
                <a:r>
                  <a:rPr kumimoji="1" lang="en-US" altLang="ja-JP" sz="3600" b="1" i="1" dirty="0">
                    <a:solidFill>
                      <a:srgbClr val="C00000"/>
                    </a:solidFill>
                    <a:latin typeface="Times New Roman" panose="02020603050405020304" pitchFamily="18" charset="0"/>
                    <a:cs typeface="Times New Roman" panose="02020603050405020304" pitchFamily="18" charset="0"/>
                  </a:rPr>
                  <a:t>at risk </a:t>
                </a:r>
                <a:r>
                  <a:rPr kumimoji="1" lang="en-US" altLang="ja-JP" sz="3600" dirty="0">
                    <a:solidFill>
                      <a:srgbClr val="C00000"/>
                    </a:solidFill>
                    <a:latin typeface="Times New Roman" panose="02020603050405020304" pitchFamily="18" charset="0"/>
                    <a:cs typeface="Times New Roman" panose="02020603050405020304" pitchFamily="18" charset="0"/>
                  </a:rPr>
                  <a:t>at </a:t>
                </a:r>
                <a:r>
                  <a:rPr kumimoji="1" lang="en-US" altLang="ja-JP" sz="3600" b="1" i="1" dirty="0">
                    <a:solidFill>
                      <a:srgbClr val="C00000"/>
                    </a:solidFill>
                    <a:latin typeface="Times New Roman" panose="02020603050405020304" pitchFamily="18" charset="0"/>
                    <a:cs typeface="Times New Roman" panose="02020603050405020304" pitchFamily="18" charset="0"/>
                  </a:rPr>
                  <a:t>t</a:t>
                </a:r>
                <a:r>
                  <a:rPr kumimoji="1" lang="en-US" altLang="ja-JP" sz="3600" i="1" dirty="0">
                    <a:solidFill>
                      <a:srgbClr val="C00000"/>
                    </a:solidFill>
                    <a:latin typeface="Times New Roman" panose="02020603050405020304" pitchFamily="18" charset="0"/>
                    <a:cs typeface="Times New Roman" panose="02020603050405020304" pitchFamily="18" charset="0"/>
                  </a:rPr>
                  <a:t> </a:t>
                </a:r>
                <a:r>
                  <a:rPr kumimoji="1" lang="en-US" altLang="ja-JP" sz="3600" i="1" dirty="0">
                    <a:latin typeface="Times New Roman" panose="02020603050405020304" pitchFamily="18" charset="0"/>
                    <a:cs typeface="Times New Roman" panose="02020603050405020304" pitchFamily="18" charset="0"/>
                  </a:rPr>
                  <a:t>? This complicates the interpretation of results.</a:t>
                </a:r>
                <a:endParaRPr kumimoji="1" lang="ja-JP" altLang="en-US" sz="3600" i="1" dirty="0">
                  <a:latin typeface="Times New Roman" panose="02020603050405020304" pitchFamily="18" charset="0"/>
                  <a:cs typeface="Times New Roman" panose="02020603050405020304" pitchFamily="18" charset="0"/>
                </a:endParaRPr>
              </a:p>
            </p:txBody>
          </p:sp>
        </mc:Choice>
        <mc:Fallback xmlns="">
          <p:sp>
            <p:nvSpPr>
              <p:cNvPr id="90" name="テキスト ボックス 89">
                <a:extLst>
                  <a:ext uri="{FF2B5EF4-FFF2-40B4-BE49-F238E27FC236}">
                    <a16:creationId xmlns:a16="http://schemas.microsoft.com/office/drawing/2014/main" id="{4D5FE203-DD9D-EFD1-B83E-DC3294EB9D02}"/>
                  </a:ext>
                </a:extLst>
              </p:cNvPr>
              <p:cNvSpPr txBox="1">
                <a:spLocks noRot="1" noChangeAspect="1" noMove="1" noResize="1" noEditPoints="1" noAdjustHandles="1" noChangeArrowheads="1" noChangeShapeType="1" noTextEdit="1"/>
              </p:cNvSpPr>
              <p:nvPr/>
            </p:nvSpPr>
            <p:spPr>
              <a:xfrm>
                <a:off x="15945524" y="8642827"/>
                <a:ext cx="13937468" cy="1200329"/>
              </a:xfrm>
              <a:prstGeom prst="rect">
                <a:avLst/>
              </a:prstGeom>
              <a:blipFill>
                <a:blip r:embed="rId11"/>
                <a:stretch>
                  <a:fillRect l="-1356" t="-8629" r="-962" b="-17766"/>
                </a:stretch>
              </a:blipFill>
            </p:spPr>
            <p:txBody>
              <a:bodyPr/>
              <a:lstStyle/>
              <a:p>
                <a:r>
                  <a:rPr lang="ja-JP" altLang="en-US">
                    <a:noFill/>
                  </a:rPr>
                  <a:t> </a:t>
                </a:r>
              </a:p>
            </p:txBody>
          </p:sp>
        </mc:Fallback>
      </mc:AlternateContent>
      <p:sp>
        <p:nvSpPr>
          <p:cNvPr id="91" name="テキスト ボックス 90">
            <a:extLst>
              <a:ext uri="{FF2B5EF4-FFF2-40B4-BE49-F238E27FC236}">
                <a16:creationId xmlns:a16="http://schemas.microsoft.com/office/drawing/2014/main" id="{3CD897CA-4A0E-2BC9-5348-920B2E0BC6AB}"/>
              </a:ext>
            </a:extLst>
          </p:cNvPr>
          <p:cNvSpPr txBox="1"/>
          <p:nvPr/>
        </p:nvSpPr>
        <p:spPr>
          <a:xfrm>
            <a:off x="15930626" y="9826922"/>
            <a:ext cx="13532480" cy="646331"/>
          </a:xfrm>
          <a:prstGeom prst="rect">
            <a:avLst/>
          </a:prstGeom>
          <a:noFill/>
        </p:spPr>
        <p:txBody>
          <a:bodyPr wrap="square" rtlCol="0">
            <a:spAutoFit/>
          </a:bodyPr>
          <a:lstStyle/>
          <a:p>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Besides, the hazard has serious problem as follows.</a:t>
            </a:r>
          </a:p>
        </p:txBody>
      </p:sp>
      <p:sp>
        <p:nvSpPr>
          <p:cNvPr id="92" name="テキスト ボックス 91">
            <a:extLst>
              <a:ext uri="{FF2B5EF4-FFF2-40B4-BE49-F238E27FC236}">
                <a16:creationId xmlns:a16="http://schemas.microsoft.com/office/drawing/2014/main" id="{8024F8C4-A386-BAB1-DFBA-8309BECCC0BA}"/>
              </a:ext>
            </a:extLst>
          </p:cNvPr>
          <p:cNvSpPr txBox="1"/>
          <p:nvPr/>
        </p:nvSpPr>
        <p:spPr>
          <a:xfrm>
            <a:off x="15149512" y="5279335"/>
            <a:ext cx="15055422" cy="769441"/>
          </a:xfrm>
          <a:prstGeom prst="rect">
            <a:avLst/>
          </a:prstGeom>
          <a:noFill/>
        </p:spPr>
        <p:txBody>
          <a:bodyPr wrap="square" rtlCol="0">
            <a:spAutoFit/>
          </a:bodyPr>
          <a:lstStyle/>
          <a:p>
            <a:pPr algn="ctr"/>
            <a:r>
              <a:rPr kumimoji="1" lang="en-US" altLang="ja-JP" sz="4400" b="1" dirty="0">
                <a:latin typeface="Bookman Old Style" panose="02050604050505020204" pitchFamily="18" charset="0"/>
                <a:cs typeface="Times New Roman" panose="02020603050405020304" pitchFamily="18" charset="0"/>
              </a:rPr>
              <a:t>What’s</a:t>
            </a:r>
            <a:r>
              <a:rPr lang="ja-JP" altLang="en-US" sz="4400" b="1" dirty="0">
                <a:latin typeface="Bookman Old Style" panose="02050604050505020204" pitchFamily="18" charset="0"/>
                <a:cs typeface="Times New Roman" panose="02020603050405020304" pitchFamily="18" charset="0"/>
              </a:rPr>
              <a:t> </a:t>
            </a:r>
            <a:r>
              <a:rPr lang="en-US" altLang="ja-JP" sz="4400" b="1" dirty="0">
                <a:latin typeface="Bookman Old Style" panose="02050604050505020204" pitchFamily="18" charset="0"/>
                <a:cs typeface="Times New Roman" panose="02020603050405020304" pitchFamily="18" charset="0"/>
              </a:rPr>
              <a:t>wrong</a:t>
            </a:r>
            <a:r>
              <a:rPr lang="ja-JP" altLang="en-US" sz="4400" b="1" dirty="0">
                <a:latin typeface="Bookman Old Style" panose="02050604050505020204" pitchFamily="18" charset="0"/>
                <a:cs typeface="Times New Roman" panose="02020603050405020304" pitchFamily="18" charset="0"/>
              </a:rPr>
              <a:t> </a:t>
            </a:r>
            <a:r>
              <a:rPr lang="en-US" altLang="ja-JP" sz="4400" b="1" dirty="0">
                <a:latin typeface="Bookman Old Style" panose="02050604050505020204" pitchFamily="18" charset="0"/>
                <a:cs typeface="Times New Roman" panose="02020603050405020304" pitchFamily="18" charset="0"/>
              </a:rPr>
              <a:t>with</a:t>
            </a:r>
            <a:r>
              <a:rPr lang="ja-JP" altLang="en-US" sz="4400" b="1" dirty="0">
                <a:latin typeface="Bookman Old Style" panose="02050604050505020204" pitchFamily="18" charset="0"/>
                <a:cs typeface="Times New Roman" panose="02020603050405020304" pitchFamily="18" charset="0"/>
              </a:rPr>
              <a:t> </a:t>
            </a:r>
            <a:r>
              <a:rPr lang="en-US" altLang="ja-JP" sz="4400" b="1" dirty="0">
                <a:latin typeface="Bookman Old Style" panose="02050604050505020204" pitchFamily="18" charset="0"/>
                <a:cs typeface="Times New Roman" panose="02020603050405020304" pitchFamily="18" charset="0"/>
              </a:rPr>
              <a:t>the </a:t>
            </a:r>
            <a:r>
              <a:rPr kumimoji="1" lang="en-US" altLang="ja-JP" sz="4400" b="1" dirty="0">
                <a:latin typeface="Bookman Old Style" panose="02050604050505020204" pitchFamily="18" charset="0"/>
                <a:cs typeface="Times New Roman" panose="02020603050405020304" pitchFamily="18" charset="0"/>
              </a:rPr>
              <a:t>Fine-Gray hazard?</a:t>
            </a:r>
            <a:endParaRPr kumimoji="1" lang="en-US" altLang="ja-JP" sz="4400" dirty="0">
              <a:latin typeface="Bookman Old Style" panose="0205060405050502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2904984-E628-8834-2695-152B2BF4E707}"/>
                  </a:ext>
                </a:extLst>
              </p:cNvPr>
              <p:cNvSpPr txBox="1"/>
              <p:nvPr/>
            </p:nvSpPr>
            <p:spPr>
              <a:xfrm>
                <a:off x="16619861" y="7450344"/>
                <a:ext cx="11994374" cy="1080424"/>
              </a:xfrm>
              <a:prstGeom prst="rect">
                <a:avLst/>
              </a:prstGeom>
              <a:noFill/>
            </p:spPr>
            <p:txBody>
              <a:bodyPr wrap="none" lIns="0" tIns="0" rIns="0" bIns="0" rtlCol="0">
                <a:spAutoFit/>
              </a:bodyPr>
              <a:lstStyle/>
              <a:p>
                <a14:m>
                  <m:oMath xmlns:m="http://schemas.openxmlformats.org/officeDocument/2006/math">
                    <m:sSup>
                      <m:sSupPr>
                        <m:ctrlPr>
                          <a:rPr kumimoji="1" lang="en-US" altLang="ja-JP" sz="3500" i="1" smtClean="0">
                            <a:latin typeface="Cambria Math" panose="02040503050406030204" pitchFamily="18" charset="0"/>
                          </a:rPr>
                        </m:ctrlPr>
                      </m:sSupPr>
                      <m:e>
                        <m:r>
                          <a:rPr kumimoji="1" lang="ja-JP" altLang="en-US" sz="3500" i="1" smtClean="0">
                            <a:latin typeface="Cambria Math" panose="02040503050406030204" pitchFamily="18" charset="0"/>
                          </a:rPr>
                          <m:t>𝜆</m:t>
                        </m:r>
                      </m:e>
                      <m:sup>
                        <m:r>
                          <a:rPr kumimoji="1" lang="ja-JP" altLang="en-US" sz="3500" i="1" smtClean="0">
                            <a:latin typeface="Cambria Math" panose="02040503050406030204" pitchFamily="18" charset="0"/>
                          </a:rPr>
                          <m:t>𝜙</m:t>
                        </m:r>
                      </m:sup>
                    </m:sSup>
                    <m:d>
                      <m:dPr>
                        <m:ctrlPr>
                          <a:rPr kumimoji="1" lang="en-US" altLang="ja-JP" sz="3500" i="1" smtClean="0">
                            <a:latin typeface="Cambria Math" panose="02040503050406030204" pitchFamily="18" charset="0"/>
                          </a:rPr>
                        </m:ctrlPr>
                      </m:dPr>
                      <m:e>
                        <m:r>
                          <a:rPr kumimoji="1" lang="en-US" altLang="ja-JP" sz="3500" b="0" i="1" smtClean="0">
                            <a:latin typeface="Cambria Math" panose="02040503050406030204" pitchFamily="18" charset="0"/>
                          </a:rPr>
                          <m:t>𝑡</m:t>
                        </m:r>
                      </m:e>
                    </m:d>
                    <m:r>
                      <a:rPr kumimoji="1" lang="en-US" altLang="ja-JP" sz="3500" dirty="0">
                        <a:latin typeface="Cambria Math" panose="02040503050406030204" pitchFamily="18" charset="0"/>
                        <a:ea typeface="Cambria Math" panose="02040503050406030204" pitchFamily="18" charset="0"/>
                      </a:rPr>
                      <m:t>=</m:t>
                    </m:r>
                  </m:oMath>
                </a14:m>
                <a:r>
                  <a:rPr kumimoji="1" lang="en-US" altLang="ja-JP" sz="3500" dirty="0">
                    <a:latin typeface="Times New Roman" panose="02020603050405020304" pitchFamily="18" charset="0"/>
                    <a:cs typeface="Times New Roman" panose="02020603050405020304" pitchFamily="18" charset="0"/>
                  </a:rPr>
                  <a:t> </a:t>
                </a:r>
                <a14:m>
                  <m:oMath xmlns:m="http://schemas.openxmlformats.org/officeDocument/2006/math">
                    <m:func>
                      <m:funcPr>
                        <m:ctrlPr>
                          <a:rPr kumimoji="1" lang="en-US" altLang="ja-JP" sz="3500" i="1" smtClean="0">
                            <a:latin typeface="Cambria Math" panose="02040503050406030204" pitchFamily="18" charset="0"/>
                          </a:rPr>
                        </m:ctrlPr>
                      </m:funcPr>
                      <m:fName>
                        <m:limLow>
                          <m:limLowPr>
                            <m:ctrlPr>
                              <a:rPr kumimoji="1" lang="en-US" altLang="ja-JP" sz="3500" i="1" smtClean="0">
                                <a:latin typeface="Cambria Math" panose="02040503050406030204" pitchFamily="18" charset="0"/>
                              </a:rPr>
                            </m:ctrlPr>
                          </m:limLowPr>
                          <m:e>
                            <m:r>
                              <m:rPr>
                                <m:sty m:val="p"/>
                              </m:rPr>
                              <a:rPr kumimoji="1" lang="en-US" altLang="ja-JP" sz="3500" i="0" smtClean="0">
                                <a:latin typeface="Cambria Math" panose="02040503050406030204" pitchFamily="18" charset="0"/>
                              </a:rPr>
                              <m:t>lim</m:t>
                            </m:r>
                          </m:e>
                          <m:lim>
                            <m:r>
                              <m:rPr>
                                <m:sty m:val="p"/>
                              </m:rPr>
                              <a:rPr kumimoji="1" lang="el-GR" altLang="ja-JP" sz="3500" i="1" smtClean="0">
                                <a:latin typeface="Cambria Math" panose="02040503050406030204" pitchFamily="18" charset="0"/>
                                <a:ea typeface="Cambria Math" panose="02040503050406030204" pitchFamily="18" charset="0"/>
                              </a:rPr>
                              <m:t>Δ</m:t>
                            </m:r>
                            <m:r>
                              <a:rPr kumimoji="1" lang="el-GR" altLang="ja-JP" sz="3500" i="1" smtClean="0">
                                <a:latin typeface="Cambria Math" panose="02040503050406030204" pitchFamily="18" charset="0"/>
                                <a:ea typeface="Cambria Math" panose="02040503050406030204" pitchFamily="18" charset="0"/>
                              </a:rPr>
                              <m:t>⟶0</m:t>
                            </m:r>
                          </m:lim>
                        </m:limLow>
                      </m:fName>
                      <m:e>
                        <m:f>
                          <m:fPr>
                            <m:ctrlPr>
                              <a:rPr kumimoji="1" lang="en-US" altLang="ja-JP" sz="3500" i="1">
                                <a:latin typeface="Cambria Math" panose="02040503050406030204" pitchFamily="18" charset="0"/>
                              </a:rPr>
                            </m:ctrlPr>
                          </m:fPr>
                          <m:num>
                            <m:r>
                              <a:rPr kumimoji="1" lang="en-US" altLang="ja-JP" sz="3500" b="0" i="1" smtClean="0">
                                <a:latin typeface="Cambria Math" panose="02040503050406030204" pitchFamily="18" charset="0"/>
                              </a:rPr>
                              <m:t>𝑃</m:t>
                            </m:r>
                            <m:d>
                              <m:dPr>
                                <m:begChr m:val="{"/>
                                <m:endChr m:val="}"/>
                                <m:ctrlPr>
                                  <a:rPr kumimoji="1" lang="en-US" altLang="ja-JP" sz="3500" b="0" i="1" smtClean="0">
                                    <a:latin typeface="Cambria Math" panose="02040503050406030204" pitchFamily="18" charset="0"/>
                                  </a:rPr>
                                </m:ctrlPr>
                              </m:dPr>
                              <m:e>
                                <m:d>
                                  <m:dPr>
                                    <m:ctrlPr>
                                      <a:rPr kumimoji="1" lang="en-US" altLang="ja-JP" sz="3500" b="0" i="1" smtClean="0">
                                        <a:latin typeface="Cambria Math" panose="02040503050406030204" pitchFamily="18" charset="0"/>
                                      </a:rPr>
                                    </m:ctrlPr>
                                  </m:dPr>
                                  <m:e>
                                    <m:r>
                                      <a:rPr kumimoji="1" lang="en-US" altLang="ja-JP" sz="3500" b="0" i="1" smtClean="0">
                                        <a:latin typeface="Cambria Math" panose="02040503050406030204" pitchFamily="18" charset="0"/>
                                      </a:rPr>
                                      <m:t>𝑡</m:t>
                                    </m:r>
                                    <m:r>
                                      <a:rPr kumimoji="1" lang="en-US" altLang="ja-JP" sz="3500" b="0" i="1" smtClean="0">
                                        <a:latin typeface="Cambria Math" panose="02040503050406030204" pitchFamily="18" charset="0"/>
                                        <a:ea typeface="Cambria Math" panose="02040503050406030204" pitchFamily="18" charset="0"/>
                                      </a:rPr>
                                      <m:t>≤</m:t>
                                    </m:r>
                                    <m:r>
                                      <a:rPr kumimoji="1" lang="en-US" altLang="ja-JP" sz="3500" b="0" i="1" smtClean="0">
                                        <a:latin typeface="Cambria Math" panose="02040503050406030204" pitchFamily="18" charset="0"/>
                                        <a:ea typeface="Cambria Math" panose="02040503050406030204" pitchFamily="18" charset="0"/>
                                      </a:rPr>
                                      <m:t>𝑇</m:t>
                                    </m:r>
                                    <m:r>
                                      <a:rPr kumimoji="1" lang="en-US" altLang="ja-JP" sz="3500" b="0" i="1" smtClean="0">
                                        <a:latin typeface="Cambria Math" panose="02040503050406030204" pitchFamily="18" charset="0"/>
                                        <a:ea typeface="Cambria Math" panose="02040503050406030204" pitchFamily="18" charset="0"/>
                                      </a:rPr>
                                      <m:t>&lt;</m:t>
                                    </m:r>
                                    <m:r>
                                      <a:rPr kumimoji="1" lang="en-US" altLang="ja-JP" sz="3500" b="0" i="1" smtClean="0">
                                        <a:latin typeface="Cambria Math" panose="02040503050406030204" pitchFamily="18" charset="0"/>
                                        <a:ea typeface="Cambria Math" panose="02040503050406030204" pitchFamily="18" charset="0"/>
                                      </a:rPr>
                                      <m:t>𝑡</m:t>
                                    </m:r>
                                    <m:r>
                                      <a:rPr kumimoji="1" lang="en-US" altLang="ja-JP" sz="3500" b="0" i="1" smtClean="0">
                                        <a:latin typeface="Cambria Math" panose="02040503050406030204" pitchFamily="18" charset="0"/>
                                        <a:ea typeface="Cambria Math" panose="02040503050406030204" pitchFamily="18" charset="0"/>
                                      </a:rPr>
                                      <m:t>+</m:t>
                                    </m:r>
                                    <m:r>
                                      <m:rPr>
                                        <m:sty m:val="p"/>
                                      </m:rPr>
                                      <a:rPr kumimoji="1" lang="en-US" altLang="ja-JP" sz="3500" i="1">
                                        <a:latin typeface="Cambria Math" panose="02040503050406030204" pitchFamily="18" charset="0"/>
                                        <a:ea typeface="Cambria Math" panose="02040503050406030204" pitchFamily="18" charset="0"/>
                                      </a:rPr>
                                      <m:t>Δ</m:t>
                                    </m:r>
                                    <m:r>
                                      <a:rPr kumimoji="1" lang="en-US" altLang="ja-JP" sz="3500" b="0" i="1" smtClean="0">
                                        <a:latin typeface="Cambria Math" panose="02040503050406030204" pitchFamily="18" charset="0"/>
                                        <a:ea typeface="Cambria Math" panose="02040503050406030204" pitchFamily="18" charset="0"/>
                                      </a:rPr>
                                      <m:t>, </m:t>
                                    </m:r>
                                    <m:r>
                                      <a:rPr kumimoji="1" lang="en-US" altLang="ja-JP" sz="3500" b="0" i="1" smtClean="0">
                                        <a:latin typeface="Cambria Math" panose="02040503050406030204" pitchFamily="18" charset="0"/>
                                        <a:ea typeface="Cambria Math" panose="02040503050406030204" pitchFamily="18" charset="0"/>
                                      </a:rPr>
                                      <m:t>𝐽</m:t>
                                    </m:r>
                                    <m:r>
                                      <a:rPr kumimoji="1" lang="en-US" altLang="ja-JP" sz="3500" b="0" i="1" smtClean="0">
                                        <a:latin typeface="Cambria Math" panose="02040503050406030204" pitchFamily="18" charset="0"/>
                                        <a:ea typeface="Cambria Math" panose="02040503050406030204" pitchFamily="18" charset="0"/>
                                      </a:rPr>
                                      <m:t>=1</m:t>
                                    </m:r>
                                  </m:e>
                                </m:d>
                              </m:e>
                              <m:e>
                                <m:d>
                                  <m:dPr>
                                    <m:ctrlPr>
                                      <a:rPr kumimoji="1" lang="en-US" altLang="ja-JP" sz="3500" b="0" i="1" smtClean="0">
                                        <a:latin typeface="Cambria Math" panose="02040503050406030204" pitchFamily="18" charset="0"/>
                                      </a:rPr>
                                    </m:ctrlPr>
                                  </m:dPr>
                                  <m:e>
                                    <m:r>
                                      <a:rPr kumimoji="1" lang="en-US" altLang="ja-JP" sz="3500" i="1">
                                        <a:latin typeface="Cambria Math" panose="02040503050406030204" pitchFamily="18" charset="0"/>
                                      </a:rPr>
                                      <m:t>𝑡</m:t>
                                    </m:r>
                                    <m:r>
                                      <a:rPr kumimoji="1" lang="en-US" altLang="ja-JP" sz="3500" i="1">
                                        <a:latin typeface="Cambria Math" panose="02040503050406030204" pitchFamily="18" charset="0"/>
                                        <a:ea typeface="Cambria Math" panose="02040503050406030204" pitchFamily="18" charset="0"/>
                                      </a:rPr>
                                      <m:t>≤</m:t>
                                    </m:r>
                                    <m:r>
                                      <a:rPr kumimoji="1" lang="en-US" altLang="ja-JP" sz="3500" i="1">
                                        <a:latin typeface="Cambria Math" panose="02040503050406030204" pitchFamily="18" charset="0"/>
                                        <a:ea typeface="Cambria Math" panose="02040503050406030204" pitchFamily="18" charset="0"/>
                                      </a:rPr>
                                      <m:t>𝑇</m:t>
                                    </m:r>
                                  </m:e>
                                </m:d>
                                <m:r>
                                  <a:rPr kumimoji="1" lang="en-US" altLang="ja-JP" sz="3500" b="0" i="1" smtClean="0">
                                    <a:latin typeface="Cambria Math" panose="02040503050406030204" pitchFamily="18" charset="0"/>
                                    <a:ea typeface="Cambria Math" panose="02040503050406030204" pitchFamily="18" charset="0"/>
                                  </a:rPr>
                                  <m:t>⋃</m:t>
                                </m:r>
                                <m:d>
                                  <m:dPr>
                                    <m:ctrlPr>
                                      <a:rPr kumimoji="1" lang="en-US" altLang="ja-JP" sz="3500" b="0" i="1" smtClean="0">
                                        <a:latin typeface="Cambria Math" panose="02040503050406030204" pitchFamily="18" charset="0"/>
                                        <a:ea typeface="Cambria Math" panose="02040503050406030204" pitchFamily="18" charset="0"/>
                                      </a:rPr>
                                    </m:ctrlPr>
                                  </m:dPr>
                                  <m:e>
                                    <m:r>
                                      <a:rPr kumimoji="1" lang="en-US" altLang="ja-JP" sz="3500" b="0" i="1" smtClean="0">
                                        <a:latin typeface="Cambria Math" panose="02040503050406030204" pitchFamily="18" charset="0"/>
                                        <a:ea typeface="Cambria Math" panose="02040503050406030204" pitchFamily="18" charset="0"/>
                                      </a:rPr>
                                      <m:t>𝑇</m:t>
                                    </m:r>
                                    <m:r>
                                      <a:rPr kumimoji="1" lang="en-US" altLang="ja-JP" sz="3500" i="1">
                                        <a:latin typeface="Cambria Math" panose="02040503050406030204" pitchFamily="18" charset="0"/>
                                        <a:ea typeface="Cambria Math" panose="02040503050406030204" pitchFamily="18" charset="0"/>
                                      </a:rPr>
                                      <m:t>≤</m:t>
                                    </m:r>
                                    <m:r>
                                      <a:rPr kumimoji="1" lang="en-US" altLang="ja-JP" sz="3500" b="0" i="1" smtClean="0">
                                        <a:latin typeface="Cambria Math" panose="02040503050406030204" pitchFamily="18" charset="0"/>
                                        <a:ea typeface="Cambria Math" panose="02040503050406030204" pitchFamily="18" charset="0"/>
                                      </a:rPr>
                                      <m:t>𝑡</m:t>
                                    </m:r>
                                    <m:r>
                                      <a:rPr kumimoji="1" lang="en-US" altLang="ja-JP" sz="3500" b="0" i="1" smtClean="0">
                                        <a:latin typeface="Cambria Math" panose="02040503050406030204" pitchFamily="18" charset="0"/>
                                        <a:ea typeface="Cambria Math" panose="02040503050406030204" pitchFamily="18" charset="0"/>
                                      </a:rPr>
                                      <m:t>, </m:t>
                                    </m:r>
                                    <m:r>
                                      <a:rPr kumimoji="1" lang="en-US" altLang="ja-JP" sz="3500" b="0" i="1" smtClean="0">
                                        <a:latin typeface="Cambria Math" panose="02040503050406030204" pitchFamily="18" charset="0"/>
                                        <a:ea typeface="Cambria Math" panose="02040503050406030204" pitchFamily="18" charset="0"/>
                                      </a:rPr>
                                      <m:t>𝐽</m:t>
                                    </m:r>
                                    <m:r>
                                      <a:rPr kumimoji="1" lang="en-US" altLang="ja-JP" sz="3500" b="0" i="1" smtClean="0">
                                        <a:latin typeface="Cambria Math" panose="02040503050406030204" pitchFamily="18" charset="0"/>
                                        <a:ea typeface="Cambria Math" panose="02040503050406030204" pitchFamily="18" charset="0"/>
                                      </a:rPr>
                                      <m:t>=2</m:t>
                                    </m:r>
                                  </m:e>
                                </m:d>
                              </m:e>
                            </m:d>
                          </m:num>
                          <m:den>
                            <m:r>
                              <m:rPr>
                                <m:sty m:val="p"/>
                              </m:rPr>
                              <a:rPr kumimoji="1" lang="en-US" altLang="ja-JP" sz="3500" i="1" smtClean="0">
                                <a:latin typeface="Cambria Math" panose="02040503050406030204" pitchFamily="18" charset="0"/>
                                <a:ea typeface="Cambria Math" panose="02040503050406030204" pitchFamily="18" charset="0"/>
                              </a:rPr>
                              <m:t>Δ</m:t>
                            </m:r>
                          </m:den>
                        </m:f>
                      </m:e>
                    </m:func>
                  </m:oMath>
                </a14:m>
                <a:endParaRPr kumimoji="1" lang="ja-JP" altLang="en-US" sz="3500" dirty="0">
                  <a:latin typeface="Times New Roman" panose="02020603050405020304" pitchFamily="18" charset="0"/>
                  <a:cs typeface="Times New Roman" panose="02020603050405020304" pitchFamily="18" charset="0"/>
                </a:endParaRPr>
              </a:p>
            </p:txBody>
          </p:sp>
        </mc:Choice>
        <mc:Fallback xmlns="">
          <p:sp>
            <p:nvSpPr>
              <p:cNvPr id="93" name="テキスト ボックス 92">
                <a:extLst>
                  <a:ext uri="{FF2B5EF4-FFF2-40B4-BE49-F238E27FC236}">
                    <a16:creationId xmlns:a16="http://schemas.microsoft.com/office/drawing/2014/main" id="{D2904984-E628-8834-2695-152B2BF4E707}"/>
                  </a:ext>
                </a:extLst>
              </p:cNvPr>
              <p:cNvSpPr txBox="1">
                <a:spLocks noRot="1" noChangeAspect="1" noMove="1" noResize="1" noEditPoints="1" noAdjustHandles="1" noChangeArrowheads="1" noChangeShapeType="1" noTextEdit="1"/>
              </p:cNvSpPr>
              <p:nvPr/>
            </p:nvSpPr>
            <p:spPr>
              <a:xfrm>
                <a:off x="16619861" y="7450344"/>
                <a:ext cx="11994374" cy="1080424"/>
              </a:xfrm>
              <a:prstGeom prst="rect">
                <a:avLst/>
              </a:prstGeom>
              <a:blipFill>
                <a:blip r:embed="rId12"/>
                <a:stretch>
                  <a:fillRect/>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C7577617-065C-30DF-0D5D-1522844C2A4E}"/>
              </a:ext>
            </a:extLst>
          </p:cNvPr>
          <p:cNvSpPr txBox="1"/>
          <p:nvPr/>
        </p:nvSpPr>
        <p:spPr>
          <a:xfrm>
            <a:off x="15758235" y="12759457"/>
            <a:ext cx="14199440" cy="5078313"/>
          </a:xfrm>
          <a:prstGeom prst="rect">
            <a:avLst/>
          </a:prstGeom>
          <a:noFill/>
        </p:spPr>
        <p:txBody>
          <a:bodyPr wrap="square" rtlCol="0">
            <a:spAutoFit/>
          </a:bodyPr>
          <a:lstStyle/>
          <a:p>
            <a:r>
              <a:rPr kumimoji="1" lang="en-US" altLang="ja-JP" sz="3600" dirty="0">
                <a:latin typeface="Times New Roman" panose="02020603050405020304" pitchFamily="18" charset="0"/>
                <a:cs typeface="Times New Roman" panose="02020603050405020304" pitchFamily="18" charset="0"/>
              </a:rPr>
              <a:t>    The most basic requirement for the hazard is that it should be independent of the distribution of independent censoring. </a:t>
            </a:r>
            <a:r>
              <a:rPr lang="en-US" altLang="ja-JP" sz="3600" dirty="0">
                <a:latin typeface="Times New Roman" panose="02020603050405020304" pitchFamily="18" charset="0"/>
                <a:cs typeface="Times New Roman" panose="02020603050405020304" pitchFamily="18" charset="0"/>
              </a:rPr>
              <a:t>H</a:t>
            </a:r>
            <a:r>
              <a:rPr kumimoji="1" lang="en-US" altLang="ja-JP" sz="3600" dirty="0">
                <a:latin typeface="Times New Roman" panose="02020603050405020304" pitchFamily="18" charset="0"/>
                <a:cs typeface="Times New Roman" panose="02020603050405020304" pitchFamily="18" charset="0"/>
              </a:rPr>
              <a:t>owever, the Fine-Gray hazard</a:t>
            </a:r>
            <a:r>
              <a:rPr kumimoji="1" lang="ja-JP" altLang="en-US" sz="3600" dirty="0">
                <a:latin typeface="Times New Roman" panose="02020603050405020304" pitchFamily="18" charset="0"/>
                <a:cs typeface="Times New Roman" panose="02020603050405020304" pitchFamily="18" charset="0"/>
              </a:rPr>
              <a:t>　</a:t>
            </a:r>
            <a:r>
              <a:rPr kumimoji="1" lang="en-US" altLang="ja-JP" sz="3600" dirty="0">
                <a:latin typeface="Times New Roman" panose="02020603050405020304" pitchFamily="18" charset="0"/>
                <a:cs typeface="Times New Roman" panose="02020603050405020304" pitchFamily="18" charset="0"/>
              </a:rPr>
              <a:t>does depend on the distribution of independent censoring. </a:t>
            </a:r>
          </a:p>
          <a:p>
            <a:r>
              <a:rPr kumimoji="1" lang="en-US" altLang="ja-JP" sz="3600" dirty="0">
                <a:latin typeface="Times New Roman" panose="02020603050405020304" pitchFamily="18" charset="0"/>
                <a:cs typeface="Times New Roman" panose="02020603050405020304" pitchFamily="18" charset="0"/>
              </a:rPr>
              <a:t>    We have found a fatal gap in the mathematical proof to prove “the hazard is independent of independent censoring” in Fine and Gray (1999). Censoring was incorrectly modeled in the proof. The incorrect censoring model will be referred to as</a:t>
            </a:r>
            <a:r>
              <a:rPr lang="en-US" altLang="ja-JP" sz="3600" dirty="0">
                <a:latin typeface="Times New Roman" panose="02020603050405020304" pitchFamily="18" charset="0"/>
                <a:cs typeface="Times New Roman" panose="02020603050405020304" pitchFamily="18" charset="0"/>
              </a:rPr>
              <a:t> “</a:t>
            </a:r>
            <a:r>
              <a:rPr kumimoji="1" lang="en-US" altLang="ja-JP" sz="3600" dirty="0">
                <a:solidFill>
                  <a:srgbClr val="00B050"/>
                </a:solidFill>
                <a:latin typeface="Times New Roman" panose="02020603050405020304" pitchFamily="18" charset="0"/>
                <a:cs typeface="Times New Roman" panose="02020603050405020304" pitchFamily="18" charset="0"/>
              </a:rPr>
              <a:t>Fine-Gary hazard in the Proof</a:t>
            </a:r>
            <a:r>
              <a:rPr kumimoji="1" lang="en-US" altLang="ja-JP" sz="3600" dirty="0">
                <a:latin typeface="Times New Roman" panose="02020603050405020304" pitchFamily="18" charset="0"/>
                <a:cs typeface="Times New Roman" panose="02020603050405020304" pitchFamily="18" charset="0"/>
              </a:rPr>
              <a:t>”, w</a:t>
            </a:r>
            <a:r>
              <a:rPr lang="en-US" altLang="ja-JP" sz="3600" dirty="0">
                <a:latin typeface="Times New Roman" panose="02020603050405020304" pitchFamily="18" charset="0"/>
                <a:cs typeface="Times New Roman" panose="02020603050405020304" pitchFamily="18" charset="0"/>
              </a:rPr>
              <a:t>hilst correct censoring model as “</a:t>
            </a:r>
            <a:r>
              <a:rPr lang="en-US" altLang="ja-JP" sz="3600" dirty="0">
                <a:solidFill>
                  <a:schemeClr val="accent2"/>
                </a:solidFill>
                <a:latin typeface="Times New Roman" panose="02020603050405020304" pitchFamily="18" charset="0"/>
                <a:cs typeface="Times New Roman" panose="02020603050405020304" pitchFamily="18" charset="0"/>
              </a:rPr>
              <a:t>Fine-Gray hazard as Defined</a:t>
            </a:r>
            <a:r>
              <a:rPr lang="en-US" altLang="ja-JP" sz="3600" dirty="0">
                <a:latin typeface="Times New Roman" panose="02020603050405020304" pitchFamily="18" charset="0"/>
                <a:cs typeface="Times New Roman" panose="02020603050405020304" pitchFamily="18" charset="0"/>
              </a:rPr>
              <a:t>” in the following</a:t>
            </a:r>
            <a:r>
              <a:rPr kumimoji="1" lang="en-US" altLang="ja-JP" sz="3600" dirty="0">
                <a:latin typeface="Times New Roman" panose="02020603050405020304" pitchFamily="18" charset="0"/>
                <a:cs typeface="Times New Roman" panose="02020603050405020304" pitchFamily="18" charset="0"/>
              </a:rPr>
              <a:t> simulation. </a:t>
            </a:r>
          </a:p>
        </p:txBody>
      </p:sp>
      <p:sp>
        <p:nvSpPr>
          <p:cNvPr id="95" name="テキスト ボックス 94">
            <a:extLst>
              <a:ext uri="{FF2B5EF4-FFF2-40B4-BE49-F238E27FC236}">
                <a16:creationId xmlns:a16="http://schemas.microsoft.com/office/drawing/2014/main" id="{1C2D3FFC-E729-7C86-8DBF-99A146B07E8E}"/>
              </a:ext>
            </a:extLst>
          </p:cNvPr>
          <p:cNvSpPr txBox="1"/>
          <p:nvPr/>
        </p:nvSpPr>
        <p:spPr>
          <a:xfrm>
            <a:off x="15149512" y="11159843"/>
            <a:ext cx="14948738" cy="1446550"/>
          </a:xfrm>
          <a:prstGeom prst="rect">
            <a:avLst/>
          </a:prstGeom>
          <a:noFill/>
        </p:spPr>
        <p:txBody>
          <a:bodyPr wrap="square">
            <a:spAutoFit/>
          </a:bodyPr>
          <a:lstStyle/>
          <a:p>
            <a:pPr algn="ctr"/>
            <a:r>
              <a:rPr kumimoji="1" lang="en-US" altLang="ja-JP" sz="4400" b="1" dirty="0">
                <a:latin typeface="Bookman Old Style" panose="02050604050505020204" pitchFamily="18" charset="0"/>
                <a:cs typeface="Times New Roman" panose="02020603050405020304" pitchFamily="18" charset="0"/>
              </a:rPr>
              <a:t>Fine-Gray hazard depends on </a:t>
            </a:r>
          </a:p>
          <a:p>
            <a:pPr algn="ctr"/>
            <a:r>
              <a:rPr kumimoji="1" lang="en-US" altLang="ja-JP" sz="4400" b="1" dirty="0">
                <a:latin typeface="Bookman Old Style" panose="02050604050505020204" pitchFamily="18" charset="0"/>
                <a:cs typeface="Times New Roman" panose="02020603050405020304" pitchFamily="18" charset="0"/>
              </a:rPr>
              <a:t>independent censoring</a:t>
            </a:r>
            <a:endParaRPr kumimoji="1" lang="en-US" altLang="ja-JP" sz="4400" dirty="0">
              <a:latin typeface="Bookman Old Style" panose="020506040505050202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A4A96768-94C9-58EC-5685-CE8F05668C91}"/>
              </a:ext>
            </a:extLst>
          </p:cNvPr>
          <p:cNvSpPr txBox="1"/>
          <p:nvPr/>
        </p:nvSpPr>
        <p:spPr>
          <a:xfrm>
            <a:off x="16443559" y="18512888"/>
            <a:ext cx="13031510" cy="1323439"/>
          </a:xfrm>
          <a:prstGeom prst="rect">
            <a:avLst/>
          </a:prstGeom>
          <a:noFill/>
        </p:spPr>
        <p:txBody>
          <a:bodyPr wrap="square" rtlCol="0">
            <a:spAutoFit/>
          </a:bodyPr>
          <a:lstStyle/>
          <a:p>
            <a:pPr algn="ctr"/>
            <a:r>
              <a:rPr lang="en-US" altLang="ja-JP" sz="4000" b="1" kern="100" dirty="0">
                <a:effectLst/>
                <a:latin typeface="Bookman Old Style" panose="02050604050505020204" pitchFamily="18" charset="0"/>
                <a:ea typeface="ＭＳ 明朝" panose="02020609040205080304" pitchFamily="17" charset="-128"/>
              </a:rPr>
              <a:t>Numerical study to examine</a:t>
            </a:r>
          </a:p>
          <a:p>
            <a:pPr algn="ctr"/>
            <a:r>
              <a:rPr lang="en-US" altLang="ja-JP" sz="4000" b="1" kern="100" dirty="0">
                <a:effectLst/>
                <a:latin typeface="Bookman Old Style" panose="02050604050505020204" pitchFamily="18" charset="0"/>
                <a:ea typeface="ＭＳ 明朝" panose="02020609040205080304" pitchFamily="17" charset="-128"/>
              </a:rPr>
              <a:t>dependency of censoring on </a:t>
            </a:r>
            <a:r>
              <a:rPr kumimoji="1" lang="en-US" altLang="ja-JP" sz="4000" b="1" dirty="0">
                <a:latin typeface="Bookman Old Style" panose="02050604050505020204" pitchFamily="18" charset="0"/>
                <a:cs typeface="Times New Roman" panose="02020603050405020304" pitchFamily="18" charset="0"/>
              </a:rPr>
              <a:t>Fine-Gray hazard</a:t>
            </a:r>
            <a:endParaRPr kumimoji="1" lang="ja-JP" altLang="en-US" sz="4000" b="1" dirty="0">
              <a:latin typeface="Bookman Old Style" panose="02050604050505020204" pitchFamily="18" charset="0"/>
            </a:endParaRPr>
          </a:p>
        </p:txBody>
      </p:sp>
      <p:sp>
        <p:nvSpPr>
          <p:cNvPr id="98" name="テキスト ボックス 97">
            <a:extLst>
              <a:ext uri="{FF2B5EF4-FFF2-40B4-BE49-F238E27FC236}">
                <a16:creationId xmlns:a16="http://schemas.microsoft.com/office/drawing/2014/main" id="{83995452-B275-6D40-8E77-7D4CF25CBA76}"/>
              </a:ext>
            </a:extLst>
          </p:cNvPr>
          <p:cNvSpPr txBox="1"/>
          <p:nvPr/>
        </p:nvSpPr>
        <p:spPr>
          <a:xfrm>
            <a:off x="17003703" y="20171297"/>
            <a:ext cx="11775694" cy="3002553"/>
          </a:xfrm>
          <a:prstGeom prst="rect">
            <a:avLst/>
          </a:prstGeom>
          <a:noFill/>
        </p:spPr>
        <p:txBody>
          <a:bodyPr wrap="square" rtlCol="0">
            <a:spAutoFit/>
          </a:bodyPr>
          <a:lstStyle/>
          <a:p>
            <a:pPr>
              <a:lnSpc>
                <a:spcPts val="4600"/>
              </a:lnSpc>
            </a:pP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F</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ailure times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and censoring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C</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are generated as follows: Let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X</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Y</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and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Z</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denote</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(0,1)-uniform random variables. </a:t>
            </a:r>
          </a:p>
          <a:p>
            <a:pPr marL="571500" indent="-571500">
              <a:lnSpc>
                <a:spcPts val="4600"/>
              </a:lnSpc>
              <a:buFont typeface="Wingdings" panose="05000000000000000000" pitchFamily="2" charset="2"/>
              <a:buChar char="Ø"/>
            </a:pP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Define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=80</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X</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+20</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Y</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and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=20</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X</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+80</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Y</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i="1" kern="100" dirty="0" err="1">
                <a:effectLst/>
                <a:latin typeface="Times New Roman" panose="02020603050405020304" pitchFamily="18" charset="0"/>
                <a:ea typeface="ＭＳ 明朝" panose="02020609040205080304" pitchFamily="17" charset="-128"/>
                <a:cs typeface="Times New Roman" panose="02020603050405020304" pitchFamily="18" charset="0"/>
              </a:rPr>
              <a:t>Corr</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T</a:t>
            </a:r>
            <a:r>
              <a:rPr lang="en-US" altLang="ja-JP" sz="3600" kern="100" baseline="-250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)=0.5.</a:t>
            </a:r>
          </a:p>
          <a:p>
            <a:pPr marL="571500" indent="-571500">
              <a:lnSpc>
                <a:spcPts val="4600"/>
              </a:lnSpc>
              <a:buFont typeface="Wingdings" panose="05000000000000000000" pitchFamily="2" charset="2"/>
              <a:buChar char="Ø"/>
            </a:pP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C</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is either 100</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Z</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or 20+60</a:t>
            </a:r>
            <a:r>
              <a:rPr lang="en-US" altLang="ja-JP" sz="3600" i="1" kern="100" dirty="0">
                <a:effectLst/>
                <a:latin typeface="Times New Roman" panose="02020603050405020304" pitchFamily="18" charset="0"/>
                <a:ea typeface="ＭＳ 明朝" panose="02020609040205080304" pitchFamily="17" charset="-128"/>
                <a:cs typeface="Times New Roman" panose="02020603050405020304" pitchFamily="18" charset="0"/>
              </a:rPr>
              <a:t>Z</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  </a:t>
            </a:r>
          </a:p>
          <a:p>
            <a:pPr>
              <a:lnSpc>
                <a:spcPts val="4600"/>
              </a:lnSpc>
            </a:pPr>
            <a:r>
              <a:rPr lang="en-US" altLang="ja-JP" sz="3600" kern="100" dirty="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3600" kern="100" dirty="0">
                <a:effectLst/>
                <a:latin typeface="Times New Roman" panose="02020603050405020304" pitchFamily="18" charset="0"/>
                <a:ea typeface="ＭＳ 明朝" panose="02020609040205080304" pitchFamily="17" charset="-128"/>
                <a:cs typeface="Times New Roman" panose="02020603050405020304" pitchFamily="18" charset="0"/>
              </a:rPr>
              <a:t>The latter is more centralized than the former. </a:t>
            </a:r>
            <a:endParaRPr lang="ja-JP" altLang="ja-JP" sz="36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B096653D-921A-FC0F-59F8-9EBB99D37D98}"/>
              </a:ext>
            </a:extLst>
          </p:cNvPr>
          <p:cNvSpPr txBox="1"/>
          <p:nvPr/>
        </p:nvSpPr>
        <p:spPr>
          <a:xfrm>
            <a:off x="3733800" y="21023580"/>
            <a:ext cx="1691640" cy="584775"/>
          </a:xfrm>
          <a:prstGeom prst="rect">
            <a:avLst/>
          </a:prstGeom>
          <a:noFill/>
        </p:spPr>
        <p:txBody>
          <a:bodyPr wrap="square" rtlCol="0">
            <a:spAutoFit/>
          </a:bodyPr>
          <a:lstStyle/>
          <a:p>
            <a:r>
              <a:rPr kumimoji="1" lang="en-US" altLang="ja-JP" sz="3200" dirty="0">
                <a:solidFill>
                  <a:srgbClr val="C00000"/>
                </a:solidFill>
              </a:rPr>
              <a:t>crossing</a:t>
            </a:r>
            <a:endParaRPr kumimoji="1" lang="ja-JP" altLang="en-US" sz="3200" dirty="0">
              <a:solidFill>
                <a:srgbClr val="C00000"/>
              </a:solidFill>
            </a:endParaRPr>
          </a:p>
        </p:txBody>
      </p:sp>
      <p:sp>
        <p:nvSpPr>
          <p:cNvPr id="18" name="テキスト ボックス 1">
            <a:extLst>
              <a:ext uri="{FF2B5EF4-FFF2-40B4-BE49-F238E27FC236}">
                <a16:creationId xmlns:a16="http://schemas.microsoft.com/office/drawing/2014/main" id="{A8463976-51AC-4C83-1CF3-0AD3296BF497}"/>
              </a:ext>
            </a:extLst>
          </p:cNvPr>
          <p:cNvSpPr txBox="1"/>
          <p:nvPr/>
        </p:nvSpPr>
        <p:spPr>
          <a:xfrm>
            <a:off x="4345636" y="24686947"/>
            <a:ext cx="2845270" cy="143307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fontAlgn="ctr"/>
            <a:r>
              <a:rPr kumimoji="1" lang="en-US" altLang="ja-JP" sz="2800" b="1" kern="1200" dirty="0">
                <a:solidFill>
                  <a:srgbClr val="000000"/>
                </a:solidFill>
                <a:latin typeface="Symbol" panose="05050102010706020507" pitchFamily="18" charset="2"/>
                <a:ea typeface="游ゴシック" panose="020B0400000000000000" pitchFamily="50" charset="-128"/>
              </a:rPr>
              <a:t>l</a:t>
            </a:r>
            <a:r>
              <a:rPr kumimoji="1" lang="en-US" altLang="ja-JP" sz="2800" b="1" kern="1200" baseline="-25000" dirty="0">
                <a:solidFill>
                  <a:srgbClr val="000000"/>
                </a:solidFill>
                <a:latin typeface="Symbol" panose="05050102010706020507" pitchFamily="18" charset="2"/>
                <a:ea typeface="游ゴシック" panose="020B0400000000000000" pitchFamily="50" charset="-128"/>
              </a:rPr>
              <a:t>11 </a:t>
            </a:r>
            <a:r>
              <a:rPr kumimoji="1" lang="en-US" altLang="ja-JP" sz="2800" b="1" kern="1200" dirty="0">
                <a:solidFill>
                  <a:srgbClr val="000000"/>
                </a:solidFill>
                <a:latin typeface="Symbol" panose="05050102010706020507" pitchFamily="18" charset="2"/>
                <a:ea typeface="游ゴシック" panose="020B0400000000000000" pitchFamily="50" charset="-128"/>
              </a:rPr>
              <a:t>= 3</a:t>
            </a:r>
            <a:r>
              <a:rPr lang="ja-JP" altLang="en-US" sz="2800" b="1" dirty="0">
                <a:latin typeface="Symbol" panose="05050102010706020507" pitchFamily="18" charset="2"/>
              </a:rPr>
              <a:t>　</a:t>
            </a:r>
            <a:r>
              <a:rPr kumimoji="1" lang="en-US" altLang="ja-JP" sz="2800" b="1" kern="1200" dirty="0">
                <a:solidFill>
                  <a:srgbClr val="000000"/>
                </a:solidFill>
                <a:latin typeface="Symbol" panose="05050102010706020507" pitchFamily="18" charset="2"/>
                <a:ea typeface="游ゴシック" panose="020B0400000000000000" pitchFamily="50" charset="-128"/>
              </a:rPr>
              <a:t>l</a:t>
            </a:r>
            <a:r>
              <a:rPr kumimoji="1" lang="en-US" altLang="ja-JP" sz="2800" b="1" kern="1200" baseline="-25000" dirty="0">
                <a:solidFill>
                  <a:srgbClr val="000000"/>
                </a:solidFill>
                <a:latin typeface="Symbol" panose="05050102010706020507" pitchFamily="18" charset="2"/>
                <a:ea typeface="游ゴシック" panose="020B0400000000000000" pitchFamily="50" charset="-128"/>
              </a:rPr>
              <a:t>21 </a:t>
            </a:r>
            <a:r>
              <a:rPr kumimoji="1" lang="en-US" altLang="ja-JP" sz="2800" b="1" kern="1200" dirty="0">
                <a:solidFill>
                  <a:srgbClr val="000000"/>
                </a:solidFill>
                <a:latin typeface="Symbol" panose="05050102010706020507" pitchFamily="18" charset="2"/>
                <a:ea typeface="游ゴシック" panose="020B0400000000000000" pitchFamily="50" charset="-128"/>
              </a:rPr>
              <a:t>= 3</a:t>
            </a:r>
            <a:endParaRPr lang="ja-JP" altLang="ja-JP" sz="2800" b="1" dirty="0">
              <a:latin typeface="Symbol" panose="05050102010706020507" pitchFamily="18" charset="2"/>
            </a:endParaRPr>
          </a:p>
          <a:p>
            <a:pPr algn="ctr" rtl="0" fontAlgn="ctr"/>
            <a:r>
              <a:rPr kumimoji="1" lang="en-US" altLang="ja-JP" sz="2800" b="1" kern="1200" dirty="0">
                <a:solidFill>
                  <a:srgbClr val="000000"/>
                </a:solidFill>
                <a:latin typeface="Symbol" panose="05050102010706020507" pitchFamily="18" charset="2"/>
                <a:ea typeface="游ゴシック" panose="020B0400000000000000" pitchFamily="50" charset="-128"/>
              </a:rPr>
              <a:t>l</a:t>
            </a:r>
            <a:r>
              <a:rPr kumimoji="1" lang="en-US" altLang="ja-JP" sz="2800" b="1" kern="1200" baseline="-25000" dirty="0">
                <a:solidFill>
                  <a:srgbClr val="000000"/>
                </a:solidFill>
                <a:latin typeface="Symbol" panose="05050102010706020507" pitchFamily="18" charset="2"/>
                <a:ea typeface="游ゴシック" panose="020B0400000000000000" pitchFamily="50" charset="-128"/>
              </a:rPr>
              <a:t>12 </a:t>
            </a:r>
            <a:r>
              <a:rPr kumimoji="1" lang="en-US" altLang="ja-JP" sz="2800" b="1" kern="1200" dirty="0">
                <a:solidFill>
                  <a:srgbClr val="000000"/>
                </a:solidFill>
                <a:latin typeface="Symbol" panose="05050102010706020507" pitchFamily="18" charset="2"/>
                <a:ea typeface="游ゴシック" panose="020B0400000000000000" pitchFamily="50" charset="-128"/>
              </a:rPr>
              <a:t>= 2</a:t>
            </a:r>
            <a:r>
              <a:rPr lang="ja-JP" altLang="en-US" sz="2800" b="1" dirty="0">
                <a:latin typeface="Symbol" panose="05050102010706020507" pitchFamily="18" charset="2"/>
              </a:rPr>
              <a:t>　</a:t>
            </a:r>
            <a:r>
              <a:rPr kumimoji="1" lang="en-US" altLang="ja-JP" sz="2800" b="1" kern="1200" dirty="0">
                <a:solidFill>
                  <a:srgbClr val="000000"/>
                </a:solidFill>
                <a:latin typeface="Symbol" panose="05050102010706020507" pitchFamily="18" charset="2"/>
                <a:ea typeface="游ゴシック" panose="020B0400000000000000" pitchFamily="50" charset="-128"/>
              </a:rPr>
              <a:t>l</a:t>
            </a:r>
            <a:r>
              <a:rPr kumimoji="1" lang="en-US" altLang="ja-JP" sz="2800" b="1" kern="1200" baseline="-25000" dirty="0">
                <a:solidFill>
                  <a:srgbClr val="000000"/>
                </a:solidFill>
                <a:latin typeface="Symbol" panose="05050102010706020507" pitchFamily="18" charset="2"/>
                <a:ea typeface="游ゴシック" panose="020B0400000000000000" pitchFamily="50" charset="-128"/>
              </a:rPr>
              <a:t>22 </a:t>
            </a:r>
            <a:r>
              <a:rPr kumimoji="1" lang="en-US" altLang="ja-JP" sz="2800" b="1" kern="1200" dirty="0">
                <a:solidFill>
                  <a:srgbClr val="000000"/>
                </a:solidFill>
                <a:latin typeface="Symbol" panose="05050102010706020507" pitchFamily="18" charset="2"/>
                <a:ea typeface="游ゴシック" panose="020B0400000000000000" pitchFamily="50" charset="-128"/>
              </a:rPr>
              <a:t>= 1</a:t>
            </a:r>
            <a:endParaRPr lang="ja-JP" altLang="ja-JP" sz="2800" b="1" dirty="0">
              <a:latin typeface="Symbol" panose="05050102010706020507" pitchFamily="18" charset="2"/>
            </a:endParaRPr>
          </a:p>
          <a:p>
            <a:pPr algn="ctr" rtl="0" fontAlgn="ctr"/>
            <a:r>
              <a:rPr kumimoji="1" lang="en-US" altLang="ja-JP" sz="2800" b="1" kern="1200" dirty="0">
                <a:solidFill>
                  <a:srgbClr val="000000"/>
                </a:solidFill>
                <a:latin typeface="Symbol" panose="05050102010706020507" pitchFamily="18" charset="2"/>
                <a:ea typeface="游ゴシック" panose="020B0400000000000000" pitchFamily="50" charset="-128"/>
              </a:rPr>
              <a:t>l</a:t>
            </a:r>
            <a:r>
              <a:rPr kumimoji="1" lang="en-US" altLang="ja-JP" sz="2800" b="1" baseline="-25000" dirty="0">
                <a:solidFill>
                  <a:srgbClr val="000000"/>
                </a:solidFill>
                <a:latin typeface="Symbol" panose="05050102010706020507" pitchFamily="18" charset="2"/>
                <a:ea typeface="游ゴシック" panose="020B0400000000000000" pitchFamily="50" charset="-128"/>
              </a:rPr>
              <a:t>13</a:t>
            </a:r>
            <a:r>
              <a:rPr kumimoji="1" lang="en-US" altLang="ja-JP" sz="2800" b="1" kern="1200" baseline="-25000" dirty="0">
                <a:solidFill>
                  <a:srgbClr val="000000"/>
                </a:solidFill>
                <a:latin typeface="Symbol" panose="05050102010706020507" pitchFamily="18" charset="2"/>
                <a:ea typeface="游ゴシック" panose="020B0400000000000000" pitchFamily="50" charset="-128"/>
              </a:rPr>
              <a:t> </a:t>
            </a:r>
            <a:r>
              <a:rPr kumimoji="1" lang="en-US" altLang="ja-JP" sz="2800" b="1" kern="1200" dirty="0">
                <a:solidFill>
                  <a:srgbClr val="000000"/>
                </a:solidFill>
                <a:latin typeface="Symbol" panose="05050102010706020507" pitchFamily="18" charset="2"/>
                <a:ea typeface="游ゴシック" panose="020B0400000000000000" pitchFamily="50" charset="-128"/>
              </a:rPr>
              <a:t>= 2</a:t>
            </a:r>
            <a:r>
              <a:rPr lang="ja-JP" altLang="en-US" sz="2800" b="1" dirty="0">
                <a:latin typeface="Symbol" panose="05050102010706020507" pitchFamily="18" charset="2"/>
              </a:rPr>
              <a:t>　</a:t>
            </a:r>
            <a:r>
              <a:rPr kumimoji="1" lang="en-US" altLang="ja-JP" sz="2800" b="1" kern="1200" dirty="0">
                <a:solidFill>
                  <a:srgbClr val="000000"/>
                </a:solidFill>
                <a:latin typeface="Symbol" panose="05050102010706020507" pitchFamily="18" charset="2"/>
                <a:ea typeface="游ゴシック" panose="020B0400000000000000" pitchFamily="50" charset="-128"/>
              </a:rPr>
              <a:t>l</a:t>
            </a:r>
            <a:r>
              <a:rPr kumimoji="1" lang="en-US" altLang="ja-JP" sz="2800" b="1" kern="1200" baseline="-25000" dirty="0">
                <a:solidFill>
                  <a:srgbClr val="000000"/>
                </a:solidFill>
                <a:latin typeface="Symbol" panose="05050102010706020507" pitchFamily="18" charset="2"/>
                <a:ea typeface="游ゴシック" panose="020B0400000000000000" pitchFamily="50" charset="-128"/>
              </a:rPr>
              <a:t>32 </a:t>
            </a:r>
            <a:r>
              <a:rPr kumimoji="1" lang="en-US" altLang="ja-JP" sz="2800" b="1" kern="1200" dirty="0">
                <a:solidFill>
                  <a:srgbClr val="000000"/>
                </a:solidFill>
                <a:latin typeface="Symbol" panose="05050102010706020507" pitchFamily="18" charset="2"/>
                <a:ea typeface="游ゴシック" panose="020B0400000000000000" pitchFamily="50" charset="-128"/>
              </a:rPr>
              <a:t>= 3</a:t>
            </a:r>
            <a:endParaRPr lang="ja-JP" altLang="ja-JP" sz="2800" b="1" dirty="0">
              <a:latin typeface="Symbol" panose="05050102010706020507" pitchFamily="18" charset="2"/>
            </a:endParaRPr>
          </a:p>
          <a:p>
            <a:endParaRPr lang="ja-JP" altLang="en-US" sz="2800" b="1" dirty="0">
              <a:latin typeface="Symbol" panose="05050102010706020507" pitchFamily="18" charset="2"/>
            </a:endParaRPr>
          </a:p>
        </p:txBody>
      </p:sp>
      <p:sp>
        <p:nvSpPr>
          <p:cNvPr id="20" name="テキスト ボックス 19">
            <a:extLst>
              <a:ext uri="{FF2B5EF4-FFF2-40B4-BE49-F238E27FC236}">
                <a16:creationId xmlns:a16="http://schemas.microsoft.com/office/drawing/2014/main" id="{CF78C9AD-23F8-C5E6-DCA1-2726E3750810}"/>
              </a:ext>
            </a:extLst>
          </p:cNvPr>
          <p:cNvSpPr txBox="1"/>
          <p:nvPr/>
        </p:nvSpPr>
        <p:spPr>
          <a:xfrm>
            <a:off x="1562099" y="29578226"/>
            <a:ext cx="11300814" cy="1169551"/>
          </a:xfrm>
          <a:prstGeom prst="rect">
            <a:avLst/>
          </a:prstGeom>
          <a:noFill/>
        </p:spPr>
        <p:txBody>
          <a:bodyPr wrap="square" rtlCol="0">
            <a:spAutoFit/>
          </a:bodyPr>
          <a:lstStyle/>
          <a:p>
            <a:pPr algn="ctr"/>
            <a:r>
              <a:rPr lang="en-US" altLang="ja-JP" sz="3500" b="1" kern="100" dirty="0">
                <a:solidFill>
                  <a:schemeClr val="accent1"/>
                </a:solidFill>
                <a:latin typeface="Bookman Old Style" panose="02050604050505020204" pitchFamily="18" charset="0"/>
                <a:ea typeface="ＭＳ 明朝" panose="02020609040205080304" pitchFamily="17" charset="-128"/>
                <a:cs typeface="Times New Roman" panose="02020603050405020304" pitchFamily="18" charset="0"/>
              </a:rPr>
              <a:t>The crossing curves come from an </a:t>
            </a:r>
            <a:r>
              <a:rPr lang="en-US" altLang="ja-JP" sz="3500" b="1" i="1" u="sng" kern="100" dirty="0">
                <a:solidFill>
                  <a:schemeClr val="accent1"/>
                </a:solidFill>
                <a:latin typeface="Bookman Old Style" panose="02050604050505020204" pitchFamily="18" charset="0"/>
                <a:ea typeface="ＭＳ 明朝" panose="02020609040205080304" pitchFamily="17" charset="-128"/>
                <a:cs typeface="Times New Roman" panose="02020603050405020304" pitchFamily="18" charset="0"/>
              </a:rPr>
              <a:t>unrealistic</a:t>
            </a:r>
            <a:r>
              <a:rPr lang="en-US" altLang="ja-JP" sz="3500" b="1" i="1" kern="100" dirty="0">
                <a:solidFill>
                  <a:schemeClr val="accent1"/>
                </a:solidFill>
                <a:latin typeface="Bookman Old Style" panose="02050604050505020204" pitchFamily="18" charset="0"/>
                <a:ea typeface="ＭＳ 明朝" panose="02020609040205080304" pitchFamily="17" charset="-128"/>
                <a:cs typeface="Times New Roman" panose="02020603050405020304" pitchFamily="18" charset="0"/>
              </a:rPr>
              <a:t> </a:t>
            </a:r>
            <a:r>
              <a:rPr lang="en-US" altLang="ja-JP" sz="3500" b="1" kern="100" dirty="0">
                <a:solidFill>
                  <a:schemeClr val="accent1"/>
                </a:solidFill>
                <a:latin typeface="Bookman Old Style" panose="02050604050505020204" pitchFamily="18" charset="0"/>
                <a:ea typeface="ＭＳ 明朝" panose="02020609040205080304" pitchFamily="17" charset="-128"/>
                <a:cs typeface="Times New Roman" panose="02020603050405020304" pitchFamily="18" charset="0"/>
              </a:rPr>
              <a:t>assumption for the treatment effect.</a:t>
            </a:r>
            <a:endParaRPr kumimoji="1" lang="ja-JP" altLang="en-US" sz="3500" b="1" i="1" dirty="0">
              <a:solidFill>
                <a:schemeClr val="accent1"/>
              </a:solidFill>
              <a:latin typeface="Bookman Old Style" panose="02050604050505020204" pitchFamily="18" charset="0"/>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5FB728EA-FE5B-9667-1318-83D05630CEFB}"/>
              </a:ext>
            </a:extLst>
          </p:cNvPr>
          <p:cNvSpPr txBox="1"/>
          <p:nvPr/>
        </p:nvSpPr>
        <p:spPr>
          <a:xfrm>
            <a:off x="57073" y="42017517"/>
            <a:ext cx="30126891" cy="769441"/>
          </a:xfrm>
          <a:prstGeom prst="rect">
            <a:avLst/>
          </a:prstGeom>
          <a:solidFill>
            <a:srgbClr val="002060"/>
          </a:solidFill>
        </p:spPr>
        <p:txBody>
          <a:bodyPr wrap="square">
            <a:spAutoFit/>
          </a:bodyPr>
          <a:lstStyle/>
          <a:p>
            <a:pPr algn="ctr"/>
            <a:r>
              <a:rPr lang="ja-JP" altLang="en-US" sz="4400" b="1" dirty="0">
                <a:solidFill>
                  <a:schemeClr val="bg1">
                    <a:lumMod val="95000"/>
                  </a:schemeClr>
                </a:solidFill>
                <a:latin typeface="Bookman Old Style" panose="02050604050505020204" pitchFamily="18" charset="0"/>
              </a:rPr>
              <a:t>　</a:t>
            </a:r>
            <a:r>
              <a:rPr lang="en-US" altLang="ja-JP" sz="3600" b="1" dirty="0">
                <a:solidFill>
                  <a:schemeClr val="bg1">
                    <a:lumMod val="95000"/>
                  </a:schemeClr>
                </a:solidFill>
                <a:latin typeface="Bookman Old Style" panose="02050604050505020204" pitchFamily="18" charset="0"/>
              </a:rPr>
              <a:t>Australasian Applied Statistics Conference, 28 November - 2 December 2022, Victoria</a:t>
            </a:r>
            <a:r>
              <a:rPr lang="ja-JP" altLang="en-US" sz="3600" b="1" dirty="0">
                <a:solidFill>
                  <a:schemeClr val="bg1">
                    <a:lumMod val="95000"/>
                  </a:schemeClr>
                </a:solidFill>
                <a:latin typeface="Bookman Old Style" panose="02050604050505020204" pitchFamily="18" charset="0"/>
              </a:rPr>
              <a:t> </a:t>
            </a:r>
          </a:p>
        </p:txBody>
      </p:sp>
      <p:sp>
        <p:nvSpPr>
          <p:cNvPr id="29" name="二等辺三角形 28">
            <a:extLst>
              <a:ext uri="{FF2B5EF4-FFF2-40B4-BE49-F238E27FC236}">
                <a16:creationId xmlns:a16="http://schemas.microsoft.com/office/drawing/2014/main" id="{B0D7E6CC-B78C-D679-6CD3-E4FEC95625FA}"/>
              </a:ext>
            </a:extLst>
          </p:cNvPr>
          <p:cNvSpPr/>
          <p:nvPr/>
        </p:nvSpPr>
        <p:spPr>
          <a:xfrm rot="16200000">
            <a:off x="27014573" y="419188"/>
            <a:ext cx="3427513" cy="2844968"/>
          </a:xfrm>
          <a:prstGeom prst="triangle">
            <a:avLst>
              <a:gd name="adj" fmla="val 51267"/>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7EDCC14-9F10-6B72-6AF2-CA244D4371D5}"/>
              </a:ext>
            </a:extLst>
          </p:cNvPr>
          <p:cNvSpPr txBox="1"/>
          <p:nvPr/>
        </p:nvSpPr>
        <p:spPr>
          <a:xfrm>
            <a:off x="26870861" y="1513256"/>
            <a:ext cx="3217464" cy="584775"/>
          </a:xfrm>
          <a:prstGeom prst="rect">
            <a:avLst/>
          </a:prstGeom>
          <a:noFill/>
        </p:spPr>
        <p:txBody>
          <a:bodyPr wrap="square">
            <a:spAutoFit/>
          </a:bodyPr>
          <a:lstStyle/>
          <a:p>
            <a:pPr algn="r"/>
            <a:r>
              <a:rPr lang="en-US" altLang="ja-JP" sz="3200" b="1" dirty="0">
                <a:solidFill>
                  <a:srgbClr val="002060"/>
                </a:solidFill>
                <a:latin typeface="Bookman Old Style" panose="02050604050505020204" pitchFamily="18" charset="0"/>
              </a:rPr>
              <a:t>AASC2022</a:t>
            </a:r>
            <a:endParaRPr lang="ja-JP" altLang="en-US" sz="3200"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4910790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3070</TotalTime>
  <Words>1197</Words>
  <Application>Microsoft Office PowerPoint</Application>
  <PresentationFormat>ユーザー設定</PresentationFormat>
  <Paragraphs>105</Paragraphs>
  <Slides>1</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游ゴシック</vt:lpstr>
      <vt:lpstr>Arial</vt:lpstr>
      <vt:lpstr>Bookman Old Style</vt:lpstr>
      <vt:lpstr>Calibri</vt:lpstr>
      <vt:lpstr>Calibri Light</vt:lpstr>
      <vt:lpstr>Cambria Math</vt:lpstr>
      <vt:lpstr>Century</vt:lpstr>
      <vt:lpstr>Symbol</vt:lpstr>
      <vt:lpstr>Times New Roman</vt:lpstr>
      <vt:lpstr>Wingdings</vt:lpstr>
      <vt:lpstr>Office テーマ</vt:lpstr>
      <vt:lpstr>Cause-specific hazard or cause-specific incidence,  that is the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山田 知美</dc:creator>
  <cp:lastModifiedBy>中村 剛</cp:lastModifiedBy>
  <cp:revision>95</cp:revision>
  <cp:lastPrinted>2022-11-09T14:35:36Z</cp:lastPrinted>
  <dcterms:created xsi:type="dcterms:W3CDTF">2022-10-12T06:29:27Z</dcterms:created>
  <dcterms:modified xsi:type="dcterms:W3CDTF">2022-11-28T06:32:47Z</dcterms:modified>
</cp:coreProperties>
</file>