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2"/>
  </p:notesMasterIdLst>
  <p:sldIdLst>
    <p:sldId id="280" r:id="rId5"/>
    <p:sldId id="281" r:id="rId6"/>
    <p:sldId id="303" r:id="rId7"/>
    <p:sldId id="301" r:id="rId8"/>
    <p:sldId id="286" r:id="rId9"/>
    <p:sldId id="298" r:id="rId10"/>
    <p:sldId id="287" r:id="rId11"/>
    <p:sldId id="299" r:id="rId12"/>
    <p:sldId id="289" r:id="rId13"/>
    <p:sldId id="308" r:id="rId14"/>
    <p:sldId id="291" r:id="rId15"/>
    <p:sldId id="311" r:id="rId16"/>
    <p:sldId id="312" r:id="rId17"/>
    <p:sldId id="313" r:id="rId18"/>
    <p:sldId id="314" r:id="rId19"/>
    <p:sldId id="31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7D9706-FD68-FB7B-44BC-7F41D06FE4D1}" name="Willem Vervoort" initials="WV" userId="S::willem.vervoort@sydney.edu.au::458d88af-acd9-4f3b-a40a-b3f348d07794" providerId="AD"/>
  <p188:author id="{BF0BE7CD-B0D1-B93C-F2B9-56FD6618A5AC}" name="Don Athukorala" initials="DA" userId="Don Athukora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B16"/>
    <a:srgbClr val="4472C4"/>
    <a:srgbClr val="060502"/>
    <a:srgbClr val="525252"/>
    <a:srgbClr val="03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79214-ECB8-42C7-8AA9-1D47C76CE091}" v="1" dt="2022-11-30T22:05:41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Athukorala" userId="2e0624e3-b782-4ebb-8d4b-fb16a3dac023" providerId="ADAL" clId="{C4779214-ECB8-42C7-8AA9-1D47C76CE091}"/>
    <pc:docChg chg="undo custSel modSld">
      <pc:chgData name="Don Athukorala" userId="2e0624e3-b782-4ebb-8d4b-fb16a3dac023" providerId="ADAL" clId="{C4779214-ECB8-42C7-8AA9-1D47C76CE091}" dt="2022-11-30T22:08:05.061" v="13" actId="1076"/>
      <pc:docMkLst>
        <pc:docMk/>
      </pc:docMkLst>
      <pc:sldChg chg="addSp delSp modSp mod">
        <pc:chgData name="Don Athukorala" userId="2e0624e3-b782-4ebb-8d4b-fb16a3dac023" providerId="ADAL" clId="{C4779214-ECB8-42C7-8AA9-1D47C76CE091}" dt="2022-11-30T22:08:05.061" v="13" actId="1076"/>
        <pc:sldMkLst>
          <pc:docMk/>
          <pc:sldMk cId="1291276865" sldId="287"/>
        </pc:sldMkLst>
        <pc:picChg chg="add mod">
          <ac:chgData name="Don Athukorala" userId="2e0624e3-b782-4ebb-8d4b-fb16a3dac023" providerId="ADAL" clId="{C4779214-ECB8-42C7-8AA9-1D47C76CE091}" dt="2022-11-30T22:08:05.061" v="13" actId="1076"/>
          <ac:picMkLst>
            <pc:docMk/>
            <pc:sldMk cId="1291276865" sldId="287"/>
            <ac:picMk id="5" creationId="{7344B53F-8817-BDCA-8A56-E21055C47561}"/>
          </ac:picMkLst>
        </pc:picChg>
        <pc:picChg chg="del">
          <ac:chgData name="Don Athukorala" userId="2e0624e3-b782-4ebb-8d4b-fb16a3dac023" providerId="ADAL" clId="{C4779214-ECB8-42C7-8AA9-1D47C76CE091}" dt="2022-11-30T22:08:02.110" v="12" actId="478"/>
          <ac:picMkLst>
            <pc:docMk/>
            <pc:sldMk cId="1291276865" sldId="287"/>
            <ac:picMk id="7" creationId="{53E669E6-E887-3F68-20A7-6B4F4F04AA7F}"/>
          </ac:picMkLst>
        </pc:picChg>
      </pc:sldChg>
      <pc:sldChg chg="addSp modSp mod">
        <pc:chgData name="Don Athukorala" userId="2e0624e3-b782-4ebb-8d4b-fb16a3dac023" providerId="ADAL" clId="{C4779214-ECB8-42C7-8AA9-1D47C76CE091}" dt="2022-11-30T22:06:18.952" v="10" actId="1076"/>
        <pc:sldMkLst>
          <pc:docMk/>
          <pc:sldMk cId="2731629641" sldId="303"/>
        </pc:sldMkLst>
        <pc:spChg chg="add mod">
          <ac:chgData name="Don Athukorala" userId="2e0624e3-b782-4ebb-8d4b-fb16a3dac023" providerId="ADAL" clId="{C4779214-ECB8-42C7-8AA9-1D47C76CE091}" dt="2022-11-30T22:06:17.482" v="9" actId="14100"/>
          <ac:spMkLst>
            <pc:docMk/>
            <pc:sldMk cId="2731629641" sldId="303"/>
            <ac:spMk id="3" creationId="{B29FC808-248B-5B90-9534-B23CC66A5D43}"/>
          </ac:spMkLst>
        </pc:spChg>
        <pc:spChg chg="mod">
          <ac:chgData name="Don Athukorala" userId="2e0624e3-b782-4ebb-8d4b-fb16a3dac023" providerId="ADAL" clId="{C4779214-ECB8-42C7-8AA9-1D47C76CE091}" dt="2022-11-30T22:06:18.952" v="10" actId="1076"/>
          <ac:spMkLst>
            <pc:docMk/>
            <pc:sldMk cId="2731629641" sldId="303"/>
            <ac:spMk id="6" creationId="{CC9B7613-7491-8F71-50E8-AA8BEFED0D2A}"/>
          </ac:spMkLst>
        </pc:spChg>
        <pc:picChg chg="mod">
          <ac:chgData name="Don Athukorala" userId="2e0624e3-b782-4ebb-8d4b-fb16a3dac023" providerId="ADAL" clId="{C4779214-ECB8-42C7-8AA9-1D47C76CE091}" dt="2022-11-30T22:06:11.732" v="8" actId="1076"/>
          <ac:picMkLst>
            <pc:docMk/>
            <pc:sldMk cId="2731629641" sldId="303"/>
            <ac:picMk id="7" creationId="{4224B4F4-1CB7-BC78-A1C2-24FAE4D858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8DFF-0C19-194E-8E90-9A328B66E1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5335-289F-6E48-B951-BD51353C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temporal component: where we try to predict at different times and the spatial component: where we try to predict in different locations along the 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5335-289F-6E48-B951-BD51353C0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ecentre.org.au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ecentre.org.au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ecentre.org.au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/>
              <a:t>Font: </a:t>
            </a:r>
            <a:r>
              <a:rPr lang="en-GB" err="1"/>
              <a:t>Lato</a:t>
            </a:r>
            <a:r>
              <a:rPr lang="en-GB"/>
              <a:t> 44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Presenter: </a:t>
            </a:r>
            <a:r>
              <a:rPr lang="en-GB" err="1"/>
              <a:t>Lato</a:t>
            </a:r>
            <a:r>
              <a:rPr lang="en-GB"/>
              <a:t> 28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75ED-6ADF-4D98-B75C-FC3CDC187887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F1DDD-7A26-4449-973D-821DF05B001F}"/>
              </a:ext>
            </a:extLst>
          </p:cNvPr>
          <p:cNvGrpSpPr/>
          <p:nvPr userDrawn="1"/>
        </p:nvGrpSpPr>
        <p:grpSpPr>
          <a:xfrm>
            <a:off x="2834612" y="5777053"/>
            <a:ext cx="6201409" cy="535650"/>
            <a:chOff x="559682" y="6119573"/>
            <a:chExt cx="6201409" cy="535650"/>
          </a:xfrm>
        </p:grpSpPr>
        <p:pic>
          <p:nvPicPr>
            <p:cNvPr id="8" name="Picture 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A0420FA-F434-4547-8149-D134FAF8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620" y="6209583"/>
              <a:ext cx="1016405" cy="4456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CDA97C9-82D5-F946-ADCC-4BD8F7080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9831" y="6209583"/>
              <a:ext cx="1016405" cy="345090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6B7EBA1D-3D7F-8043-B0B0-13070E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82" y="6189990"/>
              <a:ext cx="1048132" cy="3759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A1D8D1-87D0-D448-8C04-6E1FF9200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075" r="7623"/>
            <a:stretch/>
          </p:blipFill>
          <p:spPr>
            <a:xfrm>
              <a:off x="5708981" y="6119573"/>
              <a:ext cx="1052110" cy="5167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BDB8E7-6D76-E14B-A610-41DFB867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230" y="6141032"/>
              <a:ext cx="1178757" cy="445640"/>
            </a:xfrm>
            <a:prstGeom prst="rect">
              <a:avLst/>
            </a:prstGeom>
          </p:spPr>
        </p:pic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CA98D93-D727-1D4E-B86E-FB97ECF3DE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036021" y="614484"/>
            <a:ext cx="2289830" cy="1423988"/>
          </a:xfrm>
          <a:prstGeom prst="rect">
            <a:avLst/>
          </a:prstGeom>
        </p:spPr>
      </p:pic>
      <p:pic>
        <p:nvPicPr>
          <p:cNvPr id="14" name="Picture 1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0766DF-3671-514E-AEB5-031AD3C7BF1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5761" y="906045"/>
            <a:ext cx="3911002" cy="8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5E97-CC3F-4057-ADD3-844F845A4AAA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7E5-CCDB-4188-AD50-0362A000CEB4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4488" y="365125"/>
            <a:ext cx="9769311" cy="1325563"/>
          </a:xfrm>
        </p:spPr>
        <p:txBody>
          <a:bodyPr>
            <a:normAutofit/>
          </a:bodyPr>
          <a:lstStyle>
            <a:lvl1pPr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/>
              <a:t>Font: </a:t>
            </a:r>
            <a:r>
              <a:rPr lang="en-GB" err="1"/>
              <a:t>Lato</a:t>
            </a:r>
            <a:r>
              <a:rPr lang="en-GB"/>
              <a:t> 36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 err="1"/>
              <a:t>Lato</a:t>
            </a:r>
            <a:r>
              <a:rPr lang="en-GB"/>
              <a:t> 28</a:t>
            </a:r>
          </a:p>
          <a:p>
            <a:pPr lvl="1"/>
            <a:r>
              <a:rPr lang="en-GB" err="1"/>
              <a:t>Lato</a:t>
            </a:r>
            <a:r>
              <a:rPr lang="en-GB"/>
              <a:t> 24</a:t>
            </a:r>
          </a:p>
          <a:p>
            <a:pPr lvl="2"/>
            <a:r>
              <a:rPr lang="en-GB" err="1"/>
              <a:t>Lato</a:t>
            </a:r>
            <a:r>
              <a:rPr lang="en-GB"/>
              <a:t> 20</a:t>
            </a:r>
          </a:p>
          <a:p>
            <a:pPr lvl="3"/>
            <a:r>
              <a:rPr lang="en-GB" err="1"/>
              <a:t>Lato</a:t>
            </a:r>
            <a:r>
              <a:rPr lang="en-GB"/>
              <a:t>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A0E5-3648-4DF8-A138-95D05943EEFA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FE0E7EA-7F6B-2047-895F-D452EEA3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885" b="456"/>
          <a:stretch/>
        </p:blipFill>
        <p:spPr>
          <a:xfrm>
            <a:off x="699248" y="645326"/>
            <a:ext cx="777860" cy="788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CC09C-0501-E04E-8EA1-DF1F98DC003E}"/>
              </a:ext>
            </a:extLst>
          </p:cNvPr>
          <p:cNvSpPr txBox="1"/>
          <p:nvPr userDrawn="1"/>
        </p:nvSpPr>
        <p:spPr>
          <a:xfrm>
            <a:off x="10084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darecentre.org.au</a:t>
            </a:r>
            <a:endParaRPr lang="en-AU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F7B1-2CF9-44A1-9E6B-124BE760DB82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4488" y="365125"/>
            <a:ext cx="9769311" cy="1325563"/>
          </a:xfrm>
        </p:spPr>
        <p:txBody>
          <a:bodyPr/>
          <a:lstStyle>
            <a:lvl1pPr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/>
              <a:t>Font: </a:t>
            </a:r>
            <a:r>
              <a:rPr lang="en-GB" err="1"/>
              <a:t>Lato</a:t>
            </a:r>
            <a:r>
              <a:rPr lang="en-GB"/>
              <a:t> 36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5EE-C468-497F-B64E-1973237E31B7}" type="datetime1">
              <a:rPr lang="en-AU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2C4B653-6DBA-FF49-B3A9-F7D98F8F7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885" b="456"/>
          <a:stretch/>
        </p:blipFill>
        <p:spPr>
          <a:xfrm>
            <a:off x="702888" y="648349"/>
            <a:ext cx="777847" cy="78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951DF-A598-7246-83CB-772715CE7613}"/>
              </a:ext>
            </a:extLst>
          </p:cNvPr>
          <p:cNvSpPr txBox="1"/>
          <p:nvPr userDrawn="1"/>
        </p:nvSpPr>
        <p:spPr>
          <a:xfrm>
            <a:off x="-3363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darecentre.org.au</a:t>
            </a:r>
            <a:endParaRPr lang="en-AU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DA77-4B5B-48DD-9DF4-6AC9F1B60491}" type="datetime1">
              <a:rPr lang="en-AU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69DA7-6972-7347-8A3A-DF774DD80476}"/>
              </a:ext>
            </a:extLst>
          </p:cNvPr>
          <p:cNvSpPr txBox="1"/>
          <p:nvPr userDrawn="1"/>
        </p:nvSpPr>
        <p:spPr>
          <a:xfrm>
            <a:off x="-3363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darecentre.org.au</a:t>
            </a:r>
            <a:endParaRPr lang="en-AU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A589-C66A-4064-9E75-97853D9D672E}" type="datetime1">
              <a:rPr lang="en-AU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3E1C-518C-4FEE-ADD2-4551E34284B0}" type="datetime1">
              <a:rPr lang="en-AU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7408-4272-4E83-B830-E71449E7B875}" type="datetime1">
              <a:rPr lang="en-AU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E13C-D948-4172-BE67-A29AE895D8D8}" type="datetime1">
              <a:rPr lang="en-AU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EEFB-7191-4656-99EB-F166A4E49EA9}" type="datetime1">
              <a:rPr lang="en-AU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38A5-DBCC-2F4A-A73D-50DE1C5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3976"/>
            <a:ext cx="9144000" cy="11883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"/>
                <a:ea typeface="Lato"/>
                <a:cs typeface="Lato"/>
              </a:rPr>
              <a:t>Where the creeks run dry or ten feet high: Streamflow prediction in Australian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B184D-D88A-1C46-B660-E47EAD08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48" y="357570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Rajitha Athukorala</a:t>
            </a:r>
          </a:p>
          <a:p>
            <a:r>
              <a:rPr lang="en-US" sz="2000" dirty="0"/>
              <a:t>Sally Cripps</a:t>
            </a:r>
          </a:p>
          <a:p>
            <a:r>
              <a:rPr lang="en-US" sz="2000" dirty="0"/>
              <a:t>Willem Vervoort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C9797-AF8F-329C-8F99-AF36A2AA6C46}"/>
              </a:ext>
            </a:extLst>
          </p:cNvPr>
          <p:cNvSpPr txBox="1"/>
          <p:nvPr/>
        </p:nvSpPr>
        <p:spPr>
          <a:xfrm>
            <a:off x="2747010" y="50352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Australasian Applied Statistics Conference – AASC 2022</a:t>
            </a:r>
          </a:p>
        </p:txBody>
      </p:sp>
    </p:spTree>
    <p:extLst>
      <p:ext uri="{BB962C8B-B14F-4D97-AF65-F5344CB8AC3E}">
        <p14:creationId xmlns:p14="http://schemas.microsoft.com/office/powerpoint/2010/main" val="13054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E0D4-BF53-5DAE-E44A-B28CBFA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methodology to an Australian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F28E0-E7C7-2F2F-AE81-A70DCF15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7D73F-B56A-7779-9376-D8FB3E04EB2A}"/>
              </a:ext>
            </a:extLst>
          </p:cNvPr>
          <p:cNvGrpSpPr/>
          <p:nvPr/>
        </p:nvGrpSpPr>
        <p:grpSpPr>
          <a:xfrm>
            <a:off x="1584488" y="1690688"/>
            <a:ext cx="6016256" cy="4492256"/>
            <a:chOff x="5115428" y="1545210"/>
            <a:chExt cx="6016256" cy="44922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FA317A-D87A-A820-64C9-5F5482029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3763" b="18540"/>
            <a:stretch/>
          </p:blipFill>
          <p:spPr>
            <a:xfrm>
              <a:off x="5115428" y="3452184"/>
              <a:ext cx="6016256" cy="25852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805A30-8540-84A7-EAEB-D673DF07B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72532"/>
            <a:stretch/>
          </p:blipFill>
          <p:spPr>
            <a:xfrm>
              <a:off x="5115428" y="1545210"/>
              <a:ext cx="6016256" cy="188379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EBBE0C-00C6-D46E-DEC3-9B3BB5792CFE}"/>
                </a:ext>
              </a:extLst>
            </p:cNvPr>
            <p:cNvSpPr/>
            <p:nvPr/>
          </p:nvSpPr>
          <p:spPr>
            <a:xfrm>
              <a:off x="7786540" y="5279010"/>
              <a:ext cx="3148553" cy="207390"/>
            </a:xfrm>
            <a:prstGeom prst="rect">
              <a:avLst/>
            </a:prstGeom>
            <a:solidFill>
              <a:srgbClr val="F22B1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84D39-30AA-CDF0-19C1-257BD6889544}"/>
                </a:ext>
              </a:extLst>
            </p:cNvPr>
            <p:cNvSpPr/>
            <p:nvPr/>
          </p:nvSpPr>
          <p:spPr>
            <a:xfrm>
              <a:off x="5186314" y="5486400"/>
              <a:ext cx="3288383" cy="207390"/>
            </a:xfrm>
            <a:prstGeom prst="rect">
              <a:avLst/>
            </a:prstGeom>
            <a:solidFill>
              <a:srgbClr val="F22B1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014B26-4545-5EE7-30E6-2F0D558750BE}"/>
              </a:ext>
            </a:extLst>
          </p:cNvPr>
          <p:cNvGrpSpPr/>
          <p:nvPr/>
        </p:nvGrpSpPr>
        <p:grpSpPr>
          <a:xfrm>
            <a:off x="5431602" y="2813613"/>
            <a:ext cx="6634708" cy="678155"/>
            <a:chOff x="6072624" y="2286001"/>
            <a:chExt cx="6634708" cy="678155"/>
          </a:xfrm>
          <a:noFill/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810DF1-F8FB-41FF-AF95-ABFE9FFA5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406" r="43298" b="24108"/>
            <a:stretch/>
          </p:blipFill>
          <p:spPr>
            <a:xfrm>
              <a:off x="6072624" y="2632583"/>
              <a:ext cx="6634708" cy="331573"/>
            </a:xfrm>
            <a:prstGeom prst="rect">
              <a:avLst/>
            </a:prstGeom>
            <a:grp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5F2445-3E24-6D39-1471-7387BC4AF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634" t="70756" r="3353" b="26421"/>
            <a:stretch/>
          </p:blipFill>
          <p:spPr>
            <a:xfrm>
              <a:off x="6806153" y="2286001"/>
              <a:ext cx="5901179" cy="365125"/>
            </a:xfrm>
            <a:prstGeom prst="rect">
              <a:avLst/>
            </a:prstGeom>
            <a:grpFill/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2E80A8E-20A1-8EA8-0900-34BA1A383702}"/>
              </a:ext>
            </a:extLst>
          </p:cNvPr>
          <p:cNvSpPr/>
          <p:nvPr/>
        </p:nvSpPr>
        <p:spPr>
          <a:xfrm>
            <a:off x="5431602" y="2720016"/>
            <a:ext cx="6634708" cy="958157"/>
          </a:xfrm>
          <a:prstGeom prst="rect">
            <a:avLst/>
          </a:prstGeom>
          <a:solidFill>
            <a:srgbClr val="F22B1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1C86-7FC9-3E20-DEE8-F2A45451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4AC47-4549-0B52-61FD-71B2004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B94B0286-8D65-DCFF-FC5E-8D2F050D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2" y="1501461"/>
            <a:ext cx="1123809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1C86-7FC9-3E20-DEE8-F2A45451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4AC47-4549-0B52-61FD-71B2004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B0286-8D65-DCFF-FC5E-8D2F050D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52" y="1501461"/>
            <a:ext cx="1123809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1C86-7FC9-3E20-DEE8-F2A45451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4AC47-4549-0B52-61FD-71B2004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B0286-8D65-DCFF-FC5E-8D2F050D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52" y="1571302"/>
            <a:ext cx="11238095" cy="457142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5B1796-36F7-602D-B582-9DFE7C7E0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24313"/>
              </p:ext>
            </p:extLst>
          </p:nvPr>
        </p:nvGraphicFramePr>
        <p:xfrm>
          <a:off x="10153919" y="732972"/>
          <a:ext cx="12731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66454412"/>
                    </a:ext>
                  </a:extLst>
                </a:gridCol>
                <a:gridCol w="690252">
                  <a:extLst>
                    <a:ext uri="{9D8B030D-6E8A-4147-A177-3AD203B41FA5}">
                      <a16:colId xmlns:a16="http://schemas.microsoft.com/office/drawing/2014/main" val="610749261"/>
                    </a:ext>
                  </a:extLst>
                </a:gridCol>
              </a:tblGrid>
              <a:tr h="319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22186"/>
                  </a:ext>
                </a:extLst>
              </a:tr>
              <a:tr h="319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871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2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1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1C86-7FC9-3E20-DEE8-F2A45451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4AC47-4549-0B52-61FD-71B2004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B0286-8D65-DCFF-FC5E-8D2F050D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52" y="1571302"/>
            <a:ext cx="11238095" cy="457142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F75FE8-0D63-1BAB-EEF6-384C9341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9967"/>
              </p:ext>
            </p:extLst>
          </p:nvPr>
        </p:nvGraphicFramePr>
        <p:xfrm>
          <a:off x="10153919" y="732972"/>
          <a:ext cx="12731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66454412"/>
                    </a:ext>
                  </a:extLst>
                </a:gridCol>
                <a:gridCol w="690252">
                  <a:extLst>
                    <a:ext uri="{9D8B030D-6E8A-4147-A177-3AD203B41FA5}">
                      <a16:colId xmlns:a16="http://schemas.microsoft.com/office/drawing/2014/main" val="610749261"/>
                    </a:ext>
                  </a:extLst>
                </a:gridCol>
              </a:tblGrid>
              <a:tr h="319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22186"/>
                  </a:ext>
                </a:extLst>
              </a:tr>
              <a:tr h="319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273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2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980-B1AB-1792-2FD6-4B3F9D73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8A32-6729-A64C-65B4-D864CC94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Efficient sampling </a:t>
            </a:r>
          </a:p>
          <a:p>
            <a:r>
              <a:rPr lang="en-AU" dirty="0"/>
              <a:t>Best set of covariates</a:t>
            </a:r>
          </a:p>
          <a:p>
            <a:r>
              <a:rPr lang="en-AU" dirty="0"/>
              <a:t>Adding more mixtures to the non-zero flows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82962-FC48-C767-AF0B-0B0843DB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1200-1856-DD82-FB14-CE3CCF3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6B0E-1096-FCC8-EB30-DB6DD47E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Post-processing rainfall forecasts from numerical weather prediction models for short-term streamflow forecasting [https://hess.copernicus.org/articles/17/3587/2013/]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SWIFT2: High performance software for short-medium term ensemble streamflow forecasting research and operations [http://www.bom.gov.au/water/7daystreamflow/media/publications/SWIFT2_high_performance_software_Perraud_et_al.pdf]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Improvement of a parsimonious model for streamflow simulation [https://doi.org/10.1016/S0022-1694(03)00225-7]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 reduction and representation in stages (ERRIS) in hydrological modelling for ensemble streamflow forecasting [https://hess.copernicus.org/articles/20/3561/2016/]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E0492-1BE4-FB45-32F8-A377986E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5475-6602-CAA0-0C32-78BDCAF2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380" y="3882640"/>
            <a:ext cx="6683478" cy="612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rajitha.athukorala@sydney.edu.au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54E3-168D-F380-212E-EED38BEB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3A6A09-06A6-F208-99D4-8FE7B3FB014F}"/>
              </a:ext>
            </a:extLst>
          </p:cNvPr>
          <p:cNvSpPr txBox="1">
            <a:spLocks/>
          </p:cNvSpPr>
          <p:nvPr/>
        </p:nvSpPr>
        <p:spPr>
          <a:xfrm>
            <a:off x="2234380" y="2086027"/>
            <a:ext cx="10515600" cy="1342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University of Sydney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Room 230, Biomedicial Building C81,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Central Ave, South Eveligh NSW 2015 </a:t>
            </a:r>
          </a:p>
        </p:txBody>
      </p:sp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4404D65C-73C4-8FF2-2503-C17C8810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339" y="1937274"/>
            <a:ext cx="849389" cy="849389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4C919DA8-8EBE-04AA-D3E3-491601AD3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140" y="3731827"/>
            <a:ext cx="763588" cy="7635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8FF2E18-AA96-2795-0449-6620BA45A186}"/>
              </a:ext>
            </a:extLst>
          </p:cNvPr>
          <p:cNvSpPr txBox="1">
            <a:spLocks/>
          </p:cNvSpPr>
          <p:nvPr/>
        </p:nvSpPr>
        <p:spPr>
          <a:xfrm>
            <a:off x="1584489" y="365125"/>
            <a:ext cx="9769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8228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3FFB-A8A3-4E8C-A75C-C98A361D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tale of two ‘extremes’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8D9CD0-53A3-F51B-FF10-CE10DAF7D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9" b="34438"/>
          <a:stretch/>
        </p:blipFill>
        <p:spPr>
          <a:xfrm>
            <a:off x="171096" y="1661339"/>
            <a:ext cx="5578106" cy="2047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E771E-427A-FBAE-B977-C6F14C86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22" y="3429000"/>
            <a:ext cx="6188457" cy="1405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B45793-C290-6CD1-80B4-F8CBCDF6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13" y="5245793"/>
            <a:ext cx="6154990" cy="788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F576C-FF9D-43AF-96E6-6E1226506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1" y="3944405"/>
            <a:ext cx="5620181" cy="113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B871F3-B7F7-4638-E75B-0889CD881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446" y="1661339"/>
            <a:ext cx="6188457" cy="139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A1F8D1-CFA1-6BFD-7198-B4961D978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7" y="5318992"/>
            <a:ext cx="5620181" cy="106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8694F-EB8D-0847-18B8-FC1881B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D593-0B67-5141-897B-8CF3BD1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fully Bayesian statistical approach to streamflow forecasting in space and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4B4F4-1CB7-BC78-A1C2-24FAE4D8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4" y="1690688"/>
            <a:ext cx="3277369" cy="44298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7132-1BB5-B596-5380-19F78EF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07D3D-2DE3-577F-3597-DB3B390EECAE}"/>
              </a:ext>
            </a:extLst>
          </p:cNvPr>
          <p:cNvSpPr txBox="1">
            <a:spLocks/>
          </p:cNvSpPr>
          <p:nvPr/>
        </p:nvSpPr>
        <p:spPr>
          <a:xfrm>
            <a:off x="4796035" y="3730809"/>
            <a:ext cx="6986081" cy="114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B7613-7491-8F71-50E8-AA8BEFED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084" y="2337432"/>
            <a:ext cx="6470715" cy="200832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Data driven</a:t>
            </a:r>
          </a:p>
          <a:p>
            <a:r>
              <a:rPr lang="en-AU" dirty="0"/>
              <a:t>Probabilistic </a:t>
            </a:r>
            <a:r>
              <a:rPr lang="en-AU" dirty="0">
                <a:sym typeface="Wingdings" panose="05000000000000000000" pitchFamily="2" charset="2"/>
              </a:rPr>
              <a:t> Quantify uncertainty</a:t>
            </a:r>
          </a:p>
          <a:p>
            <a:r>
              <a:rPr lang="en-AU" dirty="0">
                <a:sym typeface="Wingdings" panose="05000000000000000000" pitchFamily="2" charset="2"/>
              </a:rPr>
              <a:t>Adapt to varying climate conditions</a:t>
            </a:r>
          </a:p>
          <a:p>
            <a:r>
              <a:rPr lang="en-AU" dirty="0">
                <a:sym typeface="Wingdings" panose="05000000000000000000" pitchFamily="2" charset="2"/>
              </a:rPr>
              <a:t>Forecasting in both space and time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C808-248B-5B90-9534-B23CC66A5D43}"/>
              </a:ext>
            </a:extLst>
          </p:cNvPr>
          <p:cNvSpPr>
            <a:spLocks noGrp="1"/>
          </p:cNvSpPr>
          <p:nvPr/>
        </p:nvSpPr>
        <p:spPr>
          <a:xfrm>
            <a:off x="2741722" y="5168479"/>
            <a:ext cx="9230319" cy="1141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Reference: A Bayesian Hierarchical Network Model for Daily Streamflow Ensemble Forecasting </a:t>
            </a:r>
          </a:p>
          <a:p>
            <a:pPr marL="0" indent="0">
              <a:buNone/>
            </a:pPr>
            <a:r>
              <a:rPr lang="en-US" sz="1800" dirty="0"/>
              <a:t>(Á. </a:t>
            </a:r>
            <a:r>
              <a:rPr lang="en-US" sz="1800" dirty="0" err="1"/>
              <a:t>Ossandón</a:t>
            </a:r>
            <a:r>
              <a:rPr lang="en-US" sz="1800" dirty="0"/>
              <a:t>, B. Rajagopalan, U. </a:t>
            </a:r>
            <a:r>
              <a:rPr lang="en-US" sz="1800" dirty="0" err="1"/>
              <a:t>Lall</a:t>
            </a:r>
            <a:r>
              <a:rPr lang="en-US" sz="1800" dirty="0"/>
              <a:t>, J. S. </a:t>
            </a:r>
            <a:r>
              <a:rPr lang="en-US" sz="1800" dirty="0" err="1"/>
              <a:t>Nanditha</a:t>
            </a:r>
            <a:r>
              <a:rPr lang="en-US" sz="1800" dirty="0"/>
              <a:t> and V. Mishra, Water Resources Research 2021 Vol. 57 Issue 9)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EBCE-2525-8DBE-271D-AB42ADA0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in space and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482E-A85F-26E8-430D-0050F8A6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C4AF6-8F49-AC13-34A3-9AA9C21B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440" y="2031296"/>
            <a:ext cx="5540220" cy="2072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B25CB-DD47-2346-1FA2-BB0AC63934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4475" y="1976297"/>
            <a:ext cx="5433531" cy="2103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E3804-237F-58A4-E4FA-02DC2DE2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24" y="4444724"/>
            <a:ext cx="5196653" cy="1911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2442A2-F6A7-093A-D210-434D72019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539" y="4416505"/>
            <a:ext cx="5221401" cy="1911626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3951EA20-0B05-9EA4-29F3-F7025A06C69A}"/>
              </a:ext>
            </a:extLst>
          </p:cNvPr>
          <p:cNvSpPr/>
          <p:nvPr/>
        </p:nvSpPr>
        <p:spPr>
          <a:xfrm>
            <a:off x="9568205" y="3570551"/>
            <a:ext cx="197964" cy="2284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30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0E17-47BD-EC34-A0AC-DF51D8F5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model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7F8FE-B085-4007-F7A4-CD9FA580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2048D-F2CF-DE3B-1DAF-50E3EA84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820" y="1756581"/>
            <a:ext cx="941070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516D9-2E1F-22AF-5009-075B429B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20" y="3251603"/>
            <a:ext cx="4800600" cy="1466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8BEA62-DEE0-B1E7-30A4-C8D19DF90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20" y="4647533"/>
            <a:ext cx="3829050" cy="1819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E2717-8D87-5152-5E6F-7166204F0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54"/>
          <a:stretch/>
        </p:blipFill>
        <p:spPr>
          <a:xfrm>
            <a:off x="7163586" y="2685393"/>
            <a:ext cx="4385983" cy="35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0E17-47BD-EC34-A0AC-DF51D8F5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7F8FE-B085-4007-F7A4-CD9FA580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D9F762-8BA2-85B4-F8D8-39035DE6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832" y="1725553"/>
            <a:ext cx="6477000" cy="1419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1D5B2-58BB-92BC-BE24-7103C91BD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19"/>
          <a:stretch/>
        </p:blipFill>
        <p:spPr>
          <a:xfrm>
            <a:off x="1045832" y="3186024"/>
            <a:ext cx="161925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D7D9A-3D39-0297-218D-961D69AD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163"/>
          <a:stretch/>
        </p:blipFill>
        <p:spPr>
          <a:xfrm>
            <a:off x="903553" y="4598870"/>
            <a:ext cx="6542314" cy="1590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C3CB6-BDF9-DB58-0B2A-6A46884E3C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9796" y="228656"/>
            <a:ext cx="4385983" cy="6276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22161-301B-36E9-C3EF-CFE64B7D1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63" t="58167"/>
          <a:stretch/>
        </p:blipFill>
        <p:spPr>
          <a:xfrm>
            <a:off x="3895739" y="5898075"/>
            <a:ext cx="2473400" cy="6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0EFA-A04E-DCA0-1991-E5D628E8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Likelihood and priors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D5A9C-914B-A735-45DE-446955C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91A47D-AF5C-BA8D-ED3A-EBD0CAAF0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754" b="57521"/>
          <a:stretch/>
        </p:blipFill>
        <p:spPr>
          <a:xfrm>
            <a:off x="718792" y="4540168"/>
            <a:ext cx="2365213" cy="1254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1F7A6C-5BB2-760B-78CC-0266C2570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85"/>
          <a:stretch/>
        </p:blipFill>
        <p:spPr>
          <a:xfrm>
            <a:off x="3268912" y="4666926"/>
            <a:ext cx="2457450" cy="16894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7F9E22E-D282-A033-E6DF-398B395EFD35}"/>
              </a:ext>
            </a:extLst>
          </p:cNvPr>
          <p:cNvGrpSpPr/>
          <p:nvPr/>
        </p:nvGrpSpPr>
        <p:grpSpPr>
          <a:xfrm>
            <a:off x="265990" y="1690688"/>
            <a:ext cx="11634988" cy="747713"/>
            <a:chOff x="265990" y="1690688"/>
            <a:chExt cx="11634988" cy="7477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3643A3-EBB2-A64B-EB12-7859A9E7A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18921" b="58333"/>
            <a:stretch/>
          </p:blipFill>
          <p:spPr>
            <a:xfrm>
              <a:off x="265990" y="1690688"/>
              <a:ext cx="9769311" cy="3095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92AB2A-8C6D-7ED8-CED0-B633E4691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 r="23539" b="8333"/>
            <a:stretch/>
          </p:blipFill>
          <p:spPr>
            <a:xfrm>
              <a:off x="2688178" y="2066927"/>
              <a:ext cx="9212800" cy="30956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EBE89-1B69-4DDB-892F-B9C356F6E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36" t="1" r="3150" b="43549"/>
            <a:stretch/>
          </p:blipFill>
          <p:spPr>
            <a:xfrm>
              <a:off x="794827" y="2019003"/>
              <a:ext cx="1893350" cy="41939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44B53F-8817-BDCA-8A56-E21055C4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58" y="2688269"/>
            <a:ext cx="9439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0EFA-A04E-DCA0-1991-E5D628E8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D5A9C-914B-A735-45DE-446955C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63651-CB5F-B9EF-0837-9C03224C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512" y="1690688"/>
            <a:ext cx="10086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E0D4-BF53-5DAE-E44A-B28CBFA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the methodology to an Australian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188DE-8745-5195-A5AC-646B6CC9C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485" y="2046584"/>
            <a:ext cx="4690302" cy="36343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3BA47-A9D3-E0A5-4142-154471094B7B}"/>
              </a:ext>
            </a:extLst>
          </p:cNvPr>
          <p:cNvSpPr txBox="1"/>
          <p:nvPr/>
        </p:nvSpPr>
        <p:spPr>
          <a:xfrm>
            <a:off x="1060316" y="2293347"/>
            <a:ext cx="6108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Selected river: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Avoca river (Victoria)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16FE1-EA78-4FFD-5481-3B9373E84C42}"/>
              </a:ext>
            </a:extLst>
          </p:cNvPr>
          <p:cNvSpPr txBox="1"/>
          <p:nvPr/>
        </p:nvSpPr>
        <p:spPr>
          <a:xfrm>
            <a:off x="1060316" y="3110908"/>
            <a:ext cx="61089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Selected stations/id: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Coonooer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(408200)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Archdale junction (408206)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Amphitheater (408202)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F28E0-E7C7-2F2F-AE81-A70DCF15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80433F514FF4890CBD4A6E06E5ACE" ma:contentTypeVersion="13" ma:contentTypeDescription="Create a new document." ma:contentTypeScope="" ma:versionID="05dbe92b03d53fc80a3c77671f209a5a">
  <xsd:schema xmlns:xsd="http://www.w3.org/2001/XMLSchema" xmlns:xs="http://www.w3.org/2001/XMLSchema" xmlns:p="http://schemas.microsoft.com/office/2006/metadata/properties" xmlns:ns2="6fdd71b8-71e6-4089-8460-3cad69b0ce6c" xmlns:ns3="59c635cb-1df2-432e-9bfc-cc47da5f6499" targetNamespace="http://schemas.microsoft.com/office/2006/metadata/properties" ma:root="true" ma:fieldsID="bdbb4e8a6c4543fab496f7d566844de5" ns2:_="" ns3:_="">
    <xsd:import namespace="6fdd71b8-71e6-4089-8460-3cad69b0ce6c"/>
    <xsd:import namespace="59c635cb-1df2-432e-9bfc-cc47da5f6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d71b8-71e6-4089-8460-3cad69b0ce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635cb-1df2-432e-9bfc-cc47da5f6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7ED6D-0BBD-43E0-8454-4A2023B986F4}">
  <ds:schemaRefs>
    <ds:schemaRef ds:uri="http://purl.org/dc/dcmitype/"/>
    <ds:schemaRef ds:uri="http://purl.org/dc/elements/1.1/"/>
    <ds:schemaRef ds:uri="http://schemas.openxmlformats.org/package/2006/metadata/core-properties"/>
    <ds:schemaRef ds:uri="6fdd71b8-71e6-4089-8460-3cad69b0ce6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59c635cb-1df2-432e-9bfc-cc47da5f6499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086FD5-AF96-472E-9F46-C62C0457B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5D200-9988-45FB-8650-2C18F329D5F9}">
  <ds:schemaRefs>
    <ds:schemaRef ds:uri="59c635cb-1df2-432e-9bfc-cc47da5f6499"/>
    <ds:schemaRef ds:uri="6fdd71b8-71e6-4089-8460-3cad69b0ce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390</Words>
  <Application>Microsoft Office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Office Theme</vt:lpstr>
      <vt:lpstr>Where the creeks run dry or ten feet high: Streamflow prediction in Australian context</vt:lpstr>
      <vt:lpstr>A tale of two ‘extremes’</vt:lpstr>
      <vt:lpstr>Towards a fully Bayesian statistical approach to streamflow forecasting in space and time</vt:lpstr>
      <vt:lpstr>Forecasting in space and time</vt:lpstr>
      <vt:lpstr>The model setup</vt:lpstr>
      <vt:lpstr>The model setup</vt:lpstr>
      <vt:lpstr>Likelihood and priors</vt:lpstr>
      <vt:lpstr>Inference</vt:lpstr>
      <vt:lpstr>Applying the methodology to an Australian dataset</vt:lpstr>
      <vt:lpstr>Applying the methodology to an Australian dataset</vt:lpstr>
      <vt:lpstr>Results</vt:lpstr>
      <vt:lpstr>Results</vt:lpstr>
      <vt:lpstr>Results</vt:lpstr>
      <vt:lpstr>Results</vt:lpstr>
      <vt:lpstr>Way forward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Solmaz Jahangir</dc:creator>
  <cp:lastModifiedBy>Don Athukorala</cp:lastModifiedBy>
  <cp:revision>17</cp:revision>
  <dcterms:created xsi:type="dcterms:W3CDTF">2022-04-11T23:22:29Z</dcterms:created>
  <dcterms:modified xsi:type="dcterms:W3CDTF">2022-11-30T22:08:07Z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0x010100BBD80433F514FF4890CBD4A6E06E5ACE</vt:lpwstr>
  </property>
</Properties>
</file>