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259" r:id="rId6"/>
    <p:sldId id="261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0979" autoAdjust="0"/>
  </p:normalViewPr>
  <p:slideViewPr>
    <p:cSldViewPr snapToGrid="0">
      <p:cViewPr varScale="1">
        <p:scale>
          <a:sx n="97" d="100"/>
          <a:sy n="97" d="100"/>
        </p:scale>
        <p:origin x="840" y="90"/>
      </p:cViewPr>
      <p:guideLst/>
    </p:cSldViewPr>
  </p:slideViewPr>
  <p:outlineViewPr>
    <p:cViewPr>
      <p:scale>
        <a:sx n="33" d="100"/>
        <a:sy n="33" d="100"/>
      </p:scale>
      <p:origin x="0" y="-3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1E2D-69D4-494F-9B77-9B11985FD2E8}" type="datetimeFigureOut">
              <a:rPr lang="en-AU" smtClean="0"/>
              <a:t>30/11/2022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DD5D-E052-48CB-A15F-A59C55E5E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74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on-farm experiments?</a:t>
            </a:r>
            <a:r>
              <a:rPr lang="en-AU" sz="2800" dirty="0" smtClean="0"/>
              <a:t> </a:t>
            </a:r>
          </a:p>
          <a:p>
            <a:r>
              <a:rPr lang="en-AU" sz="2800" dirty="0" smtClean="0"/>
              <a:t>Small plot experiments: the objective </a:t>
            </a:r>
            <a:r>
              <a:rPr lang="en-AU" sz="2800" i="1" dirty="0" smtClean="0"/>
              <a:t>is a </a:t>
            </a:r>
            <a:r>
              <a:rPr lang="en-AU" sz="2800" b="1" i="1" dirty="0" smtClean="0"/>
              <a:t>comparison of a set of treatments</a:t>
            </a:r>
            <a:r>
              <a:rPr lang="en-AU" sz="2800" dirty="0" smtClean="0"/>
              <a:t>.</a:t>
            </a:r>
          </a:p>
          <a:p>
            <a:r>
              <a:rPr lang="en-AU" sz="2800" dirty="0" smtClean="0"/>
              <a:t>OFEs, in particular, </a:t>
            </a:r>
            <a:r>
              <a:rPr lang="en-AU" sz="2800" b="1" i="1" dirty="0" smtClean="0"/>
              <a:t>site-specific crop management </a:t>
            </a:r>
            <a:r>
              <a:rPr lang="en-AU" sz="2800" dirty="0" smtClean="0"/>
              <a:t>(SSCM): </a:t>
            </a:r>
          </a:p>
          <a:p>
            <a:pPr lvl="1"/>
            <a:r>
              <a:rPr lang="en-AU" sz="2400" dirty="0" smtClean="0"/>
              <a:t>to compare a set of qualitative or quantitative treatments, and decide on the most suitable treatment for the paddock.</a:t>
            </a:r>
          </a:p>
          <a:p>
            <a:pPr lvl="1"/>
            <a:r>
              <a:rPr lang="en-AU" sz="2400" dirty="0" smtClean="0"/>
              <a:t>to obtain a spatial map of locally-varying optimal treatments (e.g. fertiliser rates, fungicide doses).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6DD5D-E052-48CB-A15F-A59C55E5EC2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99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Where is the desserts?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6DD5D-E052-48CB-A15F-A59C55E5EC2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07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 smtClean="0"/>
              <a:t>Randomisation has been considered a crucial prerequisite for obtaining valid statistical inferences (H. P. Piepho, </a:t>
            </a:r>
            <a:r>
              <a:rPr lang="en-AU" sz="2000" dirty="0" err="1" smtClean="0"/>
              <a:t>Möhring</a:t>
            </a:r>
            <a:r>
              <a:rPr lang="en-AU" sz="2000" dirty="0" smtClean="0"/>
              <a:t>, and Williams (2013)).</a:t>
            </a:r>
          </a:p>
          <a:p>
            <a:endParaRPr lang="en-AU" sz="2000" dirty="0" smtClean="0"/>
          </a:p>
          <a:p>
            <a:r>
              <a:rPr lang="en-AU" sz="2000" dirty="0" smtClean="0"/>
              <a:t>However, in the application of precision agriculture (PA), a prescription map from the experimental results is required by the variable-rate applicators (VRA) before the start of the operation (Pringle, Cook, and </a:t>
            </a:r>
            <a:r>
              <a:rPr lang="en-AU" sz="2000" dirty="0" err="1" smtClean="0"/>
              <a:t>McBratney</a:t>
            </a:r>
            <a:r>
              <a:rPr lang="en-AU" sz="2000" dirty="0" smtClean="0"/>
              <a:t> (2004)).</a:t>
            </a:r>
          </a:p>
          <a:p>
            <a:endParaRPr lang="en-AU" sz="2000" dirty="0" smtClean="0"/>
          </a:p>
          <a:p>
            <a:r>
              <a:rPr lang="en-AU" sz="2000" dirty="0" smtClean="0"/>
              <a:t>The goal of OFE is to obtain a smooth map showing the optimal level of a controllable input, such as nitrogen rates, across a grid of rows and columns covering the whole field.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6DD5D-E052-48CB-A15F-A59C55E5EC25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7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Hope you enjoy the feast</a:t>
            </a:r>
            <a:r>
              <a:rPr lang="en-AU" smtClean="0"/>
              <a:t>. 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6DD5D-E052-48CB-A15F-A59C55E5EC25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56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4800" dirty="0"/>
              <a:t>Optimal </a:t>
            </a:r>
            <a:r>
              <a:rPr lang="en-AU" sz="4800" dirty="0" smtClean="0"/>
              <a:t>design </a:t>
            </a:r>
            <a:r>
              <a:rPr lang="en-AU" sz="4800" dirty="0"/>
              <a:t>for on-farm strip trials --- systematic or </a:t>
            </a:r>
            <a:r>
              <a:rPr lang="en-AU" sz="4800" dirty="0" smtClean="0"/>
              <a:t>randomised</a:t>
            </a: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2400" dirty="0"/>
              <a:t>Zhanglong Cao </a:t>
            </a:r>
            <a:endParaRPr lang="en-AU" sz="2400" dirty="0" smtClean="0"/>
          </a:p>
          <a:p>
            <a:pPr algn="ctr"/>
            <a:r>
              <a:rPr lang="en-AU" sz="2400" dirty="0" smtClean="0"/>
              <a:t>(</a:t>
            </a:r>
            <a:r>
              <a:rPr lang="en-AU" sz="2400" dirty="0"/>
              <a:t>Andrew Grose, Jordan Brown, Suman Rakshit)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70" y="378941"/>
            <a:ext cx="8229600" cy="12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5"/>
    </mc:Choice>
    <mc:Fallback>
      <p:transition spd="slow" advTm="19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Recipe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664044"/>
                <a:ext cx="8915400" cy="2010032"/>
              </a:xfrm>
            </p:spPr>
            <p:txBody>
              <a:bodyPr>
                <a:normAutofit/>
              </a:bodyPr>
              <a:lstStyle/>
              <a:p>
                <a:r>
                  <a:rPr lang="en-AU" sz="2400" dirty="0" smtClean="0"/>
                  <a:t>BHM to generate synthetic OFE data and we know the true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AU" sz="2400" dirty="0" smtClean="0"/>
                  <a:t> </a:t>
                </a:r>
                <a:r>
                  <a:rPr lang="en-AU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AU" sz="2400" dirty="0" smtClean="0"/>
                  <a:t>.</a:t>
                </a:r>
                <a:endParaRPr lang="en-AU" sz="2400" dirty="0"/>
              </a:p>
              <a:p>
                <a:r>
                  <a:rPr lang="en-AU" sz="2400" dirty="0" smtClean="0"/>
                  <a:t>GWR </a:t>
                </a:r>
                <a:r>
                  <a:rPr lang="en-AU" sz="2400" dirty="0"/>
                  <a:t>to fit the data and estimate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AU" sz="2400" dirty="0" smtClean="0"/>
                  <a:t>.</a:t>
                </a:r>
                <a:endParaRPr lang="en-AU" sz="2400" dirty="0"/>
              </a:p>
              <a:p>
                <a:r>
                  <a:rPr lang="en-AU" sz="2400" dirty="0" smtClean="0"/>
                  <a:t>Evaluation</a:t>
                </a:r>
                <a:r>
                  <a:rPr lang="en-AU" sz="2400" dirty="0"/>
                  <a:t>: (True) Mean Squared </a:t>
                </a:r>
                <a:r>
                  <a:rPr lang="en-AU" sz="2400" dirty="0" smtClean="0"/>
                  <a:t>Errors</a:t>
                </a:r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664044"/>
                <a:ext cx="8915400" cy="2010032"/>
              </a:xfrm>
              <a:blipFill>
                <a:blip r:embed="rId2"/>
                <a:stretch>
                  <a:fillRect l="-957" t="-24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57816" y="3511667"/>
                <a:ext cx="4497859" cy="718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2400" dirty="0" smtClean="0"/>
                  <a:t>MSE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16" y="3511667"/>
                <a:ext cx="4497859" cy="718402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70" y="47582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036"/>
          </a:xfrm>
        </p:spPr>
        <p:txBody>
          <a:bodyPr/>
          <a:lstStyle/>
          <a:p>
            <a:r>
              <a:rPr lang="en-AU" dirty="0" smtClean="0"/>
              <a:t>Ingredients: bandwidth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589212" y="1594707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pre-defined </a:t>
            </a:r>
            <a:r>
              <a:rPr lang="en-AU" sz="2400" dirty="0"/>
              <a:t>(5,9) and </a:t>
            </a:r>
            <a:r>
              <a:rPr lang="en-AU" sz="2400" dirty="0" smtClean="0"/>
              <a:t>optimal (</a:t>
            </a:r>
            <a:r>
              <a:rPr lang="en-AU" sz="2400" dirty="0" err="1" smtClean="0"/>
              <a:t>AICc</a:t>
            </a:r>
            <a:r>
              <a:rPr lang="en-AU" sz="2400" dirty="0" smtClean="0"/>
              <a:t>).</a:t>
            </a:r>
            <a:endParaRPr lang="en-AU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30199"/>
              </p:ext>
            </p:extLst>
          </p:nvPr>
        </p:nvGraphicFramePr>
        <p:xfrm>
          <a:off x="1352373" y="2634588"/>
          <a:ext cx="4694200" cy="33782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69420">
                  <a:extLst>
                    <a:ext uri="{9D8B030D-6E8A-4147-A177-3AD203B41FA5}">
                      <a16:colId xmlns:a16="http://schemas.microsoft.com/office/drawing/2014/main" val="469353276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3400690897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612484331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3374611680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1308091120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2830014327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2336558722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3985729202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448470806"/>
                    </a:ext>
                  </a:extLst>
                </a:gridCol>
                <a:gridCol w="469420">
                  <a:extLst>
                    <a:ext uri="{9D8B030D-6E8A-4147-A177-3AD203B41FA5}">
                      <a16:colId xmlns:a16="http://schemas.microsoft.com/office/drawing/2014/main" val="3724031322"/>
                    </a:ext>
                  </a:extLst>
                </a:gridCol>
              </a:tblGrid>
              <a:tr h="422284"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Rep 1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Rep 2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96918"/>
                  </a:ext>
                </a:extLst>
              </a:tr>
              <a:tr h="422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45288"/>
                  </a:ext>
                </a:extLst>
              </a:tr>
              <a:tr h="422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56506"/>
                  </a:ext>
                </a:extLst>
              </a:tr>
              <a:tr h="422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16873"/>
                  </a:ext>
                </a:extLst>
              </a:tr>
              <a:tr h="422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88510"/>
                  </a:ext>
                </a:extLst>
              </a:tr>
              <a:tr h="422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98965"/>
                  </a:ext>
                </a:extLst>
              </a:tr>
              <a:tr h="422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05586"/>
                  </a:ext>
                </a:extLst>
              </a:tr>
              <a:tr h="42228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6028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44420"/>
              </p:ext>
            </p:extLst>
          </p:nvPr>
        </p:nvGraphicFramePr>
        <p:xfrm>
          <a:off x="6590274" y="2643586"/>
          <a:ext cx="5154150" cy="33041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5415">
                  <a:extLst>
                    <a:ext uri="{9D8B030D-6E8A-4147-A177-3AD203B41FA5}">
                      <a16:colId xmlns:a16="http://schemas.microsoft.com/office/drawing/2014/main" val="469353276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3400690897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612484331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3374611680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1308091120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2830014327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2336558722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3985729202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448470806"/>
                    </a:ext>
                  </a:extLst>
                </a:gridCol>
                <a:gridCol w="515415">
                  <a:extLst>
                    <a:ext uri="{9D8B030D-6E8A-4147-A177-3AD203B41FA5}">
                      <a16:colId xmlns:a16="http://schemas.microsoft.com/office/drawing/2014/main" val="3724031322"/>
                    </a:ext>
                  </a:extLst>
                </a:gridCol>
              </a:tblGrid>
              <a:tr h="441922"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Rep 1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Rep 2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96918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45288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56506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16873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88510"/>
                  </a:ext>
                </a:extLst>
              </a:tr>
              <a:tr h="44192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98965"/>
                  </a:ext>
                </a:extLst>
              </a:tr>
              <a:tr h="32630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05586"/>
                  </a:ext>
                </a:extLst>
              </a:tr>
              <a:tr h="32630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60282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235208" y="3505196"/>
            <a:ext cx="4514337" cy="2442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1874791" y="3505196"/>
            <a:ext cx="2310031" cy="200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458" y="52514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3371"/>
          </a:xfrm>
        </p:spPr>
        <p:txBody>
          <a:bodyPr/>
          <a:lstStyle/>
          <a:p>
            <a:r>
              <a:rPr lang="en-AU" dirty="0" smtClean="0"/>
              <a:t>Ingredients: </a:t>
            </a:r>
            <a:r>
              <a:rPr lang="en-AU" dirty="0"/>
              <a:t>response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68239"/>
            <a:ext cx="4313237" cy="310897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460302"/>
            <a:ext cx="4313238" cy="3108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458" y="52514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3371"/>
          </a:xfrm>
        </p:spPr>
        <p:txBody>
          <a:bodyPr/>
          <a:lstStyle/>
          <a:p>
            <a:r>
              <a:rPr lang="en-AU" dirty="0" smtClean="0"/>
              <a:t>Ingredients: correlation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592924" y="1497913"/>
            <a:ext cx="4923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For the variance-covariance </a:t>
            </a:r>
            <a:r>
              <a:rPr lang="en-AU" sz="2400" dirty="0" smtClean="0"/>
              <a:t>of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88156" y="2341176"/>
                <a:ext cx="47580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𝐿𝐾𝐽𝑐𝑜𝑟𝑟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56" y="2341176"/>
                <a:ext cx="4758087" cy="369332"/>
              </a:xfrm>
              <a:prstGeom prst="rect">
                <a:avLst/>
              </a:prstGeom>
              <a:blipFill>
                <a:blip r:embed="rId2"/>
                <a:stretch>
                  <a:fillRect l="-512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92924" y="3092106"/>
                <a:ext cx="78790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sz="24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dirty="0" smtClean="0"/>
                  <a:t> AR1</a:t>
                </a:r>
                <a:r>
                  <a:rPr lang="en-AU" sz="2400" dirty="0"/>
                  <a:t>⊗</a:t>
                </a:r>
                <a:r>
                  <a:rPr lang="en-AU" sz="2400" dirty="0" smtClean="0"/>
                  <a:t>AR1 and </a:t>
                </a:r>
                <a:r>
                  <a:rPr lang="en-AU" sz="2400" dirty="0" err="1"/>
                  <a:t>Matérn</a:t>
                </a:r>
                <a:r>
                  <a:rPr lang="en-AU" sz="2400" dirty="0"/>
                  <a:t> </a:t>
                </a:r>
                <a:r>
                  <a:rPr lang="en-AU" sz="2400" dirty="0" smtClean="0"/>
                  <a:t>covariance</a:t>
                </a:r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3092106"/>
                <a:ext cx="7879080" cy="461665"/>
              </a:xfrm>
              <a:prstGeom prst="rect">
                <a:avLst/>
              </a:prstGeom>
              <a:blipFill>
                <a:blip r:embed="rId3"/>
                <a:stretch>
                  <a:fillRect l="-23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18684" y="3716979"/>
                <a:ext cx="4427559" cy="717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rad>
                            <m:f>
                              <m:f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rad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AU" sz="2400" dirty="0" smtClean="0"/>
                  <a:t>) </a:t>
                </a:r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84" y="3716979"/>
                <a:ext cx="4427559" cy="717184"/>
              </a:xfrm>
              <a:prstGeom prst="rect">
                <a:avLst/>
              </a:prstGeom>
              <a:blipFill>
                <a:blip r:embed="rId4"/>
                <a:stretch>
                  <a:fillRect r="-1100" b="-17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458" y="525146"/>
            <a:ext cx="900000" cy="9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296295" y="1497912"/>
                <a:ext cx="453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400" dirty="0" smtClean="0"/>
                  <a:t>,</a:t>
                </a:r>
                <a:endParaRPr lang="en-AU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95" y="1497912"/>
                <a:ext cx="453779" cy="461665"/>
              </a:xfrm>
              <a:prstGeom prst="rect">
                <a:avLst/>
              </a:prstGeom>
              <a:blipFill>
                <a:blip r:embed="rId7"/>
                <a:stretch>
                  <a:fillRect t="-10667" r="-18919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3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931443" cy="809274"/>
          </a:xfrm>
        </p:spPr>
        <p:txBody>
          <a:bodyPr/>
          <a:lstStyle/>
          <a:p>
            <a:r>
              <a:rPr lang="en-AU" dirty="0" smtClean="0"/>
              <a:t>Let’s cook!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9470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dirty="0" smtClean="0"/>
              <a:t>2 </a:t>
            </a:r>
            <a:r>
              <a:rPr lang="en-AU" sz="3600" dirty="0"/>
              <a:t>designs × </a:t>
            </a:r>
            <a:endParaRPr lang="en-AU" sz="3600" dirty="0" smtClean="0"/>
          </a:p>
          <a:p>
            <a:pPr marL="0" indent="0" algn="ctr">
              <a:buNone/>
            </a:pPr>
            <a:r>
              <a:rPr lang="en-AU" sz="3600" dirty="0"/>
              <a:t>3 </a:t>
            </a:r>
            <a:r>
              <a:rPr lang="en-AU" sz="3600" dirty="0" smtClean="0"/>
              <a:t>bandwidths </a:t>
            </a:r>
            <a:r>
              <a:rPr lang="en-AU" sz="3600" dirty="0"/>
              <a:t>×</a:t>
            </a:r>
            <a:endParaRPr lang="en-AU" sz="3600" dirty="0" smtClean="0"/>
          </a:p>
          <a:p>
            <a:pPr marL="0" indent="0" algn="ctr">
              <a:buNone/>
            </a:pPr>
            <a:r>
              <a:rPr lang="en-AU" sz="3600" dirty="0" smtClean="0"/>
              <a:t>2 </a:t>
            </a:r>
            <a:r>
              <a:rPr lang="en-AU" sz="3600" dirty="0"/>
              <a:t>response assumptions × </a:t>
            </a:r>
            <a:endParaRPr lang="en-AU" sz="3600" dirty="0" smtClean="0"/>
          </a:p>
          <a:p>
            <a:pPr marL="0" indent="0" algn="ctr">
              <a:buNone/>
            </a:pPr>
            <a:r>
              <a:rPr lang="en-AU" sz="3600" dirty="0" smtClean="0"/>
              <a:t>2 </a:t>
            </a:r>
            <a:r>
              <a:rPr lang="en-AU" sz="3600" dirty="0"/>
              <a:t>correlation intensities × </a:t>
            </a:r>
            <a:endParaRPr lang="en-AU" sz="3600" dirty="0" smtClean="0"/>
          </a:p>
          <a:p>
            <a:pPr marL="0" indent="0" algn="ctr">
              <a:buNone/>
            </a:pPr>
            <a:r>
              <a:rPr lang="en-AU" sz="3600" dirty="0"/>
              <a:t>3 spatial </a:t>
            </a:r>
            <a:r>
              <a:rPr lang="en-AU" sz="3600" dirty="0" smtClean="0"/>
              <a:t>covariance</a:t>
            </a:r>
            <a:endParaRPr lang="en-AU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68" y="48526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139"/>
          </a:xfrm>
        </p:spPr>
        <p:txBody>
          <a:bodyPr/>
          <a:lstStyle/>
          <a:p>
            <a:r>
              <a:rPr lang="en-AU" dirty="0"/>
              <a:t>Results (low correlation</a:t>
            </a:r>
            <a:r>
              <a:rPr lang="en-AU" dirty="0" smtClean="0"/>
              <a:t>)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59249"/>
            <a:ext cx="7438458" cy="50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61188" y="5148649"/>
            <a:ext cx="1375719" cy="77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047" y="55472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(low correlation</a:t>
            </a:r>
            <a:r>
              <a:rPr lang="en-AU" dirty="0" smtClean="0"/>
              <a:t>)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54025"/>
            <a:ext cx="7438457" cy="50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1188" y="5140411"/>
            <a:ext cx="1375719" cy="77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661188" y="3951098"/>
            <a:ext cx="1375719" cy="77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640768" y="5140411"/>
            <a:ext cx="1303730" cy="62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047" y="55472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</a:t>
            </a:r>
            <a:r>
              <a:rPr lang="en-AU" dirty="0" smtClean="0"/>
              <a:t>(high </a:t>
            </a:r>
            <a:r>
              <a:rPr lang="en-AU" dirty="0"/>
              <a:t>correlation</a:t>
            </a:r>
            <a:r>
              <a:rPr lang="en-AU" dirty="0" smtClean="0"/>
              <a:t>)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1374"/>
            <a:ext cx="7438457" cy="50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1188" y="5140411"/>
            <a:ext cx="1375719" cy="77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047" y="55472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</a:t>
            </a:r>
            <a:r>
              <a:rPr lang="en-AU" dirty="0" smtClean="0"/>
              <a:t>(high </a:t>
            </a:r>
            <a:r>
              <a:rPr lang="en-AU" dirty="0"/>
              <a:t>correlation</a:t>
            </a:r>
            <a:r>
              <a:rPr lang="en-AU" dirty="0" smtClean="0"/>
              <a:t>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53136"/>
            <a:ext cx="7438452" cy="50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1188" y="5140411"/>
            <a:ext cx="1375719" cy="77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661188" y="3951098"/>
            <a:ext cx="1375719" cy="77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640768" y="5140411"/>
            <a:ext cx="1303730" cy="62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047" y="55472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3033518" cy="685706"/>
          </a:xfrm>
        </p:spPr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6332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/>
              <a:t>A systematic design is superior to a randomized design for OFE </a:t>
            </a:r>
            <a:r>
              <a:rPr lang="en-AU" sz="2800" dirty="0" smtClean="0"/>
              <a:t>when</a:t>
            </a:r>
            <a:endParaRPr lang="en-AU" sz="2800" dirty="0"/>
          </a:p>
          <a:p>
            <a:pPr lvl="1"/>
            <a:r>
              <a:rPr lang="en-AU" sz="2400" dirty="0"/>
              <a:t>spatial variation presents</a:t>
            </a:r>
          </a:p>
          <a:p>
            <a:pPr lvl="1"/>
            <a:r>
              <a:rPr lang="en-AU" sz="2400" dirty="0" smtClean="0"/>
              <a:t>a quadratic </a:t>
            </a:r>
            <a:r>
              <a:rPr lang="en-AU" sz="2400" dirty="0"/>
              <a:t>response is assumed</a:t>
            </a:r>
          </a:p>
          <a:p>
            <a:pPr marL="0" indent="0">
              <a:buNone/>
            </a:pPr>
            <a:r>
              <a:rPr lang="en-AU" sz="2800" dirty="0" smtClean="0"/>
              <a:t>Additionally</a:t>
            </a:r>
            <a:r>
              <a:rPr lang="en-AU" sz="2800" dirty="0"/>
              <a:t>,</a:t>
            </a:r>
          </a:p>
          <a:p>
            <a:pPr lvl="1"/>
            <a:r>
              <a:rPr lang="en-AU" sz="2400" dirty="0" smtClean="0"/>
              <a:t>pre-defined </a:t>
            </a:r>
            <a:r>
              <a:rPr lang="en-AU" sz="2400" dirty="0"/>
              <a:t>bandwidth is better</a:t>
            </a:r>
          </a:p>
          <a:p>
            <a:pPr lvl="1"/>
            <a:r>
              <a:rPr lang="en-AU" sz="2400" dirty="0" smtClean="0"/>
              <a:t>GWR </a:t>
            </a:r>
            <a:r>
              <a:rPr lang="en-AU" sz="2400" dirty="0"/>
              <a:t>is able to capture the correlation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982" y="409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039762"/>
            <a:ext cx="4075199" cy="718449"/>
          </a:xfrm>
        </p:spPr>
        <p:txBody>
          <a:bodyPr/>
          <a:lstStyle/>
          <a:p>
            <a:r>
              <a:rPr lang="en-AU" dirty="0"/>
              <a:t>OFE </a:t>
            </a:r>
            <a:r>
              <a:rPr lang="en-AU" dirty="0" smtClean="0"/>
              <a:t>Cookbook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89" y="267898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"/>
    </mc:Choice>
    <mc:Fallback>
      <p:transition spd="slow" advTm="3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313605" cy="702182"/>
          </a:xfrm>
        </p:spPr>
        <p:txBody>
          <a:bodyPr/>
          <a:lstStyle/>
          <a:p>
            <a:r>
              <a:rPr lang="en-AU" dirty="0" smtClean="0"/>
              <a:t>Cookbooks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6332"/>
            <a:ext cx="8915400" cy="4621430"/>
          </a:xfrm>
        </p:spPr>
        <p:txBody>
          <a:bodyPr>
            <a:noAutofit/>
          </a:bodyPr>
          <a:lstStyle/>
          <a:p>
            <a:r>
              <a:rPr lang="en-AU" sz="1400" dirty="0"/>
              <a:t>Cao, Zhanglong, Katia Stefanova, Mark Gibberd, and Suman Rakshit. 2022. “Bayesian Inference of Spatially Correlated Random Parameters for on-Farm Experiment.” Field Crops Research 281 (May): 108477. https://doi.org/10.1016/j.fcr.2022.108477.</a:t>
            </a:r>
          </a:p>
          <a:p>
            <a:r>
              <a:rPr lang="en-AU" sz="1400" dirty="0"/>
              <a:t>Fotheringham, A Stewart, Chris </a:t>
            </a:r>
            <a:r>
              <a:rPr lang="en-AU" sz="1400" dirty="0" err="1"/>
              <a:t>Brunsdon</a:t>
            </a:r>
            <a:r>
              <a:rPr lang="en-AU" sz="1400" dirty="0"/>
              <a:t>, and Martin Charlton. 2003. Geographically Weighted Regression: The Analysis of Spatially Varying Relationships. John Wiley &amp; Sons.</a:t>
            </a:r>
          </a:p>
          <a:p>
            <a:r>
              <a:rPr lang="en-AU" sz="1400" dirty="0"/>
              <a:t>Piepho, H. P., J. </a:t>
            </a:r>
            <a:r>
              <a:rPr lang="en-AU" sz="1400" dirty="0" err="1"/>
              <a:t>Möhring</a:t>
            </a:r>
            <a:r>
              <a:rPr lang="en-AU" sz="1400" dirty="0"/>
              <a:t>, and E. R. Williams. 2013. “Why Randomize Agricultural Experiments?” J. </a:t>
            </a:r>
            <a:r>
              <a:rPr lang="en-AU" sz="1400" dirty="0" err="1"/>
              <a:t>Agron</a:t>
            </a:r>
            <a:r>
              <a:rPr lang="en-AU" sz="1400" dirty="0"/>
              <a:t>. Crop Sci. 199 (5): 374–83. https://doi.org/10.1111/jac.12026.</a:t>
            </a:r>
          </a:p>
          <a:p>
            <a:r>
              <a:rPr lang="en-AU" sz="1400" dirty="0"/>
              <a:t>Piepho, Hans-Peter, </a:t>
            </a:r>
            <a:r>
              <a:rPr lang="en-AU" sz="1400" dirty="0" err="1"/>
              <a:t>Christel</a:t>
            </a:r>
            <a:r>
              <a:rPr lang="en-AU" sz="1400" dirty="0"/>
              <a:t> Richter, Joachim </a:t>
            </a:r>
            <a:r>
              <a:rPr lang="en-AU" sz="1400" dirty="0" err="1"/>
              <a:t>Spilke</a:t>
            </a:r>
            <a:r>
              <a:rPr lang="en-AU" sz="1400" dirty="0"/>
              <a:t>, Karin </a:t>
            </a:r>
            <a:r>
              <a:rPr lang="en-AU" sz="1400" dirty="0" err="1"/>
              <a:t>Hartung</a:t>
            </a:r>
            <a:r>
              <a:rPr lang="en-AU" sz="1400" dirty="0"/>
              <a:t>, and Arndt </a:t>
            </a:r>
            <a:r>
              <a:rPr lang="en-AU" sz="1400" dirty="0" err="1"/>
              <a:t>Kunick</a:t>
            </a:r>
            <a:r>
              <a:rPr lang="en-AU" sz="1400" dirty="0"/>
              <a:t>. 2011. “Statistical Aspects of on-Farm Experimentation.” Crop &amp; Pasture Science 62: 721–35. https://doi.org/10.1071/cp11175.</a:t>
            </a:r>
          </a:p>
          <a:p>
            <a:r>
              <a:rPr lang="en-AU" sz="1400" dirty="0"/>
              <a:t>Pringle, M. J., S. E. Cook, and A. B. </a:t>
            </a:r>
            <a:r>
              <a:rPr lang="en-AU" sz="1400" dirty="0" err="1"/>
              <a:t>McBratney</a:t>
            </a:r>
            <a:r>
              <a:rPr lang="en-AU" sz="1400" dirty="0"/>
              <a:t>. 2004. “Field-Scale Experiments for Site-Specific Crop Management. Part I: Design Considerations.” Precision </a:t>
            </a:r>
            <a:r>
              <a:rPr lang="en-AU" sz="1400" dirty="0" err="1"/>
              <a:t>Agric</a:t>
            </a:r>
            <a:r>
              <a:rPr lang="en-AU" sz="1400" dirty="0"/>
              <a:t> 5 (6): 617–24. https://doi.org/10.1007/s11119-004-6346-1.</a:t>
            </a:r>
          </a:p>
          <a:p>
            <a:r>
              <a:rPr lang="en-AU" sz="1400" dirty="0"/>
              <a:t>Rakshit, Suman, Adrian Baddeley, Katia Stefanova, Karyn Reeves, Kefei Chen, Zhanglong Cao, Fiona Evans, and Mark Gibberd. 2020. “Novel Approach to the Analysis of Spatially-Varying Treatment Effects in on-Farm Experiments.” Field Crops Research 255 (October 2019): 107783. https://doi.org/gg2vv7.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47" y="52520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164" y="3015048"/>
            <a:ext cx="8915399" cy="733167"/>
          </a:xfrm>
        </p:spPr>
        <p:txBody>
          <a:bodyPr/>
          <a:lstStyle/>
          <a:p>
            <a:r>
              <a:rPr lang="en-AU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64" y="4203053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64" y="845660"/>
            <a:ext cx="8229600" cy="12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50462"/>
          </a:xfrm>
        </p:spPr>
        <p:txBody>
          <a:bodyPr/>
          <a:lstStyle/>
          <a:p>
            <a:r>
              <a:rPr lang="en-AU" dirty="0" smtClean="0"/>
              <a:t>Grocery: </a:t>
            </a:r>
            <a:r>
              <a:rPr lang="en-AU" dirty="0"/>
              <a:t>large strip trial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474572"/>
            <a:ext cx="7757512" cy="1070919"/>
          </a:xfrm>
        </p:spPr>
        <p:txBody>
          <a:bodyPr>
            <a:normAutofit fontScale="92500"/>
          </a:bodyPr>
          <a:lstStyle/>
          <a:p>
            <a:r>
              <a:rPr lang="en-AU" sz="2600" dirty="0"/>
              <a:t>Treatments are applied to adjacent strips to detect spatial variation in treatment response.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430162"/>
            <a:ext cx="7432525" cy="404591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268" y="449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8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"/>
    </mc:Choice>
    <mc:Fallback>
      <p:transition spd="slow" advTm="4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404590" cy="1280890"/>
          </a:xfrm>
        </p:spPr>
        <p:txBody>
          <a:bodyPr/>
          <a:lstStyle/>
          <a:p>
            <a:r>
              <a:rPr lang="en-AU" dirty="0"/>
              <a:t>Microwave: Geographically weighted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3" y="1968842"/>
            <a:ext cx="8519919" cy="1276865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For constructing the spatial map, we used GWR </a:t>
            </a:r>
            <a:r>
              <a:rPr lang="en-AU" dirty="0" smtClean="0"/>
              <a:t>to compute </a:t>
            </a:r>
            <a:r>
              <a:rPr lang="en-AU" dirty="0"/>
              <a:t>the regression coefficients at </a:t>
            </a:r>
            <a:r>
              <a:rPr lang="en-AU" dirty="0" smtClean="0"/>
              <a:t>the regular </a:t>
            </a:r>
            <a:r>
              <a:rPr lang="en-AU" dirty="0"/>
              <a:t>grid of points covering the study region (Rakshit et al. (2020</a:t>
            </a:r>
            <a:r>
              <a:rPr lang="en-AU" dirty="0" smtClean="0"/>
              <a:t>)).</a:t>
            </a:r>
          </a:p>
          <a:p>
            <a:pPr lvl="1"/>
            <a:r>
              <a:rPr lang="en-AU" dirty="0" smtClean="0"/>
              <a:t>Estimation </a:t>
            </a:r>
            <a:r>
              <a:rPr lang="en-AU" dirty="0"/>
              <a:t>based on the </a:t>
            </a:r>
            <a:r>
              <a:rPr lang="en-AU" dirty="0" smtClean="0"/>
              <a:t>local-likelihood</a:t>
            </a:r>
            <a:endParaRPr lang="en-AU" dirty="0"/>
          </a:p>
          <a:p>
            <a:pPr lvl="1"/>
            <a:r>
              <a:rPr lang="en-AU" dirty="0"/>
              <a:t>Estimate local regression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2" y="3389224"/>
            <a:ext cx="8519919" cy="3249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549" y="66473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1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"/>
    </mc:Choice>
    <mc:Fallback>
      <p:transition spd="slow" advTm="28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40762" cy="833987"/>
          </a:xfrm>
        </p:spPr>
        <p:txBody>
          <a:bodyPr>
            <a:noAutofit/>
          </a:bodyPr>
          <a:lstStyle/>
          <a:p>
            <a:r>
              <a:rPr lang="en-AU" dirty="0"/>
              <a:t>Oven: Bayesian hierarchical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2179" y="2486191"/>
                <a:ext cx="6305252" cy="1088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l-PL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l-P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79" y="2486191"/>
                <a:ext cx="6305252" cy="1088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32179" y="3748253"/>
                <a:ext cx="3035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79" y="3748253"/>
                <a:ext cx="3035318" cy="369332"/>
              </a:xfrm>
              <a:prstGeom prst="rect">
                <a:avLst/>
              </a:prstGeom>
              <a:blipFill>
                <a:blip r:embed="rId3"/>
                <a:stretch>
                  <a:fillRect l="-1406" b="-4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32179" y="4291400"/>
                <a:ext cx="2835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79" y="4291400"/>
                <a:ext cx="2835071" cy="369332"/>
              </a:xfrm>
              <a:prstGeom prst="rect">
                <a:avLst/>
              </a:prstGeom>
              <a:blipFill>
                <a:blip r:embed="rId4"/>
                <a:stretch>
                  <a:fillRect l="-860" r="-3441" b="-393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2179" y="5470027"/>
                <a:ext cx="2679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𝒁𝒖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79" y="5470027"/>
                <a:ext cx="2679451" cy="369332"/>
              </a:xfrm>
              <a:prstGeom prst="rect">
                <a:avLst/>
              </a:prstGeom>
              <a:blipFill>
                <a:blip r:embed="rId5"/>
                <a:stretch>
                  <a:fillRect l="-2045" r="-3636" b="-40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92924" y="1908903"/>
                <a:ext cx="22156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 smtClean="0"/>
                  <a:t>At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AU" sz="2400" dirty="0" smtClean="0"/>
                  <a:t>,</a:t>
                </a:r>
                <a:endParaRPr lang="en-AU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1908903"/>
                <a:ext cx="2215607" cy="461665"/>
              </a:xfrm>
              <a:prstGeom prst="rect">
                <a:avLst/>
              </a:prstGeom>
              <a:blipFill>
                <a:blip r:embed="rId6"/>
                <a:stretch>
                  <a:fillRect l="-4121" t="-10526" r="-3022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592924" y="4834547"/>
                <a:ext cx="52286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 smtClean="0"/>
                  <a:t>Hence,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AU" sz="2400" dirty="0" smtClean="0"/>
                  <a:t>, we have</a:t>
                </a:r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4834547"/>
                <a:ext cx="5228611" cy="461665"/>
              </a:xfrm>
              <a:prstGeom prst="rect">
                <a:avLst/>
              </a:prstGeom>
              <a:blipFill>
                <a:blip r:embed="rId8"/>
                <a:stretch>
                  <a:fillRect l="-1748" t="-10526" r="-1049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2549" y="66473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"/>
    </mc:Choice>
    <mc:Fallback>
      <p:transition spd="slow" advTm="19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Mains: optimal treatment </a:t>
            </a:r>
            <a:r>
              <a:rPr lang="en-AU" dirty="0" smtClean="0"/>
              <a:t>map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2363"/>
            <a:ext cx="7531378" cy="21752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774404"/>
            <a:ext cx="7531378" cy="251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303" y="54489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"/>
    </mc:Choice>
    <mc:Fallback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Menu: publications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9217150" cy="3619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139" y="50326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"/>
    </mc:Choice>
    <mc:Fallback>
      <p:transition spd="slow" advTm="16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164" y="2651874"/>
            <a:ext cx="8915399" cy="1468800"/>
          </a:xfrm>
        </p:spPr>
        <p:txBody>
          <a:bodyPr/>
          <a:lstStyle/>
          <a:p>
            <a:r>
              <a:rPr lang="en-AU" dirty="0"/>
              <a:t>Customer review: </a:t>
            </a:r>
            <a:r>
              <a:rPr lang="en-AU" dirty="0" smtClean="0"/>
              <a:t>why </a:t>
            </a:r>
            <a:r>
              <a:rPr lang="en-AU" dirty="0"/>
              <a:t>do you use a systematic design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12" y="4120674"/>
            <a:ext cx="1871437" cy="18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"/>
    </mc:Choice>
    <mc:Fallback>
      <p:transition spd="slow" advTm="1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2703471" cy="751609"/>
          </a:xfrm>
        </p:spPr>
        <p:txBody>
          <a:bodyPr/>
          <a:lstStyle/>
          <a:p>
            <a:r>
              <a:rPr lang="en-AU" dirty="0" smtClean="0"/>
              <a:t>Desserts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569047"/>
            <a:ext cx="3992732" cy="576262"/>
          </a:xfrm>
        </p:spPr>
        <p:txBody>
          <a:bodyPr/>
          <a:lstStyle/>
          <a:p>
            <a:pPr algn="ctr"/>
            <a:r>
              <a:rPr lang="en-AU" dirty="0"/>
              <a:t>A randomised </a:t>
            </a:r>
            <a:r>
              <a:rPr lang="en-AU" dirty="0" smtClean="0"/>
              <a:t>design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60583"/>
            <a:ext cx="4343400" cy="272337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565819"/>
            <a:ext cx="3999001" cy="576262"/>
          </a:xfrm>
        </p:spPr>
        <p:txBody>
          <a:bodyPr/>
          <a:lstStyle/>
          <a:p>
            <a:pPr algn="ctr"/>
            <a:r>
              <a:rPr lang="en-AU" dirty="0"/>
              <a:t>A systematic </a:t>
            </a:r>
            <a:r>
              <a:rPr lang="en-AU" dirty="0" smtClean="0"/>
              <a:t>design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2458902"/>
            <a:ext cx="4338637" cy="2720384"/>
          </a:xfrm>
        </p:spPr>
      </p:pic>
      <p:sp>
        <p:nvSpPr>
          <p:cNvPr id="10" name="Rectangle 9"/>
          <p:cNvSpPr/>
          <p:nvPr/>
        </p:nvSpPr>
        <p:spPr>
          <a:xfrm>
            <a:off x="2589213" y="5733188"/>
            <a:ext cx="7085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5 treatments, 4 replicates, 93 rows × 20 </a:t>
            </a:r>
            <a:r>
              <a:rPr lang="en-AU" sz="2400" dirty="0" smtClean="0"/>
              <a:t>ranges.</a:t>
            </a:r>
            <a:endParaRPr lang="en-AU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8" y="6476080"/>
            <a:ext cx="2427731" cy="38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989" y="54991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ABFB25EE934439F574BC264F0B8E6" ma:contentTypeVersion="15" ma:contentTypeDescription="Create a new document." ma:contentTypeScope="" ma:versionID="16d24bd5c7f8ad7b8f5948470a8bf093">
  <xsd:schema xmlns:xsd="http://www.w3.org/2001/XMLSchema" xmlns:xs="http://www.w3.org/2001/XMLSchema" xmlns:p="http://schemas.microsoft.com/office/2006/metadata/properties" xmlns:ns3="5053a65b-a790-45aa-b23d-3e4902a85933" xmlns:ns4="6b707ee7-774c-4141-8c69-3f50efb0eaa0" targetNamespace="http://schemas.microsoft.com/office/2006/metadata/properties" ma:root="true" ma:fieldsID="ff076fdac10469dba5490e7ae77d982f" ns3:_="" ns4:_="">
    <xsd:import namespace="5053a65b-a790-45aa-b23d-3e4902a85933"/>
    <xsd:import namespace="6b707ee7-774c-4141-8c69-3f50efb0ea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3a65b-a790-45aa-b23d-3e4902a85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07ee7-774c-4141-8c69-3f50efb0ea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52C596-9DEE-41FC-84BC-63E320E081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53a65b-a790-45aa-b23d-3e4902a85933"/>
    <ds:schemaRef ds:uri="6b707ee7-774c-4141-8c69-3f50efb0ea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23E38E-FB3A-490F-A7AF-BA6D6C496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862E1-49E0-4619-A8DB-DB349195B37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053a65b-a790-45aa-b23d-3e4902a85933"/>
    <ds:schemaRef ds:uri="http://purl.org/dc/dcmitype/"/>
    <ds:schemaRef ds:uri="http://schemas.microsoft.com/office/infopath/2007/PartnerControls"/>
    <ds:schemaRef ds:uri="6b707ee7-774c-4141-8c69-3f50efb0eaa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1183</Words>
  <Application>Microsoft Office PowerPoint</Application>
  <PresentationFormat>Widescreen</PresentationFormat>
  <Paragraphs>223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Wisp</vt:lpstr>
      <vt:lpstr>Optimal design for on-farm strip trials --- systematic or randomised</vt:lpstr>
      <vt:lpstr>OFE Cookbook</vt:lpstr>
      <vt:lpstr>Grocery: large strip trial data</vt:lpstr>
      <vt:lpstr>Microwave: Geographically weighted regression</vt:lpstr>
      <vt:lpstr>Oven: Bayesian hierarchical model</vt:lpstr>
      <vt:lpstr>Mains: optimal treatment map</vt:lpstr>
      <vt:lpstr>Menu: publications</vt:lpstr>
      <vt:lpstr>Customer review: why do you use a systematic design?</vt:lpstr>
      <vt:lpstr>Desserts</vt:lpstr>
      <vt:lpstr>Recipe</vt:lpstr>
      <vt:lpstr>Ingredients: bandwidth</vt:lpstr>
      <vt:lpstr>Ingredients: response</vt:lpstr>
      <vt:lpstr>Ingredients: correlation</vt:lpstr>
      <vt:lpstr>Let’s cook!</vt:lpstr>
      <vt:lpstr>Results (low correlation)</vt:lpstr>
      <vt:lpstr>Results (low correlation)</vt:lpstr>
      <vt:lpstr>Results (high correlation)</vt:lpstr>
      <vt:lpstr>Results (high correlation)</vt:lpstr>
      <vt:lpstr>Conclusion</vt:lpstr>
      <vt:lpstr>Cookbooks</vt:lpstr>
      <vt:lpstr>Thank you.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design for on-farm strip trials --- systematic or randomised?</dc:title>
  <dc:creator>Zhanglong Cao</dc:creator>
  <cp:lastModifiedBy>Zhanglong Cao</cp:lastModifiedBy>
  <cp:revision>96</cp:revision>
  <dcterms:created xsi:type="dcterms:W3CDTF">2022-11-29T22:03:56Z</dcterms:created>
  <dcterms:modified xsi:type="dcterms:W3CDTF">2022-11-30T11:43:47Z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0x010100CD1ABFB25EE934439F574BC264F0B8E6</vt:lpwstr>
  </property>
</Properties>
</file>