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2" r:id="rId2"/>
    <p:sldId id="393" r:id="rId3"/>
    <p:sldId id="395" r:id="rId4"/>
    <p:sldId id="396" r:id="rId5"/>
    <p:sldId id="397" r:id="rId6"/>
    <p:sldId id="398" r:id="rId7"/>
    <p:sldId id="399" r:id="rId8"/>
    <p:sldId id="402" r:id="rId9"/>
    <p:sldId id="403" r:id="rId10"/>
    <p:sldId id="404" r:id="rId11"/>
    <p:sldId id="405" r:id="rId12"/>
    <p:sldId id="407" r:id="rId13"/>
    <p:sldId id="408" r:id="rId14"/>
    <p:sldId id="412" r:id="rId15"/>
    <p:sldId id="414" r:id="rId16"/>
    <p:sldId id="413" r:id="rId17"/>
    <p:sldId id="409" r:id="rId18"/>
    <p:sldId id="410" r:id="rId19"/>
    <p:sldId id="416" r:id="rId20"/>
    <p:sldId id="415" r:id="rId21"/>
    <p:sldId id="418" r:id="rId22"/>
    <p:sldId id="420" r:id="rId23"/>
    <p:sldId id="425" r:id="rId24"/>
    <p:sldId id="423" r:id="rId25"/>
    <p:sldId id="421" r:id="rId26"/>
    <p:sldId id="422" r:id="rId27"/>
  </p:sldIdLst>
  <p:sldSz cx="9144000" cy="6858000" type="screen4x3"/>
  <p:notesSz cx="6889750" cy="1002188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33"/>
    <a:srgbClr val="4E3721"/>
    <a:srgbClr val="527688"/>
    <a:srgbClr val="5E889D"/>
    <a:srgbClr val="94B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104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420421F5-F47B-4E47-87D3-4A9F874D8F82}" type="datetimeFigureOut">
              <a:rPr lang="en-AU" smtClean="0"/>
              <a:t>27/11/2022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832" y="9520232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B5FC0E22-DCFE-4629-AD2A-110BBF2334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47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5558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64" tIns="46232" rIns="92464" bIns="4623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598" y="0"/>
            <a:ext cx="2985558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64" tIns="46232" rIns="92464" bIns="462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6" y="4760398"/>
            <a:ext cx="5511800" cy="450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64" tIns="46232" rIns="92464" bIns="46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9054"/>
            <a:ext cx="2985558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64" tIns="46232" rIns="92464" bIns="4623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598" y="9519054"/>
            <a:ext cx="2985558" cy="5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64" tIns="46232" rIns="92464" bIns="462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BC8664-E09C-46CA-9551-CBE38E34CCB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0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8664-E09C-46CA-9551-CBE38E34CCB5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82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81642F-5000-49ED-BBAC-ED94A20B0A20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430B4-7899-4EA8-AE54-6D964D7A6E0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4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06AA9-AF11-414C-AFE6-10FE9DB7F0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5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BB1BF-E0FE-4F54-B481-16320073192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9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973E8-F799-4BAD-BACB-4B847D3363B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7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D418D-8B12-45D5-8E47-B9A860211E2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2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81777-444A-4C18-88D9-85CCE4B48F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02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C185A-E3F3-4BE4-A178-089A0C0052F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90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6B0ED-8C04-49CF-A29A-8B9ED28C87F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76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CEF1B-F964-44BD-A86F-8FE2C9F69AE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9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8EE2-6B1A-4106-ABC7-1FDF901301B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3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89CCB5-07D2-4BC3-81FA-03859528ED58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085801"/>
            <a:ext cx="8207375" cy="2308324"/>
          </a:xfrm>
        </p:spPr>
        <p:txBody>
          <a:bodyPr/>
          <a:lstStyle/>
          <a:p>
            <a:pPr algn="ctr"/>
            <a:r>
              <a:rPr lang="en-AU" b="1" dirty="0" smtClean="0"/>
              <a:t>The </a:t>
            </a:r>
            <a:r>
              <a:rPr lang="en-AU" b="1" dirty="0"/>
              <a:t>application of </a:t>
            </a:r>
            <a:r>
              <a:rPr lang="en-AU" b="1" dirty="0" err="1"/>
              <a:t>CycDesigN</a:t>
            </a:r>
            <a:r>
              <a:rPr lang="en-AU" b="1" dirty="0"/>
              <a:t> in designing experiments for use in agriculture</a:t>
            </a:r>
            <a:br>
              <a:rPr lang="en-AU" b="1" dirty="0"/>
            </a:br>
            <a:endParaRPr lang="en-AU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1557349"/>
          </a:xfrm>
        </p:spPr>
        <p:txBody>
          <a:bodyPr/>
          <a:lstStyle/>
          <a:p>
            <a:pPr algn="ctr"/>
            <a:r>
              <a:rPr lang="en-AU" dirty="0"/>
              <a:t>Emlyn </a:t>
            </a:r>
            <a:r>
              <a:rPr lang="en-AU" dirty="0" smtClean="0"/>
              <a:t>Williams </a:t>
            </a:r>
            <a:endParaRPr lang="en-AU" baseline="30000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Statistical Support Network, ANU</a:t>
            </a:r>
          </a:p>
        </p:txBody>
      </p:sp>
    </p:spTree>
    <p:extLst>
      <p:ext uri="{BB962C8B-B14F-4D97-AF65-F5344CB8AC3E}">
        <p14:creationId xmlns:p14="http://schemas.microsoft.com/office/powerpoint/2010/main" val="14660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Latinized</a:t>
            </a:r>
            <a:r>
              <a:rPr lang="en-AU" dirty="0" smtClean="0"/>
              <a:t> design for v=24, r=4, s=6, k=4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8073"/>
              </p:ext>
            </p:extLst>
          </p:nvPr>
        </p:nvGraphicFramePr>
        <p:xfrm>
          <a:off x="3" y="1908172"/>
          <a:ext cx="9143996" cy="4170006"/>
        </p:xfrm>
        <a:graphic>
          <a:graphicData uri="http://schemas.openxmlformats.org/drawingml/2006/table">
            <a:tbl>
              <a:tblPr/>
              <a:tblGrid>
                <a:gridCol w="1758162">
                  <a:extLst>
                    <a:ext uri="{9D8B030D-6E8A-4147-A177-3AD203B41FA5}">
                      <a16:colId xmlns:a16="http://schemas.microsoft.com/office/drawing/2014/main" val="2344624558"/>
                    </a:ext>
                  </a:extLst>
                </a:gridCol>
                <a:gridCol w="741727">
                  <a:extLst>
                    <a:ext uri="{9D8B030D-6E8A-4147-A177-3AD203B41FA5}">
                      <a16:colId xmlns:a16="http://schemas.microsoft.com/office/drawing/2014/main" val="418394471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80364130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47787215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441888152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0480527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72304255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32459420"/>
                    </a:ext>
                  </a:extLst>
                </a:gridCol>
                <a:gridCol w="223693">
                  <a:extLst>
                    <a:ext uri="{9D8B030D-6E8A-4147-A177-3AD203B41FA5}">
                      <a16:colId xmlns:a16="http://schemas.microsoft.com/office/drawing/2014/main" val="309028027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216185334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33582308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69028948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94656373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924506681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289927971"/>
                    </a:ext>
                  </a:extLst>
                </a:gridCol>
                <a:gridCol w="1758162">
                  <a:extLst>
                    <a:ext uri="{9D8B030D-6E8A-4147-A177-3AD203B41FA5}">
                      <a16:colId xmlns:a16="http://schemas.microsoft.com/office/drawing/2014/main" val="2883447027"/>
                    </a:ext>
                  </a:extLst>
                </a:gridCol>
              </a:tblGrid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379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7151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5169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249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3004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593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840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9471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3657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1041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1635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1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Spatial design for v=24, r=4, s=6, k=4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7C185A-E3F3-4BE4-A178-089A0C0052F3}" type="slidenum">
              <a:rPr kumimoji="0" lang="en-A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67514"/>
              </p:ext>
            </p:extLst>
          </p:nvPr>
        </p:nvGraphicFramePr>
        <p:xfrm>
          <a:off x="3" y="1908172"/>
          <a:ext cx="9143996" cy="4170006"/>
        </p:xfrm>
        <a:graphic>
          <a:graphicData uri="http://schemas.openxmlformats.org/drawingml/2006/table">
            <a:tbl>
              <a:tblPr/>
              <a:tblGrid>
                <a:gridCol w="1758162">
                  <a:extLst>
                    <a:ext uri="{9D8B030D-6E8A-4147-A177-3AD203B41FA5}">
                      <a16:colId xmlns:a16="http://schemas.microsoft.com/office/drawing/2014/main" val="2344624558"/>
                    </a:ext>
                  </a:extLst>
                </a:gridCol>
                <a:gridCol w="741727">
                  <a:extLst>
                    <a:ext uri="{9D8B030D-6E8A-4147-A177-3AD203B41FA5}">
                      <a16:colId xmlns:a16="http://schemas.microsoft.com/office/drawing/2014/main" val="418394471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80364130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47787215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441888152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0480527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72304255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32459420"/>
                    </a:ext>
                  </a:extLst>
                </a:gridCol>
                <a:gridCol w="223693">
                  <a:extLst>
                    <a:ext uri="{9D8B030D-6E8A-4147-A177-3AD203B41FA5}">
                      <a16:colId xmlns:a16="http://schemas.microsoft.com/office/drawing/2014/main" val="309028027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216185334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33582308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69028948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94656373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924506681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289927971"/>
                    </a:ext>
                  </a:extLst>
                </a:gridCol>
                <a:gridCol w="1758162">
                  <a:extLst>
                    <a:ext uri="{9D8B030D-6E8A-4147-A177-3AD203B41FA5}">
                      <a16:colId xmlns:a16="http://schemas.microsoft.com/office/drawing/2014/main" val="2883447027"/>
                    </a:ext>
                  </a:extLst>
                </a:gridCol>
              </a:tblGrid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379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7151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5169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249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3004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593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840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9471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3657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1041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1635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162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28923" y="6021292"/>
            <a:ext cx="341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Average efficiency </a:t>
            </a:r>
            <a:r>
              <a:rPr lang="en-AU" dirty="0" smtClean="0"/>
              <a:t>factor=0.61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431577"/>
          </a:xfrm>
        </p:spPr>
        <p:txBody>
          <a:bodyPr/>
          <a:lstStyle/>
          <a:p>
            <a:r>
              <a:rPr lang="en-AU" dirty="0" smtClean="0"/>
              <a:t>      Part of the CD8 output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07504" y="1340768"/>
            <a:ext cx="9036496" cy="5624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 err="1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Latinized</a:t>
            </a: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by columns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Number of long column groups = 2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Group   1     2 Replicates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Group   2     2 Replicates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 err="1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Latinized</a:t>
            </a: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by rows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Number of long row groups = 2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Group   1     2 Replicates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Group   2     2 Replicates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 smtClean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Spatial </a:t>
            </a: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information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Spatial neighbours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   None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Neighbour balance score (column)        =    0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Neighbour balance score (row)           =    0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8" y="765175"/>
            <a:ext cx="8856979" cy="1143000"/>
          </a:xfrm>
        </p:spPr>
        <p:txBody>
          <a:bodyPr/>
          <a:lstStyle/>
          <a:p>
            <a:r>
              <a:rPr lang="en-AU" dirty="0" smtClean="0"/>
              <a:t>Non-resolvable design for v=26, s=15, k=7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13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55634"/>
              </p:ext>
            </p:extLst>
          </p:nvPr>
        </p:nvGraphicFramePr>
        <p:xfrm>
          <a:off x="107509" y="2276869"/>
          <a:ext cx="9036496" cy="3712030"/>
        </p:xfrm>
        <a:graphic>
          <a:graphicData uri="http://schemas.openxmlformats.org/drawingml/2006/table">
            <a:tbl>
              <a:tblPr/>
              <a:tblGrid>
                <a:gridCol w="1183035">
                  <a:extLst>
                    <a:ext uri="{9D8B030D-6E8A-4147-A177-3AD203B41FA5}">
                      <a16:colId xmlns:a16="http://schemas.microsoft.com/office/drawing/2014/main" val="353167848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7821468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57650570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315584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819210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421817617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2221150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5812917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157552748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1113363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138885095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293911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5325576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00991865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838566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328970279"/>
                    </a:ext>
                  </a:extLst>
                </a:gridCol>
                <a:gridCol w="961216">
                  <a:extLst>
                    <a:ext uri="{9D8B030D-6E8A-4147-A177-3AD203B41FA5}">
                      <a16:colId xmlns:a16="http://schemas.microsoft.com/office/drawing/2014/main" val="325500227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2418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1242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4893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041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22259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257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2211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5308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9486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09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82679" y="5804233"/>
            <a:ext cx="32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Average efficiency </a:t>
            </a:r>
            <a:r>
              <a:rPr lang="en-AU" dirty="0" smtClean="0"/>
              <a:t>factor=0.85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4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8" y="765175"/>
            <a:ext cx="8856979" cy="1143000"/>
          </a:xfrm>
        </p:spPr>
        <p:txBody>
          <a:bodyPr/>
          <a:lstStyle/>
          <a:p>
            <a:r>
              <a:rPr lang="en-AU" dirty="0" smtClean="0"/>
              <a:t>Non-resolvable design for v=26, s=15, k=7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14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84509"/>
              </p:ext>
            </p:extLst>
          </p:nvPr>
        </p:nvGraphicFramePr>
        <p:xfrm>
          <a:off x="107509" y="2276869"/>
          <a:ext cx="9036496" cy="3712030"/>
        </p:xfrm>
        <a:graphic>
          <a:graphicData uri="http://schemas.openxmlformats.org/drawingml/2006/table">
            <a:tbl>
              <a:tblPr/>
              <a:tblGrid>
                <a:gridCol w="1183035">
                  <a:extLst>
                    <a:ext uri="{9D8B030D-6E8A-4147-A177-3AD203B41FA5}">
                      <a16:colId xmlns:a16="http://schemas.microsoft.com/office/drawing/2014/main" val="353167848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7821468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57650570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315584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819210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421817617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2221150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5812917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157552748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1113363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138885095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293911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5325576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00991865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838566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328970279"/>
                    </a:ext>
                  </a:extLst>
                </a:gridCol>
                <a:gridCol w="961216">
                  <a:extLst>
                    <a:ext uri="{9D8B030D-6E8A-4147-A177-3AD203B41FA5}">
                      <a16:colId xmlns:a16="http://schemas.microsoft.com/office/drawing/2014/main" val="325500227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2418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1242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4893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041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22259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257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2211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5308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9486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0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8" y="765175"/>
            <a:ext cx="8856979" cy="1143000"/>
          </a:xfrm>
        </p:spPr>
        <p:txBody>
          <a:bodyPr/>
          <a:lstStyle/>
          <a:p>
            <a:r>
              <a:rPr lang="en-AU" dirty="0" smtClean="0"/>
              <a:t>Non-resolvable design for v=26, s=15, k=7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15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8015"/>
              </p:ext>
            </p:extLst>
          </p:nvPr>
        </p:nvGraphicFramePr>
        <p:xfrm>
          <a:off x="107509" y="2276869"/>
          <a:ext cx="9036496" cy="3712030"/>
        </p:xfrm>
        <a:graphic>
          <a:graphicData uri="http://schemas.openxmlformats.org/drawingml/2006/table">
            <a:tbl>
              <a:tblPr/>
              <a:tblGrid>
                <a:gridCol w="1183035">
                  <a:extLst>
                    <a:ext uri="{9D8B030D-6E8A-4147-A177-3AD203B41FA5}">
                      <a16:colId xmlns:a16="http://schemas.microsoft.com/office/drawing/2014/main" val="353167848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7821468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57650570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315584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819210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421817617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2221150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5812917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157552748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1113363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138885095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293911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5325576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00991865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838566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328970279"/>
                    </a:ext>
                  </a:extLst>
                </a:gridCol>
                <a:gridCol w="961216">
                  <a:extLst>
                    <a:ext uri="{9D8B030D-6E8A-4147-A177-3AD203B41FA5}">
                      <a16:colId xmlns:a16="http://schemas.microsoft.com/office/drawing/2014/main" val="325500227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2418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1242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4893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041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22259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257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2211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5308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9486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0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8" y="765175"/>
            <a:ext cx="8856979" cy="1143000"/>
          </a:xfrm>
        </p:spPr>
        <p:txBody>
          <a:bodyPr/>
          <a:lstStyle/>
          <a:p>
            <a:r>
              <a:rPr lang="en-AU" dirty="0" smtClean="0"/>
              <a:t>Non-resolvable design for v=26, s=15, k=7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16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25738"/>
              </p:ext>
            </p:extLst>
          </p:nvPr>
        </p:nvGraphicFramePr>
        <p:xfrm>
          <a:off x="107509" y="2276869"/>
          <a:ext cx="9036496" cy="3712030"/>
        </p:xfrm>
        <a:graphic>
          <a:graphicData uri="http://schemas.openxmlformats.org/drawingml/2006/table">
            <a:tbl>
              <a:tblPr/>
              <a:tblGrid>
                <a:gridCol w="1183035">
                  <a:extLst>
                    <a:ext uri="{9D8B030D-6E8A-4147-A177-3AD203B41FA5}">
                      <a16:colId xmlns:a16="http://schemas.microsoft.com/office/drawing/2014/main" val="353167848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7821468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57650570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315584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819210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421817617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2221150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5812917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157552748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1113363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138885095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293911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5325576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00991865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838566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328970279"/>
                    </a:ext>
                  </a:extLst>
                </a:gridCol>
                <a:gridCol w="961216">
                  <a:extLst>
                    <a:ext uri="{9D8B030D-6E8A-4147-A177-3AD203B41FA5}">
                      <a16:colId xmlns:a16="http://schemas.microsoft.com/office/drawing/2014/main" val="325500227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2418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1242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4893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041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22259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257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2211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5308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94860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09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8" y="765175"/>
            <a:ext cx="8856979" cy="1143000"/>
          </a:xfrm>
        </p:spPr>
        <p:txBody>
          <a:bodyPr/>
          <a:lstStyle/>
          <a:p>
            <a:r>
              <a:rPr lang="en-AU" dirty="0" smtClean="0"/>
              <a:t>         Spatial design for v=26, s=15, k=7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17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8766"/>
              </p:ext>
            </p:extLst>
          </p:nvPr>
        </p:nvGraphicFramePr>
        <p:xfrm>
          <a:off x="107509" y="2276869"/>
          <a:ext cx="9036496" cy="3744419"/>
        </p:xfrm>
        <a:graphic>
          <a:graphicData uri="http://schemas.openxmlformats.org/drawingml/2006/table">
            <a:tbl>
              <a:tblPr/>
              <a:tblGrid>
                <a:gridCol w="1183035">
                  <a:extLst>
                    <a:ext uri="{9D8B030D-6E8A-4147-A177-3AD203B41FA5}">
                      <a16:colId xmlns:a16="http://schemas.microsoft.com/office/drawing/2014/main" val="353167848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7821468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576505709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315584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819210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421817617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2221150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58129170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157552748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291113363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138885095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9293911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1532557673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009918654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838566946"/>
                    </a:ext>
                  </a:extLst>
                </a:gridCol>
                <a:gridCol w="459483">
                  <a:extLst>
                    <a:ext uri="{9D8B030D-6E8A-4147-A177-3AD203B41FA5}">
                      <a16:colId xmlns:a16="http://schemas.microsoft.com/office/drawing/2014/main" val="3328970279"/>
                    </a:ext>
                  </a:extLst>
                </a:gridCol>
                <a:gridCol w="961216">
                  <a:extLst>
                    <a:ext uri="{9D8B030D-6E8A-4147-A177-3AD203B41FA5}">
                      <a16:colId xmlns:a16="http://schemas.microsoft.com/office/drawing/2014/main" val="3255002279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324186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12427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48935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4041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22259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02573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2211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53084"/>
                  </a:ext>
                </a:extLst>
              </a:tr>
              <a:tr h="36724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94860"/>
                  </a:ext>
                </a:extLst>
              </a:tr>
              <a:tr h="403592">
                <a:tc>
                  <a:txBody>
                    <a:bodyPr/>
                    <a:lstStyle/>
                    <a:p>
                      <a:pPr algn="ctr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09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82679" y="5836622"/>
            <a:ext cx="32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Average efficiency </a:t>
            </a:r>
            <a:r>
              <a:rPr lang="en-AU" dirty="0" smtClean="0"/>
              <a:t>factor=0.83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Part of the CD8 output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5536" y="1932144"/>
            <a:ext cx="8568952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Design parameters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Number of treatments                      =    26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Number of rows                            =     7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Number of columns                         =    15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Number of replications                    = [</a:t>
            </a:r>
            <a:r>
              <a:rPr lang="en-AU" sz="2000" dirty="0" err="1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Uneq</a:t>
            </a: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b="1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Spatial information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Spatial neighbours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  None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Neighbour balance score(row)         =    0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Each replicated treatment spans at least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AU" sz="2000" dirty="0">
                <a:solidFill>
                  <a:srgbClr val="0000FF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   11 columns and   5 rows</a:t>
            </a:r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503585"/>
          </a:xfrm>
        </p:spPr>
        <p:txBody>
          <a:bodyPr/>
          <a:lstStyle/>
          <a:p>
            <a:r>
              <a:rPr lang="en-AU" dirty="0" smtClean="0"/>
              <a:t>     Self adjacencies in spatial CD8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19</a:t>
            </a:fld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58304"/>
              </p:ext>
            </p:extLst>
          </p:nvPr>
        </p:nvGraphicFramePr>
        <p:xfrm>
          <a:off x="395536" y="1268755"/>
          <a:ext cx="8568952" cy="4968556"/>
        </p:xfrm>
        <a:graphic>
          <a:graphicData uri="http://schemas.openxmlformats.org/drawingml/2006/table">
            <a:tbl>
              <a:tblPr/>
              <a:tblGrid>
                <a:gridCol w="1824870">
                  <a:extLst>
                    <a:ext uri="{9D8B030D-6E8A-4147-A177-3AD203B41FA5}">
                      <a16:colId xmlns:a16="http://schemas.microsoft.com/office/drawing/2014/main" val="458185503"/>
                    </a:ext>
                  </a:extLst>
                </a:gridCol>
                <a:gridCol w="6744082">
                  <a:extLst>
                    <a:ext uri="{9D8B030D-6E8A-4147-A177-3AD203B41FA5}">
                      <a16:colId xmlns:a16="http://schemas.microsoft.com/office/drawing/2014/main" val="3605496240"/>
                    </a:ext>
                  </a:extLst>
                </a:gridCol>
              </a:tblGrid>
              <a:tr h="839150">
                <a:tc>
                  <a:txBody>
                    <a:bodyPr/>
                    <a:lstStyle/>
                    <a:p>
                      <a:pPr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Type of self-adjacency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940888"/>
                  </a:ext>
                </a:extLst>
              </a:tr>
              <a:tr h="38640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</a:rPr>
                        <a:t>Single diagonal</a:t>
                      </a:r>
                      <a:endParaRPr lang="en-AU" sz="2000" dirty="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82146"/>
                  </a:ext>
                </a:extLst>
              </a:tr>
              <a:tr h="839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Knight move in column (NS) direction (two plots in column direction, one plot in row direction)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171779"/>
                  </a:ext>
                </a:extLst>
              </a:tr>
              <a:tr h="839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AU" sz="2000" dirty="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Stretched knight move in column (NS) direction (three plots in column direction, one plot in row direction)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27980"/>
                  </a:ext>
                </a:extLst>
              </a:tr>
              <a:tr h="38640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Double diagonal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02014"/>
                  </a:ext>
                </a:extLst>
              </a:tr>
              <a:tr h="839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Knight move in row (EW) direction (two plots in row direction, one plot in column direction)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121594"/>
                  </a:ext>
                </a:extLst>
              </a:tr>
              <a:tr h="839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00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AU" sz="200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2000" dirty="0">
                          <a:effectLst/>
                          <a:latin typeface="times new roman" panose="02020603050405020304" pitchFamily="18" charset="0"/>
                        </a:rPr>
                        <a:t>Stretched knight move in row (EW) direction (three plots in row direction, one plot in column direction</a:t>
                      </a:r>
                      <a:endParaRPr lang="en-AU" sz="2000" dirty="0">
                        <a:effectLst/>
                      </a:endParaRPr>
                    </a:p>
                  </a:txBody>
                  <a:tcPr marL="21177" marR="21177" marT="21177" marB="21177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0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2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history</a:t>
            </a:r>
          </a:p>
          <a:p>
            <a:r>
              <a:rPr lang="en-AU" dirty="0" err="1" smtClean="0"/>
              <a:t>CycDesigN</a:t>
            </a:r>
            <a:r>
              <a:rPr lang="en-AU" dirty="0" smtClean="0"/>
              <a:t> 8.0</a:t>
            </a:r>
          </a:p>
          <a:p>
            <a:pPr lvl="1"/>
            <a:r>
              <a:rPr lang="en-AU" dirty="0" smtClean="0"/>
              <a:t>Overview</a:t>
            </a:r>
          </a:p>
          <a:p>
            <a:pPr lvl="1"/>
            <a:r>
              <a:rPr lang="en-AU" dirty="0" smtClean="0"/>
              <a:t>P-rep and spatial designs</a:t>
            </a:r>
          </a:p>
          <a:p>
            <a:r>
              <a:rPr lang="en-AU" dirty="0" smtClean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3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837177"/>
            <a:ext cx="8229600" cy="791617"/>
          </a:xfrm>
        </p:spPr>
        <p:txBody>
          <a:bodyPr/>
          <a:lstStyle/>
          <a:p>
            <a:r>
              <a:rPr lang="en-AU" sz="2800" dirty="0" smtClean="0"/>
              <a:t>Single location p-rep design for 106 entries, 34 duplicates and one standard, replicated 10 times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20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9957"/>
              </p:ext>
            </p:extLst>
          </p:nvPr>
        </p:nvGraphicFramePr>
        <p:xfrm>
          <a:off x="0" y="1628794"/>
          <a:ext cx="9143992" cy="4490280"/>
        </p:xfrm>
        <a:graphic>
          <a:graphicData uri="http://schemas.openxmlformats.org/drawingml/2006/table">
            <a:tbl>
              <a:tblPr/>
              <a:tblGrid>
                <a:gridCol w="1129139">
                  <a:extLst>
                    <a:ext uri="{9D8B030D-6E8A-4147-A177-3AD203B41FA5}">
                      <a16:colId xmlns:a16="http://schemas.microsoft.com/office/drawing/2014/main" val="3376722766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44868042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779711869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753288514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2310954432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365151718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424766669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62304755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420675432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31419944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048453118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671145402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4625741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764947699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588046450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3030969712"/>
                    </a:ext>
                  </a:extLst>
                </a:gridCol>
                <a:gridCol w="529283">
                  <a:extLst>
                    <a:ext uri="{9D8B030D-6E8A-4147-A177-3AD203B41FA5}">
                      <a16:colId xmlns:a16="http://schemas.microsoft.com/office/drawing/2014/main" val="4269465292"/>
                    </a:ext>
                  </a:extLst>
                </a:gridCol>
              </a:tblGrid>
              <a:tr h="358316">
                <a:tc>
                  <a:txBody>
                    <a:bodyPr/>
                    <a:lstStyle/>
                    <a:p>
                      <a:pPr algn="ct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013621"/>
                  </a:ext>
                </a:extLst>
              </a:tr>
              <a:tr h="3583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190694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48002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92880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00808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89454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24214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58927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92199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23104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42759"/>
                  </a:ext>
                </a:extLst>
              </a:tr>
              <a:tr h="3503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761024"/>
                  </a:ext>
                </a:extLst>
              </a:tr>
              <a:tr h="244574">
                <a:tc>
                  <a:txBody>
                    <a:bodyPr/>
                    <a:lstStyle/>
                    <a:p>
                      <a:pPr algn="ct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3906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40035" y="6119074"/>
            <a:ext cx="32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Average efficiency </a:t>
            </a:r>
            <a:r>
              <a:rPr lang="en-AU" dirty="0" smtClean="0"/>
              <a:t>factor=0.59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9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    CycDesigN</a:t>
            </a:r>
            <a:r>
              <a:rPr lang="en-AU" dirty="0" smtClean="0"/>
              <a:t> documentation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899591" y="1997839"/>
            <a:ext cx="7201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 smtClean="0"/>
              <a:t>CycDesigN</a:t>
            </a:r>
            <a:r>
              <a:rPr lang="en-AU" sz="2400" dirty="0" smtClean="0"/>
              <a:t> </a:t>
            </a:r>
            <a:r>
              <a:rPr lang="en-AU" sz="2400" dirty="0"/>
              <a:t>installation and activation guide</a:t>
            </a:r>
          </a:p>
          <a:p>
            <a:endParaRPr lang="en-AU" sz="2400" dirty="0"/>
          </a:p>
          <a:p>
            <a:r>
              <a:rPr lang="en-AU" sz="2400" dirty="0"/>
              <a:t> Quick start guide to </a:t>
            </a:r>
            <a:r>
              <a:rPr lang="en-AU" sz="2400" dirty="0" err="1"/>
              <a:t>CycDesigN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  Quick start guide to p-rep designs in </a:t>
            </a:r>
            <a:r>
              <a:rPr lang="en-AU" sz="2400" dirty="0" err="1"/>
              <a:t>CycDesigN</a:t>
            </a:r>
            <a:r>
              <a:rPr lang="en-AU" sz="2400" dirty="0"/>
              <a:t> 8</a:t>
            </a:r>
          </a:p>
          <a:p>
            <a:endParaRPr lang="en-AU" sz="2400" dirty="0"/>
          </a:p>
          <a:p>
            <a:r>
              <a:rPr lang="en-AU" sz="2400" dirty="0"/>
              <a:t> </a:t>
            </a:r>
            <a:r>
              <a:rPr lang="en-AU" sz="2400" dirty="0" err="1"/>
              <a:t>CycDesigN</a:t>
            </a:r>
            <a:r>
              <a:rPr lang="en-AU" sz="2400" dirty="0"/>
              <a:t> 8 user guide (pdf of Help file)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508518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https://cycdesign.kb.vsni.co.uk/knowledge-base/documentation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530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503585"/>
          </a:xfrm>
        </p:spPr>
        <p:txBody>
          <a:bodyPr/>
          <a:lstStyle/>
          <a:p>
            <a:r>
              <a:rPr lang="en-AU" dirty="0" smtClean="0"/>
              <a:t>                Analysis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19"/>
          </a:xfrm>
        </p:spPr>
        <p:txBody>
          <a:bodyPr/>
          <a:lstStyle/>
          <a:p>
            <a:r>
              <a:rPr lang="en-AU" sz="2800" dirty="0" smtClean="0"/>
              <a:t>Iterative analysis of </a:t>
            </a:r>
            <a:r>
              <a:rPr lang="en-AU" sz="2800" dirty="0" err="1" smtClean="0"/>
              <a:t>gereralized</a:t>
            </a:r>
            <a:r>
              <a:rPr lang="en-AU" sz="2800" dirty="0" smtClean="0"/>
              <a:t> lattice designs</a:t>
            </a:r>
          </a:p>
          <a:p>
            <a:pPr lvl="1"/>
            <a:r>
              <a:rPr lang="en-AU" sz="2400" dirty="0" smtClean="0"/>
              <a:t>Williams (1977)</a:t>
            </a:r>
          </a:p>
          <a:p>
            <a:pPr lvl="2"/>
            <a:r>
              <a:rPr lang="en-AU" sz="2000" dirty="0" smtClean="0"/>
              <a:t>Paterson and </a:t>
            </a:r>
            <a:r>
              <a:rPr lang="en-AU" sz="2000" dirty="0" err="1" smtClean="0"/>
              <a:t>Silvey</a:t>
            </a:r>
            <a:r>
              <a:rPr lang="en-AU" sz="2000" dirty="0" smtClean="0"/>
              <a:t> (1980)</a:t>
            </a:r>
          </a:p>
          <a:p>
            <a:r>
              <a:rPr lang="en-AU" sz="2800" dirty="0" smtClean="0"/>
              <a:t>Mixed models (</a:t>
            </a:r>
            <a:r>
              <a:rPr lang="en-AU" sz="2800" dirty="0" err="1" smtClean="0"/>
              <a:t>Reml</a:t>
            </a:r>
            <a:r>
              <a:rPr lang="en-AU" sz="2800" dirty="0" smtClean="0"/>
              <a:t>)</a:t>
            </a:r>
          </a:p>
          <a:p>
            <a:pPr lvl="1"/>
            <a:r>
              <a:rPr lang="en-AU" sz="2400" dirty="0" smtClean="0"/>
              <a:t>Many packages</a:t>
            </a:r>
          </a:p>
          <a:p>
            <a:pPr lvl="2"/>
            <a:r>
              <a:rPr lang="en-AU" sz="2000" dirty="0" err="1" smtClean="0"/>
              <a:t>Genstat</a:t>
            </a:r>
            <a:endParaRPr lang="en-AU" sz="2000" dirty="0" smtClean="0"/>
          </a:p>
          <a:p>
            <a:pPr lvl="2"/>
            <a:r>
              <a:rPr lang="en-AU" sz="2000" dirty="0" smtClean="0"/>
              <a:t>SAS</a:t>
            </a:r>
          </a:p>
          <a:p>
            <a:pPr lvl="2"/>
            <a:r>
              <a:rPr lang="en-AU" sz="2000" dirty="0" smtClean="0"/>
              <a:t>R </a:t>
            </a:r>
          </a:p>
          <a:p>
            <a:pPr lvl="3"/>
            <a:r>
              <a:rPr lang="en-AU" sz="1600" dirty="0" err="1" smtClean="0"/>
              <a:t>Predictmeans</a:t>
            </a:r>
            <a:endParaRPr lang="en-AU" sz="1600" dirty="0" smtClean="0"/>
          </a:p>
          <a:p>
            <a:pPr lvl="3"/>
            <a:r>
              <a:rPr lang="en-AU" sz="1600" dirty="0" err="1" smtClean="0"/>
              <a:t>ASReml</a:t>
            </a:r>
            <a:r>
              <a:rPr lang="en-AU" sz="1600" dirty="0" smtClean="0"/>
              <a:t>-R</a:t>
            </a:r>
          </a:p>
          <a:p>
            <a:pPr lvl="1"/>
            <a:endParaRPr lang="en-A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4"/>
            <a:ext cx="8229600" cy="863625"/>
          </a:xfrm>
        </p:spPr>
        <p:txBody>
          <a:bodyPr/>
          <a:lstStyle/>
          <a:p>
            <a:r>
              <a:rPr lang="en-AU" dirty="0" smtClean="0"/>
              <a:t>              Analysis (p-rep)</a:t>
            </a:r>
            <a:br>
              <a:rPr lang="en-AU" dirty="0" smtClean="0"/>
            </a:br>
            <a:r>
              <a:rPr lang="en-AU" dirty="0" smtClean="0"/>
              <a:t>         </a:t>
            </a:r>
            <a:r>
              <a:rPr lang="en-AU" sz="2800" dirty="0" smtClean="0"/>
              <a:t>Vietnam clone trial, 4 standard types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00506" y="2351250"/>
            <a:ext cx="8102052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vcomponents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[fixed=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.standard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absorb=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AU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endParaRPr lang="en-AU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cadjust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=none] random=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repl.row+repl.column+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.clone</a:t>
            </a:r>
            <a:endParaRPr lang="en-AU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reml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[print=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model,components,means,effects,waldTests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AU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endParaRPr lang="en-AU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pterms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.standard+</a:t>
            </a:r>
            <a:r>
              <a:rPr lang="en-AU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</a:t>
            </a:r>
            <a:r>
              <a:rPr lang="en-AU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.clone</a:t>
            </a:r>
            <a:r>
              <a:rPr lang="en-AU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v[1]</a:t>
            </a:r>
            <a:r>
              <a:rPr lang="en-A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138" y="5171314"/>
            <a:ext cx="7360549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Fixed term                   Wald statistic    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n.d.f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    F statistic    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d.d.f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     F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endParaRPr lang="en-AU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</a:t>
            </a:r>
            <a:r>
              <a:rPr lang="en-AU" sz="1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7.52           4             1.88      32.1    0.138</a:t>
            </a:r>
            <a:endParaRPr lang="en-AU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 smtClean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sz="1600" dirty="0" smtClean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AU" sz="16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4.57           1             4.57      42.9	    0.038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conf.standard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AU" sz="1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54.39           3           18.13    210.5  &lt;0.001</a:t>
            </a:r>
            <a:endParaRPr lang="en-AU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138" y="4097085"/>
            <a:ext cx="7597031" cy="132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Fixed term                   Wald statistic    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n.d.f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	     F statistic    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d.d.f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	   </a:t>
            </a:r>
            <a:r>
              <a:rPr lang="en-AU" sz="1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endParaRPr lang="en-AU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repl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7.52        </a:t>
            </a:r>
            <a:r>
              <a:rPr lang="en-AU" sz="1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4             1.88      32.1    0.138</a:t>
            </a:r>
            <a:endParaRPr lang="en-AU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AU" sz="16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71.04     </a:t>
            </a:r>
            <a:r>
              <a:rPr lang="en-AU" sz="1600" dirty="0" smtClean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AU" sz="1600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          71.04    254.6  &lt;0.001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3120390" algn="r"/>
                <a:tab pos="3714750" algn="r"/>
                <a:tab pos="4754880" algn="r"/>
                <a:tab pos="5349240" algn="r"/>
                <a:tab pos="5943600" algn="r"/>
              </a:tabLst>
            </a:pPr>
            <a:r>
              <a:rPr lang="en-AU" sz="160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conf.standard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54.39      </a:t>
            </a:r>
            <a:r>
              <a:rPr lang="en-AU" sz="1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AU" sz="1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           18.13    210.5	  &lt;0.001</a:t>
            </a:r>
            <a:endParaRPr lang="en-AU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AU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7769" y="4593389"/>
            <a:ext cx="13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c</a:t>
            </a:r>
            <a:r>
              <a:rPr lang="en-AU" dirty="0" err="1" smtClean="0">
                <a:solidFill>
                  <a:srgbClr val="FF0000"/>
                </a:solidFill>
              </a:rPr>
              <a:t>onf</a:t>
            </a:r>
            <a:r>
              <a:rPr lang="en-AU" dirty="0" smtClean="0">
                <a:solidFill>
                  <a:srgbClr val="FF0000"/>
                </a:solidFill>
              </a:rPr>
              <a:t>/</a:t>
            </a:r>
            <a:r>
              <a:rPr lang="en-AU" dirty="0" err="1" smtClean="0">
                <a:solidFill>
                  <a:srgbClr val="FF0000"/>
                </a:solidFill>
              </a:rPr>
              <a:t>conv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7769" y="566761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just </a:t>
            </a:r>
            <a:r>
              <a:rPr lang="en-AU" dirty="0" err="1" smtClean="0">
                <a:solidFill>
                  <a:srgbClr val="FF0000"/>
                </a:solidFill>
              </a:rPr>
              <a:t>conf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1927573"/>
            <a:ext cx="7128792" cy="367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 of the CD8 – generated </a:t>
            </a:r>
            <a:r>
              <a:rPr lang="en-AU" b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Genstat</a:t>
            </a:r>
            <a:r>
              <a:rPr lang="en-AU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708389"/>
            <a:ext cx="628186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52400" algn="l"/>
                <a:tab pos="304800" algn="l"/>
                <a:tab pos="457200" algn="l"/>
                <a:tab pos="609600" algn="l"/>
                <a:tab pos="762000" algn="l"/>
                <a:tab pos="9144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133600" algn="l"/>
                <a:tab pos="2286000" algn="l"/>
                <a:tab pos="24384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657600" algn="l"/>
                <a:tab pos="3810000" algn="l"/>
                <a:tab pos="3962400" algn="l"/>
                <a:tab pos="4114800" algn="l"/>
                <a:tab pos="4267200" algn="l"/>
                <a:tab pos="4419600" algn="l"/>
                <a:tab pos="4572000" algn="l"/>
                <a:tab pos="4724400" algn="l"/>
                <a:tab pos="4876800" algn="l"/>
              </a:tabLst>
            </a:pPr>
            <a:r>
              <a:rPr lang="en-AU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Part of the </a:t>
            </a:r>
            <a:r>
              <a:rPr lang="en-AU" b="1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Genstat</a:t>
            </a:r>
            <a:r>
              <a:rPr lang="en-AU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output</a:t>
            </a:r>
            <a:endParaRPr lang="en-AU" b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7525"/>
            <a:ext cx="676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                            </a:t>
            </a:r>
            <a:r>
              <a:rPr lang="en-AU" dirty="0" err="1" smtClean="0"/>
              <a:t>Piepho</a:t>
            </a:r>
            <a:r>
              <a:rPr lang="en-AU" dirty="0" smtClean="0"/>
              <a:t>, Williams and Fleck</a:t>
            </a:r>
            <a:r>
              <a:rPr lang="en-AU" i="1" dirty="0" smtClean="0"/>
              <a:t> </a:t>
            </a:r>
            <a:r>
              <a:rPr lang="en-AU" dirty="0" smtClean="0"/>
              <a:t>(2006)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  Analysis (spatial)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Nearest neighbour (NN) analysis of field experiments</a:t>
            </a:r>
          </a:p>
          <a:p>
            <a:pPr lvl="1"/>
            <a:r>
              <a:rPr lang="en-AU" sz="2000" dirty="0"/>
              <a:t>Wilkinson et al. (1983)</a:t>
            </a:r>
          </a:p>
          <a:p>
            <a:pPr lvl="2"/>
            <a:r>
              <a:rPr lang="en-AU" sz="2000" dirty="0"/>
              <a:t>Second differences  (and </a:t>
            </a:r>
            <a:r>
              <a:rPr lang="en-AU" sz="2000" dirty="0" smtClean="0"/>
              <a:t>much more</a:t>
            </a:r>
            <a:r>
              <a:rPr lang="en-AU" sz="2000" dirty="0"/>
              <a:t>!)</a:t>
            </a:r>
          </a:p>
          <a:p>
            <a:r>
              <a:rPr lang="en-AU" sz="2400" dirty="0"/>
              <a:t>A neighbour model for field experiments</a:t>
            </a:r>
          </a:p>
          <a:p>
            <a:pPr lvl="1"/>
            <a:r>
              <a:rPr lang="en-AU" sz="2000" dirty="0"/>
              <a:t>Williams (1986)</a:t>
            </a:r>
          </a:p>
          <a:p>
            <a:pPr lvl="2"/>
            <a:r>
              <a:rPr lang="en-AU" sz="2000" dirty="0"/>
              <a:t>Linear variance (LV), </a:t>
            </a:r>
            <a:r>
              <a:rPr lang="en-AU" sz="2000" smtClean="0"/>
              <a:t>based on first </a:t>
            </a:r>
            <a:r>
              <a:rPr lang="en-AU" sz="2000" dirty="0"/>
              <a:t>differences</a:t>
            </a:r>
          </a:p>
          <a:p>
            <a:r>
              <a:rPr lang="en-AU" sz="2400" dirty="0"/>
              <a:t>Efficiency of neighbour analysis for replicated variety</a:t>
            </a:r>
          </a:p>
          <a:p>
            <a:pPr marL="0" indent="0">
              <a:buNone/>
            </a:pPr>
            <a:r>
              <a:rPr lang="en-AU" sz="2400" dirty="0"/>
              <a:t>            trials in Australia</a:t>
            </a:r>
          </a:p>
          <a:p>
            <a:pPr lvl="1"/>
            <a:r>
              <a:rPr lang="en-AU" sz="2000" dirty="0" err="1"/>
              <a:t>Cullis</a:t>
            </a:r>
            <a:r>
              <a:rPr lang="en-AU" sz="2000" dirty="0"/>
              <a:t> and Gleeson (1989)</a:t>
            </a:r>
          </a:p>
          <a:p>
            <a:pPr lvl="2"/>
            <a:r>
              <a:rPr lang="en-AU" sz="2000" dirty="0"/>
              <a:t>Autoregressive (AR1)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4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79451"/>
          </a:xfrm>
        </p:spPr>
        <p:txBody>
          <a:bodyPr/>
          <a:lstStyle/>
          <a:p>
            <a:r>
              <a:rPr lang="en-AU" dirty="0" smtClean="0"/>
              <a:t>Spatial Analysis (developments)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229600" cy="4608512"/>
              </a:xfrm>
            </p:spPr>
            <p:txBody>
              <a:bodyPr/>
              <a:lstStyle/>
              <a:p>
                <a:r>
                  <a:rPr lang="en-AU" sz="2000" dirty="0" smtClean="0"/>
                  <a:t>2D, LV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AU" sz="2000" dirty="0" smtClean="0"/>
                  <a:t>LV, AR(1)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AU" sz="2000" dirty="0" smtClean="0"/>
                  <a:t>AR(1)</a:t>
                </a:r>
              </a:p>
              <a:p>
                <a:pPr lvl="1"/>
                <a:r>
                  <a:rPr lang="en-AU" sz="1800" dirty="0" smtClean="0"/>
                  <a:t>AR(1)</a:t>
                </a:r>
                <a:r>
                  <a:rPr lang="en-AU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1800" dirty="0" smtClean="0"/>
                  <a:t> LV as</a:t>
                </a:r>
                <a14:m>
                  <m:oMath xmlns:m="http://schemas.openxmlformats.org/officeDocument/2006/math">
                    <m:r>
                      <a:rPr lang="en-A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sz="1800" dirty="0" smtClean="0"/>
                  <a:t> 1</a:t>
                </a:r>
              </a:p>
              <a:p>
                <a:r>
                  <a:rPr lang="en-AU" sz="2000" dirty="0" smtClean="0"/>
                  <a:t>Problems in parameter estimation for power and AR(1) models of spatial correlation in designed field experiments. </a:t>
                </a:r>
                <a:r>
                  <a:rPr lang="en-AU" sz="2000" dirty="0" err="1" smtClean="0"/>
                  <a:t>Piepho</a:t>
                </a:r>
                <a:r>
                  <a:rPr lang="en-AU" sz="2000" dirty="0" smtClean="0"/>
                  <a:t> </a:t>
                </a:r>
                <a:r>
                  <a:rPr lang="en-AU" sz="2000" i="1" dirty="0" smtClean="0"/>
                  <a:t>et al. </a:t>
                </a:r>
                <a:r>
                  <a:rPr lang="en-AU" sz="2000" dirty="0" smtClean="0"/>
                  <a:t>(2015)</a:t>
                </a:r>
              </a:p>
              <a:p>
                <a:pPr lvl="2"/>
                <a:r>
                  <a:rPr lang="en-AU" sz="1800" dirty="0" smtClean="0"/>
                  <a:t>AR non-linear in parameters</a:t>
                </a:r>
              </a:p>
              <a:p>
                <a:pPr lvl="2"/>
                <a:r>
                  <a:rPr lang="en-AU" sz="1800" dirty="0" smtClean="0"/>
                  <a:t>Difficulties with convergence</a:t>
                </a:r>
                <a:endParaRPr lang="en-AU" sz="1800" dirty="0" smtClean="0"/>
              </a:p>
              <a:p>
                <a:pPr lvl="3"/>
                <a:r>
                  <a:rPr lang="en-AU" sz="1800" dirty="0"/>
                  <a:t>Correlation parameter estimates often high (~</a:t>
                </a:r>
                <a:r>
                  <a:rPr lang="en-AU" sz="1800" dirty="0" smtClean="0"/>
                  <a:t>0.9+)</a:t>
                </a:r>
                <a:endParaRPr lang="en-AU" sz="1800" dirty="0"/>
              </a:p>
              <a:p>
                <a:pPr lvl="2"/>
                <a:r>
                  <a:rPr lang="en-AU" sz="1800" dirty="0" smtClean="0"/>
                  <a:t>Nugget </a:t>
                </a:r>
                <a:r>
                  <a:rPr lang="en-AU" sz="1800" dirty="0" smtClean="0"/>
                  <a:t>parameter sometimes routinely </a:t>
                </a:r>
                <a:r>
                  <a:rPr lang="en-AU" sz="1800" dirty="0"/>
                  <a:t>dropped to </a:t>
                </a:r>
                <a:r>
                  <a:rPr lang="en-AU" sz="1800" dirty="0" smtClean="0"/>
                  <a:t>improve</a:t>
                </a:r>
              </a:p>
              <a:p>
                <a:pPr marL="1371600" lvl="3" indent="0">
                  <a:buNone/>
                </a:pPr>
                <a:r>
                  <a:rPr lang="en-AU" sz="1800" dirty="0" smtClean="0"/>
                  <a:t>         convergence (usually lowers the estimate of </a:t>
                </a:r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1800" dirty="0" smtClean="0"/>
                  <a:t>  ) </a:t>
                </a:r>
              </a:p>
              <a:p>
                <a:r>
                  <a:rPr lang="en-AU" sz="2000" dirty="0" smtClean="0"/>
                  <a:t>Spatial </a:t>
                </a:r>
                <a:r>
                  <a:rPr lang="en-AU" sz="2000" dirty="0" smtClean="0"/>
                  <a:t>should be an add-on to conventional blocking</a:t>
                </a:r>
              </a:p>
              <a:p>
                <a:r>
                  <a:rPr lang="en-AU" sz="2000" dirty="0" smtClean="0"/>
                  <a:t>Should use a </a:t>
                </a:r>
                <a:r>
                  <a:rPr lang="en-AU" sz="2000" dirty="0"/>
                  <a:t>spatial model linear in the parameters (e.g. LV)</a:t>
                </a:r>
                <a:endParaRPr lang="en-AU" sz="2000" dirty="0" smtClean="0"/>
              </a:p>
              <a:p>
                <a:pPr marL="1828800" lvl="4" indent="0">
                  <a:buNone/>
                </a:pPr>
                <a:r>
                  <a:rPr lang="en-AU" dirty="0"/>
                  <a:t>-</a:t>
                </a:r>
                <a:r>
                  <a:rPr lang="en-AU" dirty="0" err="1" smtClean="0"/>
                  <a:t>Piepho</a:t>
                </a:r>
                <a:r>
                  <a:rPr lang="en-AU" dirty="0" smtClean="0"/>
                  <a:t> and Williams (2010)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229600" cy="4608512"/>
              </a:xfrm>
              <a:blipFill>
                <a:blip r:embed="rId2"/>
                <a:stretch>
                  <a:fillRect l="-667" t="-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4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Spatial Analysis (spline models)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824535"/>
              </a:xfrm>
            </p:spPr>
            <p:txBody>
              <a:bodyPr/>
              <a:lstStyle/>
              <a:p>
                <a:r>
                  <a:rPr lang="en-AU" sz="2400" dirty="0" smtClean="0"/>
                  <a:t>Correcting </a:t>
                </a:r>
                <a:r>
                  <a:rPr lang="en-AU" sz="2400" dirty="0"/>
                  <a:t>for spatial heterogeneity in plant </a:t>
                </a:r>
                <a:r>
                  <a:rPr lang="en-AU" sz="2400" dirty="0" smtClean="0"/>
                  <a:t>breeding experiments </a:t>
                </a:r>
                <a:r>
                  <a:rPr lang="en-AU" sz="2400" dirty="0"/>
                  <a:t>with </a:t>
                </a:r>
                <a:r>
                  <a:rPr lang="en-AU" sz="2400" dirty="0" smtClean="0"/>
                  <a:t>P-splines</a:t>
                </a:r>
              </a:p>
              <a:p>
                <a:pPr lvl="1"/>
                <a:r>
                  <a:rPr lang="en-AU" dirty="0" smtClean="0"/>
                  <a:t> </a:t>
                </a:r>
                <a:r>
                  <a:rPr lang="en-AU" sz="2000" dirty="0" smtClean="0"/>
                  <a:t>Rodriguez-Alvarez et al. (2018)</a:t>
                </a:r>
              </a:p>
              <a:p>
                <a:pPr lvl="2"/>
                <a:r>
                  <a:rPr lang="en-AU" sz="2000" dirty="0" smtClean="0"/>
                  <a:t>Second differences</a:t>
                </a:r>
              </a:p>
              <a:p>
                <a:r>
                  <a:rPr lang="en-AU" sz="2400" dirty="0"/>
                  <a:t>Two-dimensional P-spline smoothing for spatial analysis </a:t>
                </a:r>
                <a:r>
                  <a:rPr lang="en-AU" sz="2400" dirty="0" smtClean="0"/>
                  <a:t>of plant </a:t>
                </a:r>
                <a:r>
                  <a:rPr lang="en-AU" sz="2400" dirty="0"/>
                  <a:t>breeding </a:t>
                </a:r>
                <a:r>
                  <a:rPr lang="en-AU" sz="2400" dirty="0" smtClean="0"/>
                  <a:t>trials</a:t>
                </a:r>
              </a:p>
              <a:p>
                <a:pPr lvl="1"/>
                <a:r>
                  <a:rPr lang="en-AU" sz="2000" dirty="0" err="1" smtClean="0"/>
                  <a:t>Piepho</a:t>
                </a:r>
                <a:r>
                  <a:rPr lang="en-AU" sz="2000" dirty="0" smtClean="0"/>
                  <a:t>, Boer and Williams (2022) -comparison of 54 models</a:t>
                </a:r>
              </a:p>
              <a:p>
                <a:pPr lvl="1"/>
                <a:r>
                  <a:rPr lang="en-AU" sz="2000" dirty="0" smtClean="0"/>
                  <a:t>Recommendation is the LVIS model</a:t>
                </a:r>
              </a:p>
              <a:p>
                <a:pPr lvl="2"/>
                <a:r>
                  <a:rPr lang="en-AU" sz="2000" dirty="0" smtClean="0"/>
                  <a:t>Simple use of splines</a:t>
                </a:r>
              </a:p>
              <a:p>
                <a:pPr lvl="2"/>
                <a:r>
                  <a:rPr lang="en-AU" sz="2000" dirty="0" smtClean="0"/>
                  <a:t>First differences</a:t>
                </a:r>
              </a:p>
              <a:p>
                <a:pPr lvl="2"/>
                <a:r>
                  <a:rPr lang="en-AU" sz="2000" dirty="0" smtClean="0"/>
                  <a:t>Closely related to LV (and AR since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000" dirty="0" smtClean="0"/>
                  <a:t> usually high)</a:t>
                </a:r>
              </a:p>
              <a:p>
                <a:pPr lvl="2"/>
                <a:r>
                  <a:rPr lang="en-AU" sz="2000" dirty="0" smtClean="0"/>
                  <a:t>Can be analysed using standard mixed models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824535"/>
              </a:xfrm>
              <a:blipFill>
                <a:blip r:embed="rId2"/>
                <a:stretch>
                  <a:fillRect l="-963" t="-885" r="-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5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Square and Rectangular Lattice Designs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916113"/>
                <a:ext cx="8856984" cy="4210050"/>
              </a:xfrm>
            </p:spPr>
            <p:txBody>
              <a:bodyPr/>
              <a:lstStyle/>
              <a:p>
                <a:r>
                  <a:rPr lang="en-AU" dirty="0" smtClean="0"/>
                  <a:t>Resolvable, s blocks per replicate, k plots per block, r replicates</a:t>
                </a:r>
              </a:p>
              <a:p>
                <a:r>
                  <a:rPr lang="en-AU" dirty="0" smtClean="0"/>
                  <a:t>Square lattices, k=s,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b="0" i="0" smtClean="0">
                            <a:cs typeface="Arial" panose="020B0604020202020204" pitchFamily="34" charset="0"/>
                          </a:rPr>
                          <m:t>s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treatments</a:t>
                </a:r>
              </a:p>
              <a:p>
                <a:r>
                  <a:rPr lang="en-AU" dirty="0" smtClean="0"/>
                  <a:t>Rectangular lattices, k=s-1, s(s-1) treatments</a:t>
                </a:r>
              </a:p>
              <a:p>
                <a:r>
                  <a:rPr lang="en-AU" dirty="0" smtClean="0"/>
                  <a:t>Closed form analysis, i.e. no matrix inversion</a:t>
                </a:r>
              </a:p>
              <a:p>
                <a:pPr marL="0" indent="0">
                  <a:buNone/>
                </a:pPr>
                <a:r>
                  <a:rPr lang="en-AU" dirty="0"/>
                  <a:t> </a:t>
                </a:r>
                <a:r>
                  <a:rPr lang="en-AU" dirty="0" smtClean="0"/>
                  <a:t>Cochran and Cox (1957) </a:t>
                </a:r>
                <a:r>
                  <a:rPr lang="en-AU" i="1" dirty="0"/>
                  <a:t>Experimental </a:t>
                </a:r>
                <a:r>
                  <a:rPr lang="en-AU" i="1" dirty="0" smtClean="0"/>
                  <a:t>Designs</a:t>
                </a:r>
              </a:p>
              <a:p>
                <a:r>
                  <a:rPr lang="en-AU" dirty="0" smtClean="0"/>
                  <a:t>What about other values of k?        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916113"/>
                <a:ext cx="8856984" cy="4210050"/>
              </a:xfrm>
              <a:blipFill>
                <a:blip r:embed="rId2"/>
                <a:stretch>
                  <a:fillRect l="-1583" t="-1881" r="-12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8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        Alpha Lattice Designs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61" y="2590221"/>
            <a:ext cx="7560840" cy="3071027"/>
          </a:xfrm>
        </p:spPr>
        <p:txBody>
          <a:bodyPr/>
          <a:lstStyle/>
          <a:p>
            <a:pPr marL="0" indent="0">
              <a:buNone/>
            </a:pPr>
            <a:r>
              <a:rPr lang="en-AU" altLang="en-US" sz="18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Block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                1    2    3    4    5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_____________________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                1    2    3    4    5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6    7    8    9   10 </a:t>
            </a:r>
            <a:r>
              <a:rPr lang="en-AU" altLang="en-US" sz="18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Replicate 1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11   12   13   14   15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                           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1    2    3    4    5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7    8    9   10    6 </a:t>
            </a:r>
            <a:r>
              <a:rPr lang="en-AU" altLang="en-US" sz="1800" b="1" kern="1200" dirty="0" smtClean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Replicate </a:t>
            </a: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2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13   14   15   11   12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 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 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Patterson and Williams (1976)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AU" altLang="en-US" sz="1800" b="1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class of resolvable incomplete block designs</a:t>
            </a:r>
            <a:endParaRPr lang="en-AU" altLang="en-US" sz="1800" b="1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84433" y="37098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   Alpha array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90704" y="31336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r=2, s=5, k=3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912289" y="4156490"/>
            <a:ext cx="132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0     0   </a:t>
            </a:r>
          </a:p>
          <a:p>
            <a:r>
              <a:rPr lang="en-AU" dirty="0" smtClean="0"/>
              <a:t>0     1  </a:t>
            </a:r>
          </a:p>
          <a:p>
            <a:r>
              <a:rPr lang="en-AU" dirty="0" smtClean="0"/>
              <a:t>0     2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468313" y="1681949"/>
            <a:ext cx="7815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Resolvable designs, </a:t>
            </a:r>
            <a:r>
              <a:rPr lang="en-AU" sz="2400" dirty="0"/>
              <a:t>s blocks per replicate, </a:t>
            </a:r>
            <a:r>
              <a:rPr lang="en-AU" sz="2400" dirty="0" smtClean="0"/>
              <a:t>r replicates</a:t>
            </a:r>
          </a:p>
          <a:p>
            <a:r>
              <a:rPr lang="en-AU" sz="2400" dirty="0" smtClean="0"/>
              <a:t>                  k </a:t>
            </a:r>
            <a:r>
              <a:rPr lang="en-AU" sz="2400" dirty="0"/>
              <a:t>plots per block, </a:t>
            </a:r>
            <a:r>
              <a:rPr lang="en-AU" sz="2400" dirty="0" smtClean="0"/>
              <a:t>  k=2…s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9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719535"/>
          </a:xfrm>
        </p:spPr>
        <p:txBody>
          <a:bodyPr/>
          <a:lstStyle/>
          <a:p>
            <a:r>
              <a:rPr lang="en-AU" dirty="0" smtClean="0"/>
              <a:t>Development of Alpha Lattice Designs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48808"/>
          </a:xfrm>
        </p:spPr>
        <p:txBody>
          <a:bodyPr/>
          <a:lstStyle/>
          <a:p>
            <a:r>
              <a:rPr lang="en-AU" sz="2400" dirty="0" smtClean="0"/>
              <a:t>Catalogue </a:t>
            </a:r>
          </a:p>
          <a:p>
            <a:pPr lvl="1"/>
            <a:r>
              <a:rPr lang="en-AU" sz="2400" dirty="0" smtClean="0"/>
              <a:t>Williams (1975)</a:t>
            </a:r>
          </a:p>
          <a:p>
            <a:r>
              <a:rPr lang="en-AU" sz="2400" dirty="0" smtClean="0"/>
              <a:t>Upper bounds for block designs </a:t>
            </a:r>
          </a:p>
          <a:p>
            <a:pPr lvl="1"/>
            <a:r>
              <a:rPr lang="en-AU" sz="2400" dirty="0" smtClean="0"/>
              <a:t>Williams and Patterson (1977)</a:t>
            </a:r>
          </a:p>
          <a:p>
            <a:r>
              <a:rPr lang="en-AU" sz="2400" dirty="0" smtClean="0"/>
              <a:t>Computer algorithm</a:t>
            </a:r>
          </a:p>
          <a:p>
            <a:pPr lvl="1"/>
            <a:r>
              <a:rPr lang="en-AU" sz="2400" dirty="0" smtClean="0"/>
              <a:t>Paterson and Patterson (1983)</a:t>
            </a:r>
          </a:p>
          <a:p>
            <a:r>
              <a:rPr lang="en-AU" sz="2400" dirty="0" err="1" smtClean="0"/>
              <a:t>Latinized</a:t>
            </a:r>
            <a:r>
              <a:rPr lang="en-AU" sz="2400" dirty="0" smtClean="0"/>
              <a:t> and row-column designs</a:t>
            </a:r>
          </a:p>
          <a:p>
            <a:pPr lvl="1"/>
            <a:r>
              <a:rPr lang="en-AU" sz="2400" dirty="0" smtClean="0"/>
              <a:t>Williams (1986)</a:t>
            </a:r>
          </a:p>
          <a:p>
            <a:r>
              <a:rPr lang="en-AU" sz="2400" dirty="0" smtClean="0"/>
              <a:t>Alpha+ package</a:t>
            </a:r>
          </a:p>
          <a:p>
            <a:pPr lvl="1"/>
            <a:r>
              <a:rPr lang="en-AU" sz="2400" dirty="0" smtClean="0"/>
              <a:t>Williams and Talbot (1993)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1617"/>
          </a:xfrm>
        </p:spPr>
        <p:txBody>
          <a:bodyPr/>
          <a:lstStyle/>
          <a:p>
            <a:r>
              <a:rPr lang="en-AU" dirty="0" smtClean="0"/>
              <a:t>           Birth of </a:t>
            </a:r>
            <a:r>
              <a:rPr lang="en-AU" dirty="0" err="1" smtClean="0"/>
              <a:t>CycDesigN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en-AU" dirty="0" smtClean="0"/>
              <a:t>John and Williams (1995)</a:t>
            </a:r>
          </a:p>
          <a:p>
            <a:pPr lvl="1"/>
            <a:r>
              <a:rPr lang="en-AU" dirty="0" smtClean="0"/>
              <a:t>Cyclic and Computer Generated Designs</a:t>
            </a:r>
          </a:p>
          <a:p>
            <a:r>
              <a:rPr lang="en-AU" dirty="0" err="1" smtClean="0"/>
              <a:t>CycDesigN</a:t>
            </a:r>
            <a:r>
              <a:rPr lang="en-AU" dirty="0" smtClean="0"/>
              <a:t> 1.0 (1997)</a:t>
            </a:r>
          </a:p>
          <a:p>
            <a:pPr lvl="1"/>
            <a:r>
              <a:rPr lang="en-AU" dirty="0" smtClean="0"/>
              <a:t>Resolvable and non-resolvable</a:t>
            </a:r>
          </a:p>
          <a:p>
            <a:pPr lvl="2"/>
            <a:r>
              <a:rPr lang="en-AU" dirty="0" smtClean="0"/>
              <a:t>Whitaker</a:t>
            </a:r>
            <a:r>
              <a:rPr lang="en-AU" smtClean="0"/>
              <a:t>, Williams and John (1997)</a:t>
            </a:r>
            <a:endParaRPr lang="en-AU" dirty="0" smtClean="0"/>
          </a:p>
          <a:p>
            <a:r>
              <a:rPr lang="en-AU" dirty="0" err="1" smtClean="0"/>
              <a:t>CycDesigN</a:t>
            </a:r>
            <a:r>
              <a:rPr lang="en-AU" dirty="0" smtClean="0"/>
              <a:t> 2.0 (2001)</a:t>
            </a:r>
          </a:p>
          <a:p>
            <a:pPr lvl="1"/>
            <a:r>
              <a:rPr lang="en-AU" dirty="0" smtClean="0"/>
              <a:t>Spatial (LV, AR)</a:t>
            </a:r>
          </a:p>
          <a:p>
            <a:r>
              <a:rPr lang="en-AU" dirty="0" err="1" smtClean="0"/>
              <a:t>CycDesigN</a:t>
            </a:r>
            <a:r>
              <a:rPr lang="en-AU" dirty="0" smtClean="0"/>
              <a:t> 5.0 (2012)</a:t>
            </a:r>
          </a:p>
          <a:p>
            <a:pPr lvl="1"/>
            <a:r>
              <a:rPr lang="en-AU" dirty="0" err="1" smtClean="0"/>
              <a:t>CycXover</a:t>
            </a:r>
            <a:r>
              <a:rPr lang="en-AU" dirty="0" smtClean="0"/>
              <a:t>, P-rep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7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431577"/>
          </a:xfrm>
        </p:spPr>
        <p:txBody>
          <a:bodyPr/>
          <a:lstStyle/>
          <a:p>
            <a:r>
              <a:rPr lang="en-AU" sz="3200" dirty="0" err="1" smtClean="0"/>
              <a:t>CycDesigN</a:t>
            </a:r>
            <a:r>
              <a:rPr lang="en-AU" sz="3200" dirty="0" smtClean="0"/>
              <a:t> 8.0 (released September 2022)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9036496" cy="5544616"/>
              </a:xfrm>
            </p:spPr>
            <p:txBody>
              <a:bodyPr/>
              <a:lstStyle/>
              <a:p>
                <a:r>
                  <a:rPr lang="en-AU" sz="2400" dirty="0" smtClean="0"/>
                  <a:t>Design types</a:t>
                </a:r>
              </a:p>
              <a:p>
                <a:pPr lvl="1"/>
                <a:r>
                  <a:rPr lang="en-AU" sz="2400" dirty="0" smtClean="0"/>
                  <a:t>Resolvable</a:t>
                </a:r>
              </a:p>
              <a:p>
                <a:pPr lvl="1"/>
                <a:r>
                  <a:rPr lang="en-AU" sz="2400" dirty="0" smtClean="0"/>
                  <a:t>Non-resolvable</a:t>
                </a:r>
              </a:p>
              <a:p>
                <a:pPr lvl="1"/>
                <a:r>
                  <a:rPr lang="en-AU" sz="2400" dirty="0" smtClean="0"/>
                  <a:t>Crossover</a:t>
                </a:r>
              </a:p>
              <a:p>
                <a:pPr lvl="1"/>
                <a:r>
                  <a:rPr lang="en-AU" sz="2400" dirty="0" smtClean="0"/>
                  <a:t>Partially replicated (major upgrade)</a:t>
                </a:r>
              </a:p>
              <a:p>
                <a:r>
                  <a:rPr lang="en-AU" sz="2400" dirty="0" smtClean="0"/>
                  <a:t>Spatial</a:t>
                </a:r>
              </a:p>
              <a:p>
                <a:pPr lvl="1"/>
                <a:r>
                  <a:rPr lang="en-AU" sz="2400" dirty="0" smtClean="0"/>
                  <a:t>Diagonal self-adjacencies in model-based designs</a:t>
                </a:r>
              </a:p>
              <a:p>
                <a:pPr lvl="2"/>
                <a:r>
                  <a:rPr lang="en-AU" sz="2000" dirty="0" smtClean="0"/>
                  <a:t>AR(1)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AU" sz="2000" dirty="0" smtClean="0"/>
                  <a:t>AR(1), </a:t>
                </a:r>
                <a:r>
                  <a:rPr lang="en-AU" sz="2000" dirty="0" err="1" smtClean="0"/>
                  <a:t>Eccleston</a:t>
                </a:r>
                <a:r>
                  <a:rPr lang="en-AU" sz="2000" dirty="0" smtClean="0"/>
                  <a:t> and Chan (1998)</a:t>
                </a:r>
              </a:p>
              <a:p>
                <a:pPr lvl="1"/>
                <a:r>
                  <a:rPr lang="en-AU" sz="2400" dirty="0" smtClean="0"/>
                  <a:t>CD8 uses direct optimization</a:t>
                </a:r>
              </a:p>
              <a:p>
                <a:pPr lvl="2"/>
                <a:r>
                  <a:rPr lang="en-AU" sz="2000" dirty="0" smtClean="0"/>
                  <a:t>Evenness of distribution (ED) &amp; neighbour balance (NB)</a:t>
                </a:r>
              </a:p>
              <a:p>
                <a:pPr marL="914400" lvl="2" indent="0">
                  <a:buNone/>
                </a:pPr>
                <a:r>
                  <a:rPr lang="en-AU" sz="2000" dirty="0" smtClean="0"/>
                  <a:t>               </a:t>
                </a:r>
                <a:r>
                  <a:rPr lang="en-AU" sz="2000" dirty="0" err="1" smtClean="0"/>
                  <a:t>Piepho</a:t>
                </a:r>
                <a:r>
                  <a:rPr lang="en-AU" sz="2000"/>
                  <a:t>, </a:t>
                </a:r>
                <a:r>
                  <a:rPr lang="en-AU" sz="2000" smtClean="0"/>
                  <a:t>Michel </a:t>
                </a:r>
                <a:r>
                  <a:rPr lang="en-AU" sz="2000" dirty="0"/>
                  <a:t>and Williams (2018)</a:t>
                </a:r>
              </a:p>
              <a:p>
                <a:pPr lvl="1"/>
                <a:r>
                  <a:rPr lang="en-AU" sz="2400" dirty="0" smtClean="0"/>
                  <a:t>Restrictions on row-column randomization</a:t>
                </a:r>
              </a:p>
              <a:p>
                <a:pPr lvl="2"/>
                <a:r>
                  <a:rPr lang="en-AU" sz="2000" dirty="0" smtClean="0"/>
                  <a:t>Small error variance bias, Williams and </a:t>
                </a:r>
                <a:r>
                  <a:rPr lang="en-AU" sz="2000" dirty="0" err="1" smtClean="0"/>
                  <a:t>Piepho</a:t>
                </a:r>
                <a:r>
                  <a:rPr lang="en-AU" sz="2000" dirty="0" smtClean="0"/>
                  <a:t> (2019)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9036496" cy="5544616"/>
              </a:xfrm>
              <a:blipFill>
                <a:blip r:embed="rId2"/>
                <a:stretch>
                  <a:fillRect l="-877" t="-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B1BF-E0FE-4F54-B481-16320073192B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Latinized</a:t>
            </a:r>
            <a:r>
              <a:rPr lang="en-AU" dirty="0" smtClean="0"/>
              <a:t> design for v=24, r=4, s=6, k=4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6575"/>
              </p:ext>
            </p:extLst>
          </p:nvPr>
        </p:nvGraphicFramePr>
        <p:xfrm>
          <a:off x="3" y="1908172"/>
          <a:ext cx="9143996" cy="4170006"/>
        </p:xfrm>
        <a:graphic>
          <a:graphicData uri="http://schemas.openxmlformats.org/drawingml/2006/table">
            <a:tbl>
              <a:tblPr/>
              <a:tblGrid>
                <a:gridCol w="1758162">
                  <a:extLst>
                    <a:ext uri="{9D8B030D-6E8A-4147-A177-3AD203B41FA5}">
                      <a16:colId xmlns:a16="http://schemas.microsoft.com/office/drawing/2014/main" val="2344624558"/>
                    </a:ext>
                  </a:extLst>
                </a:gridCol>
                <a:gridCol w="741727">
                  <a:extLst>
                    <a:ext uri="{9D8B030D-6E8A-4147-A177-3AD203B41FA5}">
                      <a16:colId xmlns:a16="http://schemas.microsoft.com/office/drawing/2014/main" val="418394471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80364130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47787215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441888152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0480527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72304255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32459420"/>
                    </a:ext>
                  </a:extLst>
                </a:gridCol>
                <a:gridCol w="223693">
                  <a:extLst>
                    <a:ext uri="{9D8B030D-6E8A-4147-A177-3AD203B41FA5}">
                      <a16:colId xmlns:a16="http://schemas.microsoft.com/office/drawing/2014/main" val="309028027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216185334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33582308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69028948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94656373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924506681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289927971"/>
                    </a:ext>
                  </a:extLst>
                </a:gridCol>
                <a:gridCol w="1758162">
                  <a:extLst>
                    <a:ext uri="{9D8B030D-6E8A-4147-A177-3AD203B41FA5}">
                      <a16:colId xmlns:a16="http://schemas.microsoft.com/office/drawing/2014/main" val="2883447027"/>
                    </a:ext>
                  </a:extLst>
                </a:gridCol>
              </a:tblGrid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379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7151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5169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249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3004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593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840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9471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3657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1041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1635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162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1800" y="61653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Average efficiency factor=0.63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25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Latinized</a:t>
            </a:r>
            <a:r>
              <a:rPr lang="en-AU" dirty="0" smtClean="0"/>
              <a:t> design for v=24, r=4, s=6, k=4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185A-E3F3-4BE4-A178-089A0C0052F3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13155"/>
              </p:ext>
            </p:extLst>
          </p:nvPr>
        </p:nvGraphicFramePr>
        <p:xfrm>
          <a:off x="3" y="1908172"/>
          <a:ext cx="9143996" cy="4170006"/>
        </p:xfrm>
        <a:graphic>
          <a:graphicData uri="http://schemas.openxmlformats.org/drawingml/2006/table">
            <a:tbl>
              <a:tblPr/>
              <a:tblGrid>
                <a:gridCol w="1758162">
                  <a:extLst>
                    <a:ext uri="{9D8B030D-6E8A-4147-A177-3AD203B41FA5}">
                      <a16:colId xmlns:a16="http://schemas.microsoft.com/office/drawing/2014/main" val="2344624558"/>
                    </a:ext>
                  </a:extLst>
                </a:gridCol>
                <a:gridCol w="741727">
                  <a:extLst>
                    <a:ext uri="{9D8B030D-6E8A-4147-A177-3AD203B41FA5}">
                      <a16:colId xmlns:a16="http://schemas.microsoft.com/office/drawing/2014/main" val="418394471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80364130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47787215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441888152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0480527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723042553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3232459420"/>
                    </a:ext>
                  </a:extLst>
                </a:gridCol>
                <a:gridCol w="223693">
                  <a:extLst>
                    <a:ext uri="{9D8B030D-6E8A-4147-A177-3AD203B41FA5}">
                      <a16:colId xmlns:a16="http://schemas.microsoft.com/office/drawing/2014/main" val="309028027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216185334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2335823089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690289485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946563738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924506681"/>
                    </a:ext>
                  </a:extLst>
                </a:gridCol>
                <a:gridCol w="388521">
                  <a:extLst>
                    <a:ext uri="{9D8B030D-6E8A-4147-A177-3AD203B41FA5}">
                      <a16:colId xmlns:a16="http://schemas.microsoft.com/office/drawing/2014/main" val="1289927971"/>
                    </a:ext>
                  </a:extLst>
                </a:gridCol>
                <a:gridCol w="1758162">
                  <a:extLst>
                    <a:ext uri="{9D8B030D-6E8A-4147-A177-3AD203B41FA5}">
                      <a16:colId xmlns:a16="http://schemas.microsoft.com/office/drawing/2014/main" val="2883447027"/>
                    </a:ext>
                  </a:extLst>
                </a:gridCol>
              </a:tblGrid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379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7151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51698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52490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30041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593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840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947175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Replicate 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036573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10416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16350"/>
                  </a:ext>
                </a:extLst>
              </a:tr>
              <a:tr h="342760"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1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2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6094</TotalTime>
  <Words>2540</Words>
  <Application>Microsoft Office PowerPoint</Application>
  <PresentationFormat>On-screen Show (4:3)</PresentationFormat>
  <Paragraphs>1551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MS Mincho</vt:lpstr>
      <vt:lpstr>Arial</vt:lpstr>
      <vt:lpstr>Calibri</vt:lpstr>
      <vt:lpstr>Cambria Math</vt:lpstr>
      <vt:lpstr>Courier</vt:lpstr>
      <vt:lpstr>Courier New</vt:lpstr>
      <vt:lpstr>times new roman</vt:lpstr>
      <vt:lpstr>times new roman</vt:lpstr>
      <vt:lpstr>ANUPowerpointTemplate2010</vt:lpstr>
      <vt:lpstr>The application of CycDesigN in designing experiments for use in agriculture </vt:lpstr>
      <vt:lpstr>Outline</vt:lpstr>
      <vt:lpstr>Square and Rectangular Lattice Designs</vt:lpstr>
      <vt:lpstr>          Alpha Lattice Designs</vt:lpstr>
      <vt:lpstr>Development of Alpha Lattice Designs</vt:lpstr>
      <vt:lpstr>           Birth of CycDesigN</vt:lpstr>
      <vt:lpstr>CycDesigN 8.0 (released September 2022)</vt:lpstr>
      <vt:lpstr>Latinized design for v=24, r=4, s=6, k=4</vt:lpstr>
      <vt:lpstr>Latinized design for v=24, r=4, s=6, k=4</vt:lpstr>
      <vt:lpstr>Latinized design for v=24, r=4, s=6, k=4</vt:lpstr>
      <vt:lpstr>Spatial design for v=24, r=4, s=6, k=4</vt:lpstr>
      <vt:lpstr>      Part of the CD8 output</vt:lpstr>
      <vt:lpstr>Non-resolvable design for v=26, s=15, k=7</vt:lpstr>
      <vt:lpstr>Non-resolvable design for v=26, s=15, k=7</vt:lpstr>
      <vt:lpstr>Non-resolvable design for v=26, s=15, k=7</vt:lpstr>
      <vt:lpstr>Non-resolvable design for v=26, s=15, k=7</vt:lpstr>
      <vt:lpstr>         Spatial design for v=26, s=15, k=7</vt:lpstr>
      <vt:lpstr>        Part of the CD8 output</vt:lpstr>
      <vt:lpstr>     Self adjacencies in spatial CD8</vt:lpstr>
      <vt:lpstr>Single location p-rep design for 106 entries, 34 duplicates and one standard, replicated 10 times</vt:lpstr>
      <vt:lpstr>    CycDesigN documentation</vt:lpstr>
      <vt:lpstr>                Analysis </vt:lpstr>
      <vt:lpstr>              Analysis (p-rep)          Vietnam clone trial, 4 standard types</vt:lpstr>
      <vt:lpstr>            Analysis (spatial)</vt:lpstr>
      <vt:lpstr>Spatial Analysis (developments) </vt:lpstr>
      <vt:lpstr>Spatial Analysis (spline models)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Emlyn Williams</cp:lastModifiedBy>
  <cp:revision>334</cp:revision>
  <cp:lastPrinted>2022-11-24T05:40:09Z</cp:lastPrinted>
  <dcterms:created xsi:type="dcterms:W3CDTF">2010-10-19T05:25:31Z</dcterms:created>
  <dcterms:modified xsi:type="dcterms:W3CDTF">2022-11-26T22:14:35Z</dcterms:modified>
</cp:coreProperties>
</file>