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346" r:id="rId3"/>
    <p:sldId id="352" r:id="rId4"/>
    <p:sldId id="315" r:id="rId5"/>
    <p:sldId id="347" r:id="rId6"/>
    <p:sldId id="348" r:id="rId7"/>
    <p:sldId id="276" r:id="rId8"/>
    <p:sldId id="337" r:id="rId9"/>
    <p:sldId id="349" r:id="rId10"/>
    <p:sldId id="350" r:id="rId11"/>
    <p:sldId id="330" r:id="rId12"/>
    <p:sldId id="329" r:id="rId13"/>
    <p:sldId id="351" r:id="rId14"/>
    <p:sldId id="289" r:id="rId15"/>
    <p:sldId id="345" r:id="rId16"/>
  </p:sldIdLst>
  <p:sldSz cx="9144000" cy="6858000" type="screen4x3"/>
  <p:notesSz cx="986631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27688"/>
    <a:srgbClr val="5E889D"/>
    <a:srgbClr val="94B0BE"/>
    <a:srgbClr val="4E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2621" autoAdjust="0"/>
  </p:normalViewPr>
  <p:slideViewPr>
    <p:cSldViewPr>
      <p:cViewPr varScale="1">
        <p:scale>
          <a:sx n="105" d="100"/>
          <a:sy n="105" d="100"/>
        </p:scale>
        <p:origin x="38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4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241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4106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3" cy="34106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23628F9-B386-400C-888C-F26FDD07FEAF}" type="datetimeFigureOut">
              <a:rPr lang="en-AU" smtClean="0"/>
              <a:t>25/11/2022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4"/>
            <a:ext cx="4275403" cy="341063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456614"/>
            <a:ext cx="4275403" cy="341063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4D72DC15-4C5C-4C3B-9AC1-F035253C6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678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540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628" y="0"/>
            <a:ext cx="427540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3738" y="509588"/>
            <a:ext cx="3398837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632" y="3228898"/>
            <a:ext cx="7893050" cy="305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1"/>
            <a:ext cx="427540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628" y="6456611"/>
            <a:ext cx="427540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604BE-0F0D-D04A-8219-1C702BFC3B1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7014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604BE-0F0D-D04A-8219-1C702BFC3B16}" type="slidenum">
              <a:rPr lang="en-AU" altLang="x-none" smtClean="0"/>
              <a:pPr/>
              <a:t>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27411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10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4128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11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86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12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4933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13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480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14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91314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15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1693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2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3365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3713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4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3272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5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308825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6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9367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7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324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8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0716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9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0458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x-none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x-non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3E6DF8-AF08-4E4B-9CA5-1234BCB0AB19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x-none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F67C-1848-A64D-A1D8-DC5EA66A4258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783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8A18-DF49-B248-B740-D51F7349A5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28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6BB-8C27-F94A-91F2-E83A92A465D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79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EAC1-25B4-6649-AB5D-4B7E84931DA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29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24F7C-11E0-8C43-95D0-813906CF76B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2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B8171-D680-7343-8453-43227B20E10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628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7F97-46B2-A643-88E5-074E7847BE3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205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000-5D8E-4740-8C73-50BC10866A0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44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A8E7A-4098-AB4E-8356-97C0B71B58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685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5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600C36-DE0C-DF4C-AAF5-1561733FE351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/Relationships>
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about:blank" TargetMode="External"/></Relationships>
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9425" y="781255"/>
            <a:ext cx="8207375" cy="3447098"/>
          </a:xfrm>
        </p:spPr>
        <p:txBody>
          <a:bodyPr/>
          <a:lstStyle/>
          <a:p>
            <a:r>
              <a:rPr lang="en-AU" sz="3200" dirty="0"/>
              <a:t>Estimating the number of undetected COVID-19 cases in Australia through Capture-Recapture methods</a:t>
            </a:r>
            <a:br>
              <a:rPr lang="en-AU" sz="3200" dirty="0"/>
            </a:br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1800" dirty="0" smtClean="0"/>
              <a:t>Dr Joanne Thandrayen</a:t>
            </a:r>
            <a:br>
              <a:rPr lang="en-AU" sz="1800" dirty="0" smtClean="0"/>
            </a:br>
            <a:r>
              <a:rPr lang="en-AU" sz="1800" dirty="0" smtClean="0">
                <a:hlinkClick r:id="rId3"/>
              </a:rPr>
              <a:t>Joanne.Thandrayen@anu.edu.au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National Centre for Epidemiology &amp; Population Health</a:t>
            </a:r>
            <a:br>
              <a:rPr lang="en-AU" sz="1800" dirty="0" smtClean="0"/>
            </a:br>
            <a:r>
              <a:rPr lang="en-AU" sz="1800" dirty="0"/>
              <a:t/>
            </a:r>
            <a:br>
              <a:rPr lang="en-AU" sz="1800" dirty="0"/>
            </a:br>
            <a:r>
              <a:rPr lang="en-AU" sz="1800" i="1" dirty="0" smtClean="0"/>
              <a:t>Joint work with Dr Bernard Baffour, School of Demography</a:t>
            </a:r>
            <a:endParaRPr lang="x-none" altLang="x-none" sz="1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3E6DF8-AF08-4E4B-9CA5-1234BCB0AB19}" type="slidenum">
              <a:rPr lang="en-AU" altLang="x-none" smtClean="0"/>
              <a:pPr/>
              <a:t>1</a:t>
            </a:fld>
            <a:endParaRPr lang="en-AU" altLang="x-none"/>
          </a:p>
        </p:txBody>
      </p:sp>
      <p:sp>
        <p:nvSpPr>
          <p:cNvPr id="4" name="TextBox 3"/>
          <p:cNvSpPr txBox="1"/>
          <p:nvPr/>
        </p:nvSpPr>
        <p:spPr>
          <a:xfrm>
            <a:off x="479425" y="4710943"/>
            <a:ext cx="740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x-none" dirty="0" smtClean="0"/>
              <a:t>Australasian Applied Statistics Conference, Victoria, 1 December 2022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10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452320" y="188640"/>
            <a:ext cx="151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453564" y="908720"/>
                <a:ext cx="8229600" cy="5688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800" dirty="0" smtClean="0">
                    <a:solidFill>
                      <a:srgbClr val="C00000"/>
                    </a:solidFill>
                  </a:rPr>
                  <a:t>Upper bound estimator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An upper bound </a:t>
                </a:r>
                <a:r>
                  <a:rPr lang="en-AU" sz="1600" dirty="0">
                    <a:solidFill>
                      <a:srgbClr val="333333"/>
                    </a:solidFill>
                  </a:rPr>
                  <a:t>estimate for the number of hidden infections at day t 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is of the form: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𝑈𝐵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𝑈𝐵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𝑈𝐵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AU" sz="1600" dirty="0" smtClean="0">
                  <a:solidFill>
                    <a:srgbClr val="333333"/>
                  </a:solidFill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−∆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−∆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− ∆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+[1−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AU" sz="1600" dirty="0"/>
                  <a:t> is defined in its bias-corrected form (see section on lower bound estimator).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The </a:t>
                </a:r>
                <a:r>
                  <a:rPr lang="en-AU" sz="1600" dirty="0">
                    <a:solidFill>
                      <a:srgbClr val="333333"/>
                    </a:solidFill>
                  </a:rPr>
                  <a:t>global estimate of hidden infections is then obtained by summing over all days in the observational period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bSup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AU" sz="16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The </a:t>
                </a:r>
                <a:r>
                  <a:rPr lang="en-AU" sz="1600" dirty="0">
                    <a:solidFill>
                      <a:srgbClr val="333333"/>
                    </a:solidFill>
                  </a:rPr>
                  <a:t>final 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upper bound </a:t>
                </a:r>
                <a:r>
                  <a:rPr lang="en-AU" sz="1600" dirty="0">
                    <a:solidFill>
                      <a:srgbClr val="333333"/>
                    </a:solidFill>
                  </a:rPr>
                  <a:t>estimate of the total number of infections is given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AU" sz="1600" dirty="0" smtClean="0"/>
                  <a:t>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where N(t</a:t>
                </a:r>
                <a:r>
                  <a:rPr lang="en-AU" sz="1600" baseline="-25000" dirty="0" smtClean="0">
                    <a:solidFill>
                      <a:srgbClr val="333333"/>
                    </a:solidFill>
                  </a:rPr>
                  <a:t>m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 ) is the number of infections observed at the end of the observational period.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n-AU" sz="1600" dirty="0" smtClean="0">
                  <a:solidFill>
                    <a:srgbClr val="333333"/>
                  </a:solidFill>
                </a:endParaRPr>
              </a:p>
              <a:p>
                <a:pPr marL="377100" lv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564" y="908720"/>
                <a:ext cx="8229600" cy="5688930"/>
              </a:xfrm>
              <a:prstGeom prst="rect">
                <a:avLst/>
              </a:prstGeom>
              <a:blipFill>
                <a:blip r:embed="rId3"/>
                <a:stretch>
                  <a:fillRect l="-444" t="-536" r="-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0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11</a:t>
            </a:fld>
            <a:endParaRPr lang="en-AU" altLang="x-none"/>
          </a:p>
        </p:txBody>
      </p:sp>
      <p:sp>
        <p:nvSpPr>
          <p:cNvPr id="2" name="TextBox 1"/>
          <p:cNvSpPr txBox="1"/>
          <p:nvPr/>
        </p:nvSpPr>
        <p:spPr>
          <a:xfrm>
            <a:off x="6777387" y="173831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b="1" dirty="0" smtClean="0">
                <a:solidFill>
                  <a:schemeClr val="bg1"/>
                </a:solidFill>
              </a:rPr>
              <a:t>          Results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424936" cy="432048"/>
          </a:xfrm>
        </p:spPr>
        <p:txBody>
          <a:bodyPr/>
          <a:lstStyle/>
          <a:p>
            <a:r>
              <a:rPr lang="en-AU" sz="1800" dirty="0" smtClean="0"/>
              <a:t>Table 2: Estimated hidden and total cases of COVID-19 for Australia and its states/territories, April 2020</a:t>
            </a:r>
            <a:endParaRPr lang="x-none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458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12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596337" y="11663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2530" y="957342"/>
            <a:ext cx="8895010" cy="46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/>
              <a:t>Our results showed that, in general, the total number of cases </a:t>
            </a:r>
            <a:r>
              <a:rPr lang="en-AU" sz="1800" dirty="0" smtClean="0"/>
              <a:t>was at </a:t>
            </a:r>
            <a:r>
              <a:rPr lang="en-AU" sz="1800" dirty="0"/>
              <a:t>least twice and at most four times the observed number of cases </a:t>
            </a:r>
            <a:r>
              <a:rPr lang="en-AU" sz="1800" dirty="0" smtClean="0"/>
              <a:t>reported </a:t>
            </a:r>
            <a:r>
              <a:rPr lang="en-AU" sz="1800" dirty="0"/>
              <a:t>in Australia. </a:t>
            </a:r>
            <a:endParaRPr lang="en-AU" sz="1800" dirty="0" smtClean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/>
              <a:t>A </a:t>
            </a:r>
            <a:r>
              <a:rPr lang="en-AU" sz="1800" dirty="0"/>
              <a:t>ratio (total/observed) of 2 and 4 implied that for every confirmed case of COVID-19 there were 2 to 4 people with COVID-19 respectively but the latter have not been identified by the official health systems. </a:t>
            </a:r>
            <a:endParaRPr lang="en-AU" sz="1800" dirty="0" smtClean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/>
              <a:t>There </a:t>
            </a:r>
            <a:r>
              <a:rPr lang="en-AU" sz="1800" dirty="0"/>
              <a:t>were differences at the state levels with New South Wales having the highest ratio and Victoria the lowest ratio. </a:t>
            </a:r>
            <a:endParaRPr lang="en-AU" sz="1800" dirty="0" smtClean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23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13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077793" y="116632"/>
            <a:ext cx="204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109742"/>
            <a:ext cx="8856984" cy="455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/>
              <a:t>The </a:t>
            </a:r>
            <a:r>
              <a:rPr lang="en-AU" sz="1800" dirty="0"/>
              <a:t>lower bound estimator provides an indication of the minimum number of people having had COVID-19. In other words, it is an estimate of the best possible scenario. On the other hand, the upper bound estimator provides an estimation of the worst possible scenario</a:t>
            </a:r>
            <a:r>
              <a:rPr lang="en-AU" sz="1800" dirty="0" smtClean="0"/>
              <a:t>.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/>
              <a:t>Overall</a:t>
            </a:r>
            <a:r>
              <a:rPr lang="en-AU" sz="1800" dirty="0"/>
              <a:t>, the results confirmed that the COVID-19 outbreak was more prevalent than what has been officially recorded by the state/territory health departments. </a:t>
            </a:r>
            <a:endParaRPr lang="en-AU" sz="1800" dirty="0" smtClean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/>
              <a:t>These </a:t>
            </a:r>
            <a:r>
              <a:rPr lang="en-AU" sz="1800" dirty="0"/>
              <a:t>results are important to better appreciate the spread and impact of the COVID-19 pandemic for health monitoring, planning and evaluation.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482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14</a:t>
            </a:fld>
            <a:endParaRPr lang="en-AU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2828F-36CC-4EBD-8B5D-911E387F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01368"/>
            <a:ext cx="3962400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15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6660232" y="116632"/>
            <a:ext cx="236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3126" y="1052737"/>
            <a:ext cx="848367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4300" lvl="1" indent="0">
              <a:lnSpc>
                <a:spcPct val="150000"/>
              </a:lnSpc>
              <a:buNone/>
            </a:pPr>
            <a:r>
              <a:rPr lang="en-AU" sz="1600" dirty="0" smtClean="0"/>
              <a:t>[1</a:t>
            </a:r>
            <a:r>
              <a:rPr lang="en-AU" sz="1600" dirty="0"/>
              <a:t>] </a:t>
            </a:r>
            <a:r>
              <a:rPr lang="en-AU" sz="1600" dirty="0" smtClean="0"/>
              <a:t>WHO</a:t>
            </a:r>
            <a:r>
              <a:rPr lang="en-AU" sz="1600" dirty="0"/>
              <a:t>. Coronavirus (COVID-19) Dashboard by country. WHO Coronavirus (COVID-19) Dashboard with Vaccination Data. Available online: </a:t>
            </a:r>
            <a:r>
              <a:rPr lang="en-AU" sz="1600" dirty="0">
                <a:hlinkClick r:id="rId3"/>
              </a:rPr>
              <a:t>https://</a:t>
            </a:r>
            <a:r>
              <a:rPr lang="en-AU" sz="1600" dirty="0" smtClean="0">
                <a:hlinkClick r:id="rId3"/>
              </a:rPr>
              <a:t>covid19.who.int/region/wpro/country/au</a:t>
            </a:r>
            <a:r>
              <a:rPr lang="en-AU" sz="1600" dirty="0" smtClean="0"/>
              <a:t> (</a:t>
            </a:r>
            <a:r>
              <a:rPr lang="en-AU" sz="1600" dirty="0"/>
              <a:t>accessed on 22 November 2022</a:t>
            </a:r>
            <a:r>
              <a:rPr lang="en-AU" sz="1600" dirty="0" smtClean="0"/>
              <a:t>).</a:t>
            </a:r>
          </a:p>
          <a:p>
            <a:pPr marL="834300" lvl="1" indent="0">
              <a:lnSpc>
                <a:spcPct val="150000"/>
              </a:lnSpc>
              <a:buNone/>
            </a:pPr>
            <a:r>
              <a:rPr lang="en-AU" sz="1600" dirty="0" smtClean="0"/>
              <a:t>[2] GITHUB. COVID-19 </a:t>
            </a:r>
            <a:r>
              <a:rPr lang="en-AU" sz="1600" dirty="0"/>
              <a:t>Data for </a:t>
            </a:r>
            <a:r>
              <a:rPr lang="en-AU" sz="1600" dirty="0" smtClean="0"/>
              <a:t>Australia. Available online</a:t>
            </a:r>
            <a:r>
              <a:rPr lang="en-AU" sz="1600" dirty="0"/>
              <a:t>: </a:t>
            </a:r>
            <a:r>
              <a:rPr lang="en-AU" sz="1600" dirty="0">
                <a:hlinkClick r:id="rId4"/>
              </a:rPr>
              <a:t>https://</a:t>
            </a:r>
            <a:r>
              <a:rPr lang="en-AU" sz="1600" dirty="0" smtClean="0">
                <a:hlinkClick r:id="rId4"/>
              </a:rPr>
              <a:t>github.com/M3IT/COVID-19_Data</a:t>
            </a:r>
            <a:r>
              <a:rPr lang="en-AU" sz="1600" dirty="0" smtClean="0"/>
              <a:t> (</a:t>
            </a:r>
            <a:r>
              <a:rPr lang="en-AU" sz="1600" dirty="0"/>
              <a:t>accessed on </a:t>
            </a:r>
            <a:r>
              <a:rPr lang="en-AU" sz="1600" dirty="0" smtClean="0"/>
              <a:t>16 September 2021).</a:t>
            </a:r>
            <a:endParaRPr lang="en-AU" sz="1600" dirty="0"/>
          </a:p>
          <a:p>
            <a:pPr marL="834300" lvl="1" indent="0">
              <a:lnSpc>
                <a:spcPct val="150000"/>
              </a:lnSpc>
              <a:buNone/>
            </a:pPr>
            <a:r>
              <a:rPr lang="en-AU" sz="1600" dirty="0" smtClean="0"/>
              <a:t>[3] </a:t>
            </a:r>
            <a:r>
              <a:rPr lang="en-AU" sz="1600" dirty="0"/>
              <a:t>Böhning, D., Rocchetti, I., </a:t>
            </a:r>
            <a:r>
              <a:rPr lang="en-AU" sz="1600" dirty="0" err="1"/>
              <a:t>Maruotti</a:t>
            </a:r>
            <a:r>
              <a:rPr lang="en-AU" sz="1600" dirty="0"/>
              <a:t>, A., &amp; </a:t>
            </a:r>
            <a:r>
              <a:rPr lang="en-AU" sz="1600" dirty="0" err="1"/>
              <a:t>Holling</a:t>
            </a:r>
            <a:r>
              <a:rPr lang="en-AU" sz="1600" dirty="0"/>
              <a:t>, H. (2020). Estimating the undetected infections in the Covid-19 outbreak by harnessing capture–recapture methods. International Journal of Infectious Diseases, 97, 197-201</a:t>
            </a:r>
            <a:r>
              <a:rPr lang="en-AU" sz="1600" dirty="0" smtClean="0"/>
              <a:t>.  </a:t>
            </a:r>
          </a:p>
          <a:p>
            <a:pPr marL="834300" lvl="1" indent="0">
              <a:lnSpc>
                <a:spcPct val="150000"/>
              </a:lnSpc>
              <a:buNone/>
            </a:pPr>
            <a:r>
              <a:rPr lang="en-AU" sz="1600" dirty="0" smtClean="0"/>
              <a:t>[4] </a:t>
            </a:r>
            <a:r>
              <a:rPr lang="en-AU" sz="1600" dirty="0"/>
              <a:t>Rocchetti, I., Böhning, D., </a:t>
            </a:r>
            <a:r>
              <a:rPr lang="en-AU" sz="1600" dirty="0" err="1"/>
              <a:t>Holling</a:t>
            </a:r>
            <a:r>
              <a:rPr lang="en-AU" sz="1600" dirty="0"/>
              <a:t>, H., &amp; </a:t>
            </a:r>
            <a:r>
              <a:rPr lang="en-AU" sz="1600" dirty="0" err="1"/>
              <a:t>Maruotti</a:t>
            </a:r>
            <a:r>
              <a:rPr lang="en-AU" sz="1600" dirty="0"/>
              <a:t>, A. (2020). Estimating the size of undetected cases of the COVID-19 outbreak in Europe: An upper bound estimator. Epidemiologic Methods 2, 9</a:t>
            </a:r>
            <a:r>
              <a:rPr lang="en-AU" sz="1600" dirty="0" smtClean="0"/>
              <a:t>. </a:t>
            </a:r>
            <a:endParaRPr lang="en-AU" sz="1600" dirty="0"/>
          </a:p>
          <a:p>
            <a:pPr marL="834300" lvl="1" indent="0">
              <a:lnSpc>
                <a:spcPct val="150000"/>
              </a:lnSpc>
              <a:buNone/>
            </a:pPr>
            <a:endParaRPr lang="en-AU" sz="1600" dirty="0"/>
          </a:p>
          <a:p>
            <a:pPr marL="834300" lvl="1" indent="0">
              <a:lnSpc>
                <a:spcPct val="150000"/>
              </a:lnSpc>
              <a:buNone/>
            </a:pPr>
            <a:endParaRPr lang="en-AU" sz="1600" dirty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 smtClean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95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2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65175"/>
            <a:ext cx="9143999" cy="863625"/>
          </a:xfrm>
        </p:spPr>
        <p:txBody>
          <a:bodyPr/>
          <a:lstStyle/>
          <a:p>
            <a:r>
              <a:rPr lang="en-AU" altLang="x-none" sz="2800" dirty="0" smtClean="0"/>
              <a:t>Capture-Recapture (</a:t>
            </a:r>
            <a:r>
              <a:rPr lang="en-AU" altLang="x-none" sz="2800" dirty="0" err="1" smtClean="0"/>
              <a:t>CRc</a:t>
            </a:r>
            <a:r>
              <a:rPr lang="en-AU" altLang="x-none" sz="2800" dirty="0" smtClean="0"/>
              <a:t>) </a:t>
            </a:r>
            <a:r>
              <a:rPr lang="en-AU" altLang="x-none" sz="2800" dirty="0" smtClean="0"/>
              <a:t>methods – animal population </a:t>
            </a:r>
            <a:endParaRPr lang="x-none" altLang="x-none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81787" y="102530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25" y="1628800"/>
            <a:ext cx="7785183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AU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Capture-recapture methods originated in ecology to estimate the size of an unknown </a:t>
            </a:r>
            <a:r>
              <a:rPr lang="en-AU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animal population</a:t>
            </a:r>
            <a:r>
              <a:rPr lang="en-AU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lang="en-AU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AU" b="1" dirty="0" smtClean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Two-Sample problem:</a:t>
            </a:r>
            <a:r>
              <a:rPr lang="en-AU" dirty="0" smtClean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AU" dirty="0" smtClean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AU" dirty="0" smtClean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AU" dirty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AU" dirty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AU" dirty="0" smtClean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AU" dirty="0" smtClean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AU" dirty="0" smtClean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 </a:t>
            </a:r>
            <a:r>
              <a:rPr lang="en-AU" dirty="0" smtClean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population size is estimated by: </a:t>
            </a:r>
            <a:endParaRPr lang="en-AU" dirty="0">
              <a:solidFill>
                <a:srgbClr val="3333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076056" y="5378756"/>
                <a:ext cx="991938" cy="63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78756"/>
                <a:ext cx="991938" cy="630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176587"/>
            <a:ext cx="6096633" cy="1332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4593317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Source: https</a:t>
            </a:r>
            <a:r>
              <a:rPr lang="en-AU" sz="1200" i="1" dirty="0"/>
              <a:t>://www.plslwd.org/2016/07/carp-management-update/mark-recapture-diagram/</a:t>
            </a:r>
          </a:p>
        </p:txBody>
      </p:sp>
    </p:spTree>
    <p:extLst>
      <p:ext uri="{BB962C8B-B14F-4D97-AF65-F5344CB8AC3E}">
        <p14:creationId xmlns:p14="http://schemas.microsoft.com/office/powerpoint/2010/main" val="12755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5926"/>
            <a:ext cx="8087356" cy="1032332"/>
          </a:xfrm>
        </p:spPr>
        <p:txBody>
          <a:bodyPr/>
          <a:lstStyle/>
          <a:p>
            <a:r>
              <a:rPr lang="en-AU" altLang="x-none" sz="2800" dirty="0" err="1" smtClean="0"/>
              <a:t>CRc</a:t>
            </a:r>
            <a:r>
              <a:rPr lang="en-AU" altLang="x-none" sz="2800" dirty="0" smtClean="0"/>
              <a:t> methods – huma</a:t>
            </a:r>
            <a:r>
              <a:rPr lang="en-AU" altLang="x-none" sz="2800" dirty="0" smtClean="0"/>
              <a:t>n population</a:t>
            </a:r>
            <a:r>
              <a:rPr lang="en-AU" altLang="x-none" sz="2800" dirty="0" smtClean="0"/>
              <a:t> </a:t>
            </a:r>
            <a:endParaRPr lang="x-none" altLang="x-none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81787" y="102530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25" y="1628800"/>
            <a:ext cx="823868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AU" dirty="0" smtClean="0"/>
              <a:t>These methods </a:t>
            </a:r>
            <a:r>
              <a:rPr lang="en-AU" dirty="0"/>
              <a:t>have now been extensively used in epidemiology and public </a:t>
            </a:r>
            <a:r>
              <a:rPr lang="en-AU" dirty="0" smtClean="0"/>
              <a:t>health.</a:t>
            </a:r>
          </a:p>
          <a:p>
            <a:pPr marL="7200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AU" b="1" dirty="0" smtClean="0">
                <a:solidFill>
                  <a:srgbClr val="333333"/>
                </a:solidFill>
              </a:rPr>
              <a:t>Two-Source problem:</a:t>
            </a:r>
            <a:r>
              <a:rPr lang="en-AU" dirty="0" smtClean="0">
                <a:solidFill>
                  <a:srgbClr val="333333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15408"/>
            <a:ext cx="5733288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4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6804248" y="11663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Background</a:t>
            </a:r>
          </a:p>
          <a:p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484784"/>
            <a:ext cx="8316416" cy="507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Worldwide, most countries have publicly reported their daily counts of confirmed COVID-19 cases and related deaths.   </a:t>
            </a:r>
            <a:endParaRPr lang="en-A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Nevertheless, there remains a substantial number of undetected infections due to various factors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(e.g. difficulties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in identification of asymptomatic cases, delayed symptoms, rapidly evolving variants and strains, efficacy of contract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tracing). 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these reasons, the total number of COVID-19 cases is unknown.   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7710"/>
            <a:ext cx="8229600" cy="670057"/>
          </a:xfrm>
        </p:spPr>
        <p:txBody>
          <a:bodyPr/>
          <a:lstStyle/>
          <a:p>
            <a:r>
              <a:rPr lang="en-AU" sz="2800" dirty="0" smtClean="0"/>
              <a:t>Coronavirus </a:t>
            </a:r>
            <a:r>
              <a:rPr lang="en-AU" sz="2800" dirty="0"/>
              <a:t>disease 2019 (COVID-19)</a:t>
            </a:r>
            <a:endParaRPr lang="x-none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4862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5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6804248" y="116633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Background</a:t>
            </a:r>
          </a:p>
          <a:p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484784"/>
            <a:ext cx="8316416" cy="507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Australia has been one of the few developed countries in the world that has successfully slowed down the spread of COVID-19 by introducing a number of public health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(e.g. closure of Australian borders,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quarantine for returning residents, lockdowns in individual states and territories, social distancing rules, rollout of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vaccinations).    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As a result, Australia has experienced lower infection and death rates than many comparable developed countries (15,146 deaths out of over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million confirmed cases of the disease, as of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21 November 2022</a:t>
            </a:r>
            <a:r>
              <a:rPr lang="en-AU" sz="18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, these figures are only those reported and collected by the state/territory official health systems, and as such can under-estimate the true magnitude of the pandemic. </a:t>
            </a:r>
            <a:r>
              <a:rPr lang="en-A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  <a:p>
            <a:pPr marL="720000"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7710"/>
            <a:ext cx="8229600" cy="670057"/>
          </a:xfrm>
        </p:spPr>
        <p:txBody>
          <a:bodyPr/>
          <a:lstStyle/>
          <a:p>
            <a:r>
              <a:rPr lang="en-AU" sz="2800" dirty="0" smtClean="0"/>
              <a:t>COVID-19 in Australia</a:t>
            </a:r>
            <a:endParaRPr lang="x-none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9393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6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512" y="890927"/>
            <a:ext cx="8229600" cy="670057"/>
          </a:xfrm>
        </p:spPr>
        <p:txBody>
          <a:bodyPr/>
          <a:lstStyle/>
          <a:p>
            <a:r>
              <a:rPr lang="en-AU" altLang="x-none" sz="2800" dirty="0"/>
              <a:t>Aims</a:t>
            </a:r>
            <a:endParaRPr lang="x-none" altLang="x-none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512" y="1484784"/>
            <a:ext cx="8152936" cy="240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800" dirty="0" smtClean="0"/>
              <a:t>To provide </a:t>
            </a:r>
            <a:r>
              <a:rPr lang="en-AU" sz="1800" dirty="0"/>
              <a:t>a lower bound </a:t>
            </a:r>
            <a:r>
              <a:rPr lang="en-AU" sz="1800" dirty="0" smtClean="0"/>
              <a:t>and </a:t>
            </a:r>
            <a:r>
              <a:rPr lang="en-AU" sz="1800" dirty="0"/>
              <a:t>upper bound </a:t>
            </a:r>
            <a:r>
              <a:rPr lang="en-AU" sz="1800" dirty="0" smtClean="0"/>
              <a:t>estimates </a:t>
            </a:r>
            <a:r>
              <a:rPr lang="en-AU" sz="1800" dirty="0"/>
              <a:t>of the true number of COVID-19 </a:t>
            </a:r>
            <a:r>
              <a:rPr lang="en-AU" sz="1800" dirty="0" smtClean="0"/>
              <a:t>cases in Australia during </a:t>
            </a:r>
            <a:r>
              <a:rPr lang="en-AU" sz="1800" dirty="0"/>
              <a:t>the first wave of the pandemic (March-April 2020</a:t>
            </a:r>
            <a:r>
              <a:rPr lang="en-AU" sz="1800" dirty="0" smtClean="0"/>
              <a:t>).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800" dirty="0" smtClean="0"/>
              <a:t>To also provide those estimates for 5 </a:t>
            </a:r>
            <a:r>
              <a:rPr lang="en-AU" sz="1800" dirty="0"/>
              <a:t>states </a:t>
            </a:r>
            <a:r>
              <a:rPr lang="en-AU" sz="1800" dirty="0" smtClean="0"/>
              <a:t>(New </a:t>
            </a:r>
            <a:r>
              <a:rPr lang="en-AU" sz="1800" dirty="0"/>
              <a:t>South Wales, Victoria, Queensland, Western Australia, and </a:t>
            </a:r>
            <a:r>
              <a:rPr lang="en-AU" sz="1800" dirty="0" smtClean="0"/>
              <a:t>Tasmania).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4892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Aims &amp; Methods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1512" y="3873944"/>
            <a:ext cx="8229600" cy="76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AU" altLang="x-none" sz="2800" dirty="0"/>
              <a:t>Methods </a:t>
            </a:r>
            <a:endParaRPr lang="x-none" altLang="x-none" sz="2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862" y="4480330"/>
            <a:ext cx="8172578" cy="21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rgbClr val="C00000"/>
                </a:solidFill>
              </a:rPr>
              <a:t>Data</a:t>
            </a:r>
            <a:endParaRPr lang="en-AU" sz="1800" dirty="0" smtClean="0"/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/>
              <a:t>“COVID-19 in Australia” </a:t>
            </a:r>
            <a:r>
              <a:rPr lang="en-AU" sz="1600" dirty="0" smtClean="0"/>
              <a:t>publicly available database on GITHUB</a:t>
            </a:r>
            <a:r>
              <a:rPr lang="en-AU" sz="1600" b="1" baseline="30000" dirty="0" smtClean="0"/>
              <a:t>[2]</a:t>
            </a:r>
            <a:endParaRPr lang="en-AU" sz="1600" b="1" dirty="0" smtClean="0"/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 smtClean="0"/>
              <a:t>cumulative </a:t>
            </a:r>
            <a:r>
              <a:rPr lang="en-AU" sz="1600" dirty="0"/>
              <a:t>confirmed COVID-19 cases and cumulative deaths occurring in Australia </a:t>
            </a:r>
            <a:r>
              <a:rPr lang="en-AU" sz="1600" dirty="0" smtClean="0"/>
              <a:t>daily; similar </a:t>
            </a:r>
            <a:r>
              <a:rPr lang="en-AU" sz="1600" dirty="0"/>
              <a:t>information was available by States and </a:t>
            </a:r>
            <a:r>
              <a:rPr lang="en-AU" sz="1600" dirty="0" smtClean="0"/>
              <a:t>Territories</a:t>
            </a:r>
          </a:p>
        </p:txBody>
      </p:sp>
    </p:spTree>
    <p:extLst>
      <p:ext uri="{BB962C8B-B14F-4D97-AF65-F5344CB8AC3E}">
        <p14:creationId xmlns:p14="http://schemas.microsoft.com/office/powerpoint/2010/main" val="41568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7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424485" y="188640"/>
            <a:ext cx="151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Methods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4306" y="836712"/>
            <a:ext cx="3038316" cy="554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rgbClr val="C00000"/>
                </a:solidFill>
              </a:rPr>
              <a:t>Observational period</a:t>
            </a:r>
          </a:p>
          <a:p>
            <a:pPr lvl="1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600" dirty="0" smtClean="0">
                <a:solidFill>
                  <a:srgbClr val="333333"/>
                </a:solidFill>
              </a:rPr>
              <a:t>25 </a:t>
            </a:r>
            <a:r>
              <a:rPr lang="en-AU" sz="1600" dirty="0">
                <a:solidFill>
                  <a:srgbClr val="333333"/>
                </a:solidFill>
              </a:rPr>
              <a:t>January </a:t>
            </a:r>
            <a:r>
              <a:rPr lang="en-AU" sz="1600" dirty="0" smtClean="0">
                <a:solidFill>
                  <a:srgbClr val="333333"/>
                </a:solidFill>
              </a:rPr>
              <a:t>2020: first 4 cases of COVID-19 recorded in Australia</a:t>
            </a:r>
          </a:p>
          <a:p>
            <a:pPr lvl="1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600" dirty="0" smtClean="0">
                <a:solidFill>
                  <a:srgbClr val="333333"/>
                </a:solidFill>
              </a:rPr>
              <a:t>3 </a:t>
            </a:r>
            <a:r>
              <a:rPr lang="en-AU" sz="1600" dirty="0">
                <a:solidFill>
                  <a:srgbClr val="333333"/>
                </a:solidFill>
              </a:rPr>
              <a:t>March </a:t>
            </a:r>
            <a:r>
              <a:rPr lang="en-AU" sz="1600" dirty="0" smtClean="0">
                <a:solidFill>
                  <a:srgbClr val="333333"/>
                </a:solidFill>
              </a:rPr>
              <a:t>2020: first related death</a:t>
            </a:r>
          </a:p>
          <a:p>
            <a:pPr lvl="1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333333"/>
                </a:solidFill>
              </a:rPr>
              <a:t>We analysed data over </a:t>
            </a:r>
            <a:r>
              <a:rPr lang="en-AU" sz="1600" dirty="0" smtClean="0">
                <a:solidFill>
                  <a:srgbClr val="333333"/>
                </a:solidFill>
              </a:rPr>
              <a:t> </a:t>
            </a:r>
            <a:r>
              <a:rPr lang="en-AU" sz="1600" dirty="0">
                <a:solidFill>
                  <a:srgbClr val="333333"/>
                </a:solidFill>
              </a:rPr>
              <a:t>30 days starting from the day on which the first death was </a:t>
            </a:r>
            <a:r>
              <a:rPr lang="en-AU" sz="1600" dirty="0" smtClean="0">
                <a:solidFill>
                  <a:srgbClr val="333333"/>
                </a:solidFill>
              </a:rPr>
              <a:t>recorded.</a:t>
            </a:r>
            <a:endParaRPr lang="en-AU" sz="1600" dirty="0">
              <a:solidFill>
                <a:srgbClr val="333333"/>
              </a:solidFill>
            </a:endParaRPr>
          </a:p>
          <a:p>
            <a:pPr marL="37710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AU" sz="1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62622" y="836712"/>
            <a:ext cx="5674652" cy="720080"/>
          </a:xfrm>
        </p:spPr>
        <p:txBody>
          <a:bodyPr/>
          <a:lstStyle/>
          <a:p>
            <a:r>
              <a:rPr lang="en-AU" sz="1600" dirty="0" smtClean="0"/>
              <a:t>Table 1</a:t>
            </a:r>
            <a:r>
              <a:rPr lang="en-AU" sz="1600" dirty="0"/>
              <a:t>: Cumulative counts of COVID-19 infections and deaths from COVID-19 in Australia starting from </a:t>
            </a:r>
            <a:r>
              <a:rPr lang="en-AU" sz="1600" dirty="0" smtClean="0"/>
              <a:t>t</a:t>
            </a:r>
            <a:r>
              <a:rPr lang="en-AU" sz="1600" baseline="-25000" dirty="0" smtClean="0"/>
              <a:t>0</a:t>
            </a:r>
            <a:r>
              <a:rPr lang="en-AU" sz="1600" dirty="0" smtClean="0"/>
              <a:t> </a:t>
            </a:r>
            <a:r>
              <a:rPr lang="en-AU" sz="1600" dirty="0"/>
              <a:t>= 3 March 2020 to </a:t>
            </a:r>
            <a:r>
              <a:rPr lang="en-AU" sz="1600" dirty="0" smtClean="0"/>
              <a:t>t</a:t>
            </a:r>
            <a:r>
              <a:rPr lang="en-AU" sz="1600" baseline="-25000" dirty="0" smtClean="0"/>
              <a:t>m</a:t>
            </a:r>
            <a:r>
              <a:rPr lang="en-AU" sz="1600" dirty="0" smtClean="0"/>
              <a:t> </a:t>
            </a:r>
            <a:r>
              <a:rPr lang="en-AU" sz="1600" dirty="0"/>
              <a:t>= 1 April 2020</a:t>
            </a:r>
            <a:endParaRPr lang="x-none" altLang="x-non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56792"/>
            <a:ext cx="494133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8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452320" y="188640"/>
            <a:ext cx="151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Methods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3564" y="908720"/>
            <a:ext cx="8229600" cy="568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rgbClr val="C00000"/>
                </a:solidFill>
              </a:rPr>
              <a:t>Statistical approach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333333"/>
                </a:solidFill>
              </a:rPr>
              <a:t>Böhning et al. (2020</a:t>
            </a:r>
            <a:r>
              <a:rPr lang="en-AU" sz="1600" dirty="0" smtClean="0">
                <a:solidFill>
                  <a:srgbClr val="333333"/>
                </a:solidFill>
              </a:rPr>
              <a:t>)</a:t>
            </a:r>
            <a:r>
              <a:rPr lang="en-AU" sz="1600" b="1" baseline="30000" dirty="0" smtClean="0">
                <a:solidFill>
                  <a:srgbClr val="333333"/>
                </a:solidFill>
              </a:rPr>
              <a:t>[3]</a:t>
            </a:r>
            <a:r>
              <a:rPr lang="en-AU" sz="1600" dirty="0" smtClean="0">
                <a:solidFill>
                  <a:srgbClr val="333333"/>
                </a:solidFill>
              </a:rPr>
              <a:t>: </a:t>
            </a:r>
            <a:r>
              <a:rPr lang="en-AU" sz="1600" dirty="0" err="1">
                <a:solidFill>
                  <a:srgbClr val="333333"/>
                </a:solidFill>
              </a:rPr>
              <a:t>CRc</a:t>
            </a:r>
            <a:r>
              <a:rPr lang="en-AU" sz="1600" dirty="0">
                <a:solidFill>
                  <a:srgbClr val="333333"/>
                </a:solidFill>
              </a:rPr>
              <a:t> lower bound </a:t>
            </a:r>
            <a:r>
              <a:rPr lang="en-AU" sz="1600" dirty="0" smtClean="0">
                <a:solidFill>
                  <a:srgbClr val="333333"/>
                </a:solidFill>
              </a:rPr>
              <a:t>estimator</a:t>
            </a:r>
            <a:endParaRPr lang="en-AU" sz="1600" dirty="0">
              <a:solidFill>
                <a:srgbClr val="333333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333333"/>
                </a:solidFill>
              </a:rPr>
              <a:t>Rocchetti et al. (2020</a:t>
            </a:r>
            <a:r>
              <a:rPr lang="en-AU" sz="1600" dirty="0" smtClean="0">
                <a:solidFill>
                  <a:srgbClr val="333333"/>
                </a:solidFill>
              </a:rPr>
              <a:t>)</a:t>
            </a:r>
            <a:r>
              <a:rPr lang="en-AU" sz="1600" b="1" baseline="30000" dirty="0" smtClean="0">
                <a:solidFill>
                  <a:srgbClr val="333333"/>
                </a:solidFill>
              </a:rPr>
              <a:t>[4]</a:t>
            </a:r>
            <a:r>
              <a:rPr lang="en-AU" sz="1600" dirty="0" smtClean="0">
                <a:solidFill>
                  <a:srgbClr val="333333"/>
                </a:solidFill>
              </a:rPr>
              <a:t>: </a:t>
            </a:r>
            <a:r>
              <a:rPr lang="en-AU" sz="1600" dirty="0" err="1">
                <a:solidFill>
                  <a:srgbClr val="333333"/>
                </a:solidFill>
              </a:rPr>
              <a:t>CRc</a:t>
            </a:r>
            <a:r>
              <a:rPr lang="en-AU" sz="1600" dirty="0">
                <a:solidFill>
                  <a:srgbClr val="333333"/>
                </a:solidFill>
              </a:rPr>
              <a:t> upper bound </a:t>
            </a:r>
            <a:r>
              <a:rPr lang="en-AU" sz="1600" dirty="0" smtClean="0">
                <a:solidFill>
                  <a:srgbClr val="333333"/>
                </a:solidFill>
              </a:rPr>
              <a:t>estimator</a:t>
            </a:r>
            <a:endParaRPr lang="en-AU" sz="1600" dirty="0">
              <a:solidFill>
                <a:srgbClr val="333333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800" dirty="0" smtClean="0">
                <a:solidFill>
                  <a:srgbClr val="C00000"/>
                </a:solidFill>
              </a:rPr>
              <a:t>Notation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>
                <a:solidFill>
                  <a:srgbClr val="333333"/>
                </a:solidFill>
              </a:rPr>
              <a:t>Let </a:t>
            </a:r>
            <a:r>
              <a:rPr lang="en-AU" sz="1600" dirty="0" smtClean="0">
                <a:solidFill>
                  <a:srgbClr val="333333"/>
                </a:solidFill>
              </a:rPr>
              <a:t>t</a:t>
            </a:r>
            <a:r>
              <a:rPr lang="en-AU" sz="1600" baseline="-25000" dirty="0" smtClean="0">
                <a:solidFill>
                  <a:srgbClr val="333333"/>
                </a:solidFill>
              </a:rPr>
              <a:t>0</a:t>
            </a:r>
            <a:r>
              <a:rPr lang="en-AU" sz="1600" dirty="0" smtClean="0">
                <a:solidFill>
                  <a:srgbClr val="333333"/>
                </a:solidFill>
              </a:rPr>
              <a:t> and t</a:t>
            </a:r>
            <a:r>
              <a:rPr lang="en-AU" sz="1600" baseline="-25000" dirty="0" smtClean="0">
                <a:solidFill>
                  <a:srgbClr val="333333"/>
                </a:solidFill>
              </a:rPr>
              <a:t>m</a:t>
            </a:r>
            <a:r>
              <a:rPr lang="en-AU" sz="1600" dirty="0" smtClean="0">
                <a:solidFill>
                  <a:srgbClr val="333333"/>
                </a:solidFill>
              </a:rPr>
              <a:t> </a:t>
            </a:r>
            <a:r>
              <a:rPr lang="en-AU" sz="1600" dirty="0">
                <a:solidFill>
                  <a:srgbClr val="333333"/>
                </a:solidFill>
              </a:rPr>
              <a:t>denote the start and end of an observational period respectively</a:t>
            </a:r>
            <a:r>
              <a:rPr lang="en-AU" sz="1600" dirty="0" smtClean="0">
                <a:solidFill>
                  <a:srgbClr val="333333"/>
                </a:solidFill>
              </a:rPr>
              <a:t>.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 smtClean="0">
                <a:solidFill>
                  <a:srgbClr val="333333"/>
                </a:solidFill>
              </a:rPr>
              <a:t>Let </a:t>
            </a:r>
            <a:r>
              <a:rPr lang="en-AU" sz="1600" dirty="0">
                <a:solidFill>
                  <a:srgbClr val="333333"/>
                </a:solidFill>
              </a:rPr>
              <a:t>N(t) and D(t) denote the cumulative count of infections and deaths respectively at day t (</a:t>
            </a:r>
            <a:r>
              <a:rPr lang="en-AU" sz="1600" dirty="0" smtClean="0">
                <a:solidFill>
                  <a:srgbClr val="333333"/>
                </a:solidFill>
              </a:rPr>
              <a:t>t=t</a:t>
            </a:r>
            <a:r>
              <a:rPr lang="en-AU" sz="1600" baseline="-25000" dirty="0" smtClean="0">
                <a:solidFill>
                  <a:srgbClr val="333333"/>
                </a:solidFill>
              </a:rPr>
              <a:t>0</a:t>
            </a:r>
            <a:r>
              <a:rPr lang="en-AU" sz="1600" dirty="0">
                <a:solidFill>
                  <a:srgbClr val="333333"/>
                </a:solidFill>
              </a:rPr>
              <a:t>,⋯,</a:t>
            </a:r>
            <a:r>
              <a:rPr lang="en-AU" sz="1600" dirty="0" smtClean="0">
                <a:solidFill>
                  <a:srgbClr val="333333"/>
                </a:solidFill>
              </a:rPr>
              <a:t>t</a:t>
            </a:r>
            <a:r>
              <a:rPr lang="en-AU" sz="1600" baseline="-25000" dirty="0" smtClean="0">
                <a:solidFill>
                  <a:srgbClr val="333333"/>
                </a:solidFill>
              </a:rPr>
              <a:t>m</a:t>
            </a:r>
            <a:r>
              <a:rPr lang="en-AU" sz="1600" dirty="0">
                <a:solidFill>
                  <a:srgbClr val="333333"/>
                </a:solidFill>
              </a:rPr>
              <a:t>). </a:t>
            </a:r>
            <a:endParaRPr lang="en-AU" sz="1600" dirty="0" smtClean="0">
              <a:solidFill>
                <a:srgbClr val="333333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600" dirty="0" smtClean="0">
                <a:solidFill>
                  <a:srgbClr val="333333"/>
                </a:solidFill>
              </a:rPr>
              <a:t>The </a:t>
            </a:r>
            <a:r>
              <a:rPr lang="en-AU" sz="1600" dirty="0">
                <a:solidFill>
                  <a:srgbClr val="333333"/>
                </a:solidFill>
              </a:rPr>
              <a:t>number of new infections and deaths at day t is thus ∆N(t)=N(t)-N(t-1) and ∆D(t)=D(t)-D(t-1) respectively. </a:t>
            </a:r>
            <a:endParaRPr lang="en-AU" sz="1600" dirty="0" smtClean="0">
              <a:solidFill>
                <a:srgbClr val="333333"/>
              </a:solidFill>
            </a:endParaRPr>
          </a:p>
          <a:p>
            <a:pPr marL="37710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8813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9</a:t>
            </a:fld>
            <a:endParaRPr lang="en-AU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7452320" y="188640"/>
            <a:ext cx="151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453564" y="908720"/>
                <a:ext cx="8229600" cy="5688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800" dirty="0" smtClean="0">
                    <a:solidFill>
                      <a:srgbClr val="C00000"/>
                    </a:solidFill>
                  </a:rPr>
                  <a:t>Lower bound estimator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A </a:t>
                </a:r>
                <a:r>
                  <a:rPr lang="en-AU" sz="1600" dirty="0">
                    <a:solidFill>
                      <a:srgbClr val="333333"/>
                    </a:solidFill>
                  </a:rPr>
                  <a:t>lower bound estimate for the number of hidden infections at day t 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is of the form: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𝐿𝐵</m:t>
                        </m:r>
                      </m:sup>
                    </m:sSubSup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|∆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−∆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AU" sz="16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The </a:t>
                </a:r>
                <a:r>
                  <a:rPr lang="en-AU" sz="1600" dirty="0">
                    <a:solidFill>
                      <a:srgbClr val="333333"/>
                    </a:solidFill>
                  </a:rPr>
                  <a:t>global estimate of hidden infections is then obtained by summing over all days in the observational period: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𝐿𝐵</m:t>
                        </m:r>
                      </m:sup>
                    </m:sSubSup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|∆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)|</m:t>
                                    </m:r>
                                  </m:e>
                                  <m:sup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−∆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box>
                  </m:oMath>
                </a14:m>
                <a:endParaRPr lang="en-AU" sz="16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>
                    <a:solidFill>
                      <a:srgbClr val="333333"/>
                    </a:solidFill>
                  </a:rPr>
                  <a:t>In practice, a bias-corrected form of the above estimator (Chao, 1989) is 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used: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𝐿𝐵</m:t>
                        </m:r>
                      </m:sup>
                    </m:sSubSup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|∆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−1|</m:t>
                                </m:r>
                              </m:num>
                              <m:den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1+∆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−∆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box>
                  </m:oMath>
                </a14:m>
                <a:endParaRPr lang="en-AU" sz="16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Note </a:t>
                </a:r>
                <a:r>
                  <a:rPr lang="en-AU" sz="1600" dirty="0">
                    <a:solidFill>
                      <a:srgbClr val="333333"/>
                    </a:solidFill>
                  </a:rPr>
                  <a:t>that ∆N(t-1)-∆D(t)  is set to 0 if it becomes negative. </a:t>
                </a:r>
                <a:endParaRPr lang="en-AU" sz="1600" dirty="0" smtClean="0">
                  <a:solidFill>
                    <a:srgbClr val="333333"/>
                  </a:solidFill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The </a:t>
                </a:r>
                <a:r>
                  <a:rPr lang="en-AU" sz="1600" dirty="0">
                    <a:solidFill>
                      <a:srgbClr val="333333"/>
                    </a:solidFill>
                  </a:rPr>
                  <a:t>final lower bound estimate of the total number of infections is given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𝐿𝐵</m:t>
                        </m:r>
                      </m:sub>
                    </m:sSub>
                    <m:r>
                      <a:rPr lang="en-A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𝐿𝐵</m:t>
                        </m:r>
                      </m:sup>
                    </m:sSubSup>
                  </m:oMath>
                </a14:m>
                <a:r>
                  <a:rPr lang="en-AU" sz="1600" dirty="0" smtClean="0"/>
                  <a:t>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AU" sz="1600" dirty="0" smtClean="0">
                    <a:solidFill>
                      <a:srgbClr val="333333"/>
                    </a:solidFill>
                  </a:rPr>
                  <a:t>where N(t</a:t>
                </a:r>
                <a:r>
                  <a:rPr lang="en-AU" sz="1600" baseline="-25000" dirty="0" smtClean="0">
                    <a:solidFill>
                      <a:srgbClr val="333333"/>
                    </a:solidFill>
                  </a:rPr>
                  <a:t>m</a:t>
                </a:r>
                <a:r>
                  <a:rPr lang="en-AU" sz="1600" dirty="0" smtClean="0">
                    <a:solidFill>
                      <a:srgbClr val="333333"/>
                    </a:solidFill>
                  </a:rPr>
                  <a:t> ) is the number of infections observed at the end of the observational period.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endParaRPr lang="en-AU" sz="1600" dirty="0" smtClean="0">
                  <a:solidFill>
                    <a:srgbClr val="333333"/>
                  </a:solidFill>
                </a:endParaRPr>
              </a:p>
              <a:p>
                <a:pPr marL="377100" lv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564" y="908720"/>
                <a:ext cx="8229600" cy="5688930"/>
              </a:xfrm>
              <a:prstGeom prst="rect">
                <a:avLst/>
              </a:prstGeom>
              <a:blipFill>
                <a:blip r:embed="rId3"/>
                <a:stretch>
                  <a:fillRect l="-444" t="-536" r="-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7283</TotalTime>
  <Words>1923</Words>
  <Application>Microsoft Office PowerPoint</Application>
  <PresentationFormat>On-screen Show (4:3)</PresentationFormat>
  <Paragraphs>116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Wingdings</vt:lpstr>
      <vt:lpstr>ANUPowerpointTemplate2010</vt:lpstr>
      <vt:lpstr>Worksheet</vt:lpstr>
      <vt:lpstr>Estimating the number of undetected COVID-19 cases in Australia through Capture-Recapture methods  Dr Joanne Thandrayen Joanne.Thandrayen@anu.edu.au National Centre for Epidemiology &amp; Population Health  Joint work with Dr Bernard Baffour, School of Demography</vt:lpstr>
      <vt:lpstr>Capture-Recapture (CRc) methods – animal population </vt:lpstr>
      <vt:lpstr>CRc methods – human population </vt:lpstr>
      <vt:lpstr>Coronavirus disease 2019 (COVID-19)</vt:lpstr>
      <vt:lpstr>COVID-19 in Australia</vt:lpstr>
      <vt:lpstr>Aims</vt:lpstr>
      <vt:lpstr>Table 1: Cumulative counts of COVID-19 infections and deaths from COVID-19 in Australia starting from t0 = 3 March 2020 to tm = 1 April 2020</vt:lpstr>
      <vt:lpstr>PowerPoint Presentation</vt:lpstr>
      <vt:lpstr>PowerPoint Presentation</vt:lpstr>
      <vt:lpstr>PowerPoint Presentation</vt:lpstr>
      <vt:lpstr>Table 2: Estimated hidden and total cases of COVID-19 for Australia and its states/territories, April 2020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u1060805</dc:creator>
  <cp:lastModifiedBy>Joanne Thandrayen</cp:lastModifiedBy>
  <cp:revision>350</cp:revision>
  <cp:lastPrinted>2022-11-24T04:48:44Z</cp:lastPrinted>
  <dcterms:created xsi:type="dcterms:W3CDTF">2010-10-19T05:25:31Z</dcterms:created>
  <dcterms:modified xsi:type="dcterms:W3CDTF">2022-11-25T05:37:28Z</dcterms:modified>
</cp:coreProperties>
</file>