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18"/>
  </p:notesMasterIdLst>
  <p:sldIdLst>
    <p:sldId id="256" r:id="rId2"/>
    <p:sldId id="391" r:id="rId3"/>
    <p:sldId id="395" r:id="rId4"/>
    <p:sldId id="369" r:id="rId5"/>
    <p:sldId id="406" r:id="rId6"/>
    <p:sldId id="375" r:id="rId7"/>
    <p:sldId id="373" r:id="rId8"/>
    <p:sldId id="376" r:id="rId9"/>
    <p:sldId id="401" r:id="rId10"/>
    <p:sldId id="407" r:id="rId11"/>
    <p:sldId id="402" r:id="rId12"/>
    <p:sldId id="403" r:id="rId13"/>
    <p:sldId id="405" r:id="rId14"/>
    <p:sldId id="404" r:id="rId15"/>
    <p:sldId id="278" r:id="rId16"/>
    <p:sldId id="364" r:id="rId17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08" y="34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AA731-F24C-46F0-BEB3-6D9DD252B33D}" type="datetimeFigureOut">
              <a:rPr lang="en-US" smtClean="0"/>
              <a:pPr/>
              <a:t>11/20/2022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229B5-BD58-4BDD-B763-4148A17751AD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489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D183-521D-441E-BBC4-7BB7ADF5E7B7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1964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229B5-BD58-4BDD-B763-4148A17751AD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674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229B5-BD58-4BDD-B763-4148A17751AD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374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229B5-BD58-4BDD-B763-4148A17751AD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8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1597E-BFC1-4F50-880E-719BC5575997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51435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685766">
                <a:defRPr/>
              </a:pPr>
              <a:endParaRPr lang="en-US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685766">
                <a:defRPr/>
              </a:pPr>
              <a:endParaRPr lang="en-US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685766">
                  <a:defRPr/>
                </a:pPr>
                <a:endParaRPr lang="en-US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685766">
                  <a:defRPr/>
                </a:pPr>
                <a:endParaRPr lang="en-US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685766">
                  <a:defRPr/>
                </a:pPr>
                <a:endParaRPr lang="en-US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685766">
                  <a:defRPr/>
                </a:pPr>
                <a:endParaRPr lang="en-US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685766">
                  <a:defRPr/>
                </a:pPr>
                <a:endParaRPr lang="en-US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685766">
                  <a:defRPr/>
                </a:pPr>
                <a:endParaRPr lang="en-US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685766">
                  <a:defRPr/>
                </a:pPr>
                <a:endParaRPr lang="en-US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685766">
                  <a:defRPr/>
                </a:pPr>
                <a:endParaRPr lang="en-US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685766">
                  <a:defRPr/>
                </a:pPr>
                <a:endParaRPr lang="en-US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685766">
                  <a:defRPr/>
                </a:pPr>
                <a:endParaRPr lang="en-US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130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371600"/>
            <a:ext cx="6019800" cy="165735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30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200400"/>
            <a:ext cx="6019800" cy="13144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 smtClean="0"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F0418E0-E9F1-4C7F-BDD6-E3F7643D09C8}" type="slidenum">
              <a:rPr lang="en-AU">
                <a:solidFill>
                  <a:srgbClr val="000000"/>
                </a:solidFill>
              </a:rPr>
              <a:pPr/>
              <a:t>‹#›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2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>
                <a:solidFill>
                  <a:srgbClr val="000000"/>
                </a:solidFill>
              </a:rPr>
              <a:pPr/>
              <a:t>‹#›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59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42900"/>
            <a:ext cx="2057400" cy="4057650"/>
          </a:xfrm>
        </p:spPr>
        <p:txBody>
          <a:bodyPr vert="eaVert"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42900"/>
            <a:ext cx="6019800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>
                <a:solidFill>
                  <a:srgbClr val="000000"/>
                </a:solidFill>
              </a:rPr>
              <a:pPr/>
              <a:t>‹#›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8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910816"/>
            <a:ext cx="8640000" cy="38141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>
                <a:solidFill>
                  <a:srgbClr val="000000"/>
                </a:solidFill>
              </a:rPr>
              <a:pPr/>
              <a:t>‹#›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2700" b="1" cap="all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84" indent="0">
              <a:buNone/>
              <a:defRPr sz="1400"/>
            </a:lvl2pPr>
            <a:lvl3pPr marL="685766" indent="0">
              <a:buNone/>
              <a:defRPr sz="1200"/>
            </a:lvl3pPr>
            <a:lvl4pPr marL="1028649" indent="0">
              <a:buNone/>
              <a:defRPr sz="1100"/>
            </a:lvl4pPr>
            <a:lvl5pPr marL="1371532" indent="0">
              <a:buNone/>
              <a:defRPr sz="1100"/>
            </a:lvl5pPr>
            <a:lvl6pPr marL="1714415" indent="0">
              <a:buNone/>
              <a:defRPr sz="1100"/>
            </a:lvl6pPr>
            <a:lvl7pPr marL="2057297" indent="0">
              <a:buNone/>
              <a:defRPr sz="1100"/>
            </a:lvl7pPr>
            <a:lvl8pPr marL="2400180" indent="0">
              <a:buNone/>
              <a:defRPr sz="1100"/>
            </a:lvl8pPr>
            <a:lvl9pPr marL="2743064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>
                <a:solidFill>
                  <a:srgbClr val="000000"/>
                </a:solidFill>
              </a:rPr>
              <a:pPr/>
              <a:t>‹#›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6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945000"/>
            <a:ext cx="4140000" cy="3645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2000" y="945000"/>
            <a:ext cx="4140000" cy="3645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>
                <a:solidFill>
                  <a:srgbClr val="000000"/>
                </a:solidFill>
              </a:rPr>
              <a:pPr/>
              <a:t>‹#›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8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0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0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>
                <a:solidFill>
                  <a:srgbClr val="000000"/>
                </a:solidFill>
              </a:rPr>
              <a:pPr/>
              <a:t>‹#›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8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>
                <a:solidFill>
                  <a:srgbClr val="000000"/>
                </a:solidFill>
              </a:rPr>
              <a:pPr/>
              <a:t>‹#›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63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>
                <a:solidFill>
                  <a:srgbClr val="000000"/>
                </a:solidFill>
              </a:rPr>
              <a:pPr/>
              <a:t>‹#›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07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426106" cy="438983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84" indent="0">
              <a:buNone/>
              <a:defRPr sz="900"/>
            </a:lvl2pPr>
            <a:lvl3pPr marL="685766" indent="0">
              <a:buNone/>
              <a:defRPr sz="800"/>
            </a:lvl3pPr>
            <a:lvl4pPr marL="1028649" indent="0">
              <a:buNone/>
              <a:defRPr sz="700"/>
            </a:lvl4pPr>
            <a:lvl5pPr marL="1371532" indent="0">
              <a:buNone/>
              <a:defRPr sz="700"/>
            </a:lvl5pPr>
            <a:lvl6pPr marL="1714415" indent="0">
              <a:buNone/>
              <a:defRPr sz="700"/>
            </a:lvl6pPr>
            <a:lvl7pPr marL="2057297" indent="0">
              <a:buNone/>
              <a:defRPr sz="700"/>
            </a:lvl7pPr>
            <a:lvl8pPr marL="2400180" indent="0">
              <a:buNone/>
              <a:defRPr sz="700"/>
            </a:lvl8pPr>
            <a:lvl9pPr marL="2743064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>
                <a:solidFill>
                  <a:srgbClr val="000000"/>
                </a:solidFill>
              </a:rPr>
              <a:pPr/>
              <a:t>‹#›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60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84" indent="0">
              <a:buNone/>
              <a:defRPr sz="900"/>
            </a:lvl2pPr>
            <a:lvl3pPr marL="685766" indent="0">
              <a:buNone/>
              <a:defRPr sz="800"/>
            </a:lvl3pPr>
            <a:lvl4pPr marL="1028649" indent="0">
              <a:buNone/>
              <a:defRPr sz="700"/>
            </a:lvl4pPr>
            <a:lvl5pPr marL="1371532" indent="0">
              <a:buNone/>
              <a:defRPr sz="700"/>
            </a:lvl5pPr>
            <a:lvl6pPr marL="1714415" indent="0">
              <a:buNone/>
              <a:defRPr sz="700"/>
            </a:lvl6pPr>
            <a:lvl7pPr marL="2057297" indent="0">
              <a:buNone/>
              <a:defRPr sz="700"/>
            </a:lvl7pPr>
            <a:lvl8pPr marL="2400180" indent="0">
              <a:buNone/>
              <a:defRPr sz="700"/>
            </a:lvl8pPr>
            <a:lvl9pPr marL="2743064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>
                <a:solidFill>
                  <a:srgbClr val="000000"/>
                </a:solidFill>
              </a:rPr>
              <a:pPr/>
              <a:t>‹#›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3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4704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7" tIns="34289" rIns="68577" bIns="34289" numCol="1" anchor="b" anchorCtr="0" compatLnSpc="1">
            <a:prstTxWarp prst="textNoShape">
              <a:avLst/>
            </a:prstTxWarp>
          </a:bodyPr>
          <a:lstStyle>
            <a:lvl1pPr algn="ctr">
              <a:defRPr sz="900" smtClean="0"/>
            </a:lvl1pPr>
          </a:lstStyle>
          <a:p>
            <a:pPr defTabSz="685766"/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29454" y="474704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7" tIns="34289" rIns="68577" bIns="34289" numCol="1" anchor="b" anchorCtr="0" compatLnSpc="1">
            <a:prstTxWarp prst="textNoShape">
              <a:avLst/>
            </a:prstTxWarp>
          </a:bodyPr>
          <a:lstStyle>
            <a:lvl1pPr algn="r">
              <a:defRPr sz="900" smtClean="0">
                <a:latin typeface="Arial Black" pitchFamily="34" charset="0"/>
              </a:defRPr>
            </a:lvl1pPr>
          </a:lstStyle>
          <a:p>
            <a:pPr defTabSz="685766"/>
            <a:fld id="{FF0418E0-E9F1-4C7F-BDD6-E3F7643D09C8}" type="slidenum">
              <a:rPr lang="en-AU" smtClean="0">
                <a:solidFill>
                  <a:srgbClr val="000000"/>
                </a:solidFill>
              </a:rPr>
              <a:pPr defTabSz="685766"/>
              <a:t>‹#›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48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56502"/>
            <a:ext cx="86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7" tIns="34289" rIns="68577" bIns="34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048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810000"/>
            <a:ext cx="8640000" cy="39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19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8596" y="4768468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7" tIns="34289" rIns="68577" bIns="34289" numCol="1" anchor="b" anchorCtr="0" compatLnSpc="1">
            <a:prstTxWarp prst="textNoShape">
              <a:avLst/>
            </a:prstTxWarp>
          </a:bodyPr>
          <a:lstStyle>
            <a:lvl1pPr>
              <a:defRPr sz="900" smtClean="0"/>
            </a:lvl1pPr>
          </a:lstStyle>
          <a:p>
            <a:pPr defTabSz="685766"/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07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bg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884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766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649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532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62" indent="-25716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185" indent="-21430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1800">
          <a:solidFill>
            <a:schemeClr val="tx1"/>
          </a:solidFill>
          <a:latin typeface="+mn-lt"/>
        </a:defRPr>
      </a:lvl2pPr>
      <a:lvl3pPr marL="857207" indent="-17144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Courier New" pitchFamily="49" charset="0"/>
        <a:buChar char="o"/>
        <a:defRPr sz="1500">
          <a:solidFill>
            <a:schemeClr val="tx1"/>
          </a:solidFill>
          <a:latin typeface="+mn-lt"/>
        </a:defRPr>
      </a:lvl3pPr>
      <a:lvl4pPr marL="1200090" indent="-17144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1500">
          <a:solidFill>
            <a:schemeClr val="tx1"/>
          </a:solidFill>
          <a:latin typeface="+mn-lt"/>
        </a:defRPr>
      </a:lvl4pPr>
      <a:lvl5pPr marL="1542974" indent="-17144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5pPr>
      <a:lvl6pPr marL="1885856" indent="-17144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2228739" indent="-17144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571622" indent="-17144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914505" indent="-17144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package=da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sreml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371600"/>
            <a:ext cx="6172200" cy="1657350"/>
          </a:xfrm>
        </p:spPr>
        <p:txBody>
          <a:bodyPr/>
          <a:lstStyle/>
          <a:p>
            <a:r>
              <a:rPr lang="en-GB" sz="2800" dirty="0"/>
              <a:t>The analysis of a two-phase experiment involving human subjects using </a:t>
            </a:r>
            <a:r>
              <a:rPr lang="en-GB" sz="2800" dirty="0" err="1"/>
              <a:t>ASReml</a:t>
            </a:r>
            <a:r>
              <a:rPr lang="en-GB" sz="2800" dirty="0"/>
              <a:t>-R &amp; </a:t>
            </a:r>
            <a:r>
              <a:rPr lang="en-GB" sz="2800" dirty="0" err="1"/>
              <a:t>asremlPlus</a:t>
            </a:r>
            <a:endParaRPr lang="en-A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2800" dirty="0"/>
              <a:t>Chris Brien</a:t>
            </a:r>
            <a:br>
              <a:rPr lang="en-AU" sz="2800" dirty="0"/>
            </a:br>
            <a:r>
              <a:rPr lang="en-US" sz="1400" dirty="0"/>
              <a:t>UniSA STEM, University of South Australia</a:t>
            </a:r>
            <a:endParaRPr lang="en-AU" sz="1400" dirty="0"/>
          </a:p>
          <a:p>
            <a:r>
              <a:rPr lang="en-US" sz="1400" dirty="0"/>
              <a:t>Australian Plant Phenomics Facility, University of Adelaide.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52" y="4394520"/>
            <a:ext cx="1740090" cy="870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F661C7-64A9-5C45-F2A5-BC0E8BB61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054" y="4514850"/>
            <a:ext cx="1740090" cy="59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9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0E7F-A8A1-9867-2AD6-1FAEE324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46" y="12374"/>
            <a:ext cx="8795430" cy="609259"/>
          </a:xfrm>
        </p:spPr>
        <p:txBody>
          <a:bodyPr/>
          <a:lstStyle/>
          <a:p>
            <a:pPr marL="542925" indent="-542925"/>
            <a:r>
              <a:rPr lang="en-AU" dirty="0"/>
              <a:t>3.	Get and plot predictions based on chosen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54CC-50BF-CAEA-CAAA-B7326BA6F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15160"/>
            <a:ext cx="8712000" cy="333835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AU" dirty="0"/>
              <a:t>Use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predictPlus</a:t>
            </a:r>
            <a:r>
              <a:rPr lang="en-AU" dirty="0"/>
              <a:t> from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asremlPlus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AU" dirty="0"/>
              <a:t> that employs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en-AU" dirty="0"/>
              <a:t> from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ASReml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-R</a:t>
            </a:r>
            <a:r>
              <a:rPr lang="en-AU" dirty="0"/>
              <a:t>, to produce predictions with half-LSD intervals (LSIs).</a:t>
            </a:r>
          </a:p>
          <a:p>
            <a:pPr lvl="1">
              <a:spcBef>
                <a:spcPts val="0"/>
              </a:spcBef>
            </a:pPr>
            <a:r>
              <a:rPr lang="en-AU" dirty="0"/>
              <a:t>Problem: the variances differ between Motions and Expressiveness combinations.</a:t>
            </a:r>
          </a:p>
          <a:p>
            <a:pPr lvl="1">
              <a:spcBef>
                <a:spcPts val="0"/>
              </a:spcBef>
            </a:pPr>
            <a:r>
              <a:rPr lang="en-AU" dirty="0"/>
              <a:t>Base LSIs on LSDs for comparing within each combination.</a:t>
            </a:r>
          </a:p>
          <a:p>
            <a:pPr marL="0" indent="0">
              <a:buNone/>
            </a:pPr>
            <a:endParaRPr lang="en-A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md.byME.diffs</a:t>
            </a: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A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predictPlus</a:t>
            </a: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md.asr</a:t>
            </a: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classify = "</a:t>
            </a:r>
            <a:r>
              <a:rPr lang="en-A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Trainings:Motions:Expressiveness</a:t>
            </a: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A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error.intervals</a:t>
            </a: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= "</a:t>
            </a:r>
            <a:r>
              <a:rPr lang="en-A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halfLeast</a:t>
            </a: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A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LSDtype</a:t>
            </a: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A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factor.combin</a:t>
            </a: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A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LSDby</a:t>
            </a: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= c("</a:t>
            </a:r>
            <a:r>
              <a:rPr lang="en-A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Motions","Expressiveness</a:t>
            </a: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pPr marL="0" indent="0">
              <a:buNone/>
            </a:pP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A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wald</a:t>
            </a: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= </a:t>
            </a:r>
            <a:r>
              <a:rPr lang="en-A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md.AIC.asrt$wald.tab</a:t>
            </a: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A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Vmatrix</a:t>
            </a: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= TRUE, tables = "none")</a:t>
            </a:r>
          </a:p>
          <a:p>
            <a:pPr marL="0" indent="0">
              <a:buNone/>
            </a:pPr>
            <a:endParaRPr lang="en-A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8816-6686-D76C-3683-4EF6BB538E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>
                <a:solidFill>
                  <a:srgbClr val="000000"/>
                </a:solidFill>
              </a:rPr>
              <a:pPr/>
              <a:t>10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663DF5-55F6-84BB-1536-99B0282DC6E0}"/>
              </a:ext>
            </a:extLst>
          </p:cNvPr>
          <p:cNvSpPr/>
          <p:nvPr/>
        </p:nvSpPr>
        <p:spPr>
          <a:xfrm>
            <a:off x="404290" y="3506151"/>
            <a:ext cx="8712000" cy="4659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3AA48C-BABF-F725-5482-4538D32A6403}"/>
              </a:ext>
            </a:extLst>
          </p:cNvPr>
          <p:cNvSpPr/>
          <p:nvPr/>
        </p:nvSpPr>
        <p:spPr>
          <a:xfrm>
            <a:off x="2039026" y="3246458"/>
            <a:ext cx="1293091" cy="26370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748DC3-A0AB-30C6-8663-1EB02186E15A}"/>
              </a:ext>
            </a:extLst>
          </p:cNvPr>
          <p:cNvSpPr/>
          <p:nvPr/>
        </p:nvSpPr>
        <p:spPr>
          <a:xfrm>
            <a:off x="432000" y="3211620"/>
            <a:ext cx="1296000" cy="31038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56C503-C551-5B26-3B6F-F0964D689DA6}"/>
              </a:ext>
            </a:extLst>
          </p:cNvPr>
          <p:cNvSpPr txBox="1">
            <a:spLocks/>
          </p:cNvSpPr>
          <p:nvPr/>
        </p:nvSpPr>
        <p:spPr bwMode="auto">
          <a:xfrm>
            <a:off x="1501774" y="4378775"/>
            <a:ext cx="7561280" cy="53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390">
                  <a:lumMod val="75000"/>
                </a:srgbClr>
              </a:buClr>
              <a:buSzPct val="75000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alldiffs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object: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390">
                  <a:lumMod val="75000"/>
                </a:srgbClr>
              </a:buClr>
              <a:buSzPct val="75000"/>
              <a:tabLst/>
              <a:defRPr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tores predictions (with intervals),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vcov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differences, </a:t>
            </a:r>
            <a:r>
              <a:rPr kumimoji="0" lang="en-US" sz="1400" b="0" i="0" u="none" strike="noStrike" kern="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p.differences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sed, LSD, </a:t>
            </a:r>
            <a:r>
              <a:rPr kumimoji="0" lang="en-US" sz="1400" b="0" i="0" u="none" strike="noStrike" kern="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backtransforms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endParaRPr kumimoji="0" lang="en-AU" sz="14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076CB4-FA21-D6B9-5A4E-8A7AB0ABB76E}"/>
              </a:ext>
            </a:extLst>
          </p:cNvPr>
          <p:cNvCxnSpPr>
            <a:cxnSpLocks/>
            <a:stCxn id="9" idx="1"/>
            <a:endCxn id="8" idx="4"/>
          </p:cNvCxnSpPr>
          <p:nvPr/>
        </p:nvCxnSpPr>
        <p:spPr>
          <a:xfrm flipH="1" flipV="1">
            <a:off x="1080000" y="3522003"/>
            <a:ext cx="421774" cy="1126041"/>
          </a:xfrm>
          <a:prstGeom prst="straightConnector1">
            <a:avLst/>
          </a:prstGeom>
          <a:ln w="2222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53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6B04CDD5-C11D-22A8-C1BF-F5357D98F3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035" y="849749"/>
            <a:ext cx="4441531" cy="44415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390E7F-A8A1-9867-2AD6-1FAEE324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01086"/>
            <a:ext cx="8640000" cy="732274"/>
          </a:xfrm>
        </p:spPr>
        <p:txBody>
          <a:bodyPr/>
          <a:lstStyle/>
          <a:p>
            <a:r>
              <a:rPr lang="en-AU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54CC-50BF-CAEA-CAAA-B7326BA6F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05" y="124120"/>
            <a:ext cx="3558151" cy="882650"/>
          </a:xfrm>
        </p:spPr>
        <p:txBody>
          <a:bodyPr/>
          <a:lstStyle/>
          <a:p>
            <a:pPr marL="0" indent="0">
              <a:buNone/>
            </a:pPr>
            <a:r>
              <a:rPr lang="en-A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plotPvalues</a:t>
            </a: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md.byME.diffs</a:t>
            </a: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A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factors.per.grid</a:t>
            </a: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</a:p>
          <a:p>
            <a:pPr marL="0" indent="0">
              <a:buNone/>
            </a:pP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A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show.sig</a:t>
            </a: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8816-6686-D76C-3683-4EF6BB538E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>
                <a:solidFill>
                  <a:srgbClr val="000000"/>
                </a:solidFill>
              </a:rPr>
              <a:pPr/>
              <a:t>11</a:t>
            </a:fld>
            <a:endParaRPr lang="en-AU" dirty="0">
              <a:solidFill>
                <a:srgbClr val="000000"/>
              </a:solidFill>
            </a:endParaRP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319C321-805B-33AA-3468-FB60C9A19A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4" y="874116"/>
            <a:ext cx="4215823" cy="421582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D717033-1DB3-7276-74C4-629E002E9239}"/>
              </a:ext>
            </a:extLst>
          </p:cNvPr>
          <p:cNvSpPr txBox="1">
            <a:spLocks/>
          </p:cNvSpPr>
          <p:nvPr/>
        </p:nvSpPr>
        <p:spPr bwMode="auto">
          <a:xfrm>
            <a:off x="3031093" y="79060"/>
            <a:ext cx="2205926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390">
                  <a:lumMod val="75000"/>
                </a:srgbClr>
              </a:buClr>
              <a:buSzPct val="75000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 the differences in LSD values, due to unequal</a:t>
            </a:r>
            <a:r>
              <a:rPr lang="en-US" sz="1600" kern="0" dirty="0">
                <a:solidFill>
                  <a:srgbClr val="7030A0"/>
                </a:solidFill>
                <a:latin typeface="Arial"/>
              </a:rPr>
              <a:t> variances.</a:t>
            </a:r>
            <a:endParaRPr kumimoji="0" lang="en-AU" sz="20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0E7F-A8A1-9867-2AD6-1FAEE324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-1274"/>
            <a:ext cx="8640000" cy="508120"/>
          </a:xfrm>
        </p:spPr>
        <p:txBody>
          <a:bodyPr/>
          <a:lstStyle/>
          <a:p>
            <a:r>
              <a:rPr lang="en-AU" dirty="0"/>
              <a:t>Explore the overall LSIs using </a:t>
            </a:r>
            <a:r>
              <a:rPr lang="en-A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exploreLSDs</a:t>
            </a:r>
            <a:r>
              <a:rPr lang="en-AU" sz="2800" dirty="0"/>
              <a:t>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54CC-50BF-CAEA-CAAA-B7326BA6F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454091"/>
            <a:ext cx="8712000" cy="4472743"/>
          </a:xfrm>
        </p:spPr>
        <p:txBody>
          <a:bodyPr/>
          <a:lstStyle/>
          <a:p>
            <a:r>
              <a:rPr lang="en-AU" sz="2000" dirty="0"/>
              <a:t>Aim to find a single LSD value for which: </a:t>
            </a:r>
          </a:p>
          <a:p>
            <a:pPr lvl="1"/>
            <a:r>
              <a:rPr lang="en-AU" sz="1700" dirty="0"/>
              <a:t>there are no false results and, if no such value exists, find one for which:</a:t>
            </a:r>
            <a:br>
              <a:rPr lang="en-AU" sz="1700" dirty="0"/>
            </a:br>
            <a:r>
              <a:rPr lang="en-AU" sz="1700" dirty="0"/>
              <a:t>(i) the number of false positives is minimized, and (ii) amongst those minimizing the false positives, the smallest value that minimizes the number of false negatives.</a:t>
            </a:r>
          </a:p>
          <a:p>
            <a:r>
              <a:rPr lang="en-AU" sz="2000" dirty="0"/>
              <a:t>Use 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asremlPlus</a:t>
            </a:r>
            <a:r>
              <a:rPr lang="en-AU" sz="2000" dirty="0"/>
              <a:t> function 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exploreLSDs</a:t>
            </a:r>
            <a:r>
              <a:rPr lang="en-AU" sz="2000" dirty="0"/>
              <a:t> to investigate potential values:</a:t>
            </a:r>
          </a:p>
          <a:p>
            <a:pPr marL="0" indent="0">
              <a:buNone/>
            </a:pPr>
            <a:r>
              <a:rPr lang="en-A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exploreLSDs</a:t>
            </a: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md.byME.diffs</a:t>
            </a: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####  Statistics calculated from LSD values </a:t>
            </a:r>
          </a:p>
          <a:p>
            <a:pPr marL="0" indent="0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       min   quant10  quant25     mean   median  quant75  quant90     max</a:t>
            </a:r>
          </a:p>
          <a:p>
            <a:pPr marL="0" indent="0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1 28 0.4122667 0.8253761 1.776596 4.516005 5.807641 5.838427 5.842495 5.84253</a:t>
            </a:r>
          </a:p>
          <a:p>
            <a:pPr marL="0" indent="0"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####  False positives resulting from the use of various LSD statistics</a:t>
            </a:r>
          </a:p>
          <a:p>
            <a:pPr marL="0" indent="0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 min quant10 quant25 mean median quant75 quant90 max</a:t>
            </a:r>
          </a:p>
          <a:p>
            <a:pPr marL="0" indent="0">
              <a:buNone/>
            </a:pP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false.pos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28  12      12       8    0      0       0       0   0</a:t>
            </a:r>
          </a:p>
          <a:p>
            <a:pPr marL="0" indent="0">
              <a:buNone/>
            </a:pP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####  False negatives resulting from the use of various LSD statistics</a:t>
            </a:r>
          </a:p>
          <a:p>
            <a:pPr marL="0" indent="0"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 min quant10 quant25 mean median quant75 quant90 max</a:t>
            </a:r>
          </a:p>
          <a:p>
            <a:pPr marL="0" indent="0">
              <a:buNone/>
            </a:pP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false.neg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28   0       0       1    1      1       1       1   1</a:t>
            </a:r>
            <a:endParaRPr lang="en-A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8816-6686-D76C-3683-4EF6BB538E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>
                <a:solidFill>
                  <a:srgbClr val="000000"/>
                </a:solidFill>
              </a:rPr>
              <a:pPr/>
              <a:t>12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663DF5-55F6-84BB-1536-99B0282DC6E0}"/>
              </a:ext>
            </a:extLst>
          </p:cNvPr>
          <p:cNvSpPr/>
          <p:nvPr/>
        </p:nvSpPr>
        <p:spPr>
          <a:xfrm>
            <a:off x="3690134" y="3368531"/>
            <a:ext cx="489527" cy="14792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799B6C-90A1-9B01-BE9B-B79C46DC41D7}"/>
              </a:ext>
            </a:extLst>
          </p:cNvPr>
          <p:cNvSpPr txBox="1">
            <a:spLocks/>
          </p:cNvSpPr>
          <p:nvPr/>
        </p:nvSpPr>
        <p:spPr bwMode="auto">
          <a:xfrm>
            <a:off x="1514900" y="4860122"/>
            <a:ext cx="704224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390">
                  <a:lumMod val="75000"/>
                </a:srgbClr>
              </a:buClr>
              <a:buSzPct val="75000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asremlPlus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function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pickLSDstatistics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automates this </a:t>
            </a:r>
            <a:r>
              <a:rPr lang="en-US" sz="1600" kern="0" dirty="0">
                <a:solidFill>
                  <a:srgbClr val="7030A0"/>
                </a:solidFill>
                <a:latin typeface="Arial"/>
              </a:rPr>
              <a:t>selection.</a:t>
            </a:r>
            <a:endParaRPr kumimoji="0" lang="en-AU" sz="20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06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0E7F-A8A1-9867-2AD6-1FAEE324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08" y="101086"/>
            <a:ext cx="8637891" cy="623322"/>
          </a:xfrm>
        </p:spPr>
        <p:txBody>
          <a:bodyPr/>
          <a:lstStyle/>
          <a:p>
            <a:r>
              <a:rPr lang="en-AU" dirty="0"/>
              <a:t>Explore the overall LSIs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54CC-50BF-CAEA-CAAA-B7326BA6F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685631"/>
            <a:ext cx="8640000" cy="2316188"/>
          </a:xfrm>
        </p:spPr>
        <p:txBody>
          <a:bodyPr/>
          <a:lstStyle/>
          <a:p>
            <a:r>
              <a:rPr lang="en-AU" dirty="0"/>
              <a:t>Calculate LSIs for all differences based on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AU" dirty="0"/>
              <a:t> LSD.</a:t>
            </a:r>
          </a:p>
          <a:p>
            <a:pPr marL="0" indent="0">
              <a:buNone/>
            </a:pPr>
            <a:r>
              <a:rPr lang="en-A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md.LSDmn.diffs</a:t>
            </a: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redoErrorIntervals(</a:t>
            </a:r>
            <a:r>
              <a:rPr lang="en-A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md.byME.diffs</a:t>
            </a: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A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error.intervals</a:t>
            </a: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"half", </a:t>
            </a:r>
          </a:p>
          <a:p>
            <a:pPr marL="0" indent="0">
              <a:buNone/>
            </a:pP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</a:t>
            </a:r>
            <a:r>
              <a:rPr lang="en-A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LSDtype</a:t>
            </a: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= "overall", </a:t>
            </a:r>
            <a:r>
              <a:rPr lang="en-A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LSDstat</a:t>
            </a: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"mean",</a:t>
            </a:r>
          </a:p>
          <a:p>
            <a:pPr marL="0" indent="0">
              <a:buNone/>
            </a:pP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</a:t>
            </a:r>
            <a:r>
              <a:rPr lang="en-A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avsed.tolerance</a:t>
            </a: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NA,</a:t>
            </a:r>
          </a:p>
          <a:p>
            <a:pPr marL="0" indent="0">
              <a:buNone/>
            </a:pP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</a:t>
            </a:r>
            <a:r>
              <a:rPr lang="en-A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wald</a:t>
            </a: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= </a:t>
            </a:r>
            <a:r>
              <a:rPr lang="en-A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md.AIC.asrt$wald.tab</a:t>
            </a: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A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plotLSDerrors</a:t>
            </a: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md.LSDmn.diffs</a:t>
            </a: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A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factors.per.grid</a:t>
            </a: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</a:p>
          <a:p>
            <a:pPr marL="0" indent="0">
              <a:buNone/>
            </a:pP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A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show.sig</a:t>
            </a:r>
            <a:r>
              <a:rPr lang="en-A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8816-6686-D76C-3683-4EF6BB538E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>
                <a:solidFill>
                  <a:srgbClr val="000000"/>
                </a:solidFill>
              </a:rPr>
              <a:pPr/>
              <a:t>13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663DF5-55F6-84BB-1536-99B0282DC6E0}"/>
              </a:ext>
            </a:extLst>
          </p:cNvPr>
          <p:cNvSpPr/>
          <p:nvPr/>
        </p:nvSpPr>
        <p:spPr>
          <a:xfrm>
            <a:off x="432000" y="1287721"/>
            <a:ext cx="8280000" cy="2455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3AA48C-BABF-F725-5482-4538D32A6403}"/>
              </a:ext>
            </a:extLst>
          </p:cNvPr>
          <p:cNvSpPr/>
          <p:nvPr/>
        </p:nvSpPr>
        <p:spPr>
          <a:xfrm>
            <a:off x="2202672" y="1014776"/>
            <a:ext cx="1884219" cy="33373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457D2B9D-7A74-0455-7BD1-D23336B926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805" y="-204881"/>
            <a:ext cx="4548334" cy="454833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225364-3FF4-FDD6-FFF5-B708A31EE3DF}"/>
              </a:ext>
            </a:extLst>
          </p:cNvPr>
          <p:cNvSpPr txBox="1">
            <a:spLocks/>
          </p:cNvSpPr>
          <p:nvPr/>
        </p:nvSpPr>
        <p:spPr bwMode="auto">
          <a:xfrm>
            <a:off x="427388" y="3408218"/>
            <a:ext cx="8640000" cy="1834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>
            <a:lvl1pPr marL="257162" indent="-25716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85" indent="-21430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1800">
                <a:solidFill>
                  <a:schemeClr val="tx1"/>
                </a:solidFill>
                <a:latin typeface="+mn-lt"/>
              </a:defRPr>
            </a:lvl2pPr>
            <a:lvl3pPr marL="857207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1500">
                <a:solidFill>
                  <a:schemeClr val="tx1"/>
                </a:solidFill>
                <a:latin typeface="+mn-lt"/>
              </a:defRPr>
            </a:lvl3pPr>
            <a:lvl4pPr marL="1200090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500">
                <a:solidFill>
                  <a:schemeClr val="tx1"/>
                </a:solidFill>
                <a:latin typeface="+mn-lt"/>
              </a:defRPr>
            </a:lvl4pPr>
            <a:lvl5pPr marL="1542974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5pPr>
            <a:lvl6pPr marL="1885856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2228739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571622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914505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buFont typeface="Wingdings" pitchFamily="2" charset="2"/>
              <a:buNone/>
            </a:pPr>
            <a:endParaRPr lang="en-US" sz="13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>
              <a:buFont typeface="Wingdings" pitchFamily="2" charset="2"/>
              <a:buNone/>
            </a:pPr>
            <a:r>
              <a:rPr lang="en-US" sz="13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### Copy LSIs for within Exp, Pas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en-AU" sz="13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preds &lt;- </a:t>
            </a:r>
            <a:r>
              <a:rPr lang="en-AU" sz="13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md.LSDmn.diffs$predictions</a:t>
            </a:r>
            <a:endParaRPr lang="en-AU" sz="13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>
              <a:buFont typeface="Wingdings" pitchFamily="2" charset="2"/>
              <a:buNone/>
            </a:pPr>
            <a:r>
              <a:rPr lang="en-AU" sz="13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preds[</a:t>
            </a:r>
            <a:r>
              <a:rPr lang="en-AU" sz="13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preds$Motions</a:t>
            </a:r>
            <a:r>
              <a:rPr lang="en-AU" sz="13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== "Pas" &amp; </a:t>
            </a:r>
            <a:r>
              <a:rPr lang="en-AU" sz="13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preds$Expressiveness</a:t>
            </a:r>
            <a:r>
              <a:rPr lang="en-AU" sz="13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== "Exp",] &lt;- 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en-AU" sz="13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with(</a:t>
            </a:r>
            <a:r>
              <a:rPr lang="en-AU" sz="13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md.byME.diffs$predictions</a:t>
            </a:r>
            <a:r>
              <a:rPr lang="en-AU" sz="13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en-AU" sz="13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AU" sz="13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md.byME.diffs$predictions</a:t>
            </a:r>
            <a:r>
              <a:rPr lang="en-AU" sz="13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[Motions == "Pas" &amp; 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en-AU" sz="13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Expressiveness == "Exp",])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74D173-F613-190D-E671-37B1CBC52D77}"/>
              </a:ext>
            </a:extLst>
          </p:cNvPr>
          <p:cNvSpPr/>
          <p:nvPr/>
        </p:nvSpPr>
        <p:spPr>
          <a:xfrm>
            <a:off x="1274618" y="3856218"/>
            <a:ext cx="2812273" cy="33373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39CFB0-5E94-194C-3B44-239C5D1AB75C}"/>
              </a:ext>
            </a:extLst>
          </p:cNvPr>
          <p:cNvSpPr/>
          <p:nvPr/>
        </p:nvSpPr>
        <p:spPr>
          <a:xfrm>
            <a:off x="1131459" y="4331888"/>
            <a:ext cx="2590796" cy="33373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D06F54-2166-3E4D-3FD7-98A8607EDCAE}"/>
              </a:ext>
            </a:extLst>
          </p:cNvPr>
          <p:cNvSpPr/>
          <p:nvPr/>
        </p:nvSpPr>
        <p:spPr>
          <a:xfrm>
            <a:off x="375228" y="1024545"/>
            <a:ext cx="1619828" cy="33373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354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0E7F-A8A1-9867-2AD6-1FAEE324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36" y="21609"/>
            <a:ext cx="7603379" cy="652646"/>
          </a:xfrm>
        </p:spPr>
        <p:txBody>
          <a:bodyPr/>
          <a:lstStyle/>
          <a:p>
            <a:r>
              <a:rPr lang="en-AU" dirty="0"/>
              <a:t>Predictions with modified overall LSIs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8816-6686-D76C-3683-4EF6BB538E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>
                <a:solidFill>
                  <a:srgbClr val="000000"/>
                </a:solidFill>
              </a:rPr>
              <a:pPr/>
              <a:t>14</a:t>
            </a:fld>
            <a:endParaRPr lang="en-AU" dirty="0">
              <a:solidFill>
                <a:srgbClr val="000000"/>
              </a:solidFill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67D315D-0E16-0E42-C511-9F74DB2E94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6" y="674255"/>
            <a:ext cx="4516584" cy="4516584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5AF1EBA-556A-3078-A6AF-2E62F5E5B8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527" y="845475"/>
            <a:ext cx="4082473" cy="408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74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56491"/>
            <a:ext cx="8640000" cy="540000"/>
          </a:xfrm>
        </p:spPr>
        <p:txBody>
          <a:bodyPr/>
          <a:lstStyle/>
          <a:p>
            <a:r>
              <a:rPr lang="en-AU" dirty="0"/>
              <a:t>6.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923636"/>
            <a:ext cx="8640000" cy="3943928"/>
          </a:xfrm>
        </p:spPr>
        <p:txBody>
          <a:bodyPr/>
          <a:lstStyle/>
          <a:p>
            <a:r>
              <a:rPr lang="en-AU" sz="2000" dirty="0"/>
              <a:t>For some data, models with (</a:t>
            </a:r>
            <a:r>
              <a:rPr lang="en-AU" sz="2000" dirty="0" err="1"/>
              <a:t>i</a:t>
            </a:r>
            <a:r>
              <a:rPr lang="en-AU" sz="2000" dirty="0"/>
              <a:t>) intertier interactions and (ii) heterogeneous variances are needed.</a:t>
            </a:r>
          </a:p>
          <a:p>
            <a:r>
              <a:rPr lang="en-AU" sz="2000" dirty="0"/>
              <a:t>Heterogeneous variances result in multiple LSD values that complicates the presentation of results.</a:t>
            </a:r>
          </a:p>
          <a:p>
            <a:r>
              <a:rPr lang="en-AU" sz="2000" dirty="0"/>
              <a:t>The package 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asremlPlus</a:t>
            </a:r>
            <a:r>
              <a:rPr lang="en-AU" sz="2000" dirty="0"/>
              <a:t> has facilities to explore summary statistics of the LSDs with a view to choosing LSD values that eliminate, or at least minimize, the numbers of false conclusions.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431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80646" y="460"/>
            <a:ext cx="8373208" cy="515540"/>
          </a:xfrm>
        </p:spPr>
        <p:txBody>
          <a:bodyPr/>
          <a:lstStyle/>
          <a:p>
            <a:pPr eaLnBrk="1" hangingPunct="1"/>
            <a:r>
              <a:rPr lang="en-AU" dirty="0"/>
              <a:t>References</a:t>
            </a:r>
            <a:endParaRPr lang="en-US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480648" y="591126"/>
            <a:ext cx="8663352" cy="411595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US" sz="1600" dirty="0"/>
              <a:t>Brien, C. J. (2022). Designing, understanding and modelling two-phase experiments with human subjects. </a:t>
            </a:r>
            <a:r>
              <a:rPr lang="en-US" sz="1600" i="1" dirty="0"/>
              <a:t>Statistical Methods in Medical Research</a:t>
            </a:r>
            <a:r>
              <a:rPr lang="en-US" sz="1600" dirty="0"/>
              <a:t>, </a:t>
            </a:r>
            <a:r>
              <a:rPr lang="en-US" sz="1600" b="1" dirty="0"/>
              <a:t>31(4)</a:t>
            </a:r>
            <a:r>
              <a:rPr lang="en-US" sz="1600" dirty="0"/>
              <a:t>, 626-645.</a:t>
            </a:r>
            <a:endParaRPr lang="en-GB" sz="1600" dirty="0"/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GB" sz="1600" dirty="0"/>
              <a:t>Brien (2022)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asremlPlus</a:t>
            </a:r>
            <a:r>
              <a:rPr lang="en-GB" sz="1600" dirty="0"/>
              <a:t>: </a:t>
            </a:r>
            <a:r>
              <a:rPr lang="en-US" sz="1600" b="1" i="0" dirty="0">
                <a:effectLst/>
                <a:cs typeface="Courier New" panose="02070309020205020404" pitchFamily="49" charset="0"/>
              </a:rPr>
              <a:t>Augments '</a:t>
            </a:r>
            <a:r>
              <a:rPr lang="en-US" sz="1600" b="1" i="0" dirty="0" err="1">
                <a:effectLst/>
                <a:cs typeface="Courier New" panose="02070309020205020404" pitchFamily="49" charset="0"/>
              </a:rPr>
              <a:t>ASReml</a:t>
            </a:r>
            <a:r>
              <a:rPr lang="en-US" sz="1600" b="1" i="0" dirty="0">
                <a:effectLst/>
                <a:cs typeface="Courier New" panose="02070309020205020404" pitchFamily="49" charset="0"/>
              </a:rPr>
              <a:t>-R' in fitting mixed </a:t>
            </a:r>
            <a:r>
              <a:rPr lang="en-US" sz="1600" b="1" dirty="0">
                <a:cs typeface="Courier New" panose="02070309020205020404" pitchFamily="49" charset="0"/>
              </a:rPr>
              <a:t>m</a:t>
            </a:r>
            <a:r>
              <a:rPr lang="en-US" sz="1600" b="1" i="0" dirty="0">
                <a:effectLst/>
                <a:cs typeface="Courier New" panose="02070309020205020404" pitchFamily="49" charset="0"/>
              </a:rPr>
              <a:t>odels and packages generally in exploring prediction differences</a:t>
            </a:r>
            <a:r>
              <a:rPr lang="en-GB" sz="1600" dirty="0"/>
              <a:t>. Version 4.3-40. </a:t>
            </a:r>
            <a:r>
              <a:rPr lang="en-GB" sz="1600" dirty="0">
                <a:hlinkClick r:id="rId3"/>
              </a:rPr>
              <a:t>http://cran.r-project.org/package=asremlPlus/</a:t>
            </a:r>
            <a:r>
              <a:rPr lang="en-GB" sz="1600" dirty="0"/>
              <a:t>. 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AU" sz="1600" dirty="0"/>
              <a:t>Butler, D. G., Cullis, B. R., Gilmour, A. R., Gogel, B. J., &amp; Thompson, R. (2020). </a:t>
            </a:r>
            <a:r>
              <a:rPr lang="en-AU" sz="1600" dirty="0" err="1"/>
              <a:t>ASReml</a:t>
            </a:r>
            <a:r>
              <a:rPr lang="en-AU" sz="1600" dirty="0"/>
              <a:t>-R reference manual. Version 4.1.0.130. Retrieved from </a:t>
            </a:r>
            <a:r>
              <a:rPr lang="en-AU" sz="1600" dirty="0">
                <a:hlinkClick r:id="rId4"/>
              </a:rPr>
              <a:t>http://asreml.org</a:t>
            </a:r>
            <a:endParaRPr lang="en-AU" sz="1600" dirty="0"/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US" sz="1600" dirty="0"/>
              <a:t>Farewell, V. T., &amp; Herzberg, A. M. (2003). Plaid designs for the evaluation of training for medical practitioners. </a:t>
            </a:r>
            <a:r>
              <a:rPr lang="en-US" sz="1600" i="1" dirty="0"/>
              <a:t>Journal of Applied Statistics, </a:t>
            </a:r>
            <a:r>
              <a:rPr lang="en-US" sz="1600" b="1" dirty="0"/>
              <a:t>30</a:t>
            </a:r>
            <a:r>
              <a:rPr lang="en-US" sz="1600" b="1" i="0" dirty="0"/>
              <a:t>(9)</a:t>
            </a:r>
            <a:r>
              <a:rPr lang="en-US" sz="1600" i="0" dirty="0"/>
              <a:t>, 957-965. </a:t>
            </a:r>
          </a:p>
          <a:p>
            <a:pPr>
              <a:lnSpc>
                <a:spcPct val="80000"/>
              </a:lnSpc>
              <a:spcBef>
                <a:spcPts val="250"/>
              </a:spcBef>
            </a:pPr>
            <a:r>
              <a:rPr lang="en-US" sz="1600" dirty="0"/>
              <a:t>Jarrett, R. G., Farewell, V. T., &amp; Herzberg, A. M. (2020). Random effects models for complex designs. </a:t>
            </a:r>
            <a:r>
              <a:rPr lang="en-US" sz="1600" i="1" dirty="0"/>
              <a:t>Statistical Methods in Medical Research, </a:t>
            </a:r>
            <a:r>
              <a:rPr lang="en-US" sz="1600" b="1" dirty="0"/>
              <a:t>29</a:t>
            </a:r>
            <a:r>
              <a:rPr lang="en-US" sz="1600" b="1" i="0" dirty="0"/>
              <a:t>(12)</a:t>
            </a:r>
            <a:r>
              <a:rPr lang="en-US" sz="1600" i="0" dirty="0"/>
              <a:t>, 3695-3706. </a:t>
            </a:r>
          </a:p>
          <a:p>
            <a:pPr>
              <a:spcBef>
                <a:spcPts val="250"/>
              </a:spcBef>
            </a:pPr>
            <a:r>
              <a:rPr lang="en-US" sz="1600" dirty="0"/>
              <a:t>Solomon, P. E., </a:t>
            </a:r>
            <a:r>
              <a:rPr lang="en-US" sz="1600" dirty="0" err="1"/>
              <a:t>Prkachin</a:t>
            </a:r>
            <a:r>
              <a:rPr lang="en-US" sz="1600" dirty="0"/>
              <a:t>, K. M., &amp; Farewell, V. (1997). Enhancing sensitivity to facial expression of pain. </a:t>
            </a:r>
            <a:r>
              <a:rPr lang="en-US" sz="1600" i="1" dirty="0"/>
              <a:t>Pain, </a:t>
            </a:r>
            <a:r>
              <a:rPr lang="en-US" sz="1600" b="1" dirty="0"/>
              <a:t>71</a:t>
            </a:r>
            <a:r>
              <a:rPr lang="en-US" sz="1600" b="1" i="0" dirty="0"/>
              <a:t>(3)</a:t>
            </a:r>
            <a:r>
              <a:rPr lang="en-US" sz="1600" i="0" dirty="0"/>
              <a:t>, 279-284. 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685800"/>
            <a:fld id="{7CABF18E-6C3E-4F06-B9A7-AB6EB8D14909}" type="slidenum">
              <a:rPr lang="en-AU" b="1">
                <a:solidFill>
                  <a:srgbClr val="000000"/>
                </a:solidFill>
              </a:rPr>
              <a:pPr defTabSz="685800"/>
              <a:t>16</a:t>
            </a:fld>
            <a:endParaRPr lang="en-AU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92583" y="4622071"/>
            <a:ext cx="47005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AU" sz="2700" dirty="0">
                <a:solidFill>
                  <a:srgbClr val="CACAFF">
                    <a:lumMod val="75000"/>
                  </a:srgbClr>
                </a:solidFill>
                <a:latin typeface="Arial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62038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83065A-1663-FBAD-6DC5-C6D30AE5C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79" y="8688"/>
            <a:ext cx="7344005" cy="25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546" y="2334892"/>
            <a:ext cx="1342795" cy="1153423"/>
          </a:xfrm>
        </p:spPr>
        <p:txBody>
          <a:bodyPr/>
          <a:lstStyle/>
          <a:p>
            <a:r>
              <a:rPr lang="en-US" dirty="0"/>
              <a:t>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3228722"/>
            <a:ext cx="8405445" cy="1909711"/>
          </a:xfrm>
        </p:spPr>
        <p:txBody>
          <a:bodyPr/>
          <a:lstStyle/>
          <a:p>
            <a:pPr marL="514325" indent="-514325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AU" sz="2400" dirty="0">
                <a:solidFill>
                  <a:schemeClr val="bg2"/>
                </a:solidFill>
              </a:rPr>
              <a:t>A two-phase pain-rating experiment.</a:t>
            </a:r>
          </a:p>
          <a:p>
            <a:pPr marL="514325" indent="-514325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25000"/>
                  </a:schemeClr>
                </a:solidFill>
              </a:rPr>
              <a:t>Linear mixed model analysis</a:t>
            </a:r>
            <a:r>
              <a:rPr lang="en-AU" sz="2400" dirty="0">
                <a:solidFill>
                  <a:schemeClr val="accent1">
                    <a:lumMod val="25000"/>
                  </a:schemeClr>
                </a:solidFill>
              </a:rPr>
              <a:t>.</a:t>
            </a:r>
          </a:p>
          <a:p>
            <a:pPr marL="514325" indent="-514325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AU" sz="2400" dirty="0">
                <a:solidFill>
                  <a:schemeClr val="accent1">
                    <a:lumMod val="25000"/>
                  </a:schemeClr>
                </a:solidFill>
              </a:rPr>
              <a:t>Get and plot predictions based on chosen model</a:t>
            </a:r>
          </a:p>
          <a:p>
            <a:pPr marL="514325" indent="-514325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Conclusions.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BB237D-7F0C-44CF-A5DA-2358D9B9F2BB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496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79080-7F41-A6B6-1E41-1836C072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29316"/>
            <a:ext cx="8640000" cy="3064474"/>
          </a:xfrm>
        </p:spPr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US" sz="2400" dirty="0"/>
              <a:t>Self-assessment phase: </a:t>
            </a:r>
          </a:p>
          <a:p>
            <a:pPr marL="914400" lvl="1" indent="-457200"/>
            <a:r>
              <a:rPr lang="en-US" sz="2000" dirty="0"/>
              <a:t>8 patients, 4 judged to be expressive and 4 unexpressive.</a:t>
            </a:r>
          </a:p>
          <a:p>
            <a:pPr marL="914400" lvl="1" indent="-457200"/>
            <a:r>
              <a:rPr lang="en-US" sz="2000" dirty="0"/>
              <a:t>Each patient is to undergo a movement on each of 2 occasions.</a:t>
            </a:r>
          </a:p>
          <a:p>
            <a:pPr marL="914400" lvl="1" indent="-457200"/>
            <a:r>
              <a:rPr lang="en-US" sz="2000" dirty="0"/>
              <a:t>Two motions allocated to the occasions: active and passive motion performed without and with assistance.</a:t>
            </a:r>
          </a:p>
          <a:p>
            <a:pPr marL="1314450" lvl="2" indent="-457200"/>
            <a:r>
              <a:rPr lang="en-US" sz="1600" dirty="0"/>
              <a:t>For clinical reasons, always active then passive.</a:t>
            </a:r>
          </a:p>
          <a:p>
            <a:pPr marL="914400" lvl="1" indent="-457200"/>
            <a:r>
              <a:rPr lang="en-US" sz="2000" dirty="0"/>
              <a:t>The outcomes are:</a:t>
            </a:r>
          </a:p>
          <a:p>
            <a:pPr marL="1165225" lvl="2" indent="-271463">
              <a:buSzPct val="100000"/>
              <a:buFont typeface="+mj-lt"/>
              <a:buAutoNum type="romanLcPeriod"/>
            </a:pPr>
            <a:r>
              <a:rPr lang="en-US" sz="1600" dirty="0"/>
              <a:t>16 videos for 8 patients × 2 Occasions;</a:t>
            </a:r>
          </a:p>
          <a:p>
            <a:pPr marL="1165225" lvl="2" indent="-271463">
              <a:buSzPct val="100000"/>
              <a:buFont typeface="+mj-lt"/>
              <a:buAutoNum type="romanLcPeriod"/>
            </a:pPr>
            <a:r>
              <a:rPr lang="en-US" sz="1600" dirty="0"/>
              <a:t>A pain rating by each patient on each occasion.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EF432-B9D1-55EE-E986-41F5CC8A61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3</a:t>
            </a:fld>
            <a:endParaRPr lang="en-AU" dirty="0"/>
          </a:p>
        </p:txBody>
      </p:sp>
      <p:grpSp>
        <p:nvGrpSpPr>
          <p:cNvPr id="5" name="Group 24">
            <a:extLst>
              <a:ext uri="{FF2B5EF4-FFF2-40B4-BE49-F238E27FC236}">
                <a16:creationId xmlns:a16="http://schemas.microsoft.com/office/drawing/2014/main" id="{EF473B19-3D89-6C5C-4789-232C495B052D}"/>
              </a:ext>
            </a:extLst>
          </p:cNvPr>
          <p:cNvGrpSpPr>
            <a:grpSpLocks/>
          </p:cNvGrpSpPr>
          <p:nvPr/>
        </p:nvGrpSpPr>
        <p:grpSpPr bwMode="auto">
          <a:xfrm>
            <a:off x="4329676" y="4503693"/>
            <a:ext cx="1428750" cy="582216"/>
            <a:chOff x="1085" y="1527"/>
            <a:chExt cx="900" cy="489"/>
          </a:xfrm>
        </p:grpSpPr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C3054A56-DACB-8432-FD5F-B3119C08C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" y="1527"/>
              <a:ext cx="876" cy="233"/>
            </a:xfrm>
            <a:prstGeom prst="roundRect">
              <a:avLst>
                <a:gd name="adj" fmla="val 16667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338138" indent="-204788"/>
              <a:r>
                <a:rPr lang="en-US" sz="1350" dirty="0">
                  <a:solidFill>
                    <a:srgbClr val="000000"/>
                  </a:solidFill>
                </a:rPr>
                <a:t>2	</a:t>
              </a:r>
              <a:r>
                <a:rPr lang="en-US" sz="1350" b="1" dirty="0">
                  <a:solidFill>
                    <a:srgbClr val="000000"/>
                  </a:solidFill>
                </a:rPr>
                <a:t>Motions</a:t>
              </a:r>
              <a:endParaRPr lang="en-AU" sz="1350" dirty="0">
                <a:solidFill>
                  <a:srgbClr val="000000"/>
                </a:solidFill>
              </a:endParaRPr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997D12F4-B39A-7647-DB2C-F62D583E3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5" y="1783"/>
              <a:ext cx="900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>
                  <a:solidFill>
                    <a:srgbClr val="000000"/>
                  </a:solidFill>
                </a:rPr>
                <a:t>2 motions</a:t>
              </a:r>
              <a:endParaRPr lang="en-AU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3C716F0-02E8-7AD4-E5C7-492EB65CDF5F}"/>
              </a:ext>
            </a:extLst>
          </p:cNvPr>
          <p:cNvGrpSpPr>
            <a:grpSpLocks/>
          </p:cNvGrpSpPr>
          <p:nvPr/>
        </p:nvGrpSpPr>
        <p:grpSpPr bwMode="auto">
          <a:xfrm>
            <a:off x="6488333" y="4054255"/>
            <a:ext cx="1766888" cy="1044178"/>
            <a:chOff x="2706" y="1148"/>
            <a:chExt cx="1113" cy="877"/>
          </a:xfrm>
        </p:grpSpPr>
        <p:sp>
          <p:nvSpPr>
            <p:cNvPr id="9" name="AutoShape 11">
              <a:extLst>
                <a:ext uri="{FF2B5EF4-FFF2-40B4-BE49-F238E27FC236}">
                  <a16:creationId xmlns:a16="http://schemas.microsoft.com/office/drawing/2014/main" id="{6EF45015-FBAC-5B77-801F-2F6001DD6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" y="1148"/>
              <a:ext cx="1113" cy="632"/>
            </a:xfrm>
            <a:prstGeom prst="roundRect">
              <a:avLst>
                <a:gd name="adj" fmla="val 16667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266700" indent="-204788"/>
              <a:r>
                <a:rPr lang="en-US" sz="1350" dirty="0">
                  <a:solidFill>
                    <a:srgbClr val="000000"/>
                  </a:solidFill>
                </a:rPr>
                <a:t>2	</a:t>
              </a:r>
              <a:r>
                <a:rPr lang="en-US" sz="1350" b="1" dirty="0">
                  <a:solidFill>
                    <a:srgbClr val="000000"/>
                  </a:solidFill>
                </a:rPr>
                <a:t>Expressiveness</a:t>
              </a:r>
              <a:endParaRPr lang="en-US" sz="1350" dirty="0">
                <a:solidFill>
                  <a:srgbClr val="000000"/>
                </a:solidFill>
              </a:endParaRPr>
            </a:p>
            <a:p>
              <a:pPr marL="266700" indent="-204788"/>
              <a:r>
                <a:rPr lang="en-US" sz="1350" dirty="0">
                  <a:solidFill>
                    <a:srgbClr val="000000"/>
                  </a:solidFill>
                </a:rPr>
                <a:t>4	</a:t>
              </a:r>
              <a:r>
                <a:rPr lang="en-US" sz="1350" b="1" dirty="0">
                  <a:solidFill>
                    <a:srgbClr val="000000"/>
                  </a:solidFill>
                </a:rPr>
                <a:t>Patients</a:t>
              </a:r>
              <a:r>
                <a:rPr lang="en-US" sz="1350" dirty="0">
                  <a:solidFill>
                    <a:srgbClr val="000000"/>
                  </a:solidFill>
                </a:rPr>
                <a:t> in </a:t>
              </a:r>
              <a:r>
                <a:rPr lang="en-US" sz="1350" b="1" dirty="0">
                  <a:solidFill>
                    <a:srgbClr val="000000"/>
                  </a:solidFill>
                </a:rPr>
                <a:t>E</a:t>
              </a:r>
              <a:endParaRPr lang="en-US" sz="1350" dirty="0">
                <a:solidFill>
                  <a:srgbClr val="000000"/>
                </a:solidFill>
              </a:endParaRPr>
            </a:p>
            <a:p>
              <a:pPr marL="266700" indent="-204788"/>
              <a:r>
                <a:rPr lang="en-US" sz="1350" dirty="0">
                  <a:solidFill>
                    <a:srgbClr val="000000"/>
                  </a:solidFill>
                </a:rPr>
                <a:t>2	</a:t>
              </a:r>
              <a:r>
                <a:rPr lang="en-US" sz="1350" b="1" dirty="0">
                  <a:solidFill>
                    <a:srgbClr val="000000"/>
                  </a:solidFill>
                </a:rPr>
                <a:t>Occasions</a:t>
              </a:r>
              <a:endParaRPr lang="en-AU" sz="1350" dirty="0">
                <a:solidFill>
                  <a:srgbClr val="000000"/>
                </a:solidFill>
              </a:endParaRP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1D60998C-D1E2-44C4-F0BD-90AC16351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2" y="1792"/>
              <a:ext cx="900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>
                  <a:solidFill>
                    <a:srgbClr val="000000"/>
                  </a:solidFill>
                </a:rPr>
                <a:t>16 videos</a:t>
              </a:r>
              <a:endParaRPr lang="en-AU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3" name="Line 6">
            <a:extLst>
              <a:ext uri="{FF2B5EF4-FFF2-40B4-BE49-F238E27FC236}">
                <a16:creationId xmlns:a16="http://schemas.microsoft.com/office/drawing/2014/main" id="{18A5B759-65F5-0E8E-8972-3C8311A497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8673" y="4642401"/>
            <a:ext cx="1116000" cy="15322"/>
          </a:xfrm>
          <a:prstGeom prst="line">
            <a:avLst/>
          </a:prstGeom>
          <a:noFill/>
          <a:ln w="19050" cap="sq">
            <a:solidFill>
              <a:srgbClr val="000000"/>
            </a:solidFill>
            <a:prstDash val="dash"/>
            <a:round/>
            <a:headEnd type="none" w="sm" len="sm"/>
            <a:tailEnd type="triangle" w="lg" len="lg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5AF6C73-DCD8-5422-FD44-7D8A9354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1415"/>
            <a:ext cx="8640000" cy="982638"/>
          </a:xfrm>
        </p:spPr>
        <p:txBody>
          <a:bodyPr/>
          <a:lstStyle/>
          <a:p>
            <a:pPr marL="536575" indent="-536575"/>
            <a:r>
              <a:rPr lang="en-US" sz="3200" kern="0" dirty="0"/>
              <a:t>1.	A two-phase pain rating </a:t>
            </a:r>
            <a:r>
              <a:rPr lang="en-US" sz="2400" kern="0" dirty="0"/>
              <a:t>experiment</a:t>
            </a:r>
            <a:r>
              <a:rPr lang="en-US" sz="1800" kern="0" dirty="0"/>
              <a:t> </a:t>
            </a:r>
            <a:br>
              <a:rPr lang="en-US" sz="1800" kern="0" dirty="0"/>
            </a:br>
            <a:r>
              <a:rPr lang="en-US" sz="1800" kern="0" dirty="0"/>
              <a:t>(Solomon et al., 1997; Farewell &amp; Herzberg, 2003, Jarret et al. (2020), Brien (2022)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680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2B42-688C-49E2-D62D-E399FA96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1541"/>
            <a:ext cx="8640000" cy="542283"/>
          </a:xfrm>
        </p:spPr>
        <p:txBody>
          <a:bodyPr/>
          <a:lstStyle/>
          <a:p>
            <a:pPr marL="542925" indent="-542925"/>
            <a:r>
              <a:rPr lang="en-US" sz="3200" dirty="0"/>
              <a:t>Two-phase pain rating experiment  (cont’d)</a:t>
            </a:r>
            <a:endParaRPr lang="en-AU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79080-7F41-A6B6-1E41-1836C072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591441"/>
            <a:ext cx="8640000" cy="2803791"/>
          </a:xfrm>
        </p:spPr>
        <p:txBody>
          <a:bodyPr/>
          <a:lstStyle/>
          <a:p>
            <a:pPr marL="514350" indent="-457200">
              <a:buFont typeface="+mj-lt"/>
              <a:buAutoNum type="arabicPeriod" startAt="2"/>
            </a:pPr>
            <a:r>
              <a:rPr lang="en-US" sz="2400" dirty="0"/>
              <a:t>Evaluation phase: </a:t>
            </a:r>
          </a:p>
          <a:p>
            <a:pPr marL="914400" lvl="1" indent="-457200"/>
            <a:r>
              <a:rPr lang="en-US" sz="2000" dirty="0"/>
              <a:t>74 Raters (occupational and physical therapy students) rate pain using the videos from the first phase.</a:t>
            </a:r>
          </a:p>
          <a:p>
            <a:pPr marL="914400" lvl="1" indent="-457200"/>
            <a:r>
              <a:rPr lang="en-US" sz="2000" dirty="0"/>
              <a:t>Half of the raters were randomly chosen to be trained in identifying pain from facial movements, and the other half were untrained.</a:t>
            </a:r>
          </a:p>
          <a:p>
            <a:pPr marL="914400" lvl="1" indent="-457200"/>
            <a:r>
              <a:rPr lang="en-US" sz="2000" dirty="0"/>
              <a:t>Each rater rated the 16 videos, in the same order at 16 viewings.</a:t>
            </a:r>
          </a:p>
          <a:p>
            <a:pPr marL="914400" lvl="1" indent="-457200"/>
            <a:r>
              <a:rPr lang="en-US" sz="2000" dirty="0"/>
              <a:t>The outcome of this phase is the set of 16 differences between patient and rater scores for each rater.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EF432-B9D1-55EE-E986-41F5CC8A61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z="900" smtClean="0"/>
              <a:pPr/>
              <a:t>4</a:t>
            </a:fld>
            <a:endParaRPr lang="en-AU" sz="9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E6142F-C4DA-836F-FD92-A64CAD7BA519}"/>
              </a:ext>
            </a:extLst>
          </p:cNvPr>
          <p:cNvGrpSpPr/>
          <p:nvPr/>
        </p:nvGrpSpPr>
        <p:grpSpPr>
          <a:xfrm>
            <a:off x="1781556" y="4106120"/>
            <a:ext cx="4046195" cy="1044178"/>
            <a:chOff x="1781556" y="4106120"/>
            <a:chExt cx="4046195" cy="1044178"/>
          </a:xfrm>
        </p:grpSpPr>
        <p:grpSp>
          <p:nvGrpSpPr>
            <p:cNvPr id="5" name="Group 24">
              <a:extLst>
                <a:ext uri="{FF2B5EF4-FFF2-40B4-BE49-F238E27FC236}">
                  <a16:creationId xmlns:a16="http://schemas.microsoft.com/office/drawing/2014/main" id="{EF473B19-3D89-6C5C-4789-232C495B0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1556" y="4555558"/>
              <a:ext cx="1428750" cy="582216"/>
              <a:chOff x="1085" y="1527"/>
              <a:chExt cx="900" cy="489"/>
            </a:xfrm>
          </p:grpSpPr>
          <p:sp>
            <p:nvSpPr>
              <p:cNvPr id="6" name="AutoShape 8">
                <a:extLst>
                  <a:ext uri="{FF2B5EF4-FFF2-40B4-BE49-F238E27FC236}">
                    <a16:creationId xmlns:a16="http://schemas.microsoft.com/office/drawing/2014/main" id="{C3054A56-DACB-8432-FD5F-B3119C08C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9" y="1527"/>
                <a:ext cx="876" cy="233"/>
              </a:xfrm>
              <a:prstGeom prst="roundRect">
                <a:avLst>
                  <a:gd name="adj" fmla="val 16667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338138" indent="-204788"/>
                <a:r>
                  <a:rPr lang="en-US" sz="1350" dirty="0">
                    <a:solidFill>
                      <a:srgbClr val="000000"/>
                    </a:solidFill>
                  </a:rPr>
                  <a:t>2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Motions</a:t>
                </a:r>
                <a:endParaRPr lang="en-AU" sz="13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" name="Text Box 9">
                <a:extLst>
                  <a:ext uri="{FF2B5EF4-FFF2-40B4-BE49-F238E27FC236}">
                    <a16:creationId xmlns:a16="http://schemas.microsoft.com/office/drawing/2014/main" id="{997D12F4-B39A-7647-DB2C-F62D583E37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5" y="1783"/>
                <a:ext cx="900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>
                    <a:solidFill>
                      <a:srgbClr val="000000"/>
                    </a:solidFill>
                  </a:rPr>
                  <a:t>2 motions</a:t>
                </a:r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3C716F0-02E8-7AD4-E5C7-492EB65CD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0213" y="4106120"/>
              <a:ext cx="1887538" cy="1044178"/>
              <a:chOff x="2706" y="1148"/>
              <a:chExt cx="1189" cy="877"/>
            </a:xfrm>
          </p:grpSpPr>
          <p:sp>
            <p:nvSpPr>
              <p:cNvPr id="9" name="AutoShape 11">
                <a:extLst>
                  <a:ext uri="{FF2B5EF4-FFF2-40B4-BE49-F238E27FC236}">
                    <a16:creationId xmlns:a16="http://schemas.microsoft.com/office/drawing/2014/main" id="{6EF45015-FBAC-5B77-801F-2F6001DD6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6" y="1148"/>
                <a:ext cx="1189" cy="632"/>
              </a:xfrm>
              <a:prstGeom prst="roundRect">
                <a:avLst>
                  <a:gd name="adj" fmla="val 16667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266700" indent="-204788"/>
                <a:r>
                  <a:rPr lang="en-US" sz="1350" dirty="0">
                    <a:solidFill>
                      <a:srgbClr val="000000"/>
                    </a:solidFill>
                  </a:rPr>
                  <a:t>2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Expressiveness</a:t>
                </a:r>
                <a:endParaRPr lang="en-US" sz="1350" dirty="0">
                  <a:solidFill>
                    <a:srgbClr val="000000"/>
                  </a:solidFill>
                </a:endParaRPr>
              </a:p>
              <a:p>
                <a:pPr marL="266700" indent="-204788"/>
                <a:r>
                  <a:rPr lang="en-US" sz="1350" dirty="0">
                    <a:solidFill>
                      <a:srgbClr val="000000"/>
                    </a:solidFill>
                  </a:rPr>
                  <a:t>4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Patients</a:t>
                </a:r>
                <a:r>
                  <a:rPr lang="en-US" sz="1350" dirty="0">
                    <a:solidFill>
                      <a:srgbClr val="000000"/>
                    </a:solidFill>
                  </a:rPr>
                  <a:t> in 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E</a:t>
                </a:r>
                <a:endParaRPr lang="en-US" sz="1350" dirty="0">
                  <a:solidFill>
                    <a:srgbClr val="000000"/>
                  </a:solidFill>
                </a:endParaRPr>
              </a:p>
              <a:p>
                <a:pPr marL="266700" indent="-204788"/>
                <a:r>
                  <a:rPr lang="en-US" sz="1350" dirty="0">
                    <a:solidFill>
                      <a:srgbClr val="000000"/>
                    </a:solidFill>
                  </a:rPr>
                  <a:t>2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Occasions</a:t>
                </a:r>
                <a:endParaRPr lang="en-AU" sz="13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 Box 12">
                <a:extLst>
                  <a:ext uri="{FF2B5EF4-FFF2-40B4-BE49-F238E27FC236}">
                    <a16:creationId xmlns:a16="http://schemas.microsoft.com/office/drawing/2014/main" id="{1D60998C-D1E2-44C4-F0BD-90AC16351D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2" y="1792"/>
                <a:ext cx="900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>
                    <a:solidFill>
                      <a:srgbClr val="000000"/>
                    </a:solidFill>
                  </a:rPr>
                  <a:t>16 videos</a:t>
                </a:r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18A5B759-65F5-0E8E-8972-3C8311A497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0553" y="4694266"/>
              <a:ext cx="1116000" cy="15322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prstDash val="dash"/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9FF73F-4945-4716-2F51-30CBA46463F9}"/>
              </a:ext>
            </a:extLst>
          </p:cNvPr>
          <p:cNvGrpSpPr>
            <a:grpSpLocks/>
          </p:cNvGrpSpPr>
          <p:nvPr/>
        </p:nvGrpSpPr>
        <p:grpSpPr bwMode="auto">
          <a:xfrm>
            <a:off x="6687257" y="4095139"/>
            <a:ext cx="1766888" cy="1044178"/>
            <a:chOff x="2706" y="1148"/>
            <a:chExt cx="1113" cy="877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A668875E-821E-9157-E293-2E5C720F8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" y="1148"/>
              <a:ext cx="1113" cy="632"/>
            </a:xfrm>
            <a:prstGeom prst="roundRect">
              <a:avLst>
                <a:gd name="adj" fmla="val 16667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360363" indent="-298450"/>
              <a:r>
                <a:rPr lang="en-US" sz="1350" dirty="0">
                  <a:solidFill>
                    <a:srgbClr val="000000"/>
                  </a:solidFill>
                </a:rPr>
                <a:t>74	</a:t>
              </a:r>
              <a:r>
                <a:rPr lang="en-US" sz="1350" b="1" dirty="0">
                  <a:solidFill>
                    <a:srgbClr val="000000"/>
                  </a:solidFill>
                </a:rPr>
                <a:t>Raters</a:t>
              </a:r>
              <a:endParaRPr lang="en-US" sz="1350" dirty="0">
                <a:solidFill>
                  <a:srgbClr val="000000"/>
                </a:solidFill>
              </a:endParaRPr>
            </a:p>
            <a:p>
              <a:pPr marL="360363" indent="-298450"/>
              <a:endParaRPr lang="en-US" sz="1350" dirty="0">
                <a:solidFill>
                  <a:srgbClr val="000000"/>
                </a:solidFill>
              </a:endParaRPr>
            </a:p>
            <a:p>
              <a:pPr marL="360363" indent="-298450"/>
              <a:r>
                <a:rPr lang="en-US" sz="1350" dirty="0">
                  <a:solidFill>
                    <a:srgbClr val="000000"/>
                  </a:solidFill>
                </a:rPr>
                <a:t>16	</a:t>
              </a:r>
              <a:r>
                <a:rPr lang="en-US" sz="1350" b="1" dirty="0">
                  <a:solidFill>
                    <a:srgbClr val="000000"/>
                  </a:solidFill>
                </a:rPr>
                <a:t>Viewings</a:t>
              </a:r>
              <a:endParaRPr lang="en-AU" sz="1350" dirty="0">
                <a:solidFill>
                  <a:srgbClr val="000000"/>
                </a:solidFill>
              </a:endParaRPr>
            </a:p>
          </p:txBody>
        </p:sp>
        <p:sp>
          <p:nvSpPr>
            <p:cNvPr id="19" name="Text Box 12">
              <a:extLst>
                <a:ext uri="{FF2B5EF4-FFF2-40B4-BE49-F238E27FC236}">
                  <a16:creationId xmlns:a16="http://schemas.microsoft.com/office/drawing/2014/main" id="{1D1B532E-0F86-81F6-9F8A-615BBB9AB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" y="1792"/>
              <a:ext cx="900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>
                  <a:solidFill>
                    <a:srgbClr val="000000"/>
                  </a:solidFill>
                </a:rPr>
                <a:t>1184 episodes</a:t>
              </a:r>
              <a:endParaRPr lang="en-AU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1" name="Group 24">
            <a:extLst>
              <a:ext uri="{FF2B5EF4-FFF2-40B4-BE49-F238E27FC236}">
                <a16:creationId xmlns:a16="http://schemas.microsoft.com/office/drawing/2014/main" id="{86861EA8-CAD5-D5FB-80F2-E6C08189D5EE}"/>
              </a:ext>
            </a:extLst>
          </p:cNvPr>
          <p:cNvGrpSpPr>
            <a:grpSpLocks/>
          </p:cNvGrpSpPr>
          <p:nvPr/>
        </p:nvGrpSpPr>
        <p:grpSpPr bwMode="auto">
          <a:xfrm>
            <a:off x="4002323" y="3344189"/>
            <a:ext cx="1447800" cy="514350"/>
            <a:chOff x="1073" y="1328"/>
            <a:chExt cx="912" cy="432"/>
          </a:xfrm>
        </p:grpSpPr>
        <p:sp>
          <p:nvSpPr>
            <p:cNvPr id="22" name="AutoShape 8">
              <a:extLst>
                <a:ext uri="{FF2B5EF4-FFF2-40B4-BE49-F238E27FC236}">
                  <a16:creationId xmlns:a16="http://schemas.microsoft.com/office/drawing/2014/main" id="{0A7BEF12-8CDF-4923-497A-6BA3E6B46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" y="1527"/>
              <a:ext cx="876" cy="233"/>
            </a:xfrm>
            <a:prstGeom prst="roundRect">
              <a:avLst>
                <a:gd name="adj" fmla="val 16667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338138" indent="-204788"/>
              <a:r>
                <a:rPr lang="en-US" sz="1350" dirty="0">
                  <a:solidFill>
                    <a:srgbClr val="000000"/>
                  </a:solidFill>
                </a:rPr>
                <a:t>2	</a:t>
              </a:r>
              <a:r>
                <a:rPr lang="en-US" sz="1350" b="1" dirty="0">
                  <a:solidFill>
                    <a:srgbClr val="000000"/>
                  </a:solidFill>
                </a:rPr>
                <a:t>Trainings</a:t>
              </a:r>
              <a:endParaRPr lang="en-AU" sz="135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 Box 9">
              <a:extLst>
                <a:ext uri="{FF2B5EF4-FFF2-40B4-BE49-F238E27FC236}">
                  <a16:creationId xmlns:a16="http://schemas.microsoft.com/office/drawing/2014/main" id="{B9CD49F7-E2ED-2111-4873-76C352F34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" y="1328"/>
              <a:ext cx="900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>
                  <a:solidFill>
                    <a:srgbClr val="000000"/>
                  </a:solidFill>
                </a:rPr>
                <a:t>2 trainings</a:t>
              </a:r>
              <a:endParaRPr lang="en-AU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4" name="Line 6">
            <a:extLst>
              <a:ext uri="{FF2B5EF4-FFF2-40B4-BE49-F238E27FC236}">
                <a16:creationId xmlns:a16="http://schemas.microsoft.com/office/drawing/2014/main" id="{9CA6B533-76DA-FDE3-A5A3-DF39AE67A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4257" y="3735155"/>
            <a:ext cx="1557149" cy="543540"/>
          </a:xfrm>
          <a:prstGeom prst="line">
            <a:avLst/>
          </a:prstGeom>
          <a:noFill/>
          <a:ln w="19050" cap="sq">
            <a:solidFill>
              <a:srgbClr val="000000"/>
            </a:solidFill>
            <a:prstDash val="solid"/>
            <a:round/>
            <a:headEnd type="none" w="sm" len="sm"/>
            <a:tailEnd type="triangle" w="lg" len="lg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31B703-E55F-C3D9-BDCC-4D18E7EEA58C}"/>
              </a:ext>
            </a:extLst>
          </p:cNvPr>
          <p:cNvGrpSpPr/>
          <p:nvPr/>
        </p:nvGrpSpPr>
        <p:grpSpPr>
          <a:xfrm>
            <a:off x="5747596" y="4323626"/>
            <a:ext cx="1116001" cy="374981"/>
            <a:chOff x="5747596" y="4323626"/>
            <a:chExt cx="1116001" cy="374981"/>
          </a:xfrm>
        </p:grpSpPr>
        <p:sp>
          <p:nvSpPr>
            <p:cNvPr id="20" name="Line 6">
              <a:extLst>
                <a:ext uri="{FF2B5EF4-FFF2-40B4-BE49-F238E27FC236}">
                  <a16:creationId xmlns:a16="http://schemas.microsoft.com/office/drawing/2014/main" id="{59BC44C9-E670-7F15-070C-8ACAA16D95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7597" y="4683285"/>
              <a:ext cx="1116000" cy="15322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prstDash val="dash"/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Line 6">
              <a:extLst>
                <a:ext uri="{FF2B5EF4-FFF2-40B4-BE49-F238E27FC236}">
                  <a16:creationId xmlns:a16="http://schemas.microsoft.com/office/drawing/2014/main" id="{A27DEA43-0F30-C170-3805-670A169DC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7596" y="4323626"/>
              <a:ext cx="509907" cy="365866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prstDash val="dash"/>
              <a:round/>
              <a:headEnd type="none" w="sm" len="sm"/>
              <a:tailEnd type="oval" w="lg" len="lg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52D37D90-4472-6CC8-2E8D-46A3A970D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7596" y="4533345"/>
              <a:ext cx="512527" cy="159238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prstDash val="dash"/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292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8ADA-9E2D-D6B4-FE70-47D31981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71" y="91768"/>
            <a:ext cx="3549530" cy="766130"/>
          </a:xfrm>
        </p:spPr>
        <p:txBody>
          <a:bodyPr/>
          <a:lstStyle/>
          <a:p>
            <a:pPr marL="355600" indent="-355600"/>
            <a:r>
              <a:rPr lang="en-US" dirty="0"/>
              <a:t>2.	Linear mixed model analysis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D3682-353A-5DE7-714A-0B168184C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8AD07F4F-28A2-6C6F-FA96-495843623D61}"/>
              </a:ext>
            </a:extLst>
          </p:cNvPr>
          <p:cNvSpPr txBox="1">
            <a:spLocks/>
          </p:cNvSpPr>
          <p:nvPr/>
        </p:nvSpPr>
        <p:spPr bwMode="auto">
          <a:xfrm>
            <a:off x="498771" y="1847767"/>
            <a:ext cx="8417604" cy="3349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>
            <a:lvl1pPr marL="257162" indent="-25716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85" indent="-21430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1800">
                <a:solidFill>
                  <a:schemeClr val="tx1"/>
                </a:solidFill>
                <a:latin typeface="+mn-lt"/>
              </a:defRPr>
            </a:lvl2pPr>
            <a:lvl3pPr marL="857207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1500">
                <a:solidFill>
                  <a:schemeClr val="tx1"/>
                </a:solidFill>
                <a:latin typeface="+mn-lt"/>
              </a:defRPr>
            </a:lvl3pPr>
            <a:lvl4pPr marL="1200090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500">
                <a:solidFill>
                  <a:schemeClr val="tx1"/>
                </a:solidFill>
                <a:latin typeface="+mn-lt"/>
              </a:defRPr>
            </a:lvl4pPr>
            <a:lvl5pPr marL="1542974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5pPr>
            <a:lvl6pPr marL="1885856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2228739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571622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914505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spcBef>
                <a:spcPts val="400"/>
              </a:spcBef>
            </a:pPr>
            <a:r>
              <a:rPr lang="en-US" sz="1800" kern="0" dirty="0"/>
              <a:t>Model based on allocations; terms derived from factors in panels.</a:t>
            </a:r>
          </a:p>
          <a:p>
            <a:pPr defTabSz="914400">
              <a:spcBef>
                <a:spcPts val="400"/>
              </a:spcBef>
            </a:pPr>
            <a:r>
              <a:rPr lang="en-US" sz="1800" kern="0" dirty="0"/>
              <a:t>Suppose any term involving some combo of T, M or E is to be assumed fixed and the rest are random.</a:t>
            </a:r>
          </a:p>
          <a:p>
            <a:pPr defTabSz="914400">
              <a:spcBef>
                <a:spcPts val="400"/>
              </a:spcBef>
            </a:pPr>
            <a:r>
              <a:rPr lang="en-US" sz="1800" kern="0" dirty="0"/>
              <a:t>Random model:</a:t>
            </a:r>
          </a:p>
          <a:p>
            <a:pPr lvl="1" defTabSz="914400">
              <a:spcBef>
                <a:spcPts val="400"/>
              </a:spcBef>
            </a:pPr>
            <a:r>
              <a:rPr lang="en-US" sz="1400" kern="0" dirty="0"/>
              <a:t>Mean + R + V + R:V + O + O:E + E:P + O:E:P.</a:t>
            </a:r>
          </a:p>
          <a:p>
            <a:pPr defTabSz="914400">
              <a:spcBef>
                <a:spcPts val="400"/>
              </a:spcBef>
            </a:pPr>
            <a:r>
              <a:rPr lang="en-US" sz="1800" kern="0" dirty="0"/>
              <a:t>Fixed model – all interactions for T, M &amp; E:</a:t>
            </a:r>
          </a:p>
          <a:p>
            <a:pPr lvl="1" defTabSz="914400">
              <a:spcBef>
                <a:spcPts val="400"/>
              </a:spcBef>
            </a:pPr>
            <a:r>
              <a:rPr lang="en-US" sz="1400" kern="0" dirty="0"/>
              <a:t>Mean + T + M + T:M + E + T:E + M:E + T:M:E.</a:t>
            </a:r>
          </a:p>
          <a:p>
            <a:pPr defTabSz="914400">
              <a:spcBef>
                <a:spcPts val="400"/>
              </a:spcBef>
            </a:pPr>
            <a:r>
              <a:rPr lang="en-US" sz="1800" kern="0" dirty="0"/>
              <a:t>But random model is singular:</a:t>
            </a:r>
          </a:p>
          <a:p>
            <a:pPr lvl="1" defTabSz="914400">
              <a:spcBef>
                <a:spcPts val="400"/>
              </a:spcBef>
            </a:pPr>
            <a:r>
              <a:rPr lang="en-US" sz="1400" kern="0" dirty="0"/>
              <a:t>M </a:t>
            </a:r>
            <a:r>
              <a:rPr lang="en-US" sz="1400" kern="0" dirty="0">
                <a:sym typeface="Symbol" panose="05050102010706020507" pitchFamily="18" charset="2"/>
              </a:rPr>
              <a:t> O and M:E  O:E; V and O:E:P inseparable.</a:t>
            </a:r>
          </a:p>
          <a:p>
            <a:pPr defTabSz="914400">
              <a:spcBef>
                <a:spcPts val="400"/>
              </a:spcBef>
            </a:pPr>
            <a:r>
              <a:rPr lang="en-US" sz="1800" kern="0" dirty="0">
                <a:sym typeface="Symbol" panose="05050102010706020507" pitchFamily="18" charset="2"/>
              </a:rPr>
              <a:t>Nonsingular random model:</a:t>
            </a:r>
          </a:p>
          <a:p>
            <a:pPr lvl="1" defTabSz="914400">
              <a:spcBef>
                <a:spcPts val="400"/>
              </a:spcBef>
            </a:pPr>
            <a:r>
              <a:rPr lang="en-US" sz="1400" kern="0" dirty="0"/>
              <a:t>Mean + E:P + R + V + R:V.</a:t>
            </a:r>
            <a:endParaRPr lang="en-US" sz="1600" kern="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9130A1-C7E1-0BD3-B9AA-A84F680113E2}"/>
              </a:ext>
            </a:extLst>
          </p:cNvPr>
          <p:cNvGrpSpPr/>
          <p:nvPr/>
        </p:nvGrpSpPr>
        <p:grpSpPr>
          <a:xfrm>
            <a:off x="2397774" y="34962"/>
            <a:ext cx="6672589" cy="1806109"/>
            <a:chOff x="2285132" y="-21859"/>
            <a:chExt cx="6672589" cy="180610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20946A6-0298-3E4F-0191-45E9AE924F35}"/>
                </a:ext>
              </a:extLst>
            </p:cNvPr>
            <p:cNvGrpSpPr/>
            <p:nvPr/>
          </p:nvGrpSpPr>
          <p:grpSpPr>
            <a:xfrm>
              <a:off x="2285132" y="740072"/>
              <a:ext cx="4046195" cy="1044178"/>
              <a:chOff x="1781556" y="4106120"/>
              <a:chExt cx="4046195" cy="1044178"/>
            </a:xfrm>
          </p:grpSpPr>
          <p:grpSp>
            <p:nvGrpSpPr>
              <p:cNvPr id="21" name="Group 24">
                <a:extLst>
                  <a:ext uri="{FF2B5EF4-FFF2-40B4-BE49-F238E27FC236}">
                    <a16:creationId xmlns:a16="http://schemas.microsoft.com/office/drawing/2014/main" id="{EB475E90-E7D0-6166-EF74-A578906BD7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1556" y="4555558"/>
                <a:ext cx="1428750" cy="582216"/>
                <a:chOff x="1085" y="1527"/>
                <a:chExt cx="900" cy="489"/>
              </a:xfrm>
            </p:grpSpPr>
            <p:sp>
              <p:nvSpPr>
                <p:cNvPr id="26" name="AutoShape 8">
                  <a:extLst>
                    <a:ext uri="{FF2B5EF4-FFF2-40B4-BE49-F238E27FC236}">
                      <a16:creationId xmlns:a16="http://schemas.microsoft.com/office/drawing/2014/main" id="{C892E08C-BBD3-1DA5-EB44-A5C98DEE78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9" y="1527"/>
                  <a:ext cx="876" cy="233"/>
                </a:xfrm>
                <a:prstGeom prst="roundRect">
                  <a:avLst>
                    <a:gd name="adj" fmla="val 16667"/>
                  </a:avLst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338138" indent="-204788"/>
                  <a:r>
                    <a:rPr lang="en-US" sz="1350" dirty="0">
                      <a:solidFill>
                        <a:srgbClr val="000000"/>
                      </a:solidFill>
                    </a:rPr>
                    <a:t>2	</a:t>
                  </a:r>
                  <a:r>
                    <a:rPr lang="en-US" sz="1350" b="1" dirty="0">
                      <a:solidFill>
                        <a:srgbClr val="000000"/>
                      </a:solidFill>
                    </a:rPr>
                    <a:t>Motions</a:t>
                  </a:r>
                  <a:endParaRPr lang="en-AU" sz="135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Text Box 9">
                  <a:extLst>
                    <a:ext uri="{FF2B5EF4-FFF2-40B4-BE49-F238E27FC236}">
                      <a16:creationId xmlns:a16="http://schemas.microsoft.com/office/drawing/2014/main" id="{CB5E2A25-8D03-A8A8-933D-854007F979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5" y="1783"/>
                  <a:ext cx="900" cy="233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dirty="0">
                      <a:solidFill>
                        <a:srgbClr val="000000"/>
                      </a:solidFill>
                    </a:rPr>
                    <a:t>2 motions</a:t>
                  </a:r>
                  <a:endParaRPr lang="en-AU" sz="120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C5F41DE-3D3E-5382-D6A0-67B1F80EF3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40213" y="4106120"/>
                <a:ext cx="1887538" cy="1044178"/>
                <a:chOff x="2706" y="1148"/>
                <a:chExt cx="1189" cy="877"/>
              </a:xfrm>
            </p:grpSpPr>
            <p:sp>
              <p:nvSpPr>
                <p:cNvPr id="24" name="AutoShape 11">
                  <a:extLst>
                    <a:ext uri="{FF2B5EF4-FFF2-40B4-BE49-F238E27FC236}">
                      <a16:creationId xmlns:a16="http://schemas.microsoft.com/office/drawing/2014/main" id="{294B0620-0B61-AD03-FA2D-F26442A941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6" y="1148"/>
                  <a:ext cx="1189" cy="632"/>
                </a:xfrm>
                <a:prstGeom prst="roundRect">
                  <a:avLst>
                    <a:gd name="adj" fmla="val 16667"/>
                  </a:avLst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266700" indent="-204788"/>
                  <a:r>
                    <a:rPr lang="en-US" sz="1350" dirty="0">
                      <a:solidFill>
                        <a:srgbClr val="000000"/>
                      </a:solidFill>
                    </a:rPr>
                    <a:t>2	</a:t>
                  </a:r>
                  <a:r>
                    <a:rPr lang="en-US" sz="1350" b="1" dirty="0">
                      <a:solidFill>
                        <a:srgbClr val="000000"/>
                      </a:solidFill>
                    </a:rPr>
                    <a:t>Expressiveness</a:t>
                  </a:r>
                  <a:endParaRPr lang="en-US" sz="1350" dirty="0">
                    <a:solidFill>
                      <a:srgbClr val="000000"/>
                    </a:solidFill>
                  </a:endParaRPr>
                </a:p>
                <a:p>
                  <a:pPr marL="266700" indent="-204788"/>
                  <a:r>
                    <a:rPr lang="en-US" sz="1350" dirty="0">
                      <a:solidFill>
                        <a:srgbClr val="000000"/>
                      </a:solidFill>
                    </a:rPr>
                    <a:t>4	</a:t>
                  </a:r>
                  <a:r>
                    <a:rPr lang="en-US" sz="1350" b="1" dirty="0">
                      <a:solidFill>
                        <a:srgbClr val="000000"/>
                      </a:solidFill>
                    </a:rPr>
                    <a:t>Patients</a:t>
                  </a:r>
                  <a:r>
                    <a:rPr lang="en-US" sz="1350" dirty="0">
                      <a:solidFill>
                        <a:srgbClr val="000000"/>
                      </a:solidFill>
                    </a:rPr>
                    <a:t> in </a:t>
                  </a:r>
                  <a:r>
                    <a:rPr lang="en-US" sz="1350" b="1" dirty="0">
                      <a:solidFill>
                        <a:srgbClr val="000000"/>
                      </a:solidFill>
                    </a:rPr>
                    <a:t>E</a:t>
                  </a:r>
                  <a:endParaRPr lang="en-US" sz="1350" dirty="0">
                    <a:solidFill>
                      <a:srgbClr val="000000"/>
                    </a:solidFill>
                  </a:endParaRPr>
                </a:p>
                <a:p>
                  <a:pPr marL="266700" indent="-204788"/>
                  <a:r>
                    <a:rPr lang="en-US" sz="1350" dirty="0">
                      <a:solidFill>
                        <a:srgbClr val="000000"/>
                      </a:solidFill>
                    </a:rPr>
                    <a:t>2	</a:t>
                  </a:r>
                  <a:r>
                    <a:rPr lang="en-US" sz="1350" b="1" dirty="0">
                      <a:solidFill>
                        <a:srgbClr val="000000"/>
                      </a:solidFill>
                    </a:rPr>
                    <a:t>Occasions</a:t>
                  </a:r>
                  <a:endParaRPr lang="en-AU" sz="135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Text Box 12">
                  <a:extLst>
                    <a:ext uri="{FF2B5EF4-FFF2-40B4-BE49-F238E27FC236}">
                      <a16:creationId xmlns:a16="http://schemas.microsoft.com/office/drawing/2014/main" id="{B900854A-8BD3-8C12-9A3E-415BB4BE4A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52" y="1792"/>
                  <a:ext cx="900" cy="233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dirty="0">
                      <a:solidFill>
                        <a:srgbClr val="000000"/>
                      </a:solidFill>
                    </a:rPr>
                    <a:t>16 videos</a:t>
                  </a:r>
                  <a:endParaRPr lang="en-AU" sz="12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3" name="Line 6">
                <a:extLst>
                  <a:ext uri="{FF2B5EF4-FFF2-40B4-BE49-F238E27FC236}">
                    <a16:creationId xmlns:a16="http://schemas.microsoft.com/office/drawing/2014/main" id="{2B976602-A2E8-236F-FB0E-4163DD2C99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00553" y="4694266"/>
                <a:ext cx="1116000" cy="15322"/>
              </a:xfrm>
              <a:prstGeom prst="line">
                <a:avLst/>
              </a:prstGeom>
              <a:noFill/>
              <a:ln w="19050" cap="sq">
                <a:solidFill>
                  <a:srgbClr val="000000"/>
                </a:solidFill>
                <a:prstDash val="dash"/>
                <a:round/>
                <a:headEnd type="none" w="sm" len="sm"/>
                <a:tailEnd type="triangle" w="lg" len="lg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7B4BDA5-1CAA-332B-F795-01CC1DAD98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90833" y="729091"/>
              <a:ext cx="1766888" cy="1044178"/>
              <a:chOff x="2706" y="1148"/>
              <a:chExt cx="1113" cy="877"/>
            </a:xfrm>
          </p:grpSpPr>
          <p:sp>
            <p:nvSpPr>
              <p:cNvPr id="29" name="AutoShape 11">
                <a:extLst>
                  <a:ext uri="{FF2B5EF4-FFF2-40B4-BE49-F238E27FC236}">
                    <a16:creationId xmlns:a16="http://schemas.microsoft.com/office/drawing/2014/main" id="{E2A84AD4-4FCD-0D17-C654-32C0D54D2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6" y="1148"/>
                <a:ext cx="1113" cy="632"/>
              </a:xfrm>
              <a:prstGeom prst="roundRect">
                <a:avLst>
                  <a:gd name="adj" fmla="val 16667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360363" indent="-298450"/>
                <a:r>
                  <a:rPr lang="en-US" sz="1350" dirty="0">
                    <a:solidFill>
                      <a:srgbClr val="000000"/>
                    </a:solidFill>
                  </a:rPr>
                  <a:t>74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Raters</a:t>
                </a:r>
                <a:endParaRPr lang="en-US" sz="1350" dirty="0">
                  <a:solidFill>
                    <a:srgbClr val="000000"/>
                  </a:solidFill>
                </a:endParaRPr>
              </a:p>
              <a:p>
                <a:pPr marL="360363" indent="-298450"/>
                <a:endParaRPr lang="en-US" sz="1350" dirty="0">
                  <a:solidFill>
                    <a:srgbClr val="000000"/>
                  </a:solidFill>
                </a:endParaRPr>
              </a:p>
              <a:p>
                <a:pPr marL="360363" indent="-298450"/>
                <a:r>
                  <a:rPr lang="en-US" sz="1350" dirty="0">
                    <a:solidFill>
                      <a:srgbClr val="000000"/>
                    </a:solidFill>
                  </a:rPr>
                  <a:t>16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Viewings</a:t>
                </a:r>
                <a:endParaRPr lang="en-AU" sz="13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Text Box 12">
                <a:extLst>
                  <a:ext uri="{FF2B5EF4-FFF2-40B4-BE49-F238E27FC236}">
                    <a16:creationId xmlns:a16="http://schemas.microsoft.com/office/drawing/2014/main" id="{51991DC5-B4DA-1BDB-E5F5-08A03AC2EF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2" y="1792"/>
                <a:ext cx="900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>
                    <a:solidFill>
                      <a:srgbClr val="000000"/>
                    </a:solidFill>
                  </a:rPr>
                  <a:t>1184 episodes</a:t>
                </a:r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1" name="Group 24">
              <a:extLst>
                <a:ext uri="{FF2B5EF4-FFF2-40B4-BE49-F238E27FC236}">
                  <a16:creationId xmlns:a16="http://schemas.microsoft.com/office/drawing/2014/main" id="{5F67F96F-E9FA-D98A-A7AA-347235A4E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5899" y="-21859"/>
              <a:ext cx="1447800" cy="514350"/>
              <a:chOff x="1073" y="1328"/>
              <a:chExt cx="912" cy="432"/>
            </a:xfrm>
          </p:grpSpPr>
          <p:sp>
            <p:nvSpPr>
              <p:cNvPr id="32" name="AutoShape 8">
                <a:extLst>
                  <a:ext uri="{FF2B5EF4-FFF2-40B4-BE49-F238E27FC236}">
                    <a16:creationId xmlns:a16="http://schemas.microsoft.com/office/drawing/2014/main" id="{95E2AC3F-863D-5CBD-F191-77E33C46E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9" y="1527"/>
                <a:ext cx="876" cy="233"/>
              </a:xfrm>
              <a:prstGeom prst="roundRect">
                <a:avLst>
                  <a:gd name="adj" fmla="val 16667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338138" indent="-204788"/>
                <a:r>
                  <a:rPr lang="en-US" sz="1350" dirty="0">
                    <a:solidFill>
                      <a:srgbClr val="000000"/>
                    </a:solidFill>
                  </a:rPr>
                  <a:t>2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Trainings</a:t>
                </a:r>
                <a:endParaRPr lang="en-AU" sz="13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Text Box 9">
                <a:extLst>
                  <a:ext uri="{FF2B5EF4-FFF2-40B4-BE49-F238E27FC236}">
                    <a16:creationId xmlns:a16="http://schemas.microsoft.com/office/drawing/2014/main" id="{0CA5D155-6738-AE3C-133C-9BA89F730E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3" y="1328"/>
                <a:ext cx="900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>
                    <a:solidFill>
                      <a:srgbClr val="000000"/>
                    </a:solidFill>
                  </a:rPr>
                  <a:t>2 trainings</a:t>
                </a:r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4" name="Line 6">
              <a:extLst>
                <a:ext uri="{FF2B5EF4-FFF2-40B4-BE49-F238E27FC236}">
                  <a16:creationId xmlns:a16="http://schemas.microsoft.com/office/drawing/2014/main" id="{E64CE1B2-5D4A-FE5C-2A53-5B00474E0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7833" y="369107"/>
              <a:ext cx="1557149" cy="543540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8E958B2-E104-3758-2DEE-C21F86DCF105}"/>
                </a:ext>
              </a:extLst>
            </p:cNvPr>
            <p:cNvGrpSpPr/>
            <p:nvPr/>
          </p:nvGrpSpPr>
          <p:grpSpPr>
            <a:xfrm>
              <a:off x="6251172" y="957578"/>
              <a:ext cx="1116001" cy="374981"/>
              <a:chOff x="5747596" y="4323626"/>
              <a:chExt cx="1116001" cy="374981"/>
            </a:xfrm>
          </p:grpSpPr>
          <p:sp>
            <p:nvSpPr>
              <p:cNvPr id="36" name="Line 6">
                <a:extLst>
                  <a:ext uri="{FF2B5EF4-FFF2-40B4-BE49-F238E27FC236}">
                    <a16:creationId xmlns:a16="http://schemas.microsoft.com/office/drawing/2014/main" id="{75BF64E4-3E2D-0824-DDA5-CF07D5083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47597" y="4683285"/>
                <a:ext cx="1116000" cy="15322"/>
              </a:xfrm>
              <a:prstGeom prst="line">
                <a:avLst/>
              </a:prstGeom>
              <a:noFill/>
              <a:ln w="19050" cap="sq">
                <a:solidFill>
                  <a:srgbClr val="000000"/>
                </a:solidFill>
                <a:prstDash val="dash"/>
                <a:round/>
                <a:headEnd type="none" w="sm" len="sm"/>
                <a:tailEnd type="triangle" w="lg" len="lg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7" name="Line 6">
                <a:extLst>
                  <a:ext uri="{FF2B5EF4-FFF2-40B4-BE49-F238E27FC236}">
                    <a16:creationId xmlns:a16="http://schemas.microsoft.com/office/drawing/2014/main" id="{5F1DF169-1977-029C-2A32-8E021D3D4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47596" y="4323626"/>
                <a:ext cx="509907" cy="365866"/>
              </a:xfrm>
              <a:prstGeom prst="line">
                <a:avLst/>
              </a:prstGeom>
              <a:noFill/>
              <a:ln w="19050" cap="sq">
                <a:solidFill>
                  <a:srgbClr val="000000"/>
                </a:solidFill>
                <a:prstDash val="dash"/>
                <a:round/>
                <a:headEnd type="none" w="sm" len="sm"/>
                <a:tailEnd type="oval" w="lg" len="lg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" name="Line 6">
                <a:extLst>
                  <a:ext uri="{FF2B5EF4-FFF2-40B4-BE49-F238E27FC236}">
                    <a16:creationId xmlns:a16="http://schemas.microsoft.com/office/drawing/2014/main" id="{87CDF8BD-7AF4-5124-4362-EEF9B1D21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47596" y="4533345"/>
                <a:ext cx="512527" cy="159238"/>
              </a:xfrm>
              <a:prstGeom prst="line">
                <a:avLst/>
              </a:prstGeom>
              <a:noFill/>
              <a:ln w="19050" cap="sq">
                <a:solidFill>
                  <a:srgbClr val="000000"/>
                </a:solidFill>
                <a:prstDash val="dash"/>
                <a:round/>
                <a:headEnd type="none" w="sm" len="sm"/>
                <a:tailEnd type="none" w="lg" len="lg"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953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AC23-2E69-B3F2-B867-0929F6A9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2925" indent="-542925"/>
            <a:r>
              <a:rPr lang="en-US" dirty="0"/>
              <a:t>Linear mixed model (LMM) analysis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EEB0F-C504-988E-C666-9D721081C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910816"/>
            <a:ext cx="8640000" cy="1352093"/>
          </a:xfrm>
        </p:spPr>
        <p:txBody>
          <a:bodyPr/>
          <a:lstStyle/>
          <a:p>
            <a:r>
              <a:rPr lang="en-US" sz="2400" dirty="0"/>
              <a:t>The LMM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T*M*E | E:P + R + V + R:V</a:t>
            </a:r>
            <a:r>
              <a:rPr lang="en-US" sz="2400" dirty="0"/>
              <a:t> is fitted using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asreml</a:t>
            </a:r>
            <a:r>
              <a:rPr lang="en-US" sz="2400" dirty="0"/>
              <a:t> (Butler et al., 2020).</a:t>
            </a:r>
            <a:endParaRPr lang="en-A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F13CA-63EC-FF90-FCF8-C955B3D9B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6</a:t>
            </a:fld>
            <a:endParaRPr lang="en-AU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6FA60A25-62C3-29BF-0A58-01B6E100BA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41" y="1718252"/>
            <a:ext cx="3429007" cy="3429007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AF1BAACC-0D47-4124-FB0E-0F6E0D8DAA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740" y="1738348"/>
            <a:ext cx="3429007" cy="34290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309E61-ADF1-CE87-41B2-4509061112EF}"/>
              </a:ext>
            </a:extLst>
          </p:cNvPr>
          <p:cNvSpPr txBox="1"/>
          <p:nvPr/>
        </p:nvSpPr>
        <p:spPr>
          <a:xfrm>
            <a:off x="7475973" y="1820525"/>
            <a:ext cx="1688123" cy="73866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AU" sz="1400" dirty="0">
                <a:solidFill>
                  <a:srgbClr val="7030A0"/>
                </a:solidFill>
                <a:cs typeface="Courier New" panose="02070309020205020404" pitchFamily="49" charset="0"/>
              </a:rPr>
              <a:t>Clear evidence of unequal variances and nonnormality.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12BF51-481F-CAA5-9948-AFA2D2180E07}"/>
              </a:ext>
            </a:extLst>
          </p:cNvPr>
          <p:cNvSpPr/>
          <p:nvPr/>
        </p:nvSpPr>
        <p:spPr>
          <a:xfrm>
            <a:off x="703231" y="2960713"/>
            <a:ext cx="415637" cy="94453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0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2E3D-09A0-1C28-9EEA-7EB3F429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68" y="-36680"/>
            <a:ext cx="8640000" cy="452910"/>
          </a:xfrm>
        </p:spPr>
        <p:txBody>
          <a:bodyPr/>
          <a:lstStyle/>
          <a:p>
            <a:r>
              <a:rPr lang="en-US" dirty="0"/>
              <a:t>Including intertier (block-treatment) interactions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7A4F3-C2FD-5F48-42C5-1B9322168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752" y="2299267"/>
            <a:ext cx="8878248" cy="279067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Jarrett, Farewell &amp; Herzberg (2020) showed, using the published data, that random block-treatment interactions occurred in this case.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The intertier interactions are all terms involving factors from different panels, </a:t>
            </a:r>
          </a:p>
          <a:p>
            <a:pPr lvl="1">
              <a:spcBef>
                <a:spcPts val="0"/>
              </a:spcBef>
            </a:pPr>
            <a:r>
              <a:rPr lang="en-US" sz="1500" dirty="0"/>
              <a:t>except that interactions between a factor and the factor(s) to which it is allocated are unable to be estimated due to a lack of replication.</a:t>
            </a:r>
          </a:p>
          <a:p>
            <a:pPr lvl="2">
              <a:spcBef>
                <a:spcPts val="0"/>
              </a:spcBef>
            </a:pPr>
            <a:r>
              <a:rPr lang="en-US" sz="1300" dirty="0"/>
              <a:t>e.g. Trainings and Raters, for which there is only one training for each rater.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Random model (5 of the 6 panel-pairs):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E:P + R + V + R:V + </a:t>
            </a:r>
            <a:r>
              <a:rPr lang="en-US" sz="1600" dirty="0">
                <a:solidFill>
                  <a:srgbClr val="7030A0"/>
                </a:solidFill>
              </a:rPr>
              <a:t>(T * M):P:E</a:t>
            </a:r>
            <a:r>
              <a:rPr lang="en-US" sz="1600" dirty="0"/>
              <a:t> + </a:t>
            </a:r>
            <a:r>
              <a:rPr lang="en-US" sz="1600" dirty="0">
                <a:solidFill>
                  <a:srgbClr val="7030A0"/>
                </a:solidFill>
              </a:rPr>
              <a:t>T:V</a:t>
            </a:r>
            <a:r>
              <a:rPr lang="en-US" sz="1600" dirty="0"/>
              <a:t> + </a:t>
            </a:r>
            <a:r>
              <a:rPr lang="en-US" sz="1600" dirty="0">
                <a:solidFill>
                  <a:srgbClr val="7030A0"/>
                </a:solidFill>
              </a:rPr>
              <a:t>R:M</a:t>
            </a:r>
            <a:r>
              <a:rPr lang="en-US" sz="1600" dirty="0"/>
              <a:t> + </a:t>
            </a:r>
            <a:r>
              <a:rPr lang="en-US" sz="1600" dirty="0">
                <a:solidFill>
                  <a:srgbClr val="7030A0"/>
                </a:solidFill>
              </a:rPr>
              <a:t>R</a:t>
            </a:r>
            <a:r>
              <a:rPr lang="en-US" sz="1600" dirty="0">
                <a:solidFill>
                  <a:srgbClr val="7030A0"/>
                </a:solidFill>
                <a:sym typeface="Wingdings" panose="05000000000000000000" pitchFamily="2" charset="2"/>
              </a:rPr>
              <a:t>:O * (E / P))</a:t>
            </a:r>
            <a:r>
              <a:rPr lang="en-US" sz="1600" dirty="0"/>
              <a:t>.</a:t>
            </a:r>
          </a:p>
          <a:p>
            <a:pPr defTabSz="914400">
              <a:spcBef>
                <a:spcPts val="0"/>
              </a:spcBef>
            </a:pPr>
            <a:r>
              <a:rPr lang="en-US" sz="1900" dirty="0"/>
              <a:t>Four models (a-d) were fitted using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ASReml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</a:t>
            </a:r>
            <a:r>
              <a:rPr lang="en-US" sz="1900" dirty="0"/>
              <a:t> and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asremlPlus</a:t>
            </a:r>
            <a:r>
              <a:rPr lang="en-US" sz="1900" dirty="0"/>
              <a:t>:</a:t>
            </a:r>
          </a:p>
          <a:p>
            <a:pPr lvl="1" defTabSz="914400">
              <a:spcBef>
                <a:spcPts val="0"/>
              </a:spcBef>
            </a:pPr>
            <a:r>
              <a:rPr lang="en-US" sz="1600" dirty="0"/>
              <a:t> ± intertier interactions, ± heterogeneous variances</a:t>
            </a:r>
          </a:p>
          <a:p>
            <a:pPr lvl="1" defTabSz="914400">
              <a:spcBef>
                <a:spcPts val="0"/>
              </a:spcBef>
            </a:pPr>
            <a:r>
              <a:rPr lang="en-US" sz="1600" dirty="0"/>
              <a:t>Model d) lowest AIC.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FBDF4-9A24-3939-A0AB-9AF119FB1F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7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6617264-14E2-FA68-CABE-1A6D45184A37}"/>
              </a:ext>
            </a:extLst>
          </p:cNvPr>
          <p:cNvGrpSpPr/>
          <p:nvPr/>
        </p:nvGrpSpPr>
        <p:grpSpPr>
          <a:xfrm>
            <a:off x="1267352" y="391252"/>
            <a:ext cx="6672589" cy="1806109"/>
            <a:chOff x="1615308" y="612674"/>
            <a:chExt cx="6672589" cy="1806109"/>
          </a:xfrm>
        </p:grpSpPr>
        <p:grpSp>
          <p:nvGrpSpPr>
            <p:cNvPr id="5" name="Group 24">
              <a:extLst>
                <a:ext uri="{FF2B5EF4-FFF2-40B4-BE49-F238E27FC236}">
                  <a16:creationId xmlns:a16="http://schemas.microsoft.com/office/drawing/2014/main" id="{2D304048-6AAD-2579-0508-0F7BC4B02C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5308" y="1824043"/>
              <a:ext cx="1428750" cy="582216"/>
              <a:chOff x="1085" y="1527"/>
              <a:chExt cx="900" cy="489"/>
            </a:xfrm>
          </p:grpSpPr>
          <p:sp>
            <p:nvSpPr>
              <p:cNvPr id="6" name="AutoShape 8">
                <a:extLst>
                  <a:ext uri="{FF2B5EF4-FFF2-40B4-BE49-F238E27FC236}">
                    <a16:creationId xmlns:a16="http://schemas.microsoft.com/office/drawing/2014/main" id="{705D97EB-1912-83EF-E9B9-C97C3CFE3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9" y="1527"/>
                <a:ext cx="876" cy="233"/>
              </a:xfrm>
              <a:prstGeom prst="roundRect">
                <a:avLst>
                  <a:gd name="adj" fmla="val 16667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338138" indent="-204788"/>
                <a:r>
                  <a:rPr lang="en-US" sz="1350" dirty="0">
                    <a:solidFill>
                      <a:srgbClr val="000000"/>
                    </a:solidFill>
                  </a:rPr>
                  <a:t>2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Motions</a:t>
                </a:r>
                <a:endParaRPr lang="en-AU" sz="13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" name="Text Box 9">
                <a:extLst>
                  <a:ext uri="{FF2B5EF4-FFF2-40B4-BE49-F238E27FC236}">
                    <a16:creationId xmlns:a16="http://schemas.microsoft.com/office/drawing/2014/main" id="{1D62EADA-A186-8F4C-5537-536AE6FF72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5" y="1783"/>
                <a:ext cx="900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>
                    <a:solidFill>
                      <a:srgbClr val="000000"/>
                    </a:solidFill>
                  </a:rPr>
                  <a:t>2 motions</a:t>
                </a:r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CAB58E1-5026-B64E-88E7-938D598832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3965" y="1374605"/>
              <a:ext cx="1887538" cy="1044178"/>
              <a:chOff x="2706" y="1148"/>
              <a:chExt cx="1189" cy="877"/>
            </a:xfrm>
          </p:grpSpPr>
          <p:sp>
            <p:nvSpPr>
              <p:cNvPr id="9" name="AutoShape 11">
                <a:extLst>
                  <a:ext uri="{FF2B5EF4-FFF2-40B4-BE49-F238E27FC236}">
                    <a16:creationId xmlns:a16="http://schemas.microsoft.com/office/drawing/2014/main" id="{28F59EBD-74D8-D8B7-8C95-22D20BAB4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6" y="1148"/>
                <a:ext cx="1189" cy="632"/>
              </a:xfrm>
              <a:prstGeom prst="roundRect">
                <a:avLst>
                  <a:gd name="adj" fmla="val 16667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266700" indent="-204788"/>
                <a:r>
                  <a:rPr lang="en-US" sz="1350" dirty="0">
                    <a:solidFill>
                      <a:srgbClr val="000000"/>
                    </a:solidFill>
                  </a:rPr>
                  <a:t>2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Expressiveness</a:t>
                </a:r>
                <a:endParaRPr lang="en-US" sz="1350" dirty="0">
                  <a:solidFill>
                    <a:srgbClr val="000000"/>
                  </a:solidFill>
                </a:endParaRPr>
              </a:p>
              <a:p>
                <a:pPr marL="266700" indent="-204788"/>
                <a:r>
                  <a:rPr lang="en-US" sz="1350" dirty="0">
                    <a:solidFill>
                      <a:srgbClr val="000000"/>
                    </a:solidFill>
                  </a:rPr>
                  <a:t>4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Patients</a:t>
                </a:r>
                <a:r>
                  <a:rPr lang="en-US" sz="1350" dirty="0">
                    <a:solidFill>
                      <a:srgbClr val="000000"/>
                    </a:solidFill>
                  </a:rPr>
                  <a:t> in 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E</a:t>
                </a:r>
                <a:endParaRPr lang="en-US" sz="1350" dirty="0">
                  <a:solidFill>
                    <a:srgbClr val="000000"/>
                  </a:solidFill>
                </a:endParaRPr>
              </a:p>
              <a:p>
                <a:pPr marL="266700" indent="-204788"/>
                <a:r>
                  <a:rPr lang="en-US" sz="1350" dirty="0">
                    <a:solidFill>
                      <a:srgbClr val="000000"/>
                    </a:solidFill>
                  </a:rPr>
                  <a:t>2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Occasions</a:t>
                </a:r>
                <a:endParaRPr lang="en-AU" sz="13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 Box 12">
                <a:extLst>
                  <a:ext uri="{FF2B5EF4-FFF2-40B4-BE49-F238E27FC236}">
                    <a16:creationId xmlns:a16="http://schemas.microsoft.com/office/drawing/2014/main" id="{D070FBBB-E4FB-C482-96FD-FF32C8401E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2" y="1792"/>
                <a:ext cx="900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>
                    <a:solidFill>
                      <a:srgbClr val="000000"/>
                    </a:solidFill>
                  </a:rPr>
                  <a:t>16 videos</a:t>
                </a:r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4CA2026A-B594-01A2-6F9F-AF2764DCBC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4305" y="1962751"/>
              <a:ext cx="1116000" cy="15322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prstDash val="dash"/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3AF5E1F-3046-8172-09E2-7D05786EED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21009" y="1363624"/>
              <a:ext cx="1766888" cy="1044178"/>
              <a:chOff x="2706" y="1148"/>
              <a:chExt cx="1113" cy="877"/>
            </a:xfrm>
          </p:grpSpPr>
          <p:sp>
            <p:nvSpPr>
              <p:cNvPr id="13" name="AutoShape 11">
                <a:extLst>
                  <a:ext uri="{FF2B5EF4-FFF2-40B4-BE49-F238E27FC236}">
                    <a16:creationId xmlns:a16="http://schemas.microsoft.com/office/drawing/2014/main" id="{83F32516-8ADF-8385-2D41-A3135702E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6" y="1148"/>
                <a:ext cx="1113" cy="632"/>
              </a:xfrm>
              <a:prstGeom prst="roundRect">
                <a:avLst>
                  <a:gd name="adj" fmla="val 16667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360363" indent="-298450"/>
                <a:r>
                  <a:rPr lang="en-US" sz="1350" dirty="0">
                    <a:solidFill>
                      <a:srgbClr val="000000"/>
                    </a:solidFill>
                  </a:rPr>
                  <a:t>74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Raters</a:t>
                </a:r>
                <a:endParaRPr lang="en-US" sz="1350" dirty="0">
                  <a:solidFill>
                    <a:srgbClr val="000000"/>
                  </a:solidFill>
                </a:endParaRPr>
              </a:p>
              <a:p>
                <a:pPr marL="360363" indent="-298450"/>
                <a:endParaRPr lang="en-US" sz="1350" dirty="0">
                  <a:solidFill>
                    <a:srgbClr val="000000"/>
                  </a:solidFill>
                </a:endParaRPr>
              </a:p>
              <a:p>
                <a:pPr marL="360363" indent="-298450"/>
                <a:r>
                  <a:rPr lang="en-US" sz="1350" dirty="0">
                    <a:solidFill>
                      <a:srgbClr val="000000"/>
                    </a:solidFill>
                  </a:rPr>
                  <a:t>16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Viewings</a:t>
                </a:r>
                <a:endParaRPr lang="en-AU" sz="13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Text Box 12">
                <a:extLst>
                  <a:ext uri="{FF2B5EF4-FFF2-40B4-BE49-F238E27FC236}">
                    <a16:creationId xmlns:a16="http://schemas.microsoft.com/office/drawing/2014/main" id="{BC60F93D-1804-BE9C-6007-AE64CA66BC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2" y="1792"/>
                <a:ext cx="900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>
                    <a:solidFill>
                      <a:srgbClr val="000000"/>
                    </a:solidFill>
                  </a:rPr>
                  <a:t>1184 episodes</a:t>
                </a:r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5" name="Line 6">
              <a:extLst>
                <a:ext uri="{FF2B5EF4-FFF2-40B4-BE49-F238E27FC236}">
                  <a16:creationId xmlns:a16="http://schemas.microsoft.com/office/drawing/2014/main" id="{A2ED31C6-8A1F-D33C-62F0-8F5698CCEC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1349" y="1951770"/>
              <a:ext cx="1116000" cy="15322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prstDash val="dash"/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6" name="Group 24">
              <a:extLst>
                <a:ext uri="{FF2B5EF4-FFF2-40B4-BE49-F238E27FC236}">
                  <a16:creationId xmlns:a16="http://schemas.microsoft.com/office/drawing/2014/main" id="{BF8340E4-79AF-19D0-6165-05A7A816E4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6075" y="612674"/>
              <a:ext cx="1447800" cy="514350"/>
              <a:chOff x="1073" y="1328"/>
              <a:chExt cx="912" cy="432"/>
            </a:xfrm>
          </p:grpSpPr>
          <p:sp>
            <p:nvSpPr>
              <p:cNvPr id="17" name="AutoShape 8">
                <a:extLst>
                  <a:ext uri="{FF2B5EF4-FFF2-40B4-BE49-F238E27FC236}">
                    <a16:creationId xmlns:a16="http://schemas.microsoft.com/office/drawing/2014/main" id="{F50276F9-EB77-FEE2-FBBC-9B122F074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9" y="1527"/>
                <a:ext cx="876" cy="233"/>
              </a:xfrm>
              <a:prstGeom prst="roundRect">
                <a:avLst>
                  <a:gd name="adj" fmla="val 16667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338138" indent="-204788"/>
                <a:r>
                  <a:rPr lang="en-US" sz="1350" dirty="0">
                    <a:solidFill>
                      <a:srgbClr val="000000"/>
                    </a:solidFill>
                  </a:rPr>
                  <a:t>2	</a:t>
                </a:r>
                <a:r>
                  <a:rPr lang="en-US" sz="1350" b="1" dirty="0">
                    <a:solidFill>
                      <a:srgbClr val="000000"/>
                    </a:solidFill>
                  </a:rPr>
                  <a:t>Trainings</a:t>
                </a:r>
                <a:endParaRPr lang="en-AU" sz="13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Text Box 9">
                <a:extLst>
                  <a:ext uri="{FF2B5EF4-FFF2-40B4-BE49-F238E27FC236}">
                    <a16:creationId xmlns:a16="http://schemas.microsoft.com/office/drawing/2014/main" id="{2D111C47-94BB-D56A-29F1-369C9F44D6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3" y="1328"/>
                <a:ext cx="900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>
                    <a:solidFill>
                      <a:srgbClr val="000000"/>
                    </a:solidFill>
                  </a:rPr>
                  <a:t>2 trainings</a:t>
                </a:r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9" name="Line 6">
              <a:extLst>
                <a:ext uri="{FF2B5EF4-FFF2-40B4-BE49-F238E27FC236}">
                  <a16:creationId xmlns:a16="http://schemas.microsoft.com/office/drawing/2014/main" id="{3DFCC176-7D87-AA57-6D93-99CB4B0B1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009" y="1003640"/>
              <a:ext cx="1557149" cy="543540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Line 6">
              <a:extLst>
                <a:ext uri="{FF2B5EF4-FFF2-40B4-BE49-F238E27FC236}">
                  <a16:creationId xmlns:a16="http://schemas.microsoft.com/office/drawing/2014/main" id="{ED03E5B0-8A2B-9F85-AFC5-866401299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1348" y="1592111"/>
              <a:ext cx="509907" cy="365866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prstDash val="dash"/>
              <a:round/>
              <a:headEnd type="none" w="sm" len="sm"/>
              <a:tailEnd type="oval" w="lg" len="lg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Line 6">
              <a:extLst>
                <a:ext uri="{FF2B5EF4-FFF2-40B4-BE49-F238E27FC236}">
                  <a16:creationId xmlns:a16="http://schemas.microsoft.com/office/drawing/2014/main" id="{04A1A8DF-CC42-4AD7-BE0D-8F3DB3190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1348" y="1801830"/>
              <a:ext cx="512527" cy="159238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prstDash val="dash"/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572A966-A090-1853-C99C-606C0D6B87E7}"/>
              </a:ext>
            </a:extLst>
          </p:cNvPr>
          <p:cNvSpPr txBox="1"/>
          <p:nvPr/>
        </p:nvSpPr>
        <p:spPr>
          <a:xfrm>
            <a:off x="5923722" y="3793517"/>
            <a:ext cx="3220278" cy="30777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AU" sz="1400" dirty="0">
                <a:solidFill>
                  <a:srgbClr val="7030A0"/>
                </a:solidFill>
                <a:cs typeface="Courier New" panose="02070309020205020404" pitchFamily="49" charset="0"/>
              </a:rPr>
              <a:t>Same intertier interactions as J, F &amp; H.</a:t>
            </a:r>
          </a:p>
        </p:txBody>
      </p:sp>
    </p:spTree>
    <p:extLst>
      <p:ext uri="{BB962C8B-B14F-4D97-AF65-F5344CB8AC3E}">
        <p14:creationId xmlns:p14="http://schemas.microsoft.com/office/powerpoint/2010/main" val="14523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F4D6-6CBC-EBF2-E2FF-B993CA50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53560"/>
            <a:ext cx="8640000" cy="953204"/>
          </a:xfrm>
        </p:spPr>
        <p:txBody>
          <a:bodyPr/>
          <a:lstStyle/>
          <a:p>
            <a:r>
              <a:rPr lang="en-US" sz="2800" dirty="0"/>
              <a:t>Residuals under model d) intertier interaction &amp; unequal Motion-Expressiveness variances</a:t>
            </a:r>
            <a:endParaRPr lang="en-AU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75BBA-AA6E-936A-2145-6F3F1F5DF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8</a:t>
            </a:fld>
            <a:endParaRPr lang="en-AU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9B19DAA-9736-6EF5-9A8D-28A99A765F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74" y="1079452"/>
            <a:ext cx="3996000" cy="3996000"/>
          </a:xfrm>
          <a:prstGeom prst="rect">
            <a:avLst/>
          </a:prstGeom>
        </p:spPr>
      </p:pic>
      <p:pic>
        <p:nvPicPr>
          <p:cNvPr id="8" name="Picture 7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0DD8619-AE33-A627-7FAB-024A8570C9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62" y="1096362"/>
            <a:ext cx="3996000" cy="399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AA4A55-EACA-5EBE-1F09-A937223CCBDD}"/>
              </a:ext>
            </a:extLst>
          </p:cNvPr>
          <p:cNvSpPr txBox="1"/>
          <p:nvPr/>
        </p:nvSpPr>
        <p:spPr>
          <a:xfrm>
            <a:off x="7760679" y="1358310"/>
            <a:ext cx="1355614" cy="95410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AU" sz="1400" dirty="0">
                <a:solidFill>
                  <a:srgbClr val="7030A0"/>
                </a:solidFill>
                <a:cs typeface="Courier New" panose="02070309020205020404" pitchFamily="49" charset="0"/>
              </a:rPr>
              <a:t>Evidence of outliers, but approximately homogeneous.</a:t>
            </a:r>
          </a:p>
        </p:txBody>
      </p:sp>
    </p:spTree>
    <p:extLst>
      <p:ext uri="{BB962C8B-B14F-4D97-AF65-F5344CB8AC3E}">
        <p14:creationId xmlns:p14="http://schemas.microsoft.com/office/powerpoint/2010/main" val="232319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B498-DCA1-DDB7-94B7-519755C2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40" y="156502"/>
            <a:ext cx="8712000" cy="732274"/>
          </a:xfrm>
        </p:spPr>
        <p:txBody>
          <a:bodyPr/>
          <a:lstStyle/>
          <a:p>
            <a:pPr marL="539750" indent="-539750">
              <a:buNone/>
            </a:pPr>
            <a:r>
              <a:rPr lang="en-AU" sz="2800" dirty="0"/>
              <a:t>3.	Get and plot predictions based on model d) using </a:t>
            </a:r>
            <a:r>
              <a:rPr lang="en-A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ASReml</a:t>
            </a:r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-R</a:t>
            </a:r>
            <a:r>
              <a:rPr lang="en-AU" sz="2800" dirty="0"/>
              <a:t> and </a:t>
            </a:r>
            <a:r>
              <a:rPr lang="en-A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asremlPlus</a:t>
            </a:r>
            <a:endParaRPr lang="en-A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7D2A-085A-9BA4-FEAD-F127DCB1B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054" y="1156582"/>
            <a:ext cx="8640000" cy="3814184"/>
          </a:xfrm>
        </p:spPr>
        <p:txBody>
          <a:bodyPr/>
          <a:lstStyle/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####  Pseudo-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table for fixed terms</a:t>
            </a:r>
          </a:p>
          <a:p>
            <a:pPr marL="0" indent="0">
              <a:buNone/>
            </a:pPr>
            <a:endParaRPr lang="en-A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Wald tests for fixed effects.</a:t>
            </a: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Y</a:t>
            </a:r>
          </a:p>
          <a:p>
            <a:pPr marL="0" indent="0">
              <a:buNone/>
            </a:pPr>
            <a:endParaRPr lang="en-A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denDF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F.inc    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endParaRPr lang="en-A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                1   6.0 18.070 0.0054</a:t>
            </a: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Trainings                         1   9.2  6.895 0.0271</a:t>
            </a: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Motions                           1   5.9 65.700 0.0002</a:t>
            </a:r>
          </a:p>
          <a:p>
            <a:pPr marL="0" indent="0">
              <a:buNone/>
            </a:pP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Trainings:Motions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1  11.9  2.577 0.1346</a:t>
            </a: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Expressiveness                    1   6.0  7.088 0.0374</a:t>
            </a:r>
          </a:p>
          <a:p>
            <a:pPr marL="0" indent="0">
              <a:buNone/>
            </a:pP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Trainings:Expressiveness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1   9.9  0.324 0.5821</a:t>
            </a:r>
          </a:p>
          <a:p>
            <a:pPr marL="0" indent="0">
              <a:buNone/>
            </a:pP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Motions:Expressiveness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1   5.9 39.300 0.0008</a:t>
            </a:r>
          </a:p>
          <a:p>
            <a:pPr marL="0" indent="0">
              <a:buNone/>
            </a:pP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Trainings:Motions:Expressiveness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1  27.5  5.427 0.0274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72687-F02E-AA49-59A9-D80F50E88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>
                <a:solidFill>
                  <a:srgbClr val="000000"/>
                </a:solidFill>
              </a:rPr>
              <a:pPr/>
              <a:t>9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20DFB-FCFE-0C3D-0BFC-3403E91CE080}"/>
              </a:ext>
            </a:extLst>
          </p:cNvPr>
          <p:cNvSpPr/>
          <p:nvPr/>
        </p:nvSpPr>
        <p:spPr>
          <a:xfrm>
            <a:off x="375277" y="4537992"/>
            <a:ext cx="8657719" cy="1816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65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My Purple Plain theme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14896</TotalTime>
  <Words>1688</Words>
  <Application>Microsoft Office PowerPoint</Application>
  <PresentationFormat>On-screen Show (16:9)</PresentationFormat>
  <Paragraphs>192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Courier New</vt:lpstr>
      <vt:lpstr>Arial Black</vt:lpstr>
      <vt:lpstr>Calibri</vt:lpstr>
      <vt:lpstr>Times New Roman</vt:lpstr>
      <vt:lpstr>Arial</vt:lpstr>
      <vt:lpstr>Wingdings</vt:lpstr>
      <vt:lpstr>My Purple Plain theme</vt:lpstr>
      <vt:lpstr>The analysis of a two-phase experiment involving human subjects using ASReml-R &amp; asremlPlus</vt:lpstr>
      <vt:lpstr>Outline</vt:lpstr>
      <vt:lpstr>1. A two-phase pain rating experiment  (Solomon et al., 1997; Farewell &amp; Herzberg, 2003, Jarret et al. (2020), Brien (2022)</vt:lpstr>
      <vt:lpstr>Two-phase pain rating experiment  (cont’d)</vt:lpstr>
      <vt:lpstr>2. Linear mixed model analysis</vt:lpstr>
      <vt:lpstr>Linear mixed model (LMM) analysis </vt:lpstr>
      <vt:lpstr>Including intertier (block-treatment) interactions</vt:lpstr>
      <vt:lpstr>Residuals under model d) intertier interaction &amp; unequal Motion-Expressiveness variances</vt:lpstr>
      <vt:lpstr>3. Get and plot predictions based on model d) using ASReml-R and asremlPlus</vt:lpstr>
      <vt:lpstr>3. Get and plot predictions based on chosen model</vt:lpstr>
      <vt:lpstr>Predictions</vt:lpstr>
      <vt:lpstr>Explore the overall LSIs using exploreLSDs </vt:lpstr>
      <vt:lpstr>Explore the overall LSIs</vt:lpstr>
      <vt:lpstr>Predictions with modified overall LSIs</vt:lpstr>
      <vt:lpstr>6. Conclusions</vt:lpstr>
      <vt:lpstr>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Mimicking anova in the mixed-model analysis of comparative experiments: its implementation with R-package asremlPlus</dc:title>
  <dc:creator>Chris Brien</dc:creator>
  <cp:lastModifiedBy>Chris Brien</cp:lastModifiedBy>
  <cp:revision>479</cp:revision>
  <dcterms:created xsi:type="dcterms:W3CDTF">2018-08-09T08:53:04Z</dcterms:created>
  <dcterms:modified xsi:type="dcterms:W3CDTF">2022-11-20T08:11:15Z</dcterms:modified>
</cp:coreProperties>
</file>