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460" r:id="rId3"/>
    <p:sldId id="462" r:id="rId4"/>
    <p:sldId id="459" r:id="rId5"/>
    <p:sldId id="463" r:id="rId6"/>
    <p:sldId id="343" r:id="rId7"/>
    <p:sldId id="277" r:id="rId8"/>
    <p:sldId id="465" r:id="rId9"/>
    <p:sldId id="464" r:id="rId10"/>
    <p:sldId id="466" r:id="rId11"/>
    <p:sldId id="470" r:id="rId12"/>
    <p:sldId id="469" r:id="rId13"/>
    <p:sldId id="511" r:id="rId14"/>
    <p:sldId id="475" r:id="rId15"/>
    <p:sldId id="482" r:id="rId16"/>
    <p:sldId id="479" r:id="rId17"/>
    <p:sldId id="481" r:id="rId18"/>
    <p:sldId id="485" r:id="rId19"/>
    <p:sldId id="478" r:id="rId20"/>
    <p:sldId id="486" r:id="rId21"/>
    <p:sldId id="487" r:id="rId22"/>
    <p:sldId id="488" r:id="rId23"/>
    <p:sldId id="494" r:id="rId24"/>
    <p:sldId id="505" r:id="rId25"/>
    <p:sldId id="506" r:id="rId26"/>
    <p:sldId id="504" r:id="rId27"/>
    <p:sldId id="513" r:id="rId28"/>
    <p:sldId id="512" r:id="rId29"/>
    <p:sldId id="507" r:id="rId30"/>
    <p:sldId id="514" r:id="rId31"/>
    <p:sldId id="516" r:id="rId32"/>
    <p:sldId id="5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00CC"/>
    <a:srgbClr val="DEEBF7"/>
    <a:srgbClr val="000000"/>
    <a:srgbClr val="FFFFFF"/>
    <a:srgbClr val="0CFFBA"/>
    <a:srgbClr val="FF0066"/>
    <a:srgbClr val="FFCC99"/>
    <a:srgbClr val="FFFF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2538" autoAdjust="0"/>
  </p:normalViewPr>
  <p:slideViewPr>
    <p:cSldViewPr snapToGrid="0">
      <p:cViewPr varScale="1">
        <p:scale>
          <a:sx n="71" d="100"/>
          <a:sy n="71" d="100"/>
        </p:scale>
        <p:origin x="57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133E-AF90-4B81-8211-AA840A47EFF3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17954-2336-4DCE-B748-D696A8D90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60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B9AD7-4940-A24F-AC0B-DEE601EA15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026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73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05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B9AD7-4940-A24F-AC0B-DEE601EA15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B9AD7-4940-A24F-AC0B-DEE601EA15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4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29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82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21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56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82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17954-2336-4DCE-B748-D696A8D90ED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283" y="5580434"/>
            <a:ext cx="873262" cy="10795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7" y="1"/>
            <a:ext cx="10999227" cy="150795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507959"/>
            <a:ext cx="12192000" cy="3842085"/>
          </a:xfrm>
          <a:prstGeom prst="rect">
            <a:avLst/>
          </a:prstGeom>
          <a:gradFill flip="none" rotWithShape="1">
            <a:gsLst>
              <a:gs pos="100000">
                <a:srgbClr val="548FD6"/>
              </a:gs>
              <a:gs pos="0">
                <a:srgbClr val="2A5A8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747" y="1588168"/>
            <a:ext cx="10790989" cy="946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9747" y="3263900"/>
            <a:ext cx="10790989" cy="1981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5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8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58779"/>
            <a:ext cx="7734300" cy="5118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77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662" y="2594113"/>
            <a:ext cx="10336695" cy="6472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36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662" y="3329686"/>
            <a:ext cx="10336695" cy="17526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26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01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40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6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4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74821"/>
            <a:ext cx="6172200" cy="47862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77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74821"/>
            <a:ext cx="6172200" cy="47862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53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3263"/>
            <a:ext cx="10515600" cy="4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0" y="56148"/>
            <a:ext cx="765652" cy="94648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283368" y="56148"/>
            <a:ext cx="10908632" cy="946485"/>
          </a:xfrm>
          <a:prstGeom prst="rect">
            <a:avLst/>
          </a:prstGeom>
          <a:solidFill>
            <a:srgbClr val="2A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9" y="6510900"/>
            <a:ext cx="11690743" cy="30169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2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996" y="1679909"/>
            <a:ext cx="9504007" cy="3498182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When two’s a crowd!</a:t>
            </a:r>
            <a:br>
              <a:rPr lang="en-AU" sz="3000" dirty="0"/>
            </a:br>
            <a:r>
              <a:rPr lang="en-AU" dirty="0"/>
              <a:t>Using experimental design to explore soilborne disease interactions</a:t>
            </a:r>
            <a:br>
              <a:rPr lang="en-AU" sz="2300" dirty="0"/>
            </a:br>
            <a:br>
              <a:rPr lang="en-AU" sz="2300" dirty="0"/>
            </a:br>
            <a:br>
              <a:rPr lang="en-AU" sz="2300" dirty="0"/>
            </a:br>
            <a:r>
              <a:rPr lang="en-AU" sz="2300" dirty="0"/>
              <a:t>Bethany Rognoni, Clayton Forknall</a:t>
            </a:r>
            <a:br>
              <a:rPr lang="en-AU" sz="2300" dirty="0"/>
            </a:br>
            <a:br>
              <a:rPr lang="en-AU" sz="2300" dirty="0"/>
            </a:br>
            <a:r>
              <a:rPr lang="en-AU" sz="2300" dirty="0"/>
              <a:t>Australasian Applied Statistics Conference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213CE-028F-C46A-3669-8EE54CE6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58" y="5581798"/>
            <a:ext cx="248443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43C6A67-688E-5AD5-9424-C6827344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5" t="12059" r="5844" b="12475"/>
          <a:stretch/>
        </p:blipFill>
        <p:spPr>
          <a:xfrm>
            <a:off x="7715641" y="5393113"/>
            <a:ext cx="3244460" cy="14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4F44378-20DA-A268-F079-9E955B6C6F7C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479E171-C69E-5DC4-F35D-532E025D9415}"/>
              </a:ext>
            </a:extLst>
          </p:cNvPr>
          <p:cNvSpPr txBox="1">
            <a:spLocks/>
          </p:cNvSpPr>
          <p:nvPr/>
        </p:nvSpPr>
        <p:spPr>
          <a:xfrm>
            <a:off x="838200" y="1073834"/>
            <a:ext cx="10515600" cy="167930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/>
              <a:t>We can set this up using a </a:t>
            </a:r>
          </a:p>
          <a:p>
            <a:pPr marL="0" indent="0" algn="ctr">
              <a:buNone/>
            </a:pPr>
            <a:r>
              <a:rPr lang="en-AU" sz="2400" b="1" dirty="0"/>
              <a:t>factorial treatment structure </a:t>
            </a:r>
            <a:r>
              <a:rPr lang="en-AU" sz="2400" dirty="0"/>
              <a:t>of disease treatments!</a:t>
            </a:r>
            <a:endParaRPr lang="en-AU" sz="20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E9DB1-A2C1-AABF-6392-759A6C260631}"/>
              </a:ext>
            </a:extLst>
          </p:cNvPr>
          <p:cNvCxnSpPr>
            <a:cxnSpLocks/>
          </p:cNvCxnSpPr>
          <p:nvPr/>
        </p:nvCxnSpPr>
        <p:spPr>
          <a:xfrm flipV="1">
            <a:off x="3539550" y="2057400"/>
            <a:ext cx="0" cy="34600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84F6A5-ADD3-2328-0A7D-52E8B49C812D}"/>
              </a:ext>
            </a:extLst>
          </p:cNvPr>
          <p:cNvCxnSpPr>
            <a:cxnSpLocks/>
          </p:cNvCxnSpPr>
          <p:nvPr/>
        </p:nvCxnSpPr>
        <p:spPr>
          <a:xfrm>
            <a:off x="3554347" y="5476850"/>
            <a:ext cx="61363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037C8-F458-25A3-DDE7-C91EBC6AC7CE}"/>
              </a:ext>
            </a:extLst>
          </p:cNvPr>
          <p:cNvSpPr txBox="1"/>
          <p:nvPr/>
        </p:nvSpPr>
        <p:spPr>
          <a:xfrm>
            <a:off x="552113" y="3518566"/>
            <a:ext cx="13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Nematode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9CF2-F5C0-6223-5E36-54B1A4382C62}"/>
              </a:ext>
            </a:extLst>
          </p:cNvPr>
          <p:cNvSpPr txBox="1"/>
          <p:nvPr/>
        </p:nvSpPr>
        <p:spPr>
          <a:xfrm>
            <a:off x="9467214" y="5730584"/>
            <a:ext cx="232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Crown rot pressure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33648F1-1B01-F67F-6890-51124D63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65169"/>
              </p:ext>
            </p:extLst>
          </p:nvPr>
        </p:nvGraphicFramePr>
        <p:xfrm>
          <a:off x="2055411" y="2241518"/>
          <a:ext cx="7375360" cy="408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072">
                  <a:extLst>
                    <a:ext uri="{9D8B030D-6E8A-4147-A177-3AD203B41FA5}">
                      <a16:colId xmlns:a16="http://schemas.microsoft.com/office/drawing/2014/main" val="3283421171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2290317057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3463667179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3643198917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1314341212"/>
                    </a:ext>
                  </a:extLst>
                </a:gridCol>
              </a:tblGrid>
              <a:tr h="81669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516634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929884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6089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23752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50977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78054592-CE10-3919-72C8-463FFADD35C1}"/>
              </a:ext>
            </a:extLst>
          </p:cNvPr>
          <p:cNvSpPr/>
          <p:nvPr/>
        </p:nvSpPr>
        <p:spPr>
          <a:xfrm>
            <a:off x="6708547" y="5599798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6024A-B012-3624-18CA-5CD9CE6740F0}"/>
              </a:ext>
            </a:extLst>
          </p:cNvPr>
          <p:cNvSpPr/>
          <p:nvPr/>
        </p:nvSpPr>
        <p:spPr>
          <a:xfrm>
            <a:off x="8194196" y="5599798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71022-8E29-B0C4-7390-B32BEBB454E8}"/>
              </a:ext>
            </a:extLst>
          </p:cNvPr>
          <p:cNvSpPr/>
          <p:nvPr/>
        </p:nvSpPr>
        <p:spPr>
          <a:xfrm>
            <a:off x="5222898" y="560581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CBFA7-B83B-CFDB-8ED9-46DB8E8B13EF}"/>
              </a:ext>
            </a:extLst>
          </p:cNvPr>
          <p:cNvSpPr/>
          <p:nvPr/>
        </p:nvSpPr>
        <p:spPr>
          <a:xfrm>
            <a:off x="3737249" y="5599798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28472-DF85-028A-E4AA-71190073EE79}"/>
              </a:ext>
            </a:extLst>
          </p:cNvPr>
          <p:cNvSpPr/>
          <p:nvPr/>
        </p:nvSpPr>
        <p:spPr>
          <a:xfrm>
            <a:off x="2277056" y="4785543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263899-3778-736E-6670-C8EE2784C39C}"/>
              </a:ext>
            </a:extLst>
          </p:cNvPr>
          <p:cNvSpPr/>
          <p:nvPr/>
        </p:nvSpPr>
        <p:spPr>
          <a:xfrm>
            <a:off x="2285264" y="394873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C9D2E-2AD1-66F1-67C0-7C9EF063806A}"/>
              </a:ext>
            </a:extLst>
          </p:cNvPr>
          <p:cNvSpPr/>
          <p:nvPr/>
        </p:nvSpPr>
        <p:spPr>
          <a:xfrm>
            <a:off x="2277055" y="3147511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E4A2F-4642-5CA0-27D0-C7BEAFB971EF}"/>
              </a:ext>
            </a:extLst>
          </p:cNvPr>
          <p:cNvSpPr/>
          <p:nvPr/>
        </p:nvSpPr>
        <p:spPr>
          <a:xfrm>
            <a:off x="2285264" y="2325355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DDDD0C-F11F-3217-053B-B950516F3843}"/>
              </a:ext>
            </a:extLst>
          </p:cNvPr>
          <p:cNvSpPr/>
          <p:nvPr/>
        </p:nvSpPr>
        <p:spPr>
          <a:xfrm>
            <a:off x="5461686" y="3815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D8A387-EF2F-F451-CDB7-DDFB56EB7E49}"/>
              </a:ext>
            </a:extLst>
          </p:cNvPr>
          <p:cNvSpPr/>
          <p:nvPr/>
        </p:nvSpPr>
        <p:spPr>
          <a:xfrm>
            <a:off x="6944046" y="380291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FECB22-D728-7724-E97B-E6A47B6857BF}"/>
              </a:ext>
            </a:extLst>
          </p:cNvPr>
          <p:cNvSpPr/>
          <p:nvPr/>
        </p:nvSpPr>
        <p:spPr>
          <a:xfrm>
            <a:off x="5451352" y="217139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A1D443-D7FE-A56F-0A6F-E8EB276032C5}"/>
              </a:ext>
            </a:extLst>
          </p:cNvPr>
          <p:cNvSpPr/>
          <p:nvPr/>
        </p:nvSpPr>
        <p:spPr>
          <a:xfrm>
            <a:off x="6933712" y="215873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E1732A-E9DD-6D92-2DA9-9B57FA4698B5}"/>
              </a:ext>
            </a:extLst>
          </p:cNvPr>
          <p:cNvSpPr/>
          <p:nvPr/>
        </p:nvSpPr>
        <p:spPr>
          <a:xfrm>
            <a:off x="5455389" y="463386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CE64A0-23BA-9468-D5B7-5556006AB749}"/>
              </a:ext>
            </a:extLst>
          </p:cNvPr>
          <p:cNvSpPr/>
          <p:nvPr/>
        </p:nvSpPr>
        <p:spPr>
          <a:xfrm>
            <a:off x="6937749" y="462120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91FB49-C51B-E1F1-9D88-B496B5D586C2}"/>
              </a:ext>
            </a:extLst>
          </p:cNvPr>
          <p:cNvSpPr/>
          <p:nvPr/>
        </p:nvSpPr>
        <p:spPr>
          <a:xfrm>
            <a:off x="5455389" y="29846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27E424-4705-526A-17B7-B95DF2168003}"/>
              </a:ext>
            </a:extLst>
          </p:cNvPr>
          <p:cNvSpPr/>
          <p:nvPr/>
        </p:nvSpPr>
        <p:spPr>
          <a:xfrm>
            <a:off x="6937749" y="297196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0C7693-6B64-AD44-793B-9CDD627C9142}"/>
              </a:ext>
            </a:extLst>
          </p:cNvPr>
          <p:cNvSpPr/>
          <p:nvPr/>
        </p:nvSpPr>
        <p:spPr>
          <a:xfrm>
            <a:off x="3979326" y="3815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B45B39-7B62-9E0C-03C4-63D880FAC131}"/>
              </a:ext>
            </a:extLst>
          </p:cNvPr>
          <p:cNvSpPr/>
          <p:nvPr/>
        </p:nvSpPr>
        <p:spPr>
          <a:xfrm>
            <a:off x="3982743" y="462120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A3C8E-5197-F045-CC16-2F1D526DB0BB}"/>
              </a:ext>
            </a:extLst>
          </p:cNvPr>
          <p:cNvSpPr/>
          <p:nvPr/>
        </p:nvSpPr>
        <p:spPr>
          <a:xfrm>
            <a:off x="8423087" y="377754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A5F38-592B-3A39-FD99-268D06E49F57}"/>
              </a:ext>
            </a:extLst>
          </p:cNvPr>
          <p:cNvSpPr/>
          <p:nvPr/>
        </p:nvSpPr>
        <p:spPr>
          <a:xfrm>
            <a:off x="8429695" y="46113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274141-7E7F-09C8-7E6D-4ECDE19C76B2}"/>
              </a:ext>
            </a:extLst>
          </p:cNvPr>
          <p:cNvSpPr/>
          <p:nvPr/>
        </p:nvSpPr>
        <p:spPr>
          <a:xfrm>
            <a:off x="3978781" y="300611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1D3DC7-3D69-0CFA-1BB8-AB1605266BC9}"/>
              </a:ext>
            </a:extLst>
          </p:cNvPr>
          <p:cNvSpPr/>
          <p:nvPr/>
        </p:nvSpPr>
        <p:spPr>
          <a:xfrm>
            <a:off x="3982304" y="216520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6A2609-BC18-E1AC-8D60-DCF3C6FBC7D3}"/>
              </a:ext>
            </a:extLst>
          </p:cNvPr>
          <p:cNvSpPr/>
          <p:nvPr/>
        </p:nvSpPr>
        <p:spPr>
          <a:xfrm>
            <a:off x="8423087" y="295743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80973D-9801-D6D3-16FA-D1EE28D61606}"/>
              </a:ext>
            </a:extLst>
          </p:cNvPr>
          <p:cNvSpPr/>
          <p:nvPr/>
        </p:nvSpPr>
        <p:spPr>
          <a:xfrm>
            <a:off x="8423087" y="217698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15A14-FE6D-49C0-3C7B-8FD19DE25D3E}"/>
              </a:ext>
            </a:extLst>
          </p:cNvPr>
          <p:cNvSpPr/>
          <p:nvPr/>
        </p:nvSpPr>
        <p:spPr>
          <a:xfrm>
            <a:off x="1825553" y="5517436"/>
            <a:ext cx="16905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2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2" grpId="0"/>
      <p:bldP spid="63" grpId="0"/>
      <p:bldP spid="64" grpId="0"/>
      <p:bldP spid="65" grpId="0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4F44378-20DA-A268-F079-9E955B6C6F7C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3B1A4C-53CF-A393-9991-B504FD79E0CC}"/>
              </a:ext>
            </a:extLst>
          </p:cNvPr>
          <p:cNvSpPr txBox="1">
            <a:spLocks/>
          </p:cNvSpPr>
          <p:nvPr/>
        </p:nvSpPr>
        <p:spPr>
          <a:xfrm>
            <a:off x="838200" y="1128664"/>
            <a:ext cx="10515600" cy="79076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/>
              <a:t>Applying these disease treatments yields </a:t>
            </a:r>
            <a:r>
              <a:rPr lang="en-AU" sz="2400" b="1" dirty="0"/>
              <a:t>continuous observed disease burden values</a:t>
            </a:r>
            <a:r>
              <a:rPr lang="en-AU" sz="2400" dirty="0"/>
              <a:t>, forming a “crowd” of observed values!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110174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4F44378-20DA-A268-F079-9E955B6C6F7C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479E171-C69E-5DC4-F35D-532E025D9415}"/>
              </a:ext>
            </a:extLst>
          </p:cNvPr>
          <p:cNvSpPr txBox="1">
            <a:spLocks/>
          </p:cNvSpPr>
          <p:nvPr/>
        </p:nvSpPr>
        <p:spPr>
          <a:xfrm>
            <a:off x="838200" y="1128664"/>
            <a:ext cx="10515600" cy="79076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/>
              <a:t>Applying these disease treatments yields </a:t>
            </a:r>
            <a:r>
              <a:rPr lang="en-AU" sz="2400" b="1" dirty="0"/>
              <a:t>continuous observed disease burden values</a:t>
            </a:r>
            <a:r>
              <a:rPr lang="en-AU" sz="2400" dirty="0"/>
              <a:t>, forming a “crowd” of observed values!</a:t>
            </a:r>
            <a:endParaRPr lang="en-AU" sz="20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E9DB1-A2C1-AABF-6392-759A6C260631}"/>
              </a:ext>
            </a:extLst>
          </p:cNvPr>
          <p:cNvCxnSpPr>
            <a:cxnSpLocks/>
          </p:cNvCxnSpPr>
          <p:nvPr/>
        </p:nvCxnSpPr>
        <p:spPr>
          <a:xfrm flipV="1">
            <a:off x="3539550" y="2057400"/>
            <a:ext cx="0" cy="34600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84F6A5-ADD3-2328-0A7D-52E8B49C812D}"/>
              </a:ext>
            </a:extLst>
          </p:cNvPr>
          <p:cNvCxnSpPr>
            <a:cxnSpLocks/>
          </p:cNvCxnSpPr>
          <p:nvPr/>
        </p:nvCxnSpPr>
        <p:spPr>
          <a:xfrm>
            <a:off x="3554347" y="5476850"/>
            <a:ext cx="61363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037C8-F458-25A3-DDE7-C91EBC6AC7CE}"/>
              </a:ext>
            </a:extLst>
          </p:cNvPr>
          <p:cNvSpPr txBox="1"/>
          <p:nvPr/>
        </p:nvSpPr>
        <p:spPr>
          <a:xfrm>
            <a:off x="552113" y="3518566"/>
            <a:ext cx="13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Nematode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9CF2-F5C0-6223-5E36-54B1A4382C62}"/>
              </a:ext>
            </a:extLst>
          </p:cNvPr>
          <p:cNvSpPr txBox="1"/>
          <p:nvPr/>
        </p:nvSpPr>
        <p:spPr>
          <a:xfrm>
            <a:off x="9467214" y="5730584"/>
            <a:ext cx="232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Crown rot pressure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054592-CE10-3919-72C8-463FFADD35C1}"/>
              </a:ext>
            </a:extLst>
          </p:cNvPr>
          <p:cNvSpPr/>
          <p:nvPr/>
        </p:nvSpPr>
        <p:spPr>
          <a:xfrm>
            <a:off x="6708547" y="5599798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6024A-B012-3624-18CA-5CD9CE6740F0}"/>
              </a:ext>
            </a:extLst>
          </p:cNvPr>
          <p:cNvSpPr/>
          <p:nvPr/>
        </p:nvSpPr>
        <p:spPr>
          <a:xfrm>
            <a:off x="8194196" y="5599798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71022-8E29-B0C4-7390-B32BEBB454E8}"/>
              </a:ext>
            </a:extLst>
          </p:cNvPr>
          <p:cNvSpPr/>
          <p:nvPr/>
        </p:nvSpPr>
        <p:spPr>
          <a:xfrm>
            <a:off x="5222898" y="560581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CBFA7-B83B-CFDB-8ED9-46DB8E8B13EF}"/>
              </a:ext>
            </a:extLst>
          </p:cNvPr>
          <p:cNvSpPr/>
          <p:nvPr/>
        </p:nvSpPr>
        <p:spPr>
          <a:xfrm>
            <a:off x="3737249" y="5599798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28472-DF85-028A-E4AA-71190073EE79}"/>
              </a:ext>
            </a:extLst>
          </p:cNvPr>
          <p:cNvSpPr/>
          <p:nvPr/>
        </p:nvSpPr>
        <p:spPr>
          <a:xfrm>
            <a:off x="2277056" y="4785543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263899-3778-736E-6670-C8EE2784C39C}"/>
              </a:ext>
            </a:extLst>
          </p:cNvPr>
          <p:cNvSpPr/>
          <p:nvPr/>
        </p:nvSpPr>
        <p:spPr>
          <a:xfrm>
            <a:off x="2285264" y="394873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C9D2E-2AD1-66F1-67C0-7C9EF063806A}"/>
              </a:ext>
            </a:extLst>
          </p:cNvPr>
          <p:cNvSpPr/>
          <p:nvPr/>
        </p:nvSpPr>
        <p:spPr>
          <a:xfrm>
            <a:off x="2277055" y="3147511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E4A2F-4642-5CA0-27D0-C7BEAFB971EF}"/>
              </a:ext>
            </a:extLst>
          </p:cNvPr>
          <p:cNvSpPr/>
          <p:nvPr/>
        </p:nvSpPr>
        <p:spPr>
          <a:xfrm>
            <a:off x="2285264" y="2325355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1B565-C296-469D-A93A-A6186E9D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20" y="2213048"/>
            <a:ext cx="4796165" cy="32239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1F6437-2094-853A-B1FF-ED2C17D8B5BA}"/>
              </a:ext>
            </a:extLst>
          </p:cNvPr>
          <p:cNvSpPr txBox="1"/>
          <p:nvPr/>
        </p:nvSpPr>
        <p:spPr>
          <a:xfrm>
            <a:off x="10130700" y="2446547"/>
            <a:ext cx="173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Each dot is a measurement of a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B3E11-607F-1194-DBD8-2AF435F85768}"/>
              </a:ext>
            </a:extLst>
          </p:cNvPr>
          <p:cNvCxnSpPr>
            <a:cxnSpLocks/>
          </p:cNvCxnSpPr>
          <p:nvPr/>
        </p:nvCxnSpPr>
        <p:spPr>
          <a:xfrm flipH="1" flipV="1">
            <a:off x="8992428" y="2567375"/>
            <a:ext cx="1085240" cy="376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AEED68-D4EE-0FA1-3A59-D23653FF197E}"/>
              </a:ext>
            </a:extLst>
          </p:cNvPr>
          <p:cNvSpPr/>
          <p:nvPr/>
        </p:nvSpPr>
        <p:spPr>
          <a:xfrm>
            <a:off x="0" y="6231835"/>
            <a:ext cx="12192000" cy="62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4468B8B-F35E-3F80-4060-0863F4110C62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3946994E-E627-2600-7324-533AC664B691}"/>
              </a:ext>
            </a:extLst>
          </p:cNvPr>
          <p:cNvSpPr txBox="1">
            <a:spLocks/>
          </p:cNvSpPr>
          <p:nvPr/>
        </p:nvSpPr>
        <p:spPr>
          <a:xfrm>
            <a:off x="3287626" y="1274287"/>
            <a:ext cx="8904374" cy="5613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800" b="1" dirty="0"/>
              <a:t>On the farm – diseases in the field</a:t>
            </a:r>
            <a:endParaRPr lang="en-AU" sz="2500" b="1" dirty="0"/>
          </a:p>
          <a:p>
            <a:pPr marL="0" indent="0" algn="ctr">
              <a:buNone/>
            </a:pPr>
            <a:endParaRPr lang="en-AU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944A-26C7-8240-7DCE-D10F500BA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2633"/>
            <a:ext cx="3287626" cy="5849494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26A321A-717B-20A6-214E-D16F15D7161A}"/>
              </a:ext>
            </a:extLst>
          </p:cNvPr>
          <p:cNvSpPr txBox="1">
            <a:spLocks/>
          </p:cNvSpPr>
          <p:nvPr/>
        </p:nvSpPr>
        <p:spPr>
          <a:xfrm>
            <a:off x="4083465" y="2214038"/>
            <a:ext cx="2653463" cy="505320"/>
          </a:xfrm>
          <a:prstGeom prst="rect">
            <a:avLst/>
          </a:prstGeom>
        </p:spPr>
        <p:txBody>
          <a:bodyPr numCol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b="1" dirty="0">
                <a:solidFill>
                  <a:srgbClr val="00B050"/>
                </a:solidFill>
              </a:rPr>
              <a:t>Nematodes</a:t>
            </a:r>
          </a:p>
        </p:txBody>
      </p:sp>
      <p:pic>
        <p:nvPicPr>
          <p:cNvPr id="14" name="Graphic 13" descr="Needle with solid fill">
            <a:extLst>
              <a:ext uri="{FF2B5EF4-FFF2-40B4-BE49-F238E27FC236}">
                <a16:creationId xmlns:a16="http://schemas.microsoft.com/office/drawing/2014/main" id="{CFFB4589-5566-8C37-17F9-47DD30295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0248" y="4216069"/>
            <a:ext cx="914400" cy="914400"/>
          </a:xfrm>
          <a:prstGeom prst="rect">
            <a:avLst/>
          </a:prstGeom>
        </p:spPr>
      </p:pic>
      <p:pic>
        <p:nvPicPr>
          <p:cNvPr id="16" name="Graphic 15" descr="Crops outline">
            <a:extLst>
              <a:ext uri="{FF2B5EF4-FFF2-40B4-BE49-F238E27FC236}">
                <a16:creationId xmlns:a16="http://schemas.microsoft.com/office/drawing/2014/main" id="{365C4FD4-F90D-B269-323C-B81D86548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3403" y="3657223"/>
            <a:ext cx="1166680" cy="1166680"/>
          </a:xfrm>
          <a:prstGeom prst="rect">
            <a:avLst/>
          </a:prstGeom>
        </p:spPr>
      </p:pic>
      <p:pic>
        <p:nvPicPr>
          <p:cNvPr id="17" name="Graphic 16" descr="Crops outline">
            <a:extLst>
              <a:ext uri="{FF2B5EF4-FFF2-40B4-BE49-F238E27FC236}">
                <a16:creationId xmlns:a16="http://schemas.microsoft.com/office/drawing/2014/main" id="{F97BA739-F1AE-1B26-3567-F3AB4429D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6213" y="3679361"/>
            <a:ext cx="1166680" cy="116668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8C3E0205-28D1-FFD7-D9B5-8D82F5076C4A}"/>
              </a:ext>
            </a:extLst>
          </p:cNvPr>
          <p:cNvSpPr txBox="1">
            <a:spLocks/>
          </p:cNvSpPr>
          <p:nvPr/>
        </p:nvSpPr>
        <p:spPr>
          <a:xfrm>
            <a:off x="8787917" y="2214038"/>
            <a:ext cx="2653463" cy="505320"/>
          </a:xfrm>
          <a:prstGeom prst="rect">
            <a:avLst/>
          </a:prstGeom>
        </p:spPr>
        <p:txBody>
          <a:bodyPr numCol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b="1" dirty="0">
                <a:solidFill>
                  <a:schemeClr val="accent2">
                    <a:lumMod val="75000"/>
                  </a:schemeClr>
                </a:solidFill>
              </a:rPr>
              <a:t>Crown Rot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CD737664-5AC3-B874-45C4-558B09288527}"/>
              </a:ext>
            </a:extLst>
          </p:cNvPr>
          <p:cNvSpPr txBox="1">
            <a:spLocks/>
          </p:cNvSpPr>
          <p:nvPr/>
        </p:nvSpPr>
        <p:spPr>
          <a:xfrm>
            <a:off x="3659550" y="3045733"/>
            <a:ext cx="1594386" cy="505320"/>
          </a:xfrm>
          <a:prstGeom prst="rect">
            <a:avLst/>
          </a:prstGeom>
        </p:spPr>
        <p:txBody>
          <a:bodyPr numCol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>
                <a:solidFill>
                  <a:srgbClr val="00B050"/>
                </a:solidFill>
              </a:rPr>
              <a:t>Resistant</a:t>
            </a:r>
            <a:br>
              <a:rPr lang="en-AU" sz="2400" dirty="0">
                <a:solidFill>
                  <a:srgbClr val="00B050"/>
                </a:solidFill>
              </a:rPr>
            </a:br>
            <a:r>
              <a:rPr lang="en-AU" sz="2400" dirty="0">
                <a:solidFill>
                  <a:srgbClr val="00B050"/>
                </a:solidFill>
              </a:rPr>
              <a:t>variety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7B9EE59-9E3F-98A4-6111-EFF7E7D5B8D8}"/>
              </a:ext>
            </a:extLst>
          </p:cNvPr>
          <p:cNvSpPr txBox="1">
            <a:spLocks/>
          </p:cNvSpPr>
          <p:nvPr/>
        </p:nvSpPr>
        <p:spPr>
          <a:xfrm>
            <a:off x="5446964" y="3040786"/>
            <a:ext cx="2012098" cy="505320"/>
          </a:xfrm>
          <a:prstGeom prst="rect">
            <a:avLst/>
          </a:prstGeom>
        </p:spPr>
        <p:txBody>
          <a:bodyPr numCol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>
                <a:solidFill>
                  <a:srgbClr val="00B050"/>
                </a:solidFill>
              </a:rPr>
              <a:t>Susceptible</a:t>
            </a:r>
            <a:br>
              <a:rPr lang="en-AU" sz="2400" dirty="0">
                <a:solidFill>
                  <a:srgbClr val="00B050"/>
                </a:solidFill>
              </a:rPr>
            </a:br>
            <a:r>
              <a:rPr lang="en-AU" sz="2400" dirty="0">
                <a:solidFill>
                  <a:srgbClr val="00B050"/>
                </a:solidFill>
              </a:rPr>
              <a:t>variety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744EFB-34E7-C44F-0C75-B2B12D4557C5}"/>
              </a:ext>
            </a:extLst>
          </p:cNvPr>
          <p:cNvGrpSpPr/>
          <p:nvPr/>
        </p:nvGrpSpPr>
        <p:grpSpPr>
          <a:xfrm>
            <a:off x="3827381" y="4473202"/>
            <a:ext cx="3299040" cy="1335355"/>
            <a:chOff x="3827381" y="4473202"/>
            <a:chExt cx="3299040" cy="133535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07290D-0A3C-DFAB-59E3-524A123E0736}"/>
                </a:ext>
              </a:extLst>
            </p:cNvPr>
            <p:cNvGrpSpPr/>
            <p:nvPr/>
          </p:nvGrpSpPr>
          <p:grpSpPr>
            <a:xfrm>
              <a:off x="5846213" y="4473202"/>
              <a:ext cx="760859" cy="585329"/>
              <a:chOff x="5711534" y="4460338"/>
              <a:chExt cx="760859" cy="585329"/>
            </a:xfrm>
          </p:grpSpPr>
          <p:pic>
            <p:nvPicPr>
              <p:cNvPr id="21" name="Graphic 20" descr="Worm with solid fill">
                <a:extLst>
                  <a:ext uri="{FF2B5EF4-FFF2-40B4-BE49-F238E27FC236}">
                    <a16:creationId xmlns:a16="http://schemas.microsoft.com/office/drawing/2014/main" id="{3665DDC6-1CC7-7EE4-DC98-B2CA76661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19" name="Graphic 18" descr="Worm outline">
                <a:extLst>
                  <a:ext uri="{FF2B5EF4-FFF2-40B4-BE49-F238E27FC236}">
                    <a16:creationId xmlns:a16="http://schemas.microsoft.com/office/drawing/2014/main" id="{3AA7D005-7CD3-33FC-3CEB-6314B9FFA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7" name="Graphic 6" descr="Worm with solid fill">
                <a:extLst>
                  <a:ext uri="{FF2B5EF4-FFF2-40B4-BE49-F238E27FC236}">
                    <a16:creationId xmlns:a16="http://schemas.microsoft.com/office/drawing/2014/main" id="{4ABDADE7-F551-9C49-9BC1-57F349A38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8" name="Graphic 7" descr="Worm outline">
                <a:extLst>
                  <a:ext uri="{FF2B5EF4-FFF2-40B4-BE49-F238E27FC236}">
                    <a16:creationId xmlns:a16="http://schemas.microsoft.com/office/drawing/2014/main" id="{8D4FEF07-2B52-9EBD-5543-0B11CFA7A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9" name="Graphic 8" descr="Worm with solid fill">
                <a:extLst>
                  <a:ext uri="{FF2B5EF4-FFF2-40B4-BE49-F238E27FC236}">
                    <a16:creationId xmlns:a16="http://schemas.microsoft.com/office/drawing/2014/main" id="{9A1FF478-5598-610A-1493-F2591EB01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10" name="Graphic 9" descr="Worm outline">
                <a:extLst>
                  <a:ext uri="{FF2B5EF4-FFF2-40B4-BE49-F238E27FC236}">
                    <a16:creationId xmlns:a16="http://schemas.microsoft.com/office/drawing/2014/main" id="{E03C3F99-3A2A-42B2-978D-EB2EDE55F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D4178-2339-3988-D343-0DB7F90927A3}"/>
                </a:ext>
              </a:extLst>
            </p:cNvPr>
            <p:cNvGrpSpPr/>
            <p:nvPr/>
          </p:nvGrpSpPr>
          <p:grpSpPr>
            <a:xfrm>
              <a:off x="6243768" y="4512334"/>
              <a:ext cx="760859" cy="585329"/>
              <a:chOff x="5711534" y="4460338"/>
              <a:chExt cx="760859" cy="585329"/>
            </a:xfrm>
          </p:grpSpPr>
          <p:pic>
            <p:nvPicPr>
              <p:cNvPr id="22" name="Graphic 21" descr="Worm with solid fill">
                <a:extLst>
                  <a:ext uri="{FF2B5EF4-FFF2-40B4-BE49-F238E27FC236}">
                    <a16:creationId xmlns:a16="http://schemas.microsoft.com/office/drawing/2014/main" id="{C9939D65-50C0-0C6F-9874-F0A821908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23" name="Graphic 22" descr="Worm outline">
                <a:extLst>
                  <a:ext uri="{FF2B5EF4-FFF2-40B4-BE49-F238E27FC236}">
                    <a16:creationId xmlns:a16="http://schemas.microsoft.com/office/drawing/2014/main" id="{DA7D9331-9DB7-A2F7-1411-88CB84157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24" name="Graphic 23" descr="Worm with solid fill">
                <a:extLst>
                  <a:ext uri="{FF2B5EF4-FFF2-40B4-BE49-F238E27FC236}">
                    <a16:creationId xmlns:a16="http://schemas.microsoft.com/office/drawing/2014/main" id="{F03E8C71-9E41-C26B-422A-624921AF0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25" name="Graphic 24" descr="Worm outline">
                <a:extLst>
                  <a:ext uri="{FF2B5EF4-FFF2-40B4-BE49-F238E27FC236}">
                    <a16:creationId xmlns:a16="http://schemas.microsoft.com/office/drawing/2014/main" id="{C0BC45AF-109A-1905-FA01-5A6083CFF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26" name="Graphic 25" descr="Worm with solid fill">
                <a:extLst>
                  <a:ext uri="{FF2B5EF4-FFF2-40B4-BE49-F238E27FC236}">
                    <a16:creationId xmlns:a16="http://schemas.microsoft.com/office/drawing/2014/main" id="{79DAAEB2-6CF8-3AC8-32D3-C8E076B8F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27" name="Graphic 26" descr="Worm outline">
                <a:extLst>
                  <a:ext uri="{FF2B5EF4-FFF2-40B4-BE49-F238E27FC236}">
                    <a16:creationId xmlns:a16="http://schemas.microsoft.com/office/drawing/2014/main" id="{52DD5A37-FCFC-525E-A213-1C2A34EF4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E5381A-08C2-C396-FC03-189C75ECBC3D}"/>
                </a:ext>
              </a:extLst>
            </p:cNvPr>
            <p:cNvGrpSpPr/>
            <p:nvPr/>
          </p:nvGrpSpPr>
          <p:grpSpPr>
            <a:xfrm>
              <a:off x="5897280" y="4737178"/>
              <a:ext cx="760859" cy="585329"/>
              <a:chOff x="5711534" y="4460338"/>
              <a:chExt cx="760859" cy="585329"/>
            </a:xfrm>
          </p:grpSpPr>
          <p:pic>
            <p:nvPicPr>
              <p:cNvPr id="29" name="Graphic 28" descr="Worm with solid fill">
                <a:extLst>
                  <a:ext uri="{FF2B5EF4-FFF2-40B4-BE49-F238E27FC236}">
                    <a16:creationId xmlns:a16="http://schemas.microsoft.com/office/drawing/2014/main" id="{96745881-22BF-95AE-7F76-58455A6F9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0" name="Graphic 29" descr="Worm outline">
                <a:extLst>
                  <a:ext uri="{FF2B5EF4-FFF2-40B4-BE49-F238E27FC236}">
                    <a16:creationId xmlns:a16="http://schemas.microsoft.com/office/drawing/2014/main" id="{CA16049F-0E59-F6BA-BC3C-B8432D60F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1" name="Graphic 30" descr="Worm with solid fill">
                <a:extLst>
                  <a:ext uri="{FF2B5EF4-FFF2-40B4-BE49-F238E27FC236}">
                    <a16:creationId xmlns:a16="http://schemas.microsoft.com/office/drawing/2014/main" id="{6B311358-A857-7AF4-6B12-A962A280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2" name="Graphic 31" descr="Worm outline">
                <a:extLst>
                  <a:ext uri="{FF2B5EF4-FFF2-40B4-BE49-F238E27FC236}">
                    <a16:creationId xmlns:a16="http://schemas.microsoft.com/office/drawing/2014/main" id="{60450016-AE41-1BE7-DF2D-95C8A07E9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3" name="Graphic 32" descr="Worm with solid fill">
                <a:extLst>
                  <a:ext uri="{FF2B5EF4-FFF2-40B4-BE49-F238E27FC236}">
                    <a16:creationId xmlns:a16="http://schemas.microsoft.com/office/drawing/2014/main" id="{5AB59842-4FB0-76BC-FC78-A71E1A36C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4" name="Graphic 33" descr="Worm outline">
                <a:extLst>
                  <a:ext uri="{FF2B5EF4-FFF2-40B4-BE49-F238E27FC236}">
                    <a16:creationId xmlns:a16="http://schemas.microsoft.com/office/drawing/2014/main" id="{3C04F9CC-3F50-D394-068E-938C85685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CC4E55-2937-0E9A-2497-F634D5293D90}"/>
                </a:ext>
              </a:extLst>
            </p:cNvPr>
            <p:cNvGrpSpPr/>
            <p:nvPr/>
          </p:nvGrpSpPr>
          <p:grpSpPr>
            <a:xfrm>
              <a:off x="6365562" y="4793037"/>
              <a:ext cx="760859" cy="585329"/>
              <a:chOff x="5711534" y="4460338"/>
              <a:chExt cx="760859" cy="585329"/>
            </a:xfrm>
          </p:grpSpPr>
          <p:pic>
            <p:nvPicPr>
              <p:cNvPr id="36" name="Graphic 35" descr="Worm with solid fill">
                <a:extLst>
                  <a:ext uri="{FF2B5EF4-FFF2-40B4-BE49-F238E27FC236}">
                    <a16:creationId xmlns:a16="http://schemas.microsoft.com/office/drawing/2014/main" id="{DED65D4A-0316-2DE3-D0E7-B6BECC3C3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7" name="Graphic 36" descr="Worm outline">
                <a:extLst>
                  <a:ext uri="{FF2B5EF4-FFF2-40B4-BE49-F238E27FC236}">
                    <a16:creationId xmlns:a16="http://schemas.microsoft.com/office/drawing/2014/main" id="{589FB515-4FCA-9273-6975-39EB33D3A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8" name="Graphic 37" descr="Worm with solid fill">
                <a:extLst>
                  <a:ext uri="{FF2B5EF4-FFF2-40B4-BE49-F238E27FC236}">
                    <a16:creationId xmlns:a16="http://schemas.microsoft.com/office/drawing/2014/main" id="{DAB9DD3F-1A80-E6CA-C299-8041C2D7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39" name="Graphic 38" descr="Worm outline">
                <a:extLst>
                  <a:ext uri="{FF2B5EF4-FFF2-40B4-BE49-F238E27FC236}">
                    <a16:creationId xmlns:a16="http://schemas.microsoft.com/office/drawing/2014/main" id="{9DC9B52D-E435-9F2B-93A4-AC235C121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40" name="Graphic 39" descr="Worm with solid fill">
                <a:extLst>
                  <a:ext uri="{FF2B5EF4-FFF2-40B4-BE49-F238E27FC236}">
                    <a16:creationId xmlns:a16="http://schemas.microsoft.com/office/drawing/2014/main" id="{8EB5987C-2B52-CF6F-1C1F-19FA9356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41" name="Graphic 40" descr="Worm outline">
                <a:extLst>
                  <a:ext uri="{FF2B5EF4-FFF2-40B4-BE49-F238E27FC236}">
                    <a16:creationId xmlns:a16="http://schemas.microsoft.com/office/drawing/2014/main" id="{0220AAC2-D84F-9BB7-493D-69EBFE955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85E360B-E94D-7CAB-5F25-3C8E6D78179D}"/>
                </a:ext>
              </a:extLst>
            </p:cNvPr>
            <p:cNvGrpSpPr/>
            <p:nvPr/>
          </p:nvGrpSpPr>
          <p:grpSpPr>
            <a:xfrm>
              <a:off x="5795429" y="4943863"/>
              <a:ext cx="760859" cy="585329"/>
              <a:chOff x="5711534" y="4460338"/>
              <a:chExt cx="760859" cy="585329"/>
            </a:xfrm>
          </p:grpSpPr>
          <p:pic>
            <p:nvPicPr>
              <p:cNvPr id="43" name="Graphic 42" descr="Worm with solid fill">
                <a:extLst>
                  <a:ext uri="{FF2B5EF4-FFF2-40B4-BE49-F238E27FC236}">
                    <a16:creationId xmlns:a16="http://schemas.microsoft.com/office/drawing/2014/main" id="{3F80CCCA-6212-24FF-BDA5-CEB00F683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44" name="Graphic 43" descr="Worm outline">
                <a:extLst>
                  <a:ext uri="{FF2B5EF4-FFF2-40B4-BE49-F238E27FC236}">
                    <a16:creationId xmlns:a16="http://schemas.microsoft.com/office/drawing/2014/main" id="{123EAE13-4104-100C-082F-5BCD42445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45" name="Graphic 44" descr="Worm with solid fill">
                <a:extLst>
                  <a:ext uri="{FF2B5EF4-FFF2-40B4-BE49-F238E27FC236}">
                    <a16:creationId xmlns:a16="http://schemas.microsoft.com/office/drawing/2014/main" id="{47F9F5C5-6257-3D52-B9FA-89EBD465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46" name="Graphic 45" descr="Worm outline">
                <a:extLst>
                  <a:ext uri="{FF2B5EF4-FFF2-40B4-BE49-F238E27FC236}">
                    <a16:creationId xmlns:a16="http://schemas.microsoft.com/office/drawing/2014/main" id="{64CFBAED-70D8-0ACF-ABC1-CF3E7BAA1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47" name="Graphic 46" descr="Worm with solid fill">
                <a:extLst>
                  <a:ext uri="{FF2B5EF4-FFF2-40B4-BE49-F238E27FC236}">
                    <a16:creationId xmlns:a16="http://schemas.microsoft.com/office/drawing/2014/main" id="{02354442-EAD7-4544-8CA5-2491A2657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48" name="Graphic 47" descr="Worm outline">
                <a:extLst>
                  <a:ext uri="{FF2B5EF4-FFF2-40B4-BE49-F238E27FC236}">
                    <a16:creationId xmlns:a16="http://schemas.microsoft.com/office/drawing/2014/main" id="{6333C530-A254-CFB1-D371-FDAE16CF1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4D9DF9E-03D9-26CF-C5BD-FF734DFEDD9B}"/>
                </a:ext>
              </a:extLst>
            </p:cNvPr>
            <p:cNvGrpSpPr/>
            <p:nvPr/>
          </p:nvGrpSpPr>
          <p:grpSpPr>
            <a:xfrm>
              <a:off x="6354061" y="5069973"/>
              <a:ext cx="760859" cy="585329"/>
              <a:chOff x="5711534" y="4460338"/>
              <a:chExt cx="760859" cy="585329"/>
            </a:xfrm>
          </p:grpSpPr>
          <p:pic>
            <p:nvPicPr>
              <p:cNvPr id="50" name="Graphic 49" descr="Worm with solid fill">
                <a:extLst>
                  <a:ext uri="{FF2B5EF4-FFF2-40B4-BE49-F238E27FC236}">
                    <a16:creationId xmlns:a16="http://schemas.microsoft.com/office/drawing/2014/main" id="{AD47A1E9-0014-4DDF-156F-23FBE3210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51" name="Graphic 50" descr="Worm outline">
                <a:extLst>
                  <a:ext uri="{FF2B5EF4-FFF2-40B4-BE49-F238E27FC236}">
                    <a16:creationId xmlns:a16="http://schemas.microsoft.com/office/drawing/2014/main" id="{8B0491B9-B617-B1FF-E0DA-DF6351A4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52" name="Graphic 51" descr="Worm with solid fill">
                <a:extLst>
                  <a:ext uri="{FF2B5EF4-FFF2-40B4-BE49-F238E27FC236}">
                    <a16:creationId xmlns:a16="http://schemas.microsoft.com/office/drawing/2014/main" id="{AA78596E-DD82-7FCF-D3D4-736EAC749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53" name="Graphic 52" descr="Worm outline">
                <a:extLst>
                  <a:ext uri="{FF2B5EF4-FFF2-40B4-BE49-F238E27FC236}">
                    <a16:creationId xmlns:a16="http://schemas.microsoft.com/office/drawing/2014/main" id="{44B9BDC2-E695-AE29-C61B-E64A4E467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54" name="Graphic 53" descr="Worm with solid fill">
                <a:extLst>
                  <a:ext uri="{FF2B5EF4-FFF2-40B4-BE49-F238E27FC236}">
                    <a16:creationId xmlns:a16="http://schemas.microsoft.com/office/drawing/2014/main" id="{CFEB1CD1-9501-A496-FE9D-4D8CD1B48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55" name="Graphic 54" descr="Worm outline">
                <a:extLst>
                  <a:ext uri="{FF2B5EF4-FFF2-40B4-BE49-F238E27FC236}">
                    <a16:creationId xmlns:a16="http://schemas.microsoft.com/office/drawing/2014/main" id="{7D174BF0-B5A6-10A6-23E6-CA4B0EC84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9182090-936B-0F5C-E6C3-8F90FA7A80D7}"/>
                </a:ext>
              </a:extLst>
            </p:cNvPr>
            <p:cNvGrpSpPr/>
            <p:nvPr/>
          </p:nvGrpSpPr>
          <p:grpSpPr>
            <a:xfrm>
              <a:off x="5795428" y="5132805"/>
              <a:ext cx="760859" cy="585329"/>
              <a:chOff x="5711534" y="4460338"/>
              <a:chExt cx="760859" cy="585329"/>
            </a:xfrm>
          </p:grpSpPr>
          <p:pic>
            <p:nvPicPr>
              <p:cNvPr id="57" name="Graphic 56" descr="Worm with solid fill">
                <a:extLst>
                  <a:ext uri="{FF2B5EF4-FFF2-40B4-BE49-F238E27FC236}">
                    <a16:creationId xmlns:a16="http://schemas.microsoft.com/office/drawing/2014/main" id="{510A016D-E704-77D9-1E73-FF2167C5D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58" name="Graphic 57" descr="Worm outline">
                <a:extLst>
                  <a:ext uri="{FF2B5EF4-FFF2-40B4-BE49-F238E27FC236}">
                    <a16:creationId xmlns:a16="http://schemas.microsoft.com/office/drawing/2014/main" id="{CD95794B-868B-7DBB-74A0-66BEF86D9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59" name="Graphic 58" descr="Worm with solid fill">
                <a:extLst>
                  <a:ext uri="{FF2B5EF4-FFF2-40B4-BE49-F238E27FC236}">
                    <a16:creationId xmlns:a16="http://schemas.microsoft.com/office/drawing/2014/main" id="{6E97D645-0500-092B-D99D-79EC10981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0" name="Graphic 59" descr="Worm outline">
                <a:extLst>
                  <a:ext uri="{FF2B5EF4-FFF2-40B4-BE49-F238E27FC236}">
                    <a16:creationId xmlns:a16="http://schemas.microsoft.com/office/drawing/2014/main" id="{47E83B70-2ACA-1090-C1B3-4393A3A8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1" name="Graphic 60" descr="Worm with solid fill">
                <a:extLst>
                  <a:ext uri="{FF2B5EF4-FFF2-40B4-BE49-F238E27FC236}">
                    <a16:creationId xmlns:a16="http://schemas.microsoft.com/office/drawing/2014/main" id="{E7977001-B7E5-1F96-65E9-D572EDAA0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2" name="Graphic 61" descr="Worm outline">
                <a:extLst>
                  <a:ext uri="{FF2B5EF4-FFF2-40B4-BE49-F238E27FC236}">
                    <a16:creationId xmlns:a16="http://schemas.microsoft.com/office/drawing/2014/main" id="{750EB5AA-7FFA-2497-A0CA-4457D2C18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2DAB30-83A4-21D4-66B0-AAC910AC1FA7}"/>
                </a:ext>
              </a:extLst>
            </p:cNvPr>
            <p:cNvGrpSpPr/>
            <p:nvPr/>
          </p:nvGrpSpPr>
          <p:grpSpPr>
            <a:xfrm>
              <a:off x="6354061" y="5223228"/>
              <a:ext cx="760859" cy="585329"/>
              <a:chOff x="5711534" y="4460338"/>
              <a:chExt cx="760859" cy="585329"/>
            </a:xfrm>
          </p:grpSpPr>
          <p:pic>
            <p:nvPicPr>
              <p:cNvPr id="64" name="Graphic 63" descr="Worm with solid fill">
                <a:extLst>
                  <a:ext uri="{FF2B5EF4-FFF2-40B4-BE49-F238E27FC236}">
                    <a16:creationId xmlns:a16="http://schemas.microsoft.com/office/drawing/2014/main" id="{7F397368-09D4-E449-E3FB-6B6B9F13D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3036" y="4663825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5" name="Graphic 64" descr="Worm outline">
                <a:extLst>
                  <a:ext uri="{FF2B5EF4-FFF2-40B4-BE49-F238E27FC236}">
                    <a16:creationId xmlns:a16="http://schemas.microsoft.com/office/drawing/2014/main" id="{D1748291-0D36-338F-5EBE-5EE0BC3927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11534" y="4515426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6" name="Graphic 65" descr="Worm with solid fill">
                <a:extLst>
                  <a:ext uri="{FF2B5EF4-FFF2-40B4-BE49-F238E27FC236}">
                    <a16:creationId xmlns:a16="http://schemas.microsoft.com/office/drawing/2014/main" id="{47CC3BE5-1727-615B-D28E-518124745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1908" y="4528727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7" name="Graphic 66" descr="Worm outline">
                <a:extLst>
                  <a:ext uri="{FF2B5EF4-FFF2-40B4-BE49-F238E27FC236}">
                    <a16:creationId xmlns:a16="http://schemas.microsoft.com/office/drawing/2014/main" id="{FD1A6116-4686-366F-5412-7ED692487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1907" y="4668523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8" name="Graphic 67" descr="Worm with solid fill">
                <a:extLst>
                  <a:ext uri="{FF2B5EF4-FFF2-40B4-BE49-F238E27FC236}">
                    <a16:creationId xmlns:a16="http://schemas.microsoft.com/office/drawing/2014/main" id="{108465FD-35C6-75B4-D76C-B00C077E0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1533" y="4460338"/>
                <a:ext cx="360485" cy="360485"/>
              </a:xfrm>
              <a:prstGeom prst="rect">
                <a:avLst/>
              </a:prstGeom>
            </p:spPr>
          </p:pic>
          <p:pic>
            <p:nvPicPr>
              <p:cNvPr id="69" name="Graphic 68" descr="Worm outline">
                <a:extLst>
                  <a:ext uri="{FF2B5EF4-FFF2-40B4-BE49-F238E27FC236}">
                    <a16:creationId xmlns:a16="http://schemas.microsoft.com/office/drawing/2014/main" id="{8560EFD8-3566-9D1C-A41F-76DEB483E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40537" y="4685182"/>
                <a:ext cx="360485" cy="360485"/>
              </a:xfrm>
              <a:prstGeom prst="rect">
                <a:avLst/>
              </a:prstGeom>
            </p:spPr>
          </p:pic>
        </p:grpSp>
        <p:pic>
          <p:nvPicPr>
            <p:cNvPr id="71" name="Graphic 70" descr="Worm with solid fill">
              <a:extLst>
                <a:ext uri="{FF2B5EF4-FFF2-40B4-BE49-F238E27FC236}">
                  <a16:creationId xmlns:a16="http://schemas.microsoft.com/office/drawing/2014/main" id="{34DA3177-3432-FECB-AEC4-D09C25CC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4066" y="5037640"/>
              <a:ext cx="360485" cy="360485"/>
            </a:xfrm>
            <a:prstGeom prst="rect">
              <a:avLst/>
            </a:prstGeom>
          </p:spPr>
        </p:pic>
        <p:pic>
          <p:nvPicPr>
            <p:cNvPr id="72" name="Graphic 71" descr="Worm outline">
              <a:extLst>
                <a:ext uri="{FF2B5EF4-FFF2-40B4-BE49-F238E27FC236}">
                  <a16:creationId xmlns:a16="http://schemas.microsoft.com/office/drawing/2014/main" id="{F6754335-07D8-7CC1-8C4E-81AA5C60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07993" y="4647974"/>
              <a:ext cx="360485" cy="360485"/>
            </a:xfrm>
            <a:prstGeom prst="rect">
              <a:avLst/>
            </a:prstGeom>
          </p:spPr>
        </p:pic>
        <p:pic>
          <p:nvPicPr>
            <p:cNvPr id="73" name="Graphic 72" descr="Worm with solid fill">
              <a:extLst>
                <a:ext uri="{FF2B5EF4-FFF2-40B4-BE49-F238E27FC236}">
                  <a16:creationId xmlns:a16="http://schemas.microsoft.com/office/drawing/2014/main" id="{4AEEAA9A-A34E-8F74-3BDD-328A82267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05548" y="4754009"/>
              <a:ext cx="360485" cy="360485"/>
            </a:xfrm>
            <a:prstGeom prst="rect">
              <a:avLst/>
            </a:prstGeom>
          </p:spPr>
        </p:pic>
        <p:pic>
          <p:nvPicPr>
            <p:cNvPr id="74" name="Graphic 73" descr="Worm outline">
              <a:extLst>
                <a:ext uri="{FF2B5EF4-FFF2-40B4-BE49-F238E27FC236}">
                  <a16:creationId xmlns:a16="http://schemas.microsoft.com/office/drawing/2014/main" id="{8D73231C-89A9-4B05-9CF0-7F84E2991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83075" y="5044600"/>
              <a:ext cx="360485" cy="360485"/>
            </a:xfrm>
            <a:prstGeom prst="rect">
              <a:avLst/>
            </a:prstGeom>
          </p:spPr>
        </p:pic>
        <p:pic>
          <p:nvPicPr>
            <p:cNvPr id="75" name="Graphic 74" descr="Worm with solid fill">
              <a:extLst>
                <a:ext uri="{FF2B5EF4-FFF2-40B4-BE49-F238E27FC236}">
                  <a16:creationId xmlns:a16="http://schemas.microsoft.com/office/drawing/2014/main" id="{915F89E1-851F-21F5-43EA-93E07A0C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27381" y="4860097"/>
              <a:ext cx="360485" cy="360485"/>
            </a:xfrm>
            <a:prstGeom prst="rect">
              <a:avLst/>
            </a:prstGeom>
          </p:spPr>
        </p:pic>
        <p:pic>
          <p:nvPicPr>
            <p:cNvPr id="76" name="Graphic 75" descr="Worm outline">
              <a:extLst>
                <a:ext uri="{FF2B5EF4-FFF2-40B4-BE49-F238E27FC236}">
                  <a16:creationId xmlns:a16="http://schemas.microsoft.com/office/drawing/2014/main" id="{1AF45BC3-CABA-BFE6-7368-328CAF31D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87968" y="5285669"/>
              <a:ext cx="360485" cy="360485"/>
            </a:xfrm>
            <a:prstGeom prst="rect">
              <a:avLst/>
            </a:prstGeom>
          </p:spPr>
        </p:pic>
      </p:grpSp>
      <p:sp>
        <p:nvSpPr>
          <p:cNvPr id="77" name="Content Placeholder 1">
            <a:extLst>
              <a:ext uri="{FF2B5EF4-FFF2-40B4-BE49-F238E27FC236}">
                <a16:creationId xmlns:a16="http://schemas.microsoft.com/office/drawing/2014/main" id="{647B9ABA-58D1-DCA1-7A19-4F953605F7EC}"/>
              </a:ext>
            </a:extLst>
          </p:cNvPr>
          <p:cNvSpPr txBox="1">
            <a:spLocks/>
          </p:cNvSpPr>
          <p:nvPr/>
        </p:nvSpPr>
        <p:spPr>
          <a:xfrm>
            <a:off x="8787917" y="3527396"/>
            <a:ext cx="2653463" cy="505320"/>
          </a:xfrm>
          <a:prstGeom prst="rect">
            <a:avLst/>
          </a:prstGeom>
        </p:spPr>
        <p:txBody>
          <a:bodyPr numCol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>
                <a:solidFill>
                  <a:schemeClr val="accent2">
                    <a:lumMod val="75000"/>
                  </a:schemeClr>
                </a:solidFill>
              </a:rPr>
              <a:t>Inoculum</a:t>
            </a:r>
          </a:p>
        </p:txBody>
      </p:sp>
      <p:sp>
        <p:nvSpPr>
          <p:cNvPr id="78" name="Content Placeholder 1">
            <a:extLst>
              <a:ext uri="{FF2B5EF4-FFF2-40B4-BE49-F238E27FC236}">
                <a16:creationId xmlns:a16="http://schemas.microsoft.com/office/drawing/2014/main" id="{9872D520-2D15-2FA0-12D0-80BE49B36773}"/>
              </a:ext>
            </a:extLst>
          </p:cNvPr>
          <p:cNvSpPr txBox="1">
            <a:spLocks/>
          </p:cNvSpPr>
          <p:nvPr/>
        </p:nvSpPr>
        <p:spPr>
          <a:xfrm>
            <a:off x="3593955" y="5866260"/>
            <a:ext cx="3520964" cy="752387"/>
          </a:xfrm>
          <a:prstGeom prst="rect">
            <a:avLst/>
          </a:prstGeom>
        </p:spPr>
        <p:txBody>
          <a:bodyPr numCol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>
                <a:solidFill>
                  <a:srgbClr val="00B050"/>
                </a:solidFill>
              </a:rPr>
              <a:t>Setup in the year prior to the experiment</a:t>
            </a:r>
          </a:p>
        </p:txBody>
      </p:sp>
      <p:sp>
        <p:nvSpPr>
          <p:cNvPr id="79" name="Content Placeholder 1">
            <a:extLst>
              <a:ext uri="{FF2B5EF4-FFF2-40B4-BE49-F238E27FC236}">
                <a16:creationId xmlns:a16="http://schemas.microsoft.com/office/drawing/2014/main" id="{47F811EE-C5D6-1357-344E-EA143075CC41}"/>
              </a:ext>
            </a:extLst>
          </p:cNvPr>
          <p:cNvSpPr txBox="1">
            <a:spLocks/>
          </p:cNvSpPr>
          <p:nvPr/>
        </p:nvSpPr>
        <p:spPr>
          <a:xfrm>
            <a:off x="8354166" y="5869187"/>
            <a:ext cx="3520964" cy="752387"/>
          </a:xfrm>
          <a:prstGeom prst="rect">
            <a:avLst/>
          </a:prstGeom>
        </p:spPr>
        <p:txBody>
          <a:bodyPr numCol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>
                <a:solidFill>
                  <a:schemeClr val="accent2">
                    <a:lumMod val="75000"/>
                  </a:schemeClr>
                </a:solidFill>
              </a:rPr>
              <a:t>Set up at the beginning of the experiment</a:t>
            </a:r>
          </a:p>
        </p:txBody>
      </p:sp>
      <p:pic>
        <p:nvPicPr>
          <p:cNvPr id="80" name="Graphic 79" descr="Needle with solid fill">
            <a:extLst>
              <a:ext uri="{FF2B5EF4-FFF2-40B4-BE49-F238E27FC236}">
                <a16:creationId xmlns:a16="http://schemas.microsoft.com/office/drawing/2014/main" id="{1FF3AFDC-FD44-9085-EE26-A50ED3FAB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4648" y="4216069"/>
            <a:ext cx="914400" cy="9144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216FD47-EEDB-688A-024D-91E9EE061C16}"/>
              </a:ext>
            </a:extLst>
          </p:cNvPr>
          <p:cNvSpPr/>
          <p:nvPr/>
        </p:nvSpPr>
        <p:spPr>
          <a:xfrm rot="2703667">
            <a:off x="10563016" y="4462280"/>
            <a:ext cx="116330" cy="3196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BAA369BA-CA72-DD33-7F5D-BC3D3CA26A22}"/>
              </a:ext>
            </a:extLst>
          </p:cNvPr>
          <p:cNvSpPr/>
          <p:nvPr/>
        </p:nvSpPr>
        <p:spPr>
          <a:xfrm>
            <a:off x="7114919" y="5961381"/>
            <a:ext cx="1239247" cy="5806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5" grpId="0"/>
      <p:bldP spid="77" grpId="0"/>
      <p:bldP spid="78" grpId="0"/>
      <p:bldP spid="79" grpId="0"/>
      <p:bldP spid="81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0F54E-726B-991C-C51E-12F08C16B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5A80"/>
          </a:solidFill>
          <a:ln>
            <a:solidFill>
              <a:srgbClr val="2A5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687283-95D5-5BCB-61FF-EE7608C9E44E}"/>
              </a:ext>
            </a:extLst>
          </p:cNvPr>
          <p:cNvSpPr/>
          <p:nvPr/>
        </p:nvSpPr>
        <p:spPr>
          <a:xfrm>
            <a:off x="980661" y="27124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Learn the rules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256C93-C535-6902-7DED-3B8E2B0CD0BC}"/>
              </a:ext>
            </a:extLst>
          </p:cNvPr>
          <p:cNvSpPr/>
          <p:nvPr/>
        </p:nvSpPr>
        <p:spPr>
          <a:xfrm>
            <a:off x="980661" y="38935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Prep our strategy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5E883-3E30-55FD-B999-E56458875D30}"/>
              </a:ext>
            </a:extLst>
          </p:cNvPr>
          <p:cNvSpPr/>
          <p:nvPr/>
        </p:nvSpPr>
        <p:spPr>
          <a:xfrm>
            <a:off x="980661" y="50746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Real-world puzzling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DD34EF-7094-1849-01FA-13E34445EAC3}"/>
              </a:ext>
            </a:extLst>
          </p:cNvPr>
          <p:cNvSpPr txBox="1">
            <a:spLocks/>
          </p:cNvSpPr>
          <p:nvPr/>
        </p:nvSpPr>
        <p:spPr>
          <a:xfrm>
            <a:off x="6149008" y="2765806"/>
            <a:ext cx="4703197" cy="73939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indent="0" algn="ctr" defTabSz="457200">
              <a:spcBef>
                <a:spcPct val="2000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 defTabSz="45720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>
                <a:sym typeface="Wingdings" panose="05000000000000000000" pitchFamily="2" charset="2"/>
              </a:rPr>
              <a:t>What kind of puzzle are we dealing with?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3D7D1-D609-050E-53A9-24032BCE20B0}"/>
              </a:ext>
            </a:extLst>
          </p:cNvPr>
          <p:cNvSpPr txBox="1">
            <a:spLocks/>
          </p:cNvSpPr>
          <p:nvPr/>
        </p:nvSpPr>
        <p:spPr>
          <a:xfrm>
            <a:off x="6149008" y="5121321"/>
            <a:ext cx="4703197" cy="75276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How does it play out in practice?</a:t>
            </a:r>
            <a:endParaRPr lang="en-AU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AD7A72C-4937-EE4C-1886-B34ADE6FBEE8}"/>
              </a:ext>
            </a:extLst>
          </p:cNvPr>
          <p:cNvSpPr txBox="1">
            <a:spLocks/>
          </p:cNvSpPr>
          <p:nvPr/>
        </p:nvSpPr>
        <p:spPr>
          <a:xfrm>
            <a:off x="6149008" y="3940221"/>
            <a:ext cx="5326712" cy="7527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What statistical techniques can we use to help solve the puzzle?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9586F2-6F09-3253-BFD3-95796360E3BD}"/>
              </a:ext>
            </a:extLst>
          </p:cNvPr>
          <p:cNvSpPr txBox="1">
            <a:spLocks/>
          </p:cNvSpPr>
          <p:nvPr/>
        </p:nvSpPr>
        <p:spPr>
          <a:xfrm>
            <a:off x="980661" y="1557793"/>
            <a:ext cx="10336695" cy="647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3200" b="1" dirty="0"/>
              <a:t>Solving this experimental design puzzle!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02018-E21B-A305-6B81-4AFA35932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3" y="49798"/>
            <a:ext cx="754230" cy="94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2961DA-57F7-3031-C23B-45DBA600855A}"/>
              </a:ext>
            </a:extLst>
          </p:cNvPr>
          <p:cNvSpPr/>
          <p:nvPr/>
        </p:nvSpPr>
        <p:spPr>
          <a:xfrm>
            <a:off x="548308" y="4911897"/>
            <a:ext cx="8785860" cy="1317325"/>
          </a:xfrm>
          <a:prstGeom prst="rect">
            <a:avLst/>
          </a:prstGeom>
          <a:solidFill>
            <a:srgbClr val="2A5A8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0203E-1C64-8581-40C9-42B69FB4C31E}"/>
              </a:ext>
            </a:extLst>
          </p:cNvPr>
          <p:cNvSpPr/>
          <p:nvPr/>
        </p:nvSpPr>
        <p:spPr>
          <a:xfrm>
            <a:off x="9319260" y="5341366"/>
            <a:ext cx="1247140" cy="345562"/>
          </a:xfrm>
          <a:prstGeom prst="rect">
            <a:avLst/>
          </a:prstGeom>
          <a:solidFill>
            <a:srgbClr val="2A5A8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907A2-8607-DFDD-89B0-A001C50E3957}"/>
              </a:ext>
            </a:extLst>
          </p:cNvPr>
          <p:cNvSpPr/>
          <p:nvPr/>
        </p:nvSpPr>
        <p:spPr>
          <a:xfrm>
            <a:off x="716279" y="2327910"/>
            <a:ext cx="9385663" cy="1303828"/>
          </a:xfrm>
          <a:prstGeom prst="rect">
            <a:avLst/>
          </a:prstGeom>
          <a:solidFill>
            <a:srgbClr val="2A5A8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73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FAE8C2-BF22-91FD-6EDA-742D460A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Normally our experimental units are assumed to be uniform…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this case, randomisation acts as an “insurance policy” against variation in our experimental units that we don’t know about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r">
              <a:buNone/>
            </a:pPr>
            <a:r>
              <a:rPr lang="en-AU" dirty="0"/>
              <a:t>…but what if we did know something that differentiated our experimental units?</a:t>
            </a:r>
          </a:p>
          <a:p>
            <a:pPr marL="0" indent="0" algn="r">
              <a:buNone/>
            </a:pPr>
            <a:r>
              <a:rPr lang="en-AU" dirty="0"/>
              <a:t>Perhaps </a:t>
            </a:r>
            <a:r>
              <a:rPr lang="en-AU" dirty="0">
                <a:solidFill>
                  <a:srgbClr val="0070C0"/>
                </a:solidFill>
              </a:rPr>
              <a:t>measured nematode pressures</a:t>
            </a:r>
            <a:r>
              <a:rPr lang="en-AU" dirty="0"/>
              <a:t>?</a:t>
            </a:r>
          </a:p>
          <a:p>
            <a:pPr marL="0" indent="0" algn="r">
              <a:buNone/>
            </a:pPr>
            <a:r>
              <a:rPr lang="en-AU" dirty="0"/>
              <a:t>What could we do about this?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B66CFD-A2A0-733E-C3EE-DC309D89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 our strategy: statistical techniques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D508AF-04AF-298C-1E2B-6D6F46A3F803}"/>
              </a:ext>
            </a:extLst>
          </p:cNvPr>
          <p:cNvGrpSpPr/>
          <p:nvPr/>
        </p:nvGrpSpPr>
        <p:grpSpPr>
          <a:xfrm>
            <a:off x="2706323" y="3435818"/>
            <a:ext cx="6779354" cy="439729"/>
            <a:chOff x="4363308" y="3490248"/>
            <a:chExt cx="6779354" cy="4397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C0E43E-6B5C-846F-0091-525394C88D41}"/>
                </a:ext>
              </a:extLst>
            </p:cNvPr>
            <p:cNvSpPr/>
            <p:nvPr/>
          </p:nvSpPr>
          <p:spPr>
            <a:xfrm>
              <a:off x="4363308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69C5A1-C1E4-52F5-0B7A-09538E72640A}"/>
                </a:ext>
              </a:extLst>
            </p:cNvPr>
            <p:cNvSpPr/>
            <p:nvPr/>
          </p:nvSpPr>
          <p:spPr>
            <a:xfrm>
              <a:off x="4933671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128FFD-75B7-D190-7ED6-1B50982710EF}"/>
                </a:ext>
              </a:extLst>
            </p:cNvPr>
            <p:cNvSpPr/>
            <p:nvPr/>
          </p:nvSpPr>
          <p:spPr>
            <a:xfrm>
              <a:off x="5504034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5EAE60-8E7D-BB76-C07A-A3111D7C6761}"/>
                </a:ext>
              </a:extLst>
            </p:cNvPr>
            <p:cNvSpPr/>
            <p:nvPr/>
          </p:nvSpPr>
          <p:spPr>
            <a:xfrm>
              <a:off x="6074397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F04EF4-7C37-C5BD-77AC-03E87C322228}"/>
                </a:ext>
              </a:extLst>
            </p:cNvPr>
            <p:cNvSpPr/>
            <p:nvPr/>
          </p:nvSpPr>
          <p:spPr>
            <a:xfrm>
              <a:off x="6667886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4AEAFD-2620-BA76-43DD-B2FD0817E04E}"/>
                </a:ext>
              </a:extLst>
            </p:cNvPr>
            <p:cNvSpPr/>
            <p:nvPr/>
          </p:nvSpPr>
          <p:spPr>
            <a:xfrm>
              <a:off x="7238249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1FEB2F-65B0-4415-2CCC-9DB4A36BC257}"/>
                </a:ext>
              </a:extLst>
            </p:cNvPr>
            <p:cNvSpPr/>
            <p:nvPr/>
          </p:nvSpPr>
          <p:spPr>
            <a:xfrm>
              <a:off x="7802927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7BF836-9387-6DEF-8155-D73BC31CFD1B}"/>
                </a:ext>
              </a:extLst>
            </p:cNvPr>
            <p:cNvSpPr/>
            <p:nvPr/>
          </p:nvSpPr>
          <p:spPr>
            <a:xfrm>
              <a:off x="8373290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6B0A6-CF04-C9C3-DD33-58CC3E53E5D1}"/>
                </a:ext>
              </a:extLst>
            </p:cNvPr>
            <p:cNvSpPr/>
            <p:nvPr/>
          </p:nvSpPr>
          <p:spPr>
            <a:xfrm>
              <a:off x="8943653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73458E-798B-3BDD-3E9C-23A8C21C0B6E}"/>
                </a:ext>
              </a:extLst>
            </p:cNvPr>
            <p:cNvSpPr/>
            <p:nvPr/>
          </p:nvSpPr>
          <p:spPr>
            <a:xfrm>
              <a:off x="9514016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096ABF-F1D2-788E-7BB8-D62DA4A6B283}"/>
                </a:ext>
              </a:extLst>
            </p:cNvPr>
            <p:cNvSpPr/>
            <p:nvPr/>
          </p:nvSpPr>
          <p:spPr>
            <a:xfrm>
              <a:off x="10107505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134B2-1FD4-0D72-E7D2-543C350CE156}"/>
                </a:ext>
              </a:extLst>
            </p:cNvPr>
            <p:cNvSpPr/>
            <p:nvPr/>
          </p:nvSpPr>
          <p:spPr>
            <a:xfrm>
              <a:off x="10677868" y="3490248"/>
              <a:ext cx="464794" cy="4397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717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BA345C-E9EA-D244-3D7B-E58F91EFD94F}"/>
              </a:ext>
            </a:extLst>
          </p:cNvPr>
          <p:cNvSpPr/>
          <p:nvPr/>
        </p:nvSpPr>
        <p:spPr>
          <a:xfrm>
            <a:off x="0" y="6231835"/>
            <a:ext cx="12192000" cy="62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F2232-39C2-731F-8E2E-2C1FEC87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0" y="4234069"/>
            <a:ext cx="7946571" cy="2591273"/>
          </a:xfrm>
          <a:prstGeom prst="rect">
            <a:avLst/>
          </a:prstGeom>
          <a:ln w="38100">
            <a:solidFill>
              <a:srgbClr val="FFCC99"/>
            </a:solidFill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F7C6A-5472-CDC0-179F-C08A3C49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633"/>
            <a:ext cx="10515600" cy="517433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Introducing…</a:t>
            </a:r>
          </a:p>
          <a:p>
            <a:pPr marL="0" indent="0" algn="ctr">
              <a:buNone/>
            </a:pPr>
            <a:r>
              <a:rPr lang="en-AU" sz="4800" b="1" dirty="0">
                <a:ln w="22225">
                  <a:solidFill>
                    <a:srgbClr val="CC00CC"/>
                  </a:solidFill>
                  <a:prstDash val="solid"/>
                </a:ln>
                <a:solidFill>
                  <a:srgbClr val="FF66FF"/>
                </a:solidFill>
              </a:rPr>
              <a:t>Conditioned randomisation!</a:t>
            </a:r>
            <a:endParaRPr lang="en-AU" sz="500" dirty="0"/>
          </a:p>
          <a:p>
            <a:r>
              <a:rPr lang="en-AU" sz="2400" dirty="0"/>
              <a:t>Statistical technique for experimental design</a:t>
            </a:r>
          </a:p>
          <a:p>
            <a:pPr marL="0" indent="0">
              <a:buNone/>
            </a:pPr>
            <a:r>
              <a:rPr lang="en-AU" sz="800" dirty="0"/>
              <a:t> </a:t>
            </a:r>
            <a:endParaRPr lang="en-AU" sz="2400" dirty="0"/>
          </a:p>
          <a:p>
            <a:r>
              <a:rPr lang="en-AU" sz="2400" dirty="0"/>
              <a:t>Tailor the randomisation of our treatment allocations to a condition that we know is affecting our experimental units</a:t>
            </a:r>
          </a:p>
          <a:p>
            <a:pPr marL="0" indent="0">
              <a:buNone/>
            </a:pPr>
            <a:r>
              <a:rPr lang="en-AU" sz="800" dirty="0"/>
              <a:t> </a:t>
            </a:r>
            <a:endParaRPr lang="en-AU" sz="2400" dirty="0"/>
          </a:p>
          <a:p>
            <a:r>
              <a:rPr lang="en-AU" sz="2400" dirty="0"/>
              <a:t>Still respect other sources of variability, and other blocking structures</a:t>
            </a:r>
          </a:p>
          <a:p>
            <a:pPr marL="0" indent="0">
              <a:buNone/>
            </a:pPr>
            <a:r>
              <a:rPr lang="en-AU" sz="800" dirty="0"/>
              <a:t> </a:t>
            </a:r>
          </a:p>
          <a:p>
            <a:r>
              <a:rPr lang="en-AU" sz="2400" dirty="0"/>
              <a:t>First published in the </a:t>
            </a:r>
            <a:br>
              <a:rPr lang="en-AU" sz="2400" dirty="0"/>
            </a:br>
            <a:r>
              <a:rPr lang="en-AU" sz="2400" dirty="0"/>
              <a:t>context of nematodes </a:t>
            </a:r>
            <a:br>
              <a:rPr lang="en-AU" sz="2400" dirty="0"/>
            </a:br>
            <a:r>
              <a:rPr lang="en-AU" sz="2400" dirty="0"/>
              <a:t>by Reeves et al. </a:t>
            </a:r>
            <a:br>
              <a:rPr lang="en-AU" sz="2400" dirty="0"/>
            </a:br>
            <a:r>
              <a:rPr lang="en-AU" sz="2400" dirty="0"/>
              <a:t>in 2020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1CF99E-4161-721F-E6A4-0ADED337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 our strategy: statistical techniques</a:t>
            </a:r>
          </a:p>
        </p:txBody>
      </p:sp>
    </p:spTree>
    <p:extLst>
      <p:ext uri="{BB962C8B-B14F-4D97-AF65-F5344CB8AC3E}">
        <p14:creationId xmlns:p14="http://schemas.microsoft.com/office/powerpoint/2010/main" val="20173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FAE8C2-BF22-91FD-6EDA-742D460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3263"/>
            <a:ext cx="10689771" cy="5364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b="1" dirty="0">
                <a:ln w="22225">
                  <a:solidFill>
                    <a:srgbClr val="CC00CC"/>
                  </a:solidFill>
                  <a:prstDash val="solid"/>
                </a:ln>
                <a:solidFill>
                  <a:srgbClr val="FF66FF"/>
                </a:solidFill>
              </a:rPr>
              <a:t>Conditioned randomisation in practice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Arrange the experimental units from lowest to highest nematode pressure</a:t>
            </a:r>
          </a:p>
          <a:p>
            <a:endParaRPr lang="en-AU" dirty="0"/>
          </a:p>
          <a:p>
            <a:r>
              <a:rPr lang="en-AU" dirty="0"/>
              <a:t>Form blocks, in this case called </a:t>
            </a:r>
            <a:r>
              <a:rPr lang="en-AU" b="1" dirty="0" err="1">
                <a:solidFill>
                  <a:srgbClr val="CC00CC"/>
                </a:solidFill>
              </a:rPr>
              <a:t>NemBlocks</a:t>
            </a:r>
            <a:r>
              <a:rPr lang="en-AU" dirty="0"/>
              <a:t> because that is what we are blocking over</a:t>
            </a:r>
          </a:p>
          <a:p>
            <a:pPr lvl="1"/>
            <a:r>
              <a:rPr lang="en-AU" dirty="0"/>
              <a:t>Number of exp. units in each </a:t>
            </a:r>
            <a:r>
              <a:rPr lang="en-AU" dirty="0" err="1"/>
              <a:t>NemBlock</a:t>
            </a:r>
            <a:r>
              <a:rPr lang="en-AU" dirty="0"/>
              <a:t> is equal to the number of treatments to be allocated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Randomly allocate your treatments within each </a:t>
            </a:r>
            <a:r>
              <a:rPr lang="en-AU" dirty="0" err="1"/>
              <a:t>NemBlock</a:t>
            </a:r>
            <a:endParaRPr lang="en-AU" dirty="0"/>
          </a:p>
          <a:p>
            <a:pPr lvl="1"/>
            <a:r>
              <a:rPr lang="en-AU" dirty="0"/>
              <a:t>And also latinise the positions of the treatments within each </a:t>
            </a:r>
            <a:r>
              <a:rPr lang="en-AU" dirty="0" err="1"/>
              <a:t>NemBlock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B66CFD-A2A0-733E-C3EE-DC309D89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 our strategy: statistical techniques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F3EBC9-BAB6-BBF1-6FE7-62047E7A0FF6}"/>
              </a:ext>
            </a:extLst>
          </p:cNvPr>
          <p:cNvGrpSpPr/>
          <p:nvPr/>
        </p:nvGrpSpPr>
        <p:grpSpPr>
          <a:xfrm>
            <a:off x="2706323" y="3871248"/>
            <a:ext cx="6779354" cy="439729"/>
            <a:chOff x="2706323" y="3871248"/>
            <a:chExt cx="6779354" cy="4397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C0E43E-6B5C-846F-0091-525394C88D41}"/>
                </a:ext>
              </a:extLst>
            </p:cNvPr>
            <p:cNvSpPr/>
            <p:nvPr/>
          </p:nvSpPr>
          <p:spPr>
            <a:xfrm>
              <a:off x="2706323" y="3871248"/>
              <a:ext cx="464794" cy="439729"/>
            </a:xfrm>
            <a:prstGeom prst="ellipse">
              <a:avLst/>
            </a:prstGeom>
            <a:solidFill>
              <a:srgbClr val="0070C0">
                <a:alpha val="4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69C5A1-C1E4-52F5-0B7A-09538E72640A}"/>
                </a:ext>
              </a:extLst>
            </p:cNvPr>
            <p:cNvSpPr/>
            <p:nvPr/>
          </p:nvSpPr>
          <p:spPr>
            <a:xfrm>
              <a:off x="3276686" y="3871248"/>
              <a:ext cx="464794" cy="439729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128FFD-75B7-D190-7ED6-1B50982710EF}"/>
                </a:ext>
              </a:extLst>
            </p:cNvPr>
            <p:cNvSpPr/>
            <p:nvPr/>
          </p:nvSpPr>
          <p:spPr>
            <a:xfrm>
              <a:off x="3847049" y="3871248"/>
              <a:ext cx="464794" cy="439729"/>
            </a:xfrm>
            <a:prstGeom prst="ellipse">
              <a:avLst/>
            </a:prstGeom>
            <a:solidFill>
              <a:srgbClr val="0070C0">
                <a:alpha val="5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5EAE60-8E7D-BB76-C07A-A3111D7C6761}"/>
                </a:ext>
              </a:extLst>
            </p:cNvPr>
            <p:cNvSpPr/>
            <p:nvPr/>
          </p:nvSpPr>
          <p:spPr>
            <a:xfrm>
              <a:off x="4417412" y="3871248"/>
              <a:ext cx="464794" cy="439729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F04EF4-7C37-C5BD-77AC-03E87C322228}"/>
                </a:ext>
              </a:extLst>
            </p:cNvPr>
            <p:cNvSpPr/>
            <p:nvPr/>
          </p:nvSpPr>
          <p:spPr>
            <a:xfrm>
              <a:off x="5010901" y="3871248"/>
              <a:ext cx="464794" cy="439729"/>
            </a:xfrm>
            <a:prstGeom prst="ellipse">
              <a:avLst/>
            </a:prstGeom>
            <a:solidFill>
              <a:srgbClr val="0070C0">
                <a:alpha val="6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4AEAFD-2620-BA76-43DD-B2FD0817E04E}"/>
                </a:ext>
              </a:extLst>
            </p:cNvPr>
            <p:cNvSpPr/>
            <p:nvPr/>
          </p:nvSpPr>
          <p:spPr>
            <a:xfrm>
              <a:off x="5581264" y="3871248"/>
              <a:ext cx="464794" cy="439729"/>
            </a:xfrm>
            <a:prstGeom prst="ellipse">
              <a:avLst/>
            </a:prstGeom>
            <a:solidFill>
              <a:srgbClr val="0070C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1FEB2F-65B0-4415-2CCC-9DB4A36BC257}"/>
                </a:ext>
              </a:extLst>
            </p:cNvPr>
            <p:cNvSpPr/>
            <p:nvPr/>
          </p:nvSpPr>
          <p:spPr>
            <a:xfrm>
              <a:off x="6145942" y="3871248"/>
              <a:ext cx="464794" cy="439729"/>
            </a:xfrm>
            <a:prstGeom prst="ellipse">
              <a:avLst/>
            </a:prstGeom>
            <a:solidFill>
              <a:srgbClr val="0070C0">
                <a:alpha val="7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7BF836-9387-6DEF-8155-D73BC31CFD1B}"/>
                </a:ext>
              </a:extLst>
            </p:cNvPr>
            <p:cNvSpPr/>
            <p:nvPr/>
          </p:nvSpPr>
          <p:spPr>
            <a:xfrm>
              <a:off x="6716305" y="3871248"/>
              <a:ext cx="464794" cy="439729"/>
            </a:xfrm>
            <a:prstGeom prst="ellipse">
              <a:avLst/>
            </a:prstGeom>
            <a:solidFill>
              <a:srgbClr val="0070C0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6B0A6-CF04-C9C3-DD33-58CC3E53E5D1}"/>
                </a:ext>
              </a:extLst>
            </p:cNvPr>
            <p:cNvSpPr/>
            <p:nvPr/>
          </p:nvSpPr>
          <p:spPr>
            <a:xfrm>
              <a:off x="7286668" y="3871248"/>
              <a:ext cx="464794" cy="439729"/>
            </a:xfrm>
            <a:prstGeom prst="ellipse">
              <a:avLst/>
            </a:prstGeom>
            <a:solidFill>
              <a:srgbClr val="0070C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73458E-798B-3BDD-3E9C-23A8C21C0B6E}"/>
                </a:ext>
              </a:extLst>
            </p:cNvPr>
            <p:cNvSpPr/>
            <p:nvPr/>
          </p:nvSpPr>
          <p:spPr>
            <a:xfrm>
              <a:off x="7857031" y="3871248"/>
              <a:ext cx="464794" cy="439729"/>
            </a:xfrm>
            <a:prstGeom prst="ellipse">
              <a:avLst/>
            </a:prstGeom>
            <a:solidFill>
              <a:srgbClr val="0070C0">
                <a:alpha val="8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096ABF-F1D2-788E-7BB8-D62DA4A6B283}"/>
                </a:ext>
              </a:extLst>
            </p:cNvPr>
            <p:cNvSpPr/>
            <p:nvPr/>
          </p:nvSpPr>
          <p:spPr>
            <a:xfrm>
              <a:off x="8450520" y="3871248"/>
              <a:ext cx="464794" cy="439729"/>
            </a:xfrm>
            <a:prstGeom prst="ellipse">
              <a:avLst/>
            </a:prstGeom>
            <a:solidFill>
              <a:srgbClr val="0070C0">
                <a:alpha val="9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134B2-1FD4-0D72-E7D2-543C350CE156}"/>
                </a:ext>
              </a:extLst>
            </p:cNvPr>
            <p:cNvSpPr/>
            <p:nvPr/>
          </p:nvSpPr>
          <p:spPr>
            <a:xfrm>
              <a:off x="9020883" y="3871248"/>
              <a:ext cx="464794" cy="4397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E7110B5F-E33D-19C5-A87B-3F532142C4D2}"/>
              </a:ext>
            </a:extLst>
          </p:cNvPr>
          <p:cNvSpPr/>
          <p:nvPr/>
        </p:nvSpPr>
        <p:spPr>
          <a:xfrm rot="16200000">
            <a:off x="3507439" y="3559416"/>
            <a:ext cx="555171" cy="2058296"/>
          </a:xfrm>
          <a:prstGeom prst="leftBrace">
            <a:avLst>
              <a:gd name="adj1" fmla="val 42689"/>
              <a:gd name="adj2" fmla="val 50000"/>
            </a:avLst>
          </a:prstGeom>
          <a:ln w="762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BE06736-6817-3D50-6B0D-1F517EBD2210}"/>
              </a:ext>
            </a:extLst>
          </p:cNvPr>
          <p:cNvSpPr/>
          <p:nvPr/>
        </p:nvSpPr>
        <p:spPr>
          <a:xfrm rot="16200000">
            <a:off x="5818415" y="3559417"/>
            <a:ext cx="555171" cy="2058296"/>
          </a:xfrm>
          <a:prstGeom prst="leftBrace">
            <a:avLst>
              <a:gd name="adj1" fmla="val 42689"/>
              <a:gd name="adj2" fmla="val 50000"/>
            </a:avLst>
          </a:prstGeom>
          <a:ln w="762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28416CC-32BF-F56A-8BC6-556321207EFF}"/>
              </a:ext>
            </a:extLst>
          </p:cNvPr>
          <p:cNvSpPr/>
          <p:nvPr/>
        </p:nvSpPr>
        <p:spPr>
          <a:xfrm rot="16200000">
            <a:off x="8083858" y="3560795"/>
            <a:ext cx="555171" cy="2058296"/>
          </a:xfrm>
          <a:prstGeom prst="leftBrace">
            <a:avLst>
              <a:gd name="adj1" fmla="val 42689"/>
              <a:gd name="adj2" fmla="val 50000"/>
            </a:avLst>
          </a:prstGeom>
          <a:ln w="762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B7AFC5-95DD-91C8-DA79-CA255524B586}"/>
              </a:ext>
            </a:extLst>
          </p:cNvPr>
          <p:cNvSpPr txBox="1"/>
          <p:nvPr/>
        </p:nvSpPr>
        <p:spPr>
          <a:xfrm>
            <a:off x="2932066" y="491614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err="1">
                <a:solidFill>
                  <a:srgbClr val="CC00CC"/>
                </a:solidFill>
              </a:rPr>
              <a:t>NemBlock</a:t>
            </a:r>
            <a:r>
              <a:rPr lang="en-AU" sz="2400" b="1" dirty="0">
                <a:solidFill>
                  <a:srgbClr val="CC00CC"/>
                </a:solidFill>
              </a:rPr>
              <a:t>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EE9EC-985A-E422-3B31-203EC6FAA254}"/>
              </a:ext>
            </a:extLst>
          </p:cNvPr>
          <p:cNvSpPr txBox="1"/>
          <p:nvPr/>
        </p:nvSpPr>
        <p:spPr>
          <a:xfrm>
            <a:off x="5243298" y="4916144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err="1">
                <a:solidFill>
                  <a:srgbClr val="CC00CC"/>
                </a:solidFill>
              </a:rPr>
              <a:t>NemBlock</a:t>
            </a:r>
            <a:r>
              <a:rPr lang="en-AU" sz="2400" b="1" dirty="0">
                <a:solidFill>
                  <a:srgbClr val="CC00CC"/>
                </a:solidFill>
              </a:rPr>
              <a:t>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0DF0A7-0C1C-F577-5896-1E7861C5729A}"/>
              </a:ext>
            </a:extLst>
          </p:cNvPr>
          <p:cNvSpPr txBox="1"/>
          <p:nvPr/>
        </p:nvSpPr>
        <p:spPr>
          <a:xfrm>
            <a:off x="7508485" y="491614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err="1">
                <a:solidFill>
                  <a:srgbClr val="CC00CC"/>
                </a:solidFill>
              </a:rPr>
              <a:t>NemBlock</a:t>
            </a:r>
            <a:r>
              <a:rPr lang="en-AU" sz="2400" b="1" dirty="0">
                <a:solidFill>
                  <a:srgbClr val="CC00CC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599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B13162-5387-626A-0FCE-22DDDBA5251F}"/>
              </a:ext>
            </a:extLst>
          </p:cNvPr>
          <p:cNvSpPr/>
          <p:nvPr/>
        </p:nvSpPr>
        <p:spPr>
          <a:xfrm>
            <a:off x="8814137" y="2265162"/>
            <a:ext cx="1186543" cy="11974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65FAA-884B-3820-D1E6-830C9591767C}"/>
              </a:ext>
            </a:extLst>
          </p:cNvPr>
          <p:cNvSpPr/>
          <p:nvPr/>
        </p:nvSpPr>
        <p:spPr>
          <a:xfrm>
            <a:off x="8814137" y="3701144"/>
            <a:ext cx="1186543" cy="11974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7B3B66-C138-F804-BBE8-8C04CCD33132}"/>
              </a:ext>
            </a:extLst>
          </p:cNvPr>
          <p:cNvSpPr/>
          <p:nvPr/>
        </p:nvSpPr>
        <p:spPr>
          <a:xfrm>
            <a:off x="8814137" y="5153455"/>
            <a:ext cx="1186543" cy="11974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B75C6-DFD6-6BE6-2612-8B064EBA5D4B}"/>
              </a:ext>
            </a:extLst>
          </p:cNvPr>
          <p:cNvSpPr txBox="1"/>
          <p:nvPr/>
        </p:nvSpPr>
        <p:spPr>
          <a:xfrm>
            <a:off x="10121362" y="260226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>
                <a:solidFill>
                  <a:srgbClr val="CC00CC"/>
                </a:solidFill>
              </a:rPr>
              <a:t>NemBlock</a:t>
            </a:r>
            <a:r>
              <a:rPr lang="en-AU" sz="2800" b="1" dirty="0">
                <a:solidFill>
                  <a:srgbClr val="CC00CC"/>
                </a:solidFill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100D7-DDF1-7625-B745-6503E268722B}"/>
              </a:ext>
            </a:extLst>
          </p:cNvPr>
          <p:cNvSpPr txBox="1"/>
          <p:nvPr/>
        </p:nvSpPr>
        <p:spPr>
          <a:xfrm>
            <a:off x="10121362" y="404995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>
                <a:solidFill>
                  <a:srgbClr val="CC00CC"/>
                </a:solidFill>
              </a:rPr>
              <a:t>NemBlock</a:t>
            </a:r>
            <a:r>
              <a:rPr lang="en-AU" sz="2800" b="1" dirty="0">
                <a:solidFill>
                  <a:srgbClr val="CC00CC"/>
                </a:solidFill>
              </a:rPr>
              <a:t>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6FC92-9C3E-24CA-1694-438910C50921}"/>
              </a:ext>
            </a:extLst>
          </p:cNvPr>
          <p:cNvSpPr txBox="1"/>
          <p:nvPr/>
        </p:nvSpPr>
        <p:spPr>
          <a:xfrm>
            <a:off x="10121362" y="550588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>
                <a:solidFill>
                  <a:srgbClr val="CC00CC"/>
                </a:solidFill>
              </a:rPr>
              <a:t>NemBlock</a:t>
            </a:r>
            <a:r>
              <a:rPr lang="en-AU" sz="2800" b="1" dirty="0">
                <a:solidFill>
                  <a:srgbClr val="CC00CC"/>
                </a:solidFill>
              </a:rPr>
              <a:t>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078C2-3BC6-1897-3495-82C5312D9BDC}"/>
              </a:ext>
            </a:extLst>
          </p:cNvPr>
          <p:cNvSpPr txBox="1"/>
          <p:nvPr/>
        </p:nvSpPr>
        <p:spPr>
          <a:xfrm>
            <a:off x="7883406" y="1388796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rgbClr val="CC00CC"/>
                </a:solidFill>
              </a:rPr>
              <a:t>Nematode Blocks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AA58B5-3C9B-3AF6-E1A9-493EF075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 our strategy: statistical techniques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E6E93A-14F8-6CE0-3D8B-686BEF39B71E}"/>
              </a:ext>
            </a:extLst>
          </p:cNvPr>
          <p:cNvSpPr/>
          <p:nvPr/>
        </p:nvSpPr>
        <p:spPr>
          <a:xfrm>
            <a:off x="8920842" y="2356872"/>
            <a:ext cx="464794" cy="439729"/>
          </a:xfrm>
          <a:prstGeom prst="ellipse">
            <a:avLst/>
          </a:prstGeom>
          <a:solidFill>
            <a:srgbClr val="0070C0">
              <a:alpha val="4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736835-4CA5-6D81-4AA4-08BB628DC52B}"/>
              </a:ext>
            </a:extLst>
          </p:cNvPr>
          <p:cNvSpPr/>
          <p:nvPr/>
        </p:nvSpPr>
        <p:spPr>
          <a:xfrm>
            <a:off x="9438960" y="2370825"/>
            <a:ext cx="464794" cy="439729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731F99-1DB4-4DF4-35E7-7269E68DF0E6}"/>
              </a:ext>
            </a:extLst>
          </p:cNvPr>
          <p:cNvSpPr/>
          <p:nvPr/>
        </p:nvSpPr>
        <p:spPr>
          <a:xfrm>
            <a:off x="8915853" y="2908652"/>
            <a:ext cx="464794" cy="439729"/>
          </a:xfrm>
          <a:prstGeom prst="ellipse">
            <a:avLst/>
          </a:prstGeom>
          <a:solidFill>
            <a:srgbClr val="0070C0">
              <a:alpha val="5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3D900-12BB-764B-2FDB-A198703E6504}"/>
              </a:ext>
            </a:extLst>
          </p:cNvPr>
          <p:cNvSpPr/>
          <p:nvPr/>
        </p:nvSpPr>
        <p:spPr>
          <a:xfrm>
            <a:off x="9437912" y="2900502"/>
            <a:ext cx="464794" cy="439729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EE3F49-D171-4BA2-20E2-C3223C08183B}"/>
              </a:ext>
            </a:extLst>
          </p:cNvPr>
          <p:cNvSpPr/>
          <p:nvPr/>
        </p:nvSpPr>
        <p:spPr>
          <a:xfrm>
            <a:off x="8914021" y="3830085"/>
            <a:ext cx="464794" cy="439729"/>
          </a:xfrm>
          <a:prstGeom prst="ellipse">
            <a:avLst/>
          </a:prstGeom>
          <a:solidFill>
            <a:srgbClr val="0070C0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2E072E-210A-5B13-6689-ECDF269A72EB}"/>
              </a:ext>
            </a:extLst>
          </p:cNvPr>
          <p:cNvSpPr/>
          <p:nvPr/>
        </p:nvSpPr>
        <p:spPr>
          <a:xfrm>
            <a:off x="9447154" y="3830084"/>
            <a:ext cx="464794" cy="439729"/>
          </a:xfrm>
          <a:prstGeom prst="ellipse">
            <a:avLst/>
          </a:prstGeom>
          <a:solidFill>
            <a:srgbClr val="007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B2BA8F-CFD1-FE5F-C72A-C5EBA2D62B36}"/>
              </a:ext>
            </a:extLst>
          </p:cNvPr>
          <p:cNvSpPr/>
          <p:nvPr/>
        </p:nvSpPr>
        <p:spPr>
          <a:xfrm>
            <a:off x="8932723" y="4364329"/>
            <a:ext cx="464794" cy="439729"/>
          </a:xfrm>
          <a:prstGeom prst="ellipse">
            <a:avLst/>
          </a:prstGeom>
          <a:solidFill>
            <a:srgbClr val="0070C0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BDE535-0D80-A93C-CF88-322C9EAE9AB1}"/>
              </a:ext>
            </a:extLst>
          </p:cNvPr>
          <p:cNvSpPr/>
          <p:nvPr/>
        </p:nvSpPr>
        <p:spPr>
          <a:xfrm>
            <a:off x="9447154" y="4364328"/>
            <a:ext cx="464794" cy="439729"/>
          </a:xfrm>
          <a:prstGeom prst="ellipse">
            <a:avLst/>
          </a:prstGeom>
          <a:solidFill>
            <a:srgbClr val="0070C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EBBF50-3E4D-7004-3B60-FAF968FDCF74}"/>
              </a:ext>
            </a:extLst>
          </p:cNvPr>
          <p:cNvSpPr/>
          <p:nvPr/>
        </p:nvSpPr>
        <p:spPr>
          <a:xfrm>
            <a:off x="8914021" y="5271645"/>
            <a:ext cx="464794" cy="439729"/>
          </a:xfrm>
          <a:prstGeom prst="ellipse">
            <a:avLst/>
          </a:prstGeom>
          <a:solidFill>
            <a:srgbClr val="0070C0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293C19-5658-1C05-065C-C539D5BBF15E}"/>
              </a:ext>
            </a:extLst>
          </p:cNvPr>
          <p:cNvSpPr/>
          <p:nvPr/>
        </p:nvSpPr>
        <p:spPr>
          <a:xfrm>
            <a:off x="9447154" y="5271644"/>
            <a:ext cx="464794" cy="439729"/>
          </a:xfrm>
          <a:prstGeom prst="ellipse">
            <a:avLst/>
          </a:prstGeom>
          <a:solidFill>
            <a:srgbClr val="0070C0">
              <a:alpha val="8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2E9D07-32F7-68F7-4A95-1F70A40FF7DE}"/>
              </a:ext>
            </a:extLst>
          </p:cNvPr>
          <p:cNvSpPr/>
          <p:nvPr/>
        </p:nvSpPr>
        <p:spPr>
          <a:xfrm>
            <a:off x="8914021" y="5807986"/>
            <a:ext cx="464794" cy="439729"/>
          </a:xfrm>
          <a:prstGeom prst="ellipse">
            <a:avLst/>
          </a:prstGeom>
          <a:solidFill>
            <a:srgbClr val="0070C0">
              <a:alpha val="9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30D90-46BA-D21A-5FB1-2A28D1912EC7}"/>
              </a:ext>
            </a:extLst>
          </p:cNvPr>
          <p:cNvSpPr/>
          <p:nvPr/>
        </p:nvSpPr>
        <p:spPr>
          <a:xfrm>
            <a:off x="9446465" y="5809235"/>
            <a:ext cx="464794" cy="43972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C74C86-9943-47B6-961D-389488BB070F}"/>
              </a:ext>
            </a:extLst>
          </p:cNvPr>
          <p:cNvSpPr/>
          <p:nvPr/>
        </p:nvSpPr>
        <p:spPr>
          <a:xfrm>
            <a:off x="838200" y="4039529"/>
            <a:ext cx="1732547" cy="980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ln>
                  <a:solidFill>
                    <a:schemeClr val="tx1"/>
                  </a:solidFill>
                </a:ln>
              </a:rPr>
              <a:t>Medium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7FE333-D52D-D3F0-DD31-A3F00EA5BB9E}"/>
              </a:ext>
            </a:extLst>
          </p:cNvPr>
          <p:cNvSpPr/>
          <p:nvPr/>
        </p:nvSpPr>
        <p:spPr>
          <a:xfrm>
            <a:off x="2682328" y="4039529"/>
            <a:ext cx="1732547" cy="980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ln>
                  <a:solidFill>
                    <a:schemeClr val="tx1"/>
                  </a:solidFill>
                </a:ln>
              </a:rPr>
              <a:t>High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ED9EE-6A1E-9298-DF4C-B40E38A24F36}"/>
              </a:ext>
            </a:extLst>
          </p:cNvPr>
          <p:cNvSpPr/>
          <p:nvPr/>
        </p:nvSpPr>
        <p:spPr>
          <a:xfrm>
            <a:off x="838201" y="2926392"/>
            <a:ext cx="1732547" cy="980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ln>
                  <a:solidFill>
                    <a:schemeClr val="tx1"/>
                  </a:solidFill>
                </a:ln>
              </a:rPr>
              <a:t>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6248E-6FAC-4B5A-9043-411991FEA7A3}"/>
              </a:ext>
            </a:extLst>
          </p:cNvPr>
          <p:cNvSpPr/>
          <p:nvPr/>
        </p:nvSpPr>
        <p:spPr>
          <a:xfrm>
            <a:off x="2682328" y="2933017"/>
            <a:ext cx="1732547" cy="980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ln>
                  <a:solidFill>
                    <a:schemeClr val="tx1"/>
                  </a:solidFill>
                </a:ln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BCB97-8E55-56DB-4508-B763A1BD8A46}"/>
              </a:ext>
            </a:extLst>
          </p:cNvPr>
          <p:cNvSpPr txBox="1"/>
          <p:nvPr/>
        </p:nvSpPr>
        <p:spPr>
          <a:xfrm>
            <a:off x="1259018" y="1972644"/>
            <a:ext cx="262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Treatments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E7F041D-F778-401A-EC7C-B1F307107833}"/>
              </a:ext>
            </a:extLst>
          </p:cNvPr>
          <p:cNvSpPr/>
          <p:nvPr/>
        </p:nvSpPr>
        <p:spPr>
          <a:xfrm rot="284286">
            <a:off x="4504570" y="3744373"/>
            <a:ext cx="4222893" cy="867785"/>
          </a:xfrm>
          <a:prstGeom prst="rightArrow">
            <a:avLst/>
          </a:prstGeom>
          <a:solidFill>
            <a:srgbClr val="FF99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CC0066"/>
                </a:solidFill>
              </a:rPr>
              <a:t>Random allocation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BF1D5C-A6C7-E403-87BE-DAB7F5A2FEFA}"/>
              </a:ext>
            </a:extLst>
          </p:cNvPr>
          <p:cNvSpPr/>
          <p:nvPr/>
        </p:nvSpPr>
        <p:spPr>
          <a:xfrm rot="21284821">
            <a:off x="4506870" y="2849097"/>
            <a:ext cx="4192226" cy="867785"/>
          </a:xfrm>
          <a:prstGeom prst="rightArrow">
            <a:avLst/>
          </a:prstGeom>
          <a:solidFill>
            <a:srgbClr val="FF99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CC0066"/>
                </a:solidFill>
              </a:rPr>
              <a:t>Random allocation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E747492-F6CD-F32E-EEAA-A45A5A2B145F}"/>
              </a:ext>
            </a:extLst>
          </p:cNvPr>
          <p:cNvSpPr/>
          <p:nvPr/>
        </p:nvSpPr>
        <p:spPr>
          <a:xfrm rot="804655">
            <a:off x="4403166" y="4658814"/>
            <a:ext cx="4376459" cy="867785"/>
          </a:xfrm>
          <a:prstGeom prst="rightArrow">
            <a:avLst/>
          </a:prstGeom>
          <a:solidFill>
            <a:srgbClr val="FF99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CC0066"/>
                </a:solidFill>
              </a:rPr>
              <a:t>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35975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980F075-4B5C-7A4D-7967-D4AB1DACDBD3}"/>
              </a:ext>
            </a:extLst>
          </p:cNvPr>
          <p:cNvSpPr/>
          <p:nvPr/>
        </p:nvSpPr>
        <p:spPr>
          <a:xfrm>
            <a:off x="0" y="6231835"/>
            <a:ext cx="12192000" cy="62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204D3-E4BC-E198-7606-B2BEE656FA40}"/>
              </a:ext>
            </a:extLst>
          </p:cNvPr>
          <p:cNvSpPr/>
          <p:nvPr/>
        </p:nvSpPr>
        <p:spPr>
          <a:xfrm>
            <a:off x="9532595" y="2204220"/>
            <a:ext cx="1186543" cy="119742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0424FE-DF22-A3BC-EC92-D6693FA1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 our strategy: statistical techniques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50C8E1-D73F-5AD5-BAC3-F571315D2E06}"/>
              </a:ext>
            </a:extLst>
          </p:cNvPr>
          <p:cNvGrpSpPr/>
          <p:nvPr/>
        </p:nvGrpSpPr>
        <p:grpSpPr>
          <a:xfrm>
            <a:off x="696686" y="1802845"/>
            <a:ext cx="3576675" cy="3047459"/>
            <a:chOff x="696686" y="1802845"/>
            <a:chExt cx="3576675" cy="3047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ED45A0-0830-6AB1-300D-551BF938B17C}"/>
                </a:ext>
              </a:extLst>
            </p:cNvPr>
            <p:cNvSpPr/>
            <p:nvPr/>
          </p:nvSpPr>
          <p:spPr>
            <a:xfrm>
              <a:off x="696686" y="3869730"/>
              <a:ext cx="1732547" cy="98057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b="1" dirty="0">
                  <a:ln>
                    <a:solidFill>
                      <a:schemeClr val="tx1"/>
                    </a:solidFill>
                  </a:ln>
                </a:rPr>
                <a:t>Medium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9C9832-00F0-1183-0F4E-4DC5827C5723}"/>
                </a:ext>
              </a:extLst>
            </p:cNvPr>
            <p:cNvSpPr/>
            <p:nvPr/>
          </p:nvSpPr>
          <p:spPr>
            <a:xfrm>
              <a:off x="2540814" y="3869730"/>
              <a:ext cx="1732547" cy="9805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b="1" dirty="0">
                  <a:ln>
                    <a:solidFill>
                      <a:schemeClr val="tx1"/>
                    </a:solidFill>
                  </a:ln>
                </a:rPr>
                <a:t>High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DDA715-5288-2A4B-BAB9-A314140FEB47}"/>
                </a:ext>
              </a:extLst>
            </p:cNvPr>
            <p:cNvSpPr/>
            <p:nvPr/>
          </p:nvSpPr>
          <p:spPr>
            <a:xfrm>
              <a:off x="696687" y="2756593"/>
              <a:ext cx="1732547" cy="980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b="1" dirty="0">
                  <a:ln>
                    <a:solidFill>
                      <a:schemeClr val="tx1"/>
                    </a:solidFill>
                  </a:ln>
                </a:rPr>
                <a:t>Nil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E386B7-6B96-F1CE-52A9-B91065EA1AA6}"/>
                </a:ext>
              </a:extLst>
            </p:cNvPr>
            <p:cNvSpPr/>
            <p:nvPr/>
          </p:nvSpPr>
          <p:spPr>
            <a:xfrm>
              <a:off x="2540814" y="2763218"/>
              <a:ext cx="1732547" cy="980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b="1" dirty="0">
                  <a:ln>
                    <a:solidFill>
                      <a:schemeClr val="tx1"/>
                    </a:solidFill>
                  </a:ln>
                </a:rPr>
                <a:t>Low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EC19E-B3B8-2788-5AF4-DB50309A4495}"/>
                </a:ext>
              </a:extLst>
            </p:cNvPr>
            <p:cNvSpPr txBox="1"/>
            <p:nvPr/>
          </p:nvSpPr>
          <p:spPr>
            <a:xfrm>
              <a:off x="1117504" y="1802845"/>
              <a:ext cx="2623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b="1" dirty="0"/>
                <a:t>Treatments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2B38A5-AE5A-4C99-0DA3-F7834F03F55D}"/>
              </a:ext>
            </a:extLst>
          </p:cNvPr>
          <p:cNvSpPr/>
          <p:nvPr/>
        </p:nvSpPr>
        <p:spPr>
          <a:xfrm rot="284286">
            <a:off x="4361630" y="3609064"/>
            <a:ext cx="5057996" cy="867785"/>
          </a:xfrm>
          <a:prstGeom prst="rightArrow">
            <a:avLst/>
          </a:prstGeom>
          <a:solidFill>
            <a:srgbClr val="FF99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CC0066"/>
                </a:solidFill>
              </a:rPr>
              <a:t>Random allocation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2A0FDB-1294-6DD7-EC54-C11A0D029E10}"/>
              </a:ext>
            </a:extLst>
          </p:cNvPr>
          <p:cNvSpPr/>
          <p:nvPr/>
        </p:nvSpPr>
        <p:spPr>
          <a:xfrm>
            <a:off x="9630569" y="2332688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0F78C5-1273-203A-56A9-BCF401EDA785}"/>
              </a:ext>
            </a:extLst>
          </p:cNvPr>
          <p:cNvSpPr/>
          <p:nvPr/>
        </p:nvSpPr>
        <p:spPr>
          <a:xfrm>
            <a:off x="10162968" y="2332688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0F9891-E97E-059A-3B11-D54632EED18B}"/>
              </a:ext>
            </a:extLst>
          </p:cNvPr>
          <p:cNvSpPr/>
          <p:nvPr/>
        </p:nvSpPr>
        <p:spPr>
          <a:xfrm>
            <a:off x="9630569" y="2856384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D1F69B-85AF-423B-FF15-FC68770A9F08}"/>
              </a:ext>
            </a:extLst>
          </p:cNvPr>
          <p:cNvSpPr/>
          <p:nvPr/>
        </p:nvSpPr>
        <p:spPr>
          <a:xfrm>
            <a:off x="10162968" y="2856382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09E5A-7025-EA46-5847-C44342BA7779}"/>
              </a:ext>
            </a:extLst>
          </p:cNvPr>
          <p:cNvSpPr/>
          <p:nvPr/>
        </p:nvSpPr>
        <p:spPr>
          <a:xfrm>
            <a:off x="9532595" y="3640202"/>
            <a:ext cx="1186543" cy="119742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65937D-A77B-AEFD-C495-FBF6CE0948C1}"/>
              </a:ext>
            </a:extLst>
          </p:cNvPr>
          <p:cNvSpPr/>
          <p:nvPr/>
        </p:nvSpPr>
        <p:spPr>
          <a:xfrm>
            <a:off x="9630569" y="3768670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087688-3C11-483F-3611-874371299405}"/>
              </a:ext>
            </a:extLst>
          </p:cNvPr>
          <p:cNvSpPr/>
          <p:nvPr/>
        </p:nvSpPr>
        <p:spPr>
          <a:xfrm>
            <a:off x="10162968" y="3768670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150108-EE1B-94C8-34A3-976D83159463}"/>
              </a:ext>
            </a:extLst>
          </p:cNvPr>
          <p:cNvSpPr/>
          <p:nvPr/>
        </p:nvSpPr>
        <p:spPr>
          <a:xfrm>
            <a:off x="9630569" y="4292366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E5B017-DB64-93EF-174A-0F6DAA2A0153}"/>
              </a:ext>
            </a:extLst>
          </p:cNvPr>
          <p:cNvSpPr/>
          <p:nvPr/>
        </p:nvSpPr>
        <p:spPr>
          <a:xfrm>
            <a:off x="10162968" y="4292364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BE584-E7B7-EAF9-51E4-95D1D62AE173}"/>
              </a:ext>
            </a:extLst>
          </p:cNvPr>
          <p:cNvSpPr/>
          <p:nvPr/>
        </p:nvSpPr>
        <p:spPr>
          <a:xfrm>
            <a:off x="9532595" y="5092513"/>
            <a:ext cx="1186543" cy="119742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B40491-BD8F-3BD4-88C5-2A0127393D1D}"/>
              </a:ext>
            </a:extLst>
          </p:cNvPr>
          <p:cNvSpPr/>
          <p:nvPr/>
        </p:nvSpPr>
        <p:spPr>
          <a:xfrm>
            <a:off x="9630569" y="5220981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924E5D-AB6B-23E3-11CB-6171040C0B10}"/>
              </a:ext>
            </a:extLst>
          </p:cNvPr>
          <p:cNvSpPr/>
          <p:nvPr/>
        </p:nvSpPr>
        <p:spPr>
          <a:xfrm>
            <a:off x="10162968" y="5220981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70F145-4A72-C2BE-4B08-61A198065E45}"/>
              </a:ext>
            </a:extLst>
          </p:cNvPr>
          <p:cNvSpPr/>
          <p:nvPr/>
        </p:nvSpPr>
        <p:spPr>
          <a:xfrm>
            <a:off x="9630569" y="5744677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0BBFA3-0529-8302-855D-EA9A4DC76981}"/>
              </a:ext>
            </a:extLst>
          </p:cNvPr>
          <p:cNvSpPr/>
          <p:nvPr/>
        </p:nvSpPr>
        <p:spPr>
          <a:xfrm>
            <a:off x="10162968" y="5744675"/>
            <a:ext cx="464794" cy="43972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AAA02E1-A30C-A3E4-7077-1000261C8D83}"/>
              </a:ext>
            </a:extLst>
          </p:cNvPr>
          <p:cNvSpPr/>
          <p:nvPr/>
        </p:nvSpPr>
        <p:spPr>
          <a:xfrm rot="21284821">
            <a:off x="4363613" y="2641323"/>
            <a:ext cx="5021793" cy="867785"/>
          </a:xfrm>
          <a:prstGeom prst="rightArrow">
            <a:avLst/>
          </a:prstGeom>
          <a:solidFill>
            <a:srgbClr val="FF99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CC0066"/>
                </a:solidFill>
              </a:rPr>
              <a:t>Random allocation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922EDE4-6999-FABB-436B-63F87FECB70A}"/>
              </a:ext>
            </a:extLst>
          </p:cNvPr>
          <p:cNvSpPr/>
          <p:nvPr/>
        </p:nvSpPr>
        <p:spPr>
          <a:xfrm rot="804655">
            <a:off x="4249263" y="4594390"/>
            <a:ext cx="5285125" cy="867785"/>
          </a:xfrm>
          <a:prstGeom prst="rightArrow">
            <a:avLst/>
          </a:prstGeom>
          <a:solidFill>
            <a:srgbClr val="FF99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CC0066"/>
                </a:solidFill>
              </a:rPr>
              <a:t>Random allocation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E9EAF-011C-19D2-FAD4-DA56F816B3FC}"/>
              </a:ext>
            </a:extLst>
          </p:cNvPr>
          <p:cNvSpPr txBox="1"/>
          <p:nvPr/>
        </p:nvSpPr>
        <p:spPr>
          <a:xfrm>
            <a:off x="10839820" y="2541324"/>
            <a:ext cx="101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Rep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2B608B-0232-81EC-C8A3-A8E5DF9D78C6}"/>
              </a:ext>
            </a:extLst>
          </p:cNvPr>
          <p:cNvSpPr txBox="1"/>
          <p:nvPr/>
        </p:nvSpPr>
        <p:spPr>
          <a:xfrm>
            <a:off x="10839820" y="3989008"/>
            <a:ext cx="101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Rep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FD197-018A-F915-1BC8-A50A2A54C0BA}"/>
              </a:ext>
            </a:extLst>
          </p:cNvPr>
          <p:cNvSpPr txBox="1"/>
          <p:nvPr/>
        </p:nvSpPr>
        <p:spPr>
          <a:xfrm>
            <a:off x="10839820" y="5444938"/>
            <a:ext cx="101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Rep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99942-7C6B-678D-B5DC-B9F5F0FA7237}"/>
              </a:ext>
            </a:extLst>
          </p:cNvPr>
          <p:cNvSpPr txBox="1"/>
          <p:nvPr/>
        </p:nvSpPr>
        <p:spPr>
          <a:xfrm>
            <a:off x="7890952" y="1454458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Replicate Blocks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B6B2CE9-E00E-7D87-6204-CC95BDFC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43" y="6395089"/>
            <a:ext cx="11020313" cy="831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But… how can we randomly allocate our treatments to both Rep Blocks and </a:t>
            </a:r>
            <a:r>
              <a:rPr lang="en-AU" dirty="0" err="1"/>
              <a:t>NemBlocks</a:t>
            </a:r>
            <a:r>
              <a:rPr lang="en-AU" dirty="0"/>
              <a:t>?</a:t>
            </a:r>
          </a:p>
          <a:p>
            <a:pPr marL="0" indent="0" algn="ctr">
              <a:buNone/>
            </a:pP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F9D385-7EA2-17FC-CA3A-CE5078C1848C}"/>
              </a:ext>
            </a:extLst>
          </p:cNvPr>
          <p:cNvSpPr txBox="1">
            <a:spLocks/>
          </p:cNvSpPr>
          <p:nvPr/>
        </p:nvSpPr>
        <p:spPr>
          <a:xfrm>
            <a:off x="419100" y="1135196"/>
            <a:ext cx="11353800" cy="83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Randomisation to Rep Blocks is our “insurance policy” against all the things we still don’t know!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0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3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>
            <a:extLst>
              <a:ext uri="{FF2B5EF4-FFF2-40B4-BE49-F238E27FC236}">
                <a16:creationId xmlns:a16="http://schemas.microsoft.com/office/drawing/2014/main" id="{E0626644-923E-F857-C7E6-446B309EAA6D}"/>
              </a:ext>
            </a:extLst>
          </p:cNvPr>
          <p:cNvSpPr/>
          <p:nvPr/>
        </p:nvSpPr>
        <p:spPr>
          <a:xfrm>
            <a:off x="3996267" y="1442720"/>
            <a:ext cx="4199466" cy="3826933"/>
          </a:xfrm>
          <a:prstGeom prst="heart">
            <a:avLst/>
          </a:prstGeom>
          <a:solidFill>
            <a:srgbClr val="FF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Why do we love experimental design?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17C57-9F61-3B56-830D-0ED728715E81}"/>
              </a:ext>
            </a:extLst>
          </p:cNvPr>
          <p:cNvSpPr txBox="1"/>
          <p:nvPr/>
        </p:nvSpPr>
        <p:spPr>
          <a:xfrm>
            <a:off x="790786" y="1619061"/>
            <a:ext cx="262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We can determine cause and effect!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A4BA9-EEBC-CC2C-D7F3-E9F8756FE7E4}"/>
              </a:ext>
            </a:extLst>
          </p:cNvPr>
          <p:cNvSpPr txBox="1"/>
          <p:nvPr/>
        </p:nvSpPr>
        <p:spPr>
          <a:xfrm>
            <a:off x="1132272" y="3429000"/>
            <a:ext cx="311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We can control for known factors that may influence the results!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A414A-3535-C884-97CE-DAFD20970C63}"/>
              </a:ext>
            </a:extLst>
          </p:cNvPr>
          <p:cNvSpPr txBox="1"/>
          <p:nvPr/>
        </p:nvSpPr>
        <p:spPr>
          <a:xfrm>
            <a:off x="8286849" y="1901845"/>
            <a:ext cx="311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We can block over factors we think are suspicious!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6CEBF-1E77-1F35-E665-ECA47CF09B29}"/>
              </a:ext>
            </a:extLst>
          </p:cNvPr>
          <p:cNvSpPr txBox="1"/>
          <p:nvPr/>
        </p:nvSpPr>
        <p:spPr>
          <a:xfrm>
            <a:off x="8195733" y="3796355"/>
            <a:ext cx="311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Randomisation makes our results less likely to be biased!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E3B39-6CA3-3F87-02DF-D89147432278}"/>
              </a:ext>
            </a:extLst>
          </p:cNvPr>
          <p:cNvSpPr txBox="1"/>
          <p:nvPr/>
        </p:nvSpPr>
        <p:spPr>
          <a:xfrm>
            <a:off x="4538817" y="5371736"/>
            <a:ext cx="311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Replication makes our results more trustworthy!</a:t>
            </a:r>
          </a:p>
        </p:txBody>
      </p:sp>
    </p:spTree>
    <p:extLst>
      <p:ext uri="{BB962C8B-B14F-4D97-AF65-F5344CB8AC3E}">
        <p14:creationId xmlns:p14="http://schemas.microsoft.com/office/powerpoint/2010/main" val="32268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43041-D0A3-0AFF-B9BC-1C64CB1C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000" b="1" dirty="0"/>
              <a:t>Cue: </a:t>
            </a:r>
            <a:r>
              <a:rPr lang="en-AU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Model-based design!</a:t>
            </a:r>
          </a:p>
          <a:p>
            <a:pPr marL="0" indent="0">
              <a:buNone/>
            </a:pPr>
            <a:endParaRPr lang="en-AU" sz="900" dirty="0"/>
          </a:p>
          <a:p>
            <a:r>
              <a:rPr lang="en-AU" sz="2200" dirty="0"/>
              <a:t>Model-based designs rely on an underlying variance model for estimating the set of treatment effects, together with an optimality criterion.</a:t>
            </a:r>
          </a:p>
          <a:p>
            <a:endParaRPr lang="en-AU" sz="2200" dirty="0"/>
          </a:p>
          <a:p>
            <a:r>
              <a:rPr lang="en-AU" sz="2200" dirty="0"/>
              <a:t>We can define all of the sources of variability we anticipate, and use model-based design to balance across them all, where possible</a:t>
            </a:r>
          </a:p>
          <a:p>
            <a:endParaRPr lang="en-AU" sz="2200" dirty="0"/>
          </a:p>
          <a:p>
            <a:r>
              <a:rPr lang="en-AU" sz="2200" dirty="0"/>
              <a:t>We can prioritise balancing across particular sources of variability, by making their anticipated variance components higher!</a:t>
            </a:r>
          </a:p>
          <a:p>
            <a:endParaRPr lang="en-AU" sz="2200" dirty="0"/>
          </a:p>
          <a:p>
            <a:r>
              <a:rPr lang="en-AU" sz="2200" dirty="0"/>
              <a:t>The puzzle-solving tool we often use is the </a:t>
            </a:r>
            <a:r>
              <a:rPr lang="en-AU" sz="2200" i="1" dirty="0" err="1"/>
              <a:t>odw</a:t>
            </a:r>
            <a:r>
              <a:rPr lang="en-AU" sz="2200" dirty="0"/>
              <a:t> package in R (optimal design wizard)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4D031-053B-EA5C-A656-11157A7A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 our strategy: statistical techniques</a:t>
            </a:r>
          </a:p>
        </p:txBody>
      </p:sp>
    </p:spTree>
    <p:extLst>
      <p:ext uri="{BB962C8B-B14F-4D97-AF65-F5344CB8AC3E}">
        <p14:creationId xmlns:p14="http://schemas.microsoft.com/office/powerpoint/2010/main" val="6517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3250C3-4052-CA88-12B6-DC7C07A5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 our strategy: statistical techniques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C625E9-456F-0D3D-BD88-27414F9ACF1C}"/>
              </a:ext>
            </a:extLst>
          </p:cNvPr>
          <p:cNvSpPr/>
          <p:nvPr/>
        </p:nvSpPr>
        <p:spPr>
          <a:xfrm>
            <a:off x="3461660" y="2407294"/>
            <a:ext cx="5268685" cy="21880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Potential sources of variability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FD0A3-C32B-7514-AF80-4FAB81F5053E}"/>
              </a:ext>
            </a:extLst>
          </p:cNvPr>
          <p:cNvSpPr txBox="1"/>
          <p:nvPr/>
        </p:nvSpPr>
        <p:spPr>
          <a:xfrm>
            <a:off x="417681" y="3391363"/>
            <a:ext cx="3043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Spatial trends</a:t>
            </a:r>
            <a:br>
              <a:rPr lang="en-AU" sz="2800" dirty="0"/>
            </a:br>
            <a:r>
              <a:rPr lang="en-AU" sz="2800" dirty="0"/>
              <a:t>(rows and columns)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B2F0E-C3B2-2C34-F9D0-7C94192C6BE5}"/>
              </a:ext>
            </a:extLst>
          </p:cNvPr>
          <p:cNvSpPr txBox="1"/>
          <p:nvPr/>
        </p:nvSpPr>
        <p:spPr>
          <a:xfrm>
            <a:off x="1814923" y="1554348"/>
            <a:ext cx="32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Rep block differences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02D43-722D-9B37-A601-33084D9B1A68}"/>
              </a:ext>
            </a:extLst>
          </p:cNvPr>
          <p:cNvSpPr txBox="1"/>
          <p:nvPr/>
        </p:nvSpPr>
        <p:spPr>
          <a:xfrm>
            <a:off x="8014017" y="1385070"/>
            <a:ext cx="3292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Nematode pressure differences (denoted by </a:t>
            </a:r>
            <a:r>
              <a:rPr lang="en-AU" sz="2800" dirty="0" err="1"/>
              <a:t>NemBlock</a:t>
            </a:r>
            <a:r>
              <a:rPr lang="en-AU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B0925-37EA-CC55-4BAF-9B5C519CEE0E}"/>
              </a:ext>
            </a:extLst>
          </p:cNvPr>
          <p:cNvSpPr txBox="1"/>
          <p:nvPr/>
        </p:nvSpPr>
        <p:spPr>
          <a:xfrm>
            <a:off x="8482104" y="3906571"/>
            <a:ext cx="346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Position of allocation within each </a:t>
            </a:r>
            <a:r>
              <a:rPr lang="en-AU" sz="2800" dirty="0" err="1"/>
              <a:t>NemBlock</a:t>
            </a:r>
            <a:endParaRPr lang="en-A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18EE8-C2B3-10BD-07C5-24C76B5F0121}"/>
              </a:ext>
            </a:extLst>
          </p:cNvPr>
          <p:cNvSpPr txBox="1"/>
          <p:nvPr/>
        </p:nvSpPr>
        <p:spPr>
          <a:xfrm>
            <a:off x="1445078" y="5268001"/>
            <a:ext cx="9301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AU" sz="3200" b="1" dirty="0"/>
              <a:t>Model-based design can handle it all!</a:t>
            </a:r>
          </a:p>
          <a:p>
            <a:pPr marL="0" indent="0" algn="ctr">
              <a:buNone/>
            </a:pPr>
            <a:r>
              <a:rPr lang="en-AU" sz="3200" b="1" dirty="0"/>
              <a:t>…but what about when real life puts a spin on things?</a:t>
            </a:r>
          </a:p>
        </p:txBody>
      </p:sp>
    </p:spTree>
    <p:extLst>
      <p:ext uri="{BB962C8B-B14F-4D97-AF65-F5344CB8AC3E}">
        <p14:creationId xmlns:p14="http://schemas.microsoft.com/office/powerpoint/2010/main" val="14155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0F54E-726B-991C-C51E-12F08C16B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5A80"/>
          </a:solidFill>
          <a:ln>
            <a:solidFill>
              <a:srgbClr val="2A5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687283-95D5-5BCB-61FF-EE7608C9E44E}"/>
              </a:ext>
            </a:extLst>
          </p:cNvPr>
          <p:cNvSpPr/>
          <p:nvPr/>
        </p:nvSpPr>
        <p:spPr>
          <a:xfrm>
            <a:off x="980661" y="27124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Learn the rules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256C93-C535-6902-7DED-3B8E2B0CD0BC}"/>
              </a:ext>
            </a:extLst>
          </p:cNvPr>
          <p:cNvSpPr/>
          <p:nvPr/>
        </p:nvSpPr>
        <p:spPr>
          <a:xfrm>
            <a:off x="980661" y="38935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Prep our strategy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5E883-3E30-55FD-B999-E56458875D30}"/>
              </a:ext>
            </a:extLst>
          </p:cNvPr>
          <p:cNvSpPr/>
          <p:nvPr/>
        </p:nvSpPr>
        <p:spPr>
          <a:xfrm>
            <a:off x="980661" y="50746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Real-world puzzling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DD34EF-7094-1849-01FA-13E34445EAC3}"/>
              </a:ext>
            </a:extLst>
          </p:cNvPr>
          <p:cNvSpPr txBox="1">
            <a:spLocks/>
          </p:cNvSpPr>
          <p:nvPr/>
        </p:nvSpPr>
        <p:spPr>
          <a:xfrm>
            <a:off x="6149008" y="2765806"/>
            <a:ext cx="4703197" cy="73939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indent="0" algn="ctr" defTabSz="457200">
              <a:spcBef>
                <a:spcPct val="2000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 defTabSz="45720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>
                <a:sym typeface="Wingdings" panose="05000000000000000000" pitchFamily="2" charset="2"/>
              </a:rPr>
              <a:t>What kind of puzzle are we dealing with?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3D7D1-D609-050E-53A9-24032BCE20B0}"/>
              </a:ext>
            </a:extLst>
          </p:cNvPr>
          <p:cNvSpPr txBox="1">
            <a:spLocks/>
          </p:cNvSpPr>
          <p:nvPr/>
        </p:nvSpPr>
        <p:spPr>
          <a:xfrm>
            <a:off x="6149008" y="5121321"/>
            <a:ext cx="4703197" cy="75276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How does it play out in practice?</a:t>
            </a:r>
            <a:endParaRPr lang="en-AU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AD7A72C-4937-EE4C-1886-B34ADE6FBEE8}"/>
              </a:ext>
            </a:extLst>
          </p:cNvPr>
          <p:cNvSpPr txBox="1">
            <a:spLocks/>
          </p:cNvSpPr>
          <p:nvPr/>
        </p:nvSpPr>
        <p:spPr>
          <a:xfrm>
            <a:off x="6149008" y="3940221"/>
            <a:ext cx="5326712" cy="7527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What statistical techniques can we use to help solve the puzzle?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9586F2-6F09-3253-BFD3-95796360E3BD}"/>
              </a:ext>
            </a:extLst>
          </p:cNvPr>
          <p:cNvSpPr txBox="1">
            <a:spLocks/>
          </p:cNvSpPr>
          <p:nvPr/>
        </p:nvSpPr>
        <p:spPr>
          <a:xfrm>
            <a:off x="980661" y="1557793"/>
            <a:ext cx="10336695" cy="647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3200" b="1" dirty="0"/>
              <a:t>Solving this experimental design puzzle!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02018-E21B-A305-6B81-4AFA35932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3" y="49798"/>
            <a:ext cx="754230" cy="946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7907A2-8607-DFDD-89B0-A001C50E3957}"/>
              </a:ext>
            </a:extLst>
          </p:cNvPr>
          <p:cNvSpPr/>
          <p:nvPr/>
        </p:nvSpPr>
        <p:spPr>
          <a:xfrm>
            <a:off x="716279" y="2327909"/>
            <a:ext cx="10920550" cy="2559599"/>
          </a:xfrm>
          <a:prstGeom prst="rect">
            <a:avLst/>
          </a:prstGeom>
          <a:solidFill>
            <a:srgbClr val="2A5A8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59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8491F-B891-A8EB-51A5-0A658905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399"/>
            <a:ext cx="5355771" cy="4827134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On the farm, things can work against </a:t>
            </a:r>
            <a:br>
              <a:rPr lang="en-AU" sz="2400" dirty="0"/>
            </a:br>
            <a:r>
              <a:rPr lang="en-AU" sz="2400" dirty="0"/>
              <a:t>our efforts to do science...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2E0B9-F416-2C47-4F80-843AA095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puzzling: how does it play out in practice?</a:t>
            </a:r>
          </a:p>
        </p:txBody>
      </p:sp>
      <p:pic>
        <p:nvPicPr>
          <p:cNvPr id="6" name="Picture 5" descr="A person driving a tractor&#10;&#10;Description automatically generated with medium confidence">
            <a:extLst>
              <a:ext uri="{FF2B5EF4-FFF2-40B4-BE49-F238E27FC236}">
                <a16:creationId xmlns:a16="http://schemas.microsoft.com/office/drawing/2014/main" id="{80CAAD25-BE4D-97E8-41DB-723229A34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" y="2407783"/>
            <a:ext cx="6448425" cy="360997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01F1028-6031-B17F-1100-56898477D64A}"/>
              </a:ext>
            </a:extLst>
          </p:cNvPr>
          <p:cNvSpPr txBox="1">
            <a:spLocks/>
          </p:cNvSpPr>
          <p:nvPr/>
        </p:nvSpPr>
        <p:spPr>
          <a:xfrm>
            <a:off x="6587898" y="1983240"/>
            <a:ext cx="5355770" cy="81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sz="2400" dirty="0"/>
              <a:t>…conditions aren’t always conducive to detecting treatment differences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5827A7-5CC3-53CA-7B83-7B78082492C2}"/>
              </a:ext>
            </a:extLst>
          </p:cNvPr>
          <p:cNvSpPr txBox="1">
            <a:spLocks/>
          </p:cNvSpPr>
          <p:nvPr/>
        </p:nvSpPr>
        <p:spPr>
          <a:xfrm>
            <a:off x="7086600" y="3331031"/>
            <a:ext cx="4857068" cy="111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2400" dirty="0"/>
              <a:t>Questions around whether yield losses due to nematodes were repeatable?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B9C2240-936E-36C5-2211-2F56D94444FF}"/>
              </a:ext>
            </a:extLst>
          </p:cNvPr>
          <p:cNvSpPr txBox="1">
            <a:spLocks/>
          </p:cNvSpPr>
          <p:nvPr/>
        </p:nvSpPr>
        <p:spPr>
          <a:xfrm>
            <a:off x="7086600" y="4757060"/>
            <a:ext cx="4857068" cy="15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2400" dirty="0"/>
              <a:t>Researchers said “we want to </a:t>
            </a:r>
            <a:r>
              <a:rPr lang="en-AU" sz="2400" b="1" dirty="0"/>
              <a:t>maximise our chances of detecting yield losses</a:t>
            </a:r>
            <a:r>
              <a:rPr lang="en-AU" sz="2400" dirty="0"/>
              <a:t>. </a:t>
            </a:r>
            <a:br>
              <a:rPr lang="en-AU" sz="2400" dirty="0"/>
            </a:br>
            <a:r>
              <a:rPr lang="en-AU" sz="2400" dirty="0"/>
              <a:t>How can we do it?”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55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4F44378-20DA-A268-F079-9E955B6C6F7C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Real world puzzling: how does it play out in practice?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479E171-C69E-5DC4-F35D-532E025D9415}"/>
              </a:ext>
            </a:extLst>
          </p:cNvPr>
          <p:cNvSpPr txBox="1">
            <a:spLocks/>
          </p:cNvSpPr>
          <p:nvPr/>
        </p:nvSpPr>
        <p:spPr>
          <a:xfrm>
            <a:off x="838200" y="1170863"/>
            <a:ext cx="10515600" cy="158227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b="1" dirty="0"/>
              <a:t>Answer:</a:t>
            </a:r>
            <a:r>
              <a:rPr lang="en-AU" sz="2400" dirty="0"/>
              <a:t> to incorporate </a:t>
            </a:r>
            <a:r>
              <a:rPr lang="en-AU" sz="2400" b="1" dirty="0"/>
              <a:t>extra reps </a:t>
            </a:r>
            <a:r>
              <a:rPr lang="en-AU" sz="2400" dirty="0"/>
              <a:t>at the extreme disease pressures (Nil/High), for extra precision</a:t>
            </a:r>
            <a:endParaRPr lang="en-AU" sz="20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E9DB1-A2C1-AABF-6392-759A6C260631}"/>
              </a:ext>
            </a:extLst>
          </p:cNvPr>
          <p:cNvCxnSpPr>
            <a:cxnSpLocks/>
          </p:cNvCxnSpPr>
          <p:nvPr/>
        </p:nvCxnSpPr>
        <p:spPr>
          <a:xfrm flipV="1">
            <a:off x="3539550" y="2057400"/>
            <a:ext cx="0" cy="34600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84F6A5-ADD3-2328-0A7D-52E8B49C812D}"/>
              </a:ext>
            </a:extLst>
          </p:cNvPr>
          <p:cNvCxnSpPr>
            <a:cxnSpLocks/>
          </p:cNvCxnSpPr>
          <p:nvPr/>
        </p:nvCxnSpPr>
        <p:spPr>
          <a:xfrm>
            <a:off x="3554347" y="5476850"/>
            <a:ext cx="61363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037C8-F458-25A3-DDE7-C91EBC6AC7CE}"/>
              </a:ext>
            </a:extLst>
          </p:cNvPr>
          <p:cNvSpPr txBox="1"/>
          <p:nvPr/>
        </p:nvSpPr>
        <p:spPr>
          <a:xfrm>
            <a:off x="552113" y="3518566"/>
            <a:ext cx="13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Nematode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9CF2-F5C0-6223-5E36-54B1A4382C62}"/>
              </a:ext>
            </a:extLst>
          </p:cNvPr>
          <p:cNvSpPr txBox="1"/>
          <p:nvPr/>
        </p:nvSpPr>
        <p:spPr>
          <a:xfrm>
            <a:off x="9467214" y="5730584"/>
            <a:ext cx="232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Crown rot pressure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33648F1-1B01-F67F-6890-51124D634E1B}"/>
              </a:ext>
            </a:extLst>
          </p:cNvPr>
          <p:cNvGraphicFramePr>
            <a:graphicFrameLocks noGrp="1"/>
          </p:cNvGraphicFramePr>
          <p:nvPr/>
        </p:nvGraphicFramePr>
        <p:xfrm>
          <a:off x="2055411" y="2241518"/>
          <a:ext cx="7375360" cy="408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072">
                  <a:extLst>
                    <a:ext uri="{9D8B030D-6E8A-4147-A177-3AD203B41FA5}">
                      <a16:colId xmlns:a16="http://schemas.microsoft.com/office/drawing/2014/main" val="3283421171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2290317057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3463667179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3643198917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1314341212"/>
                    </a:ext>
                  </a:extLst>
                </a:gridCol>
              </a:tblGrid>
              <a:tr h="81669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516634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929884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6089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23752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50977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78054592-CE10-3919-72C8-463FFADD35C1}"/>
              </a:ext>
            </a:extLst>
          </p:cNvPr>
          <p:cNvSpPr/>
          <p:nvPr/>
        </p:nvSpPr>
        <p:spPr>
          <a:xfrm>
            <a:off x="6708547" y="5599798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6024A-B012-3624-18CA-5CD9CE6740F0}"/>
              </a:ext>
            </a:extLst>
          </p:cNvPr>
          <p:cNvSpPr/>
          <p:nvPr/>
        </p:nvSpPr>
        <p:spPr>
          <a:xfrm>
            <a:off x="8194196" y="5599798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71022-8E29-B0C4-7390-B32BEBB454E8}"/>
              </a:ext>
            </a:extLst>
          </p:cNvPr>
          <p:cNvSpPr/>
          <p:nvPr/>
        </p:nvSpPr>
        <p:spPr>
          <a:xfrm>
            <a:off x="5222898" y="560581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CBFA7-B83B-CFDB-8ED9-46DB8E8B13EF}"/>
              </a:ext>
            </a:extLst>
          </p:cNvPr>
          <p:cNvSpPr/>
          <p:nvPr/>
        </p:nvSpPr>
        <p:spPr>
          <a:xfrm>
            <a:off x="3737249" y="5599798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28472-DF85-028A-E4AA-71190073EE79}"/>
              </a:ext>
            </a:extLst>
          </p:cNvPr>
          <p:cNvSpPr/>
          <p:nvPr/>
        </p:nvSpPr>
        <p:spPr>
          <a:xfrm>
            <a:off x="2277056" y="4785543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263899-3778-736E-6670-C8EE2784C39C}"/>
              </a:ext>
            </a:extLst>
          </p:cNvPr>
          <p:cNvSpPr/>
          <p:nvPr/>
        </p:nvSpPr>
        <p:spPr>
          <a:xfrm>
            <a:off x="2285264" y="394873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C9D2E-2AD1-66F1-67C0-7C9EF063806A}"/>
              </a:ext>
            </a:extLst>
          </p:cNvPr>
          <p:cNvSpPr/>
          <p:nvPr/>
        </p:nvSpPr>
        <p:spPr>
          <a:xfrm>
            <a:off x="2277055" y="3147511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E4A2F-4642-5CA0-27D0-C7BEAFB971EF}"/>
              </a:ext>
            </a:extLst>
          </p:cNvPr>
          <p:cNvSpPr/>
          <p:nvPr/>
        </p:nvSpPr>
        <p:spPr>
          <a:xfrm>
            <a:off x="2285264" y="2325355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DDDD0C-F11F-3217-053B-B950516F3843}"/>
              </a:ext>
            </a:extLst>
          </p:cNvPr>
          <p:cNvSpPr/>
          <p:nvPr/>
        </p:nvSpPr>
        <p:spPr>
          <a:xfrm>
            <a:off x="5461686" y="3815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D8A387-EF2F-F451-CDB7-DDFB56EB7E49}"/>
              </a:ext>
            </a:extLst>
          </p:cNvPr>
          <p:cNvSpPr/>
          <p:nvPr/>
        </p:nvSpPr>
        <p:spPr>
          <a:xfrm>
            <a:off x="6944046" y="380291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FECB22-D728-7724-E97B-E6A47B6857BF}"/>
              </a:ext>
            </a:extLst>
          </p:cNvPr>
          <p:cNvSpPr/>
          <p:nvPr/>
        </p:nvSpPr>
        <p:spPr>
          <a:xfrm>
            <a:off x="5451352" y="217139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A1D443-D7FE-A56F-0A6F-E8EB276032C5}"/>
              </a:ext>
            </a:extLst>
          </p:cNvPr>
          <p:cNvSpPr/>
          <p:nvPr/>
        </p:nvSpPr>
        <p:spPr>
          <a:xfrm>
            <a:off x="6933712" y="215873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E1732A-E9DD-6D92-2DA9-9B57FA4698B5}"/>
              </a:ext>
            </a:extLst>
          </p:cNvPr>
          <p:cNvSpPr/>
          <p:nvPr/>
        </p:nvSpPr>
        <p:spPr>
          <a:xfrm>
            <a:off x="5455389" y="463386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CE64A0-23BA-9468-D5B7-5556006AB749}"/>
              </a:ext>
            </a:extLst>
          </p:cNvPr>
          <p:cNvSpPr/>
          <p:nvPr/>
        </p:nvSpPr>
        <p:spPr>
          <a:xfrm>
            <a:off x="6937749" y="462120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91FB49-C51B-E1F1-9D88-B496B5D586C2}"/>
              </a:ext>
            </a:extLst>
          </p:cNvPr>
          <p:cNvSpPr/>
          <p:nvPr/>
        </p:nvSpPr>
        <p:spPr>
          <a:xfrm>
            <a:off x="5455389" y="29846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27E424-4705-526A-17B7-B95DF2168003}"/>
              </a:ext>
            </a:extLst>
          </p:cNvPr>
          <p:cNvSpPr/>
          <p:nvPr/>
        </p:nvSpPr>
        <p:spPr>
          <a:xfrm>
            <a:off x="6937749" y="297196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0C7693-6B64-AD44-793B-9CDD627C9142}"/>
              </a:ext>
            </a:extLst>
          </p:cNvPr>
          <p:cNvSpPr/>
          <p:nvPr/>
        </p:nvSpPr>
        <p:spPr>
          <a:xfrm>
            <a:off x="3979326" y="3815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B45B39-7B62-9E0C-03C4-63D880FAC131}"/>
              </a:ext>
            </a:extLst>
          </p:cNvPr>
          <p:cNvSpPr/>
          <p:nvPr/>
        </p:nvSpPr>
        <p:spPr>
          <a:xfrm>
            <a:off x="3982743" y="462120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A3C8E-5197-F045-CC16-2F1D526DB0BB}"/>
              </a:ext>
            </a:extLst>
          </p:cNvPr>
          <p:cNvSpPr/>
          <p:nvPr/>
        </p:nvSpPr>
        <p:spPr>
          <a:xfrm>
            <a:off x="8423087" y="377754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A5F38-592B-3A39-FD99-268D06E49F57}"/>
              </a:ext>
            </a:extLst>
          </p:cNvPr>
          <p:cNvSpPr/>
          <p:nvPr/>
        </p:nvSpPr>
        <p:spPr>
          <a:xfrm>
            <a:off x="8429695" y="46113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274141-7E7F-09C8-7E6D-4ECDE19C76B2}"/>
              </a:ext>
            </a:extLst>
          </p:cNvPr>
          <p:cNvSpPr/>
          <p:nvPr/>
        </p:nvSpPr>
        <p:spPr>
          <a:xfrm>
            <a:off x="3978781" y="300611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1D3DC7-3D69-0CFA-1BB8-AB1605266BC9}"/>
              </a:ext>
            </a:extLst>
          </p:cNvPr>
          <p:cNvSpPr/>
          <p:nvPr/>
        </p:nvSpPr>
        <p:spPr>
          <a:xfrm>
            <a:off x="3982304" y="216520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6A2609-BC18-E1AC-8D60-DCF3C6FBC7D3}"/>
              </a:ext>
            </a:extLst>
          </p:cNvPr>
          <p:cNvSpPr/>
          <p:nvPr/>
        </p:nvSpPr>
        <p:spPr>
          <a:xfrm>
            <a:off x="8423087" y="295743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80973D-9801-D6D3-16FA-D1EE28D61606}"/>
              </a:ext>
            </a:extLst>
          </p:cNvPr>
          <p:cNvSpPr/>
          <p:nvPr/>
        </p:nvSpPr>
        <p:spPr>
          <a:xfrm>
            <a:off x="8423087" y="217698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15A14-FE6D-49C0-3C7B-8FD19DE25D3E}"/>
              </a:ext>
            </a:extLst>
          </p:cNvPr>
          <p:cNvSpPr/>
          <p:nvPr/>
        </p:nvSpPr>
        <p:spPr>
          <a:xfrm>
            <a:off x="1825553" y="5517436"/>
            <a:ext cx="16905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71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2" grpId="0"/>
      <p:bldP spid="63" grpId="0"/>
      <p:bldP spid="64" grpId="0"/>
      <p:bldP spid="65" grpId="0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4F44378-20DA-A268-F079-9E955B6C6F7C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Real world puzzling: how does it play out in practice?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E9DB1-A2C1-AABF-6392-759A6C260631}"/>
              </a:ext>
            </a:extLst>
          </p:cNvPr>
          <p:cNvCxnSpPr>
            <a:cxnSpLocks/>
          </p:cNvCxnSpPr>
          <p:nvPr/>
        </p:nvCxnSpPr>
        <p:spPr>
          <a:xfrm flipV="1">
            <a:off x="3539550" y="2057400"/>
            <a:ext cx="0" cy="34600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84F6A5-ADD3-2328-0A7D-52E8B49C812D}"/>
              </a:ext>
            </a:extLst>
          </p:cNvPr>
          <p:cNvCxnSpPr>
            <a:cxnSpLocks/>
          </p:cNvCxnSpPr>
          <p:nvPr/>
        </p:nvCxnSpPr>
        <p:spPr>
          <a:xfrm>
            <a:off x="3554347" y="5476850"/>
            <a:ext cx="61363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037C8-F458-25A3-DDE7-C91EBC6AC7CE}"/>
              </a:ext>
            </a:extLst>
          </p:cNvPr>
          <p:cNvSpPr txBox="1"/>
          <p:nvPr/>
        </p:nvSpPr>
        <p:spPr>
          <a:xfrm>
            <a:off x="552113" y="3518566"/>
            <a:ext cx="13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Nematode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9CF2-F5C0-6223-5E36-54B1A4382C62}"/>
              </a:ext>
            </a:extLst>
          </p:cNvPr>
          <p:cNvSpPr txBox="1"/>
          <p:nvPr/>
        </p:nvSpPr>
        <p:spPr>
          <a:xfrm>
            <a:off x="9467214" y="5730584"/>
            <a:ext cx="232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Crown rot pressure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33648F1-1B01-F67F-6890-51124D634E1B}"/>
              </a:ext>
            </a:extLst>
          </p:cNvPr>
          <p:cNvGraphicFramePr>
            <a:graphicFrameLocks noGrp="1"/>
          </p:cNvGraphicFramePr>
          <p:nvPr/>
        </p:nvGraphicFramePr>
        <p:xfrm>
          <a:off x="2055411" y="2241518"/>
          <a:ext cx="7375360" cy="408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072">
                  <a:extLst>
                    <a:ext uri="{9D8B030D-6E8A-4147-A177-3AD203B41FA5}">
                      <a16:colId xmlns:a16="http://schemas.microsoft.com/office/drawing/2014/main" val="3283421171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2290317057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3463667179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3643198917"/>
                    </a:ext>
                  </a:extLst>
                </a:gridCol>
                <a:gridCol w="1475072">
                  <a:extLst>
                    <a:ext uri="{9D8B030D-6E8A-4147-A177-3AD203B41FA5}">
                      <a16:colId xmlns:a16="http://schemas.microsoft.com/office/drawing/2014/main" val="1314341212"/>
                    </a:ext>
                  </a:extLst>
                </a:gridCol>
              </a:tblGrid>
              <a:tr h="81669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516634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929884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6089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23752"/>
                  </a:ext>
                </a:extLst>
              </a:tr>
              <a:tr h="81669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50977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78054592-CE10-3919-72C8-463FFADD35C1}"/>
              </a:ext>
            </a:extLst>
          </p:cNvPr>
          <p:cNvSpPr/>
          <p:nvPr/>
        </p:nvSpPr>
        <p:spPr>
          <a:xfrm>
            <a:off x="6708547" y="5599798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6024A-B012-3624-18CA-5CD9CE6740F0}"/>
              </a:ext>
            </a:extLst>
          </p:cNvPr>
          <p:cNvSpPr/>
          <p:nvPr/>
        </p:nvSpPr>
        <p:spPr>
          <a:xfrm>
            <a:off x="8194196" y="5599798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71022-8E29-B0C4-7390-B32BEBB454E8}"/>
              </a:ext>
            </a:extLst>
          </p:cNvPr>
          <p:cNvSpPr/>
          <p:nvPr/>
        </p:nvSpPr>
        <p:spPr>
          <a:xfrm>
            <a:off x="5222898" y="560581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CBFA7-B83B-CFDB-8ED9-46DB8E8B13EF}"/>
              </a:ext>
            </a:extLst>
          </p:cNvPr>
          <p:cNvSpPr/>
          <p:nvPr/>
        </p:nvSpPr>
        <p:spPr>
          <a:xfrm>
            <a:off x="3737249" y="5599798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28472-DF85-028A-E4AA-71190073EE79}"/>
              </a:ext>
            </a:extLst>
          </p:cNvPr>
          <p:cNvSpPr/>
          <p:nvPr/>
        </p:nvSpPr>
        <p:spPr>
          <a:xfrm>
            <a:off x="2277056" y="4785543"/>
            <a:ext cx="1018975" cy="643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Nil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263899-3778-736E-6670-C8EE2784C39C}"/>
              </a:ext>
            </a:extLst>
          </p:cNvPr>
          <p:cNvSpPr/>
          <p:nvPr/>
        </p:nvSpPr>
        <p:spPr>
          <a:xfrm>
            <a:off x="2285264" y="3948734"/>
            <a:ext cx="1018975" cy="643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Low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C9D2E-2AD1-66F1-67C0-7C9EF063806A}"/>
              </a:ext>
            </a:extLst>
          </p:cNvPr>
          <p:cNvSpPr/>
          <p:nvPr/>
        </p:nvSpPr>
        <p:spPr>
          <a:xfrm>
            <a:off x="2277055" y="3147511"/>
            <a:ext cx="1018975" cy="643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Medium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E4A2F-4642-5CA0-27D0-C7BEAFB971EF}"/>
              </a:ext>
            </a:extLst>
          </p:cNvPr>
          <p:cNvSpPr/>
          <p:nvPr/>
        </p:nvSpPr>
        <p:spPr>
          <a:xfrm>
            <a:off x="2285264" y="2325355"/>
            <a:ext cx="1018975" cy="64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ysClr val="windowText" lastClr="000000"/>
                </a:solidFill>
              </a:rPr>
              <a:t>High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DDDD0C-F11F-3217-053B-B950516F3843}"/>
              </a:ext>
            </a:extLst>
          </p:cNvPr>
          <p:cNvSpPr/>
          <p:nvPr/>
        </p:nvSpPr>
        <p:spPr>
          <a:xfrm>
            <a:off x="5461686" y="3815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D8A387-EF2F-F451-CDB7-DDFB56EB7E49}"/>
              </a:ext>
            </a:extLst>
          </p:cNvPr>
          <p:cNvSpPr/>
          <p:nvPr/>
        </p:nvSpPr>
        <p:spPr>
          <a:xfrm>
            <a:off x="6944046" y="380291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FECB22-D728-7724-E97B-E6A47B6857BF}"/>
              </a:ext>
            </a:extLst>
          </p:cNvPr>
          <p:cNvSpPr/>
          <p:nvPr/>
        </p:nvSpPr>
        <p:spPr>
          <a:xfrm>
            <a:off x="5451352" y="217139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A1D443-D7FE-A56F-0A6F-E8EB276032C5}"/>
              </a:ext>
            </a:extLst>
          </p:cNvPr>
          <p:cNvSpPr/>
          <p:nvPr/>
        </p:nvSpPr>
        <p:spPr>
          <a:xfrm>
            <a:off x="6933712" y="215873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E1732A-E9DD-6D92-2DA9-9B57FA4698B5}"/>
              </a:ext>
            </a:extLst>
          </p:cNvPr>
          <p:cNvSpPr/>
          <p:nvPr/>
        </p:nvSpPr>
        <p:spPr>
          <a:xfrm>
            <a:off x="5455389" y="463386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CE64A0-23BA-9468-D5B7-5556006AB749}"/>
              </a:ext>
            </a:extLst>
          </p:cNvPr>
          <p:cNvSpPr/>
          <p:nvPr/>
        </p:nvSpPr>
        <p:spPr>
          <a:xfrm>
            <a:off x="6937749" y="462120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91FB49-C51B-E1F1-9D88-B496B5D586C2}"/>
              </a:ext>
            </a:extLst>
          </p:cNvPr>
          <p:cNvSpPr/>
          <p:nvPr/>
        </p:nvSpPr>
        <p:spPr>
          <a:xfrm>
            <a:off x="5455389" y="29846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27E424-4705-526A-17B7-B95DF2168003}"/>
              </a:ext>
            </a:extLst>
          </p:cNvPr>
          <p:cNvSpPr/>
          <p:nvPr/>
        </p:nvSpPr>
        <p:spPr>
          <a:xfrm>
            <a:off x="6937749" y="297196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0C7693-6B64-AD44-793B-9CDD627C9142}"/>
              </a:ext>
            </a:extLst>
          </p:cNvPr>
          <p:cNvSpPr/>
          <p:nvPr/>
        </p:nvSpPr>
        <p:spPr>
          <a:xfrm>
            <a:off x="3979326" y="3815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B45B39-7B62-9E0C-03C4-63D880FAC131}"/>
              </a:ext>
            </a:extLst>
          </p:cNvPr>
          <p:cNvSpPr/>
          <p:nvPr/>
        </p:nvSpPr>
        <p:spPr>
          <a:xfrm>
            <a:off x="3999575" y="46212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A3C8E-5197-F045-CC16-2F1D526DB0BB}"/>
              </a:ext>
            </a:extLst>
          </p:cNvPr>
          <p:cNvSpPr/>
          <p:nvPr/>
        </p:nvSpPr>
        <p:spPr>
          <a:xfrm>
            <a:off x="8423087" y="377754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A5F38-592B-3A39-FD99-268D06E49F57}"/>
              </a:ext>
            </a:extLst>
          </p:cNvPr>
          <p:cNvSpPr/>
          <p:nvPr/>
        </p:nvSpPr>
        <p:spPr>
          <a:xfrm>
            <a:off x="8446527" y="461131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274141-7E7F-09C8-7E6D-4ECDE19C76B2}"/>
              </a:ext>
            </a:extLst>
          </p:cNvPr>
          <p:cNvSpPr/>
          <p:nvPr/>
        </p:nvSpPr>
        <p:spPr>
          <a:xfrm>
            <a:off x="3978781" y="300611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1D3DC7-3D69-0CFA-1BB8-AB1605266BC9}"/>
              </a:ext>
            </a:extLst>
          </p:cNvPr>
          <p:cNvSpPr/>
          <p:nvPr/>
        </p:nvSpPr>
        <p:spPr>
          <a:xfrm>
            <a:off x="3999136" y="21652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6A2609-BC18-E1AC-8D60-DCF3C6FBC7D3}"/>
              </a:ext>
            </a:extLst>
          </p:cNvPr>
          <p:cNvSpPr/>
          <p:nvPr/>
        </p:nvSpPr>
        <p:spPr>
          <a:xfrm>
            <a:off x="8423087" y="295743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80973D-9801-D6D3-16FA-D1EE28D61606}"/>
              </a:ext>
            </a:extLst>
          </p:cNvPr>
          <p:cNvSpPr/>
          <p:nvPr/>
        </p:nvSpPr>
        <p:spPr>
          <a:xfrm>
            <a:off x="8439919" y="217698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15A14-FE6D-49C0-3C7B-8FD19DE25D3E}"/>
              </a:ext>
            </a:extLst>
          </p:cNvPr>
          <p:cNvSpPr/>
          <p:nvPr/>
        </p:nvSpPr>
        <p:spPr>
          <a:xfrm>
            <a:off x="1825553" y="5517436"/>
            <a:ext cx="16905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6109B-637F-7D96-E0C1-8946C59B00ED}"/>
              </a:ext>
            </a:extLst>
          </p:cNvPr>
          <p:cNvSpPr txBox="1"/>
          <p:nvPr/>
        </p:nvSpPr>
        <p:spPr>
          <a:xfrm>
            <a:off x="9652415" y="2300684"/>
            <a:ext cx="2362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Now incorporating extra reps of Nil/High </a:t>
            </a:r>
            <a:r>
              <a:rPr lang="en-AU" sz="2800" dirty="0" err="1"/>
              <a:t>trts</a:t>
            </a:r>
            <a:r>
              <a:rPr lang="en-AU" sz="2800" dirty="0"/>
              <a:t>!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365589-DFD3-E100-AAA0-5973EFF24AE8}"/>
              </a:ext>
            </a:extLst>
          </p:cNvPr>
          <p:cNvSpPr txBox="1">
            <a:spLocks/>
          </p:cNvSpPr>
          <p:nvPr/>
        </p:nvSpPr>
        <p:spPr>
          <a:xfrm>
            <a:off x="838200" y="1170863"/>
            <a:ext cx="10515600" cy="158227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b="1" dirty="0"/>
              <a:t>Answer:</a:t>
            </a:r>
            <a:r>
              <a:rPr lang="en-AU" sz="2400" dirty="0"/>
              <a:t> to incorporate </a:t>
            </a:r>
            <a:r>
              <a:rPr lang="en-AU" sz="2400" b="1" dirty="0"/>
              <a:t>extra reps </a:t>
            </a:r>
            <a:r>
              <a:rPr lang="en-AU" sz="2400" dirty="0"/>
              <a:t>at the extreme disease pressures (Nil/High), for extra precision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046821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3250C3-4052-CA88-12B6-DC7C07A5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puzzling: how does it play out in practice?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3696-57AA-868B-B0D8-CE15E375E651}"/>
              </a:ext>
            </a:extLst>
          </p:cNvPr>
          <p:cNvSpPr txBox="1"/>
          <p:nvPr/>
        </p:nvSpPr>
        <p:spPr>
          <a:xfrm>
            <a:off x="5696691" y="485710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2F21C-C74B-D986-D9D9-2815F1C594A7}"/>
              </a:ext>
            </a:extLst>
          </p:cNvPr>
          <p:cNvSpPr txBox="1"/>
          <p:nvPr/>
        </p:nvSpPr>
        <p:spPr>
          <a:xfrm>
            <a:off x="1125309" y="5909117"/>
            <a:ext cx="9941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AU" sz="3200" b="1" dirty="0"/>
              <a:t>Trying to incorporate extra reps into the design process!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056A6-3BEF-25CA-358D-654A33CD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11" y="1994535"/>
            <a:ext cx="7416574" cy="3221898"/>
          </a:xfrm>
          <a:prstGeom prst="rect">
            <a:avLst/>
          </a:prstGeom>
          <a:ln w="76200">
            <a:solidFill>
              <a:srgbClr val="CC00CC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FEF987-D350-9BAE-9B1C-405F012A5CE8}"/>
              </a:ext>
            </a:extLst>
          </p:cNvPr>
          <p:cNvSpPr txBox="1"/>
          <p:nvPr/>
        </p:nvSpPr>
        <p:spPr>
          <a:xfrm>
            <a:off x="107805" y="1150040"/>
            <a:ext cx="119763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AU" sz="4400" b="1" dirty="0">
                <a:ln w="22225">
                  <a:solidFill>
                    <a:srgbClr val="CC00CC"/>
                  </a:solidFill>
                  <a:prstDash val="solid"/>
                </a:ln>
                <a:solidFill>
                  <a:srgbClr val="FF66FF"/>
                </a:solidFill>
              </a:rPr>
              <a:t>Conditioned randomisation design framework</a:t>
            </a:r>
          </a:p>
        </p:txBody>
      </p:sp>
    </p:spTree>
    <p:extLst>
      <p:ext uri="{BB962C8B-B14F-4D97-AF65-F5344CB8AC3E}">
        <p14:creationId xmlns:p14="http://schemas.microsoft.com/office/powerpoint/2010/main" val="23003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36977-46BA-6063-993F-DFB4034A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263"/>
            <a:ext cx="10515600" cy="1097573"/>
          </a:xfrm>
        </p:spPr>
        <p:txBody>
          <a:bodyPr/>
          <a:lstStyle/>
          <a:p>
            <a:pPr marL="0" indent="0" algn="ctr">
              <a:buNone/>
            </a:pPr>
            <a:r>
              <a:rPr lang="en-AU" sz="2800" b="1" dirty="0"/>
              <a:t>How did we implement this design strategy?</a:t>
            </a:r>
          </a:p>
          <a:p>
            <a:r>
              <a:rPr lang="en-AU" dirty="0"/>
              <a:t>We used the </a:t>
            </a:r>
            <a:r>
              <a:rPr lang="en-AU" i="1" dirty="0" err="1"/>
              <a:t>odw</a:t>
            </a:r>
            <a:r>
              <a:rPr lang="en-AU" dirty="0"/>
              <a:t> package to perform two randomisations: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F50E1C-37BF-1ABC-4ACC-0ED5BFA5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puzzling: how does it play out in practice?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361360-177B-EA23-95FB-ADCB5DFB0224}"/>
              </a:ext>
            </a:extLst>
          </p:cNvPr>
          <p:cNvSpPr/>
          <p:nvPr/>
        </p:nvSpPr>
        <p:spPr>
          <a:xfrm>
            <a:off x="277071" y="2340836"/>
            <a:ext cx="3826843" cy="3979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/>
                </a:solidFill>
              </a:rPr>
              <a:t>Randomisation 1</a:t>
            </a:r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Randomly allocate extra reps of the crown rot (CR) Nil/High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Ensure the extra rep crown rot treatments are allocated to plots with extreme (really small/really large) nematode pressures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4A861-0EDD-59AE-4DCE-4C74D3AFD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355" y="3206424"/>
            <a:ext cx="3591302" cy="24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36977-46BA-6063-993F-DFB4034A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263"/>
            <a:ext cx="10515600" cy="1097573"/>
          </a:xfrm>
        </p:spPr>
        <p:txBody>
          <a:bodyPr/>
          <a:lstStyle/>
          <a:p>
            <a:pPr marL="0" indent="0" algn="ctr">
              <a:buNone/>
            </a:pPr>
            <a:r>
              <a:rPr lang="en-AU" sz="2800" b="1" dirty="0"/>
              <a:t>How did we implement this design strategy?</a:t>
            </a:r>
          </a:p>
          <a:p>
            <a:r>
              <a:rPr lang="en-AU" dirty="0"/>
              <a:t>We used the </a:t>
            </a:r>
            <a:r>
              <a:rPr lang="en-AU" i="1" dirty="0" err="1"/>
              <a:t>odw</a:t>
            </a:r>
            <a:r>
              <a:rPr lang="en-AU" dirty="0"/>
              <a:t> package to perform two randomisations: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F50E1C-37BF-1ABC-4ACC-0ED5BFA5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puzzling: how does it play out in practice?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361360-177B-EA23-95FB-ADCB5DFB0224}"/>
              </a:ext>
            </a:extLst>
          </p:cNvPr>
          <p:cNvSpPr/>
          <p:nvPr/>
        </p:nvSpPr>
        <p:spPr>
          <a:xfrm>
            <a:off x="277071" y="2340836"/>
            <a:ext cx="3826843" cy="3979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/>
                </a:solidFill>
              </a:rPr>
              <a:t>Randomisation 1</a:t>
            </a:r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Randomly allocate extra reps of the crown rot (CR) Nil/High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Ensure the extra rep crown rot treatments are allocated to plots with extreme (really small/really large) nematode pressures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4A861-0EDD-59AE-4DCE-4C74D3AFD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1355" y="3206424"/>
            <a:ext cx="3591302" cy="2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5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36977-46BA-6063-993F-DFB4034A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263"/>
            <a:ext cx="10515600" cy="1097573"/>
          </a:xfrm>
        </p:spPr>
        <p:txBody>
          <a:bodyPr/>
          <a:lstStyle/>
          <a:p>
            <a:pPr marL="0" indent="0" algn="ctr">
              <a:buNone/>
            </a:pPr>
            <a:r>
              <a:rPr lang="en-AU" sz="2800" b="1" dirty="0"/>
              <a:t>How did we implement this design strategy?</a:t>
            </a:r>
          </a:p>
          <a:p>
            <a:r>
              <a:rPr lang="en-AU" dirty="0"/>
              <a:t>We used the </a:t>
            </a:r>
            <a:r>
              <a:rPr lang="en-AU" i="1" dirty="0" err="1"/>
              <a:t>odw</a:t>
            </a:r>
            <a:r>
              <a:rPr lang="en-AU" dirty="0"/>
              <a:t> package to perform two randomisations: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F50E1C-37BF-1ABC-4ACC-0ED5BFA5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puzzling: how does it play out in practice?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361360-177B-EA23-95FB-ADCB5DFB0224}"/>
              </a:ext>
            </a:extLst>
          </p:cNvPr>
          <p:cNvSpPr/>
          <p:nvPr/>
        </p:nvSpPr>
        <p:spPr>
          <a:xfrm>
            <a:off x="277071" y="2340836"/>
            <a:ext cx="3826843" cy="3979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/>
                </a:solidFill>
              </a:rPr>
              <a:t>Randomisation 1</a:t>
            </a:r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Randomly allocate extra reps of the crown rot (CR) Nil/High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Ensure the extra rep crown rot treatments are allocated to plots with extreme (really small/really large) nematode pressures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Balance across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Rep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NemBlocks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B4A031C1-C4AC-CF27-5AB4-5419E5106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55" y="2579582"/>
            <a:ext cx="8013002" cy="33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>
            <a:extLst>
              <a:ext uri="{FF2B5EF4-FFF2-40B4-BE49-F238E27FC236}">
                <a16:creationId xmlns:a16="http://schemas.microsoft.com/office/drawing/2014/main" id="{E0626644-923E-F857-C7E6-446B309EAA6D}"/>
              </a:ext>
            </a:extLst>
          </p:cNvPr>
          <p:cNvSpPr/>
          <p:nvPr/>
        </p:nvSpPr>
        <p:spPr>
          <a:xfrm>
            <a:off x="3996267" y="1442720"/>
            <a:ext cx="4199466" cy="3826933"/>
          </a:xfrm>
          <a:prstGeom prst="heart">
            <a:avLst/>
          </a:prstGeom>
          <a:solidFill>
            <a:srgbClr val="FF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Why do </a:t>
            </a:r>
            <a:r>
              <a:rPr lang="en-AU" sz="2800" b="1" i="1" u="sng" dirty="0"/>
              <a:t>we</a:t>
            </a:r>
            <a:r>
              <a:rPr lang="en-AU" sz="2800" dirty="0"/>
              <a:t> love experimental design?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E9A3D-3957-2534-984F-C14679B16EE1}"/>
              </a:ext>
            </a:extLst>
          </p:cNvPr>
          <p:cNvSpPr txBox="1"/>
          <p:nvPr/>
        </p:nvSpPr>
        <p:spPr>
          <a:xfrm>
            <a:off x="794173" y="2560677"/>
            <a:ext cx="2509519" cy="1736646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We love to solve tricky puzzles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D3485-53D1-D49F-DF1F-2A7B04CB72AE}"/>
              </a:ext>
            </a:extLst>
          </p:cNvPr>
          <p:cNvSpPr txBox="1"/>
          <p:nvPr/>
        </p:nvSpPr>
        <p:spPr>
          <a:xfrm>
            <a:off x="8888308" y="2560677"/>
            <a:ext cx="2509519" cy="1736646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that have an impact on the world!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B842D-4BEA-BBD4-802D-D4A789B39D53}"/>
              </a:ext>
            </a:extLst>
          </p:cNvPr>
          <p:cNvSpPr txBox="1"/>
          <p:nvPr/>
        </p:nvSpPr>
        <p:spPr>
          <a:xfrm>
            <a:off x="2644986" y="5415280"/>
            <a:ext cx="6902027" cy="1055608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The rules of the puzzle are often determined by real-world limitations!</a:t>
            </a:r>
          </a:p>
        </p:txBody>
      </p:sp>
    </p:spTree>
    <p:extLst>
      <p:ext uri="{BB962C8B-B14F-4D97-AF65-F5344CB8AC3E}">
        <p14:creationId xmlns:p14="http://schemas.microsoft.com/office/powerpoint/2010/main" val="28085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36977-46BA-6063-993F-DFB4034A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263"/>
            <a:ext cx="10515600" cy="1097573"/>
          </a:xfrm>
        </p:spPr>
        <p:txBody>
          <a:bodyPr/>
          <a:lstStyle/>
          <a:p>
            <a:pPr marL="0" indent="0" algn="ctr">
              <a:buNone/>
            </a:pPr>
            <a:r>
              <a:rPr lang="en-AU" sz="2800" b="1" dirty="0"/>
              <a:t>How did we implement this design strategy?</a:t>
            </a:r>
          </a:p>
          <a:p>
            <a:r>
              <a:rPr lang="en-AU" dirty="0"/>
              <a:t>We used the </a:t>
            </a:r>
            <a:r>
              <a:rPr lang="en-AU" i="1" dirty="0" err="1"/>
              <a:t>odw</a:t>
            </a:r>
            <a:r>
              <a:rPr lang="en-AU" dirty="0"/>
              <a:t> package to perform two randomisations: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F50E1C-37BF-1ABC-4ACC-0ED5BFA5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puzzling: how does it play out in practice?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361360-177B-EA23-95FB-ADCB5DFB0224}"/>
              </a:ext>
            </a:extLst>
          </p:cNvPr>
          <p:cNvSpPr/>
          <p:nvPr/>
        </p:nvSpPr>
        <p:spPr>
          <a:xfrm>
            <a:off x="277071" y="2340836"/>
            <a:ext cx="3826843" cy="3979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/>
                </a:solidFill>
              </a:rPr>
              <a:t>Randomisation 1</a:t>
            </a:r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Randomly allocate extra reps of the crown rot (CR) Nil/High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Ensure the extra rep crown rot treatments are allocated to plots with extreme (really small/really large) nematode pressures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Balance across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Rep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NemBlocks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B4A031C1-C4AC-CF27-5AB4-5419E5106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55" y="2579582"/>
            <a:ext cx="8013002" cy="336713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9935E3-60B5-C641-48B9-3D3ABF3DB04C}"/>
              </a:ext>
            </a:extLst>
          </p:cNvPr>
          <p:cNvSpPr/>
          <p:nvPr/>
        </p:nvSpPr>
        <p:spPr>
          <a:xfrm>
            <a:off x="4224642" y="2340836"/>
            <a:ext cx="7871487" cy="3979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/>
                </a:solidFill>
              </a:rPr>
              <a:t>Randomisation 2</a:t>
            </a:r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Freeze positions of extra reps of the crown rot Nil/High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Randomly allocate </a:t>
            </a:r>
            <a:r>
              <a:rPr lang="en-AU" sz="2000" b="1" u="sng" dirty="0">
                <a:solidFill>
                  <a:schemeClr val="tx1"/>
                </a:solidFill>
              </a:rPr>
              <a:t>original reps</a:t>
            </a:r>
            <a:r>
              <a:rPr lang="en-AU" sz="2000" b="1" dirty="0">
                <a:solidFill>
                  <a:schemeClr val="tx1"/>
                </a:solidFill>
              </a:rPr>
              <a:t> of all of the crown rot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Balance across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Rep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NemBlocks</a:t>
            </a:r>
            <a:endParaRPr lang="en-AU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Nematode treatments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Spatial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81818-58D1-1E5C-95FB-A9B72B773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3627" y="3581492"/>
            <a:ext cx="3591302" cy="24518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1EA99C-D841-3805-B352-7492AB6F61DB}"/>
              </a:ext>
            </a:extLst>
          </p:cNvPr>
          <p:cNvSpPr/>
          <p:nvPr/>
        </p:nvSpPr>
        <p:spPr>
          <a:xfrm>
            <a:off x="8725415" y="5349840"/>
            <a:ext cx="2732314" cy="884123"/>
          </a:xfrm>
          <a:prstGeom prst="rect">
            <a:avLst/>
          </a:prstGeom>
          <a:solidFill>
            <a:srgbClr val="DEEBF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A80DBA6-6D60-8FE2-D6EE-57B9F514C379}"/>
              </a:ext>
            </a:extLst>
          </p:cNvPr>
          <p:cNvSpPr/>
          <p:nvPr/>
        </p:nvSpPr>
        <p:spPr>
          <a:xfrm>
            <a:off x="8476027" y="3938196"/>
            <a:ext cx="423560" cy="1411644"/>
          </a:xfrm>
          <a:prstGeom prst="leftBrace">
            <a:avLst>
              <a:gd name="adj1" fmla="val 38209"/>
              <a:gd name="adj2" fmla="val 50000"/>
            </a:avLst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1FCD5-2A36-14B0-ED0F-AA704CDD15B7}"/>
              </a:ext>
            </a:extLst>
          </p:cNvPr>
          <p:cNvCxnSpPr/>
          <p:nvPr/>
        </p:nvCxnSpPr>
        <p:spPr>
          <a:xfrm>
            <a:off x="7522029" y="3581492"/>
            <a:ext cx="953998" cy="1062526"/>
          </a:xfrm>
          <a:prstGeom prst="straightConnector1">
            <a:avLst/>
          </a:prstGeom>
          <a:ln w="571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494073D-1D33-096C-A14F-33B17B6D0DE8}"/>
              </a:ext>
            </a:extLst>
          </p:cNvPr>
          <p:cNvSpPr/>
          <p:nvPr/>
        </p:nvSpPr>
        <p:spPr>
          <a:xfrm>
            <a:off x="2699657" y="5111640"/>
            <a:ext cx="5949558" cy="16902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Creative specification of variance components, as well as “swap blocks”, in </a:t>
            </a:r>
            <a:r>
              <a:rPr lang="en-AU" sz="2400" b="1" i="1" dirty="0" err="1"/>
              <a:t>odw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6238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5A5BD1-B8E2-2E02-CF01-A0CA333E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Puzzle solved!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7A143-B611-8FC3-1B73-33864EB6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3280191"/>
            <a:ext cx="3447734" cy="3108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86A2D-1B62-1E5E-09C0-CCA7AA28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826" y="3276600"/>
            <a:ext cx="3422414" cy="311255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C10C6E-3C92-8EF9-E817-FDE41A557A7E}"/>
              </a:ext>
            </a:extLst>
          </p:cNvPr>
          <p:cNvSpPr/>
          <p:nvPr/>
        </p:nvSpPr>
        <p:spPr>
          <a:xfrm>
            <a:off x="4049222" y="1148790"/>
            <a:ext cx="4332251" cy="1443610"/>
          </a:xfrm>
          <a:prstGeom prst="ellipse">
            <a:avLst/>
          </a:prstGeom>
          <a:solidFill>
            <a:srgbClr val="FF99CC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Took advantage of the opportunity for a </a:t>
            </a:r>
            <a:r>
              <a:rPr lang="en-AU" sz="2000" b="1" dirty="0"/>
              <a:t>conditioned randomisation </a:t>
            </a:r>
            <a:r>
              <a:rPr lang="en-AU" sz="2000" dirty="0"/>
              <a:t>design framework…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1ED86-371D-55A9-6665-376D33340C9C}"/>
              </a:ext>
            </a:extLst>
          </p:cNvPr>
          <p:cNvSpPr/>
          <p:nvPr/>
        </p:nvSpPr>
        <p:spPr>
          <a:xfrm>
            <a:off x="489857" y="1110343"/>
            <a:ext cx="3091543" cy="1284514"/>
          </a:xfrm>
          <a:prstGeom prst="ellipse">
            <a:avLst/>
          </a:prstGeom>
          <a:solidFill>
            <a:srgbClr val="FF99CC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We started with a </a:t>
            </a:r>
            <a:r>
              <a:rPr lang="en-AU" sz="2000" b="1" dirty="0"/>
              <a:t>factorial treatment </a:t>
            </a:r>
            <a:r>
              <a:rPr lang="en-AU" sz="2000" dirty="0"/>
              <a:t>structure…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4FF7D1-9F53-4A4E-E761-AB7DCA0D6ABA}"/>
              </a:ext>
            </a:extLst>
          </p:cNvPr>
          <p:cNvSpPr/>
          <p:nvPr/>
        </p:nvSpPr>
        <p:spPr>
          <a:xfrm>
            <a:off x="5021749" y="2785941"/>
            <a:ext cx="3232662" cy="1188143"/>
          </a:xfrm>
          <a:prstGeom prst="ellipse">
            <a:avLst/>
          </a:prstGeom>
          <a:solidFill>
            <a:srgbClr val="FF99CC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To achieve the “</a:t>
            </a:r>
            <a:r>
              <a:rPr lang="en-AU" sz="2000" b="1" dirty="0"/>
              <a:t>crowd</a:t>
            </a:r>
            <a:r>
              <a:rPr lang="en-AU" sz="2000" dirty="0"/>
              <a:t>” of diseases we were after…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A0851C-459D-555B-F83B-366574F94042}"/>
              </a:ext>
            </a:extLst>
          </p:cNvPr>
          <p:cNvSpPr/>
          <p:nvPr/>
        </p:nvSpPr>
        <p:spPr>
          <a:xfrm>
            <a:off x="8392360" y="1619425"/>
            <a:ext cx="3309783" cy="1284514"/>
          </a:xfrm>
          <a:prstGeom prst="ellipse">
            <a:avLst/>
          </a:prstGeom>
          <a:solidFill>
            <a:srgbClr val="FF99CC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Incorporated </a:t>
            </a:r>
            <a:r>
              <a:rPr lang="en-AU" sz="2000" b="1" dirty="0"/>
              <a:t>extra reps</a:t>
            </a:r>
            <a:r>
              <a:rPr lang="en-AU" sz="2000" dirty="0"/>
              <a:t> of our Nil/High disease treatments…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2936C4-768A-DFB5-6870-94799652D555}"/>
              </a:ext>
            </a:extLst>
          </p:cNvPr>
          <p:cNvSpPr/>
          <p:nvPr/>
        </p:nvSpPr>
        <p:spPr>
          <a:xfrm>
            <a:off x="4348579" y="4167625"/>
            <a:ext cx="3733536" cy="2221525"/>
          </a:xfrm>
          <a:prstGeom prst="ellipse">
            <a:avLst/>
          </a:prstGeom>
          <a:solidFill>
            <a:srgbClr val="FF99CC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And through these designs, set the stage for </a:t>
            </a:r>
            <a:r>
              <a:rPr lang="en-AU" sz="2000" b="1" dirty="0"/>
              <a:t>yield response surfaces </a:t>
            </a:r>
            <a:r>
              <a:rPr lang="en-AU" sz="2000" dirty="0"/>
              <a:t>to show the interaction effect of both diseases!!!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ECC4F-C8B9-B12C-0C6A-CD81553BD4D3}"/>
              </a:ext>
            </a:extLst>
          </p:cNvPr>
          <p:cNvGrpSpPr/>
          <p:nvPr/>
        </p:nvGrpSpPr>
        <p:grpSpPr>
          <a:xfrm>
            <a:off x="3570514" y="1352025"/>
            <a:ext cx="544021" cy="195942"/>
            <a:chOff x="3570514" y="1352025"/>
            <a:chExt cx="544021" cy="1959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A1B20A-B141-6EF3-610D-1C301B33F3CA}"/>
                </a:ext>
              </a:extLst>
            </p:cNvPr>
            <p:cNvSpPr/>
            <p:nvPr/>
          </p:nvSpPr>
          <p:spPr>
            <a:xfrm>
              <a:off x="3570514" y="1379986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A5C7C1-F6F2-A0B1-6203-8235F296739D}"/>
                </a:ext>
              </a:extLst>
            </p:cNvPr>
            <p:cNvSpPr/>
            <p:nvPr/>
          </p:nvSpPr>
          <p:spPr>
            <a:xfrm>
              <a:off x="3787832" y="1352025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64031F-C18B-734D-6827-E35AE3173509}"/>
                </a:ext>
              </a:extLst>
            </p:cNvPr>
            <p:cNvSpPr/>
            <p:nvPr/>
          </p:nvSpPr>
          <p:spPr>
            <a:xfrm>
              <a:off x="3983906" y="1417339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922907-54B6-21FB-1686-790CB6DFE5F9}"/>
              </a:ext>
            </a:extLst>
          </p:cNvPr>
          <p:cNvGrpSpPr/>
          <p:nvPr/>
        </p:nvGrpSpPr>
        <p:grpSpPr>
          <a:xfrm>
            <a:off x="8339053" y="1484590"/>
            <a:ext cx="520138" cy="304223"/>
            <a:chOff x="8339053" y="1484590"/>
            <a:chExt cx="520138" cy="3042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6AE7F-78DA-CB25-4026-1D07667ADD73}"/>
                </a:ext>
              </a:extLst>
            </p:cNvPr>
            <p:cNvSpPr/>
            <p:nvPr/>
          </p:nvSpPr>
          <p:spPr>
            <a:xfrm>
              <a:off x="8339053" y="1484590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BDAB17-C4F0-375A-8BCB-1B5C0F87E64C}"/>
                </a:ext>
              </a:extLst>
            </p:cNvPr>
            <p:cNvSpPr/>
            <p:nvPr/>
          </p:nvSpPr>
          <p:spPr>
            <a:xfrm>
              <a:off x="8552144" y="1527557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3066A3-6F04-18CB-AA1B-AF5752800B44}"/>
                </a:ext>
              </a:extLst>
            </p:cNvPr>
            <p:cNvSpPr/>
            <p:nvPr/>
          </p:nvSpPr>
          <p:spPr>
            <a:xfrm>
              <a:off x="8728562" y="1658185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42FAA4-F3D9-7682-8CD1-D247C1E9FF0C}"/>
              </a:ext>
            </a:extLst>
          </p:cNvPr>
          <p:cNvGrpSpPr/>
          <p:nvPr/>
        </p:nvGrpSpPr>
        <p:grpSpPr>
          <a:xfrm rot="7286773">
            <a:off x="8259789" y="2804246"/>
            <a:ext cx="520138" cy="304223"/>
            <a:chOff x="11247319" y="1158414"/>
            <a:chExt cx="520138" cy="3042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4307A9-AA4E-85B9-0C17-4A6AD79DA6E9}"/>
                </a:ext>
              </a:extLst>
            </p:cNvPr>
            <p:cNvSpPr/>
            <p:nvPr/>
          </p:nvSpPr>
          <p:spPr>
            <a:xfrm>
              <a:off x="11247319" y="1158414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D9E389-BE2B-DEC4-E390-56A901DD887C}"/>
                </a:ext>
              </a:extLst>
            </p:cNvPr>
            <p:cNvSpPr/>
            <p:nvPr/>
          </p:nvSpPr>
          <p:spPr>
            <a:xfrm>
              <a:off x="11460410" y="1201381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8EE7FF-56CB-5945-1247-8E9D3E756D4B}"/>
                </a:ext>
              </a:extLst>
            </p:cNvPr>
            <p:cNvSpPr/>
            <p:nvPr/>
          </p:nvSpPr>
          <p:spPr>
            <a:xfrm>
              <a:off x="11636828" y="1332009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EE055B-FADD-7FBB-98F7-5D89F92933F0}"/>
              </a:ext>
            </a:extLst>
          </p:cNvPr>
          <p:cNvGrpSpPr/>
          <p:nvPr/>
        </p:nvGrpSpPr>
        <p:grpSpPr>
          <a:xfrm rot="16480461">
            <a:off x="4778578" y="3941024"/>
            <a:ext cx="544021" cy="195942"/>
            <a:chOff x="3570514" y="1352025"/>
            <a:chExt cx="544021" cy="19594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345A11B-A3FA-4749-8EA0-5F8208528402}"/>
                </a:ext>
              </a:extLst>
            </p:cNvPr>
            <p:cNvSpPr/>
            <p:nvPr/>
          </p:nvSpPr>
          <p:spPr>
            <a:xfrm>
              <a:off x="3570514" y="1379986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B2A7D32-DA1C-A549-B8C6-40F05776B9D9}"/>
                </a:ext>
              </a:extLst>
            </p:cNvPr>
            <p:cNvSpPr/>
            <p:nvPr/>
          </p:nvSpPr>
          <p:spPr>
            <a:xfrm>
              <a:off x="3787832" y="1352025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121C1E-0341-866E-EDF9-96B87D244510}"/>
                </a:ext>
              </a:extLst>
            </p:cNvPr>
            <p:cNvSpPr/>
            <p:nvPr/>
          </p:nvSpPr>
          <p:spPr>
            <a:xfrm>
              <a:off x="3983906" y="1417339"/>
              <a:ext cx="130629" cy="130628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CC00C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30499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0F54E-726B-991C-C51E-12F08C16B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5A80"/>
          </a:solidFill>
          <a:ln>
            <a:solidFill>
              <a:srgbClr val="2A5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687283-95D5-5BCB-61FF-EE7608C9E44E}"/>
              </a:ext>
            </a:extLst>
          </p:cNvPr>
          <p:cNvSpPr/>
          <p:nvPr/>
        </p:nvSpPr>
        <p:spPr>
          <a:xfrm>
            <a:off x="589720" y="2271595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Learn the rules!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256C93-C535-6902-7DED-3B8E2B0CD0BC}"/>
              </a:ext>
            </a:extLst>
          </p:cNvPr>
          <p:cNvSpPr/>
          <p:nvPr/>
        </p:nvSpPr>
        <p:spPr>
          <a:xfrm>
            <a:off x="6632881" y="2271595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Prep our strategy!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5E883-3E30-55FD-B999-E56458875D30}"/>
              </a:ext>
            </a:extLst>
          </p:cNvPr>
          <p:cNvSpPr/>
          <p:nvPr/>
        </p:nvSpPr>
        <p:spPr>
          <a:xfrm>
            <a:off x="3611300" y="573561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Real-world puzzling!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02018-E21B-A305-6B81-4AFA35932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3" y="49798"/>
            <a:ext cx="754230" cy="9468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186720-613C-EAF5-B6BF-665FD9270F17}"/>
              </a:ext>
            </a:extLst>
          </p:cNvPr>
          <p:cNvCxnSpPr>
            <a:stCxn id="7" idx="2"/>
          </p:cNvCxnSpPr>
          <p:nvPr/>
        </p:nvCxnSpPr>
        <p:spPr>
          <a:xfrm flipH="1">
            <a:off x="4691743" y="1419635"/>
            <a:ext cx="1404257" cy="757508"/>
          </a:xfrm>
          <a:prstGeom prst="straightConnector1">
            <a:avLst/>
          </a:prstGeom>
          <a:ln w="76200">
            <a:solidFill>
              <a:srgbClr val="0CFF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A01ED0-4249-AB69-79DF-FBC08AB56F77}"/>
              </a:ext>
            </a:extLst>
          </p:cNvPr>
          <p:cNvCxnSpPr>
            <a:cxnSpLocks/>
          </p:cNvCxnSpPr>
          <p:nvPr/>
        </p:nvCxnSpPr>
        <p:spPr>
          <a:xfrm>
            <a:off x="5930752" y="1419635"/>
            <a:ext cx="1404257" cy="757508"/>
          </a:xfrm>
          <a:prstGeom prst="straightConnector1">
            <a:avLst/>
          </a:prstGeom>
          <a:ln w="76200">
            <a:solidFill>
              <a:srgbClr val="0CFF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rt 1">
            <a:extLst>
              <a:ext uri="{FF2B5EF4-FFF2-40B4-BE49-F238E27FC236}">
                <a16:creationId xmlns:a16="http://schemas.microsoft.com/office/drawing/2014/main" id="{0DDD0719-4522-98EB-A42E-8C4711BDBFED}"/>
              </a:ext>
            </a:extLst>
          </p:cNvPr>
          <p:cNvSpPr>
            <a:spLocks noChangeAspect="1"/>
          </p:cNvSpPr>
          <p:nvPr/>
        </p:nvSpPr>
        <p:spPr>
          <a:xfrm>
            <a:off x="4397305" y="3452140"/>
            <a:ext cx="3397387" cy="3096000"/>
          </a:xfrm>
          <a:prstGeom prst="heart">
            <a:avLst/>
          </a:prstGeom>
          <a:solidFill>
            <a:srgbClr val="FF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Have fun!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CB98BD-CC04-4246-17A1-03861BC8B09D}"/>
              </a:ext>
            </a:extLst>
          </p:cNvPr>
          <p:cNvCxnSpPr>
            <a:cxnSpLocks/>
          </p:cNvCxnSpPr>
          <p:nvPr/>
        </p:nvCxnSpPr>
        <p:spPr>
          <a:xfrm flipH="1">
            <a:off x="7652657" y="3122445"/>
            <a:ext cx="522514" cy="546109"/>
          </a:xfrm>
          <a:prstGeom prst="straightConnector1">
            <a:avLst/>
          </a:prstGeom>
          <a:ln w="76200">
            <a:solidFill>
              <a:srgbClr val="0CFF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9CA81-2A81-71DA-7CC6-FD7674FE16AB}"/>
              </a:ext>
            </a:extLst>
          </p:cNvPr>
          <p:cNvCxnSpPr>
            <a:cxnSpLocks/>
          </p:cNvCxnSpPr>
          <p:nvPr/>
        </p:nvCxnSpPr>
        <p:spPr>
          <a:xfrm>
            <a:off x="4016826" y="3117669"/>
            <a:ext cx="522514" cy="546109"/>
          </a:xfrm>
          <a:prstGeom prst="straightConnector1">
            <a:avLst/>
          </a:prstGeom>
          <a:ln w="76200">
            <a:solidFill>
              <a:srgbClr val="0CFF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0F54E-726B-991C-C51E-12F08C16B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5A80"/>
          </a:solidFill>
          <a:ln>
            <a:solidFill>
              <a:srgbClr val="2A5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687283-95D5-5BCB-61FF-EE7608C9E44E}"/>
              </a:ext>
            </a:extLst>
          </p:cNvPr>
          <p:cNvSpPr/>
          <p:nvPr/>
        </p:nvSpPr>
        <p:spPr>
          <a:xfrm>
            <a:off x="980661" y="27124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Learn the rules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256C93-C535-6902-7DED-3B8E2B0CD0BC}"/>
              </a:ext>
            </a:extLst>
          </p:cNvPr>
          <p:cNvSpPr/>
          <p:nvPr/>
        </p:nvSpPr>
        <p:spPr>
          <a:xfrm>
            <a:off x="980661" y="38935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Prep our strategy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5E883-3E30-55FD-B999-E56458875D30}"/>
              </a:ext>
            </a:extLst>
          </p:cNvPr>
          <p:cNvSpPr/>
          <p:nvPr/>
        </p:nvSpPr>
        <p:spPr>
          <a:xfrm>
            <a:off x="980661" y="50746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Real-world puzzling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DD34EF-7094-1849-01FA-13E34445EAC3}"/>
              </a:ext>
            </a:extLst>
          </p:cNvPr>
          <p:cNvSpPr txBox="1">
            <a:spLocks/>
          </p:cNvSpPr>
          <p:nvPr/>
        </p:nvSpPr>
        <p:spPr>
          <a:xfrm>
            <a:off x="6149008" y="2765806"/>
            <a:ext cx="4703197" cy="73939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indent="0" algn="ctr" defTabSz="457200">
              <a:spcBef>
                <a:spcPct val="2000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 defTabSz="45720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>
                <a:sym typeface="Wingdings" panose="05000000000000000000" pitchFamily="2" charset="2"/>
              </a:rPr>
              <a:t>What kind of puzzle are we dealing with?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3D7D1-D609-050E-53A9-24032BCE20B0}"/>
              </a:ext>
            </a:extLst>
          </p:cNvPr>
          <p:cNvSpPr txBox="1">
            <a:spLocks/>
          </p:cNvSpPr>
          <p:nvPr/>
        </p:nvSpPr>
        <p:spPr>
          <a:xfrm>
            <a:off x="6149008" y="5121321"/>
            <a:ext cx="4703197" cy="75276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How does it play out in practice?</a:t>
            </a:r>
            <a:endParaRPr lang="en-AU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AD7A72C-4937-EE4C-1886-B34ADE6FBEE8}"/>
              </a:ext>
            </a:extLst>
          </p:cNvPr>
          <p:cNvSpPr txBox="1">
            <a:spLocks/>
          </p:cNvSpPr>
          <p:nvPr/>
        </p:nvSpPr>
        <p:spPr>
          <a:xfrm>
            <a:off x="6149008" y="3940221"/>
            <a:ext cx="5326712" cy="7527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What statistical techniques can we use to help solve the puzzle?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9586F2-6F09-3253-BFD3-95796360E3BD}"/>
              </a:ext>
            </a:extLst>
          </p:cNvPr>
          <p:cNvSpPr txBox="1">
            <a:spLocks/>
          </p:cNvSpPr>
          <p:nvPr/>
        </p:nvSpPr>
        <p:spPr>
          <a:xfrm>
            <a:off x="980661" y="1557793"/>
            <a:ext cx="10336695" cy="647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3200" b="1" dirty="0"/>
              <a:t>Solving this experimental design puzzle!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02018-E21B-A305-6B81-4AFA35932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3" y="49798"/>
            <a:ext cx="75423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6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0F54E-726B-991C-C51E-12F08C16B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5A80"/>
          </a:solidFill>
          <a:ln>
            <a:solidFill>
              <a:srgbClr val="2A5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687283-95D5-5BCB-61FF-EE7608C9E44E}"/>
              </a:ext>
            </a:extLst>
          </p:cNvPr>
          <p:cNvSpPr/>
          <p:nvPr/>
        </p:nvSpPr>
        <p:spPr>
          <a:xfrm>
            <a:off x="980661" y="27124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Learn the rules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256C93-C535-6902-7DED-3B8E2B0CD0BC}"/>
              </a:ext>
            </a:extLst>
          </p:cNvPr>
          <p:cNvSpPr/>
          <p:nvPr/>
        </p:nvSpPr>
        <p:spPr>
          <a:xfrm>
            <a:off x="980661" y="38935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Prep our strategy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5E883-3E30-55FD-B999-E56458875D30}"/>
              </a:ext>
            </a:extLst>
          </p:cNvPr>
          <p:cNvSpPr/>
          <p:nvPr/>
        </p:nvSpPr>
        <p:spPr>
          <a:xfrm>
            <a:off x="980661" y="5074666"/>
            <a:ext cx="4969399" cy="846074"/>
          </a:xfrm>
          <a:prstGeom prst="roundRect">
            <a:avLst/>
          </a:prstGeom>
          <a:solidFill>
            <a:srgbClr val="AEFFE8"/>
          </a:solidFill>
          <a:ln w="76200">
            <a:solidFill>
              <a:srgbClr val="0CFFB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ysClr val="windowText" lastClr="000000"/>
                </a:solidFill>
              </a:rPr>
              <a:t>Real-world puzzling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DD34EF-7094-1849-01FA-13E34445EAC3}"/>
              </a:ext>
            </a:extLst>
          </p:cNvPr>
          <p:cNvSpPr txBox="1">
            <a:spLocks/>
          </p:cNvSpPr>
          <p:nvPr/>
        </p:nvSpPr>
        <p:spPr>
          <a:xfrm>
            <a:off x="6149008" y="2765806"/>
            <a:ext cx="4703197" cy="73939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indent="0" algn="ctr" defTabSz="457200">
              <a:spcBef>
                <a:spcPct val="2000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 defTabSz="45720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>
                <a:sym typeface="Wingdings" panose="05000000000000000000" pitchFamily="2" charset="2"/>
              </a:rPr>
              <a:t>What kind of puzzle are we dealing with?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3D7D1-D609-050E-53A9-24032BCE20B0}"/>
              </a:ext>
            </a:extLst>
          </p:cNvPr>
          <p:cNvSpPr txBox="1">
            <a:spLocks/>
          </p:cNvSpPr>
          <p:nvPr/>
        </p:nvSpPr>
        <p:spPr>
          <a:xfrm>
            <a:off x="6149008" y="5121321"/>
            <a:ext cx="4703197" cy="75276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How does it play out in practice?</a:t>
            </a:r>
            <a:endParaRPr lang="en-AU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AD7A72C-4937-EE4C-1886-B34ADE6FBEE8}"/>
              </a:ext>
            </a:extLst>
          </p:cNvPr>
          <p:cNvSpPr txBox="1">
            <a:spLocks/>
          </p:cNvSpPr>
          <p:nvPr/>
        </p:nvSpPr>
        <p:spPr>
          <a:xfrm>
            <a:off x="6149008" y="3940221"/>
            <a:ext cx="5326712" cy="7527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ym typeface="Wingdings" panose="05000000000000000000" pitchFamily="2" charset="2"/>
              </a:rPr>
              <a:t>What statistical techniques can we use to help solve the puzzle?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9586F2-6F09-3253-BFD3-95796360E3BD}"/>
              </a:ext>
            </a:extLst>
          </p:cNvPr>
          <p:cNvSpPr txBox="1">
            <a:spLocks/>
          </p:cNvSpPr>
          <p:nvPr/>
        </p:nvSpPr>
        <p:spPr>
          <a:xfrm>
            <a:off x="980661" y="1557793"/>
            <a:ext cx="10336695" cy="647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3200" b="1" dirty="0"/>
              <a:t>Solving this experimental design puzzle!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02018-E21B-A305-6B81-4AFA35932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3" y="49798"/>
            <a:ext cx="754230" cy="94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2961DA-57F7-3031-C23B-45DBA600855A}"/>
              </a:ext>
            </a:extLst>
          </p:cNvPr>
          <p:cNvSpPr/>
          <p:nvPr/>
        </p:nvSpPr>
        <p:spPr>
          <a:xfrm>
            <a:off x="548308" y="3767963"/>
            <a:ext cx="8785860" cy="2461260"/>
          </a:xfrm>
          <a:prstGeom prst="rect">
            <a:avLst/>
          </a:prstGeom>
          <a:solidFill>
            <a:srgbClr val="2A5A8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0203E-1C64-8581-40C9-42B69FB4C31E}"/>
              </a:ext>
            </a:extLst>
          </p:cNvPr>
          <p:cNvSpPr/>
          <p:nvPr/>
        </p:nvSpPr>
        <p:spPr>
          <a:xfrm>
            <a:off x="9319260" y="5341366"/>
            <a:ext cx="1247140" cy="345562"/>
          </a:xfrm>
          <a:prstGeom prst="rect">
            <a:avLst/>
          </a:prstGeom>
          <a:solidFill>
            <a:srgbClr val="2A5A8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058E2-A47E-F4FC-12D4-77FC8890FCDE}"/>
              </a:ext>
            </a:extLst>
          </p:cNvPr>
          <p:cNvSpPr/>
          <p:nvPr/>
        </p:nvSpPr>
        <p:spPr>
          <a:xfrm>
            <a:off x="9319260" y="3767963"/>
            <a:ext cx="2156460" cy="1097280"/>
          </a:xfrm>
          <a:prstGeom prst="rect">
            <a:avLst/>
          </a:prstGeom>
          <a:solidFill>
            <a:srgbClr val="2A5A8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29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223289-E3D1-485D-9BCB-A4FC8A4E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873735"/>
            <a:ext cx="60579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21805-86DA-4E95-80DD-7264328C56B6}"/>
              </a:ext>
            </a:extLst>
          </p:cNvPr>
          <p:cNvSpPr txBox="1"/>
          <p:nvPr/>
        </p:nvSpPr>
        <p:spPr>
          <a:xfrm>
            <a:off x="355137" y="3915601"/>
            <a:ext cx="227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Crown rot</a:t>
            </a:r>
          </a:p>
          <a:p>
            <a:pPr algn="ctr"/>
            <a:r>
              <a:rPr lang="en-AU" sz="1200" i="1" dirty="0"/>
              <a:t>Fusarium </a:t>
            </a:r>
            <a:r>
              <a:rPr lang="en-AU" sz="1200" i="1" dirty="0" err="1"/>
              <a:t>pseudograminearum</a:t>
            </a:r>
            <a:endParaRPr lang="en-AU" sz="1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5514B-514C-4C66-A440-7B857F20673D}"/>
              </a:ext>
            </a:extLst>
          </p:cNvPr>
          <p:cNvSpPr txBox="1"/>
          <p:nvPr/>
        </p:nvSpPr>
        <p:spPr>
          <a:xfrm>
            <a:off x="355137" y="5450443"/>
            <a:ext cx="3886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Root-lesion nematodes</a:t>
            </a:r>
          </a:p>
          <a:p>
            <a:pPr algn="ctr"/>
            <a:r>
              <a:rPr lang="en-AU" sz="1200" i="1" dirty="0" err="1"/>
              <a:t>Pratylenchus</a:t>
            </a:r>
            <a:r>
              <a:rPr lang="en-AU" sz="1200" i="1" dirty="0"/>
              <a:t> </a:t>
            </a:r>
            <a:r>
              <a:rPr lang="en-AU" sz="1200" dirty="0"/>
              <a:t>spp.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96072-1AAD-4135-A13E-968626153DF1}"/>
              </a:ext>
            </a:extLst>
          </p:cNvPr>
          <p:cNvSpPr txBox="1"/>
          <p:nvPr/>
        </p:nvSpPr>
        <p:spPr>
          <a:xfrm>
            <a:off x="5180530" y="5760383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Take-all</a:t>
            </a:r>
          </a:p>
          <a:p>
            <a:pPr algn="ctr"/>
            <a:r>
              <a:rPr lang="en-AU" sz="1200" i="1" dirty="0" err="1"/>
              <a:t>Gaeumannomyces</a:t>
            </a:r>
            <a:r>
              <a:rPr lang="en-AU" sz="1200" i="1" dirty="0"/>
              <a:t> </a:t>
            </a:r>
            <a:r>
              <a:rPr lang="en-AU" sz="1200" i="1" dirty="0" err="1"/>
              <a:t>tritici</a:t>
            </a:r>
            <a:endParaRPr lang="en-AU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F2CDF-1FDC-470A-8501-68F543117ACE}"/>
              </a:ext>
            </a:extLst>
          </p:cNvPr>
          <p:cNvSpPr txBox="1"/>
          <p:nvPr/>
        </p:nvSpPr>
        <p:spPr>
          <a:xfrm>
            <a:off x="10103948" y="3915601"/>
            <a:ext cx="1426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Rhizo</a:t>
            </a:r>
            <a:endParaRPr lang="en-AU" sz="2800" dirty="0"/>
          </a:p>
          <a:p>
            <a:pPr algn="ctr"/>
            <a:r>
              <a:rPr lang="en-AU" sz="1200" i="1" dirty="0"/>
              <a:t>Rhizoctonia </a:t>
            </a:r>
            <a:r>
              <a:rPr lang="en-AU" sz="1200" i="1" dirty="0" err="1"/>
              <a:t>solani</a:t>
            </a:r>
            <a:endParaRPr lang="en-AU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ACDA9-4ACE-4DBA-A81E-A832C1FD57A4}"/>
              </a:ext>
            </a:extLst>
          </p:cNvPr>
          <p:cNvSpPr txBox="1"/>
          <p:nvPr/>
        </p:nvSpPr>
        <p:spPr>
          <a:xfrm>
            <a:off x="8661886" y="5450443"/>
            <a:ext cx="288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Common root rot</a:t>
            </a:r>
          </a:p>
          <a:p>
            <a:pPr algn="ctr"/>
            <a:r>
              <a:rPr lang="en-AU" sz="1200" i="1" dirty="0" err="1"/>
              <a:t>Bipolaris</a:t>
            </a:r>
            <a:r>
              <a:rPr lang="en-AU" sz="1200" i="1" dirty="0"/>
              <a:t> </a:t>
            </a:r>
            <a:r>
              <a:rPr lang="en-AU" sz="1200" i="1" dirty="0" err="1"/>
              <a:t>sorokiniana</a:t>
            </a:r>
            <a:endParaRPr lang="en-AU" sz="12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26427-688C-4007-96FF-24BDC939BD3D}"/>
              </a:ext>
            </a:extLst>
          </p:cNvPr>
          <p:cNvSpPr/>
          <p:nvPr/>
        </p:nvSpPr>
        <p:spPr>
          <a:xfrm>
            <a:off x="3522963" y="3058740"/>
            <a:ext cx="514607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</a:rPr>
              <a:t>SOILBORNE DISEASES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DF78D63-63BD-920D-F247-084856F0C74B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</p:spTree>
    <p:extLst>
      <p:ext uri="{BB962C8B-B14F-4D97-AF65-F5344CB8AC3E}">
        <p14:creationId xmlns:p14="http://schemas.microsoft.com/office/powerpoint/2010/main" val="29865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7A25B9-E2E4-AE61-6E8F-07B1616CB3E5}"/>
              </a:ext>
            </a:extLst>
          </p:cNvPr>
          <p:cNvSpPr/>
          <p:nvPr/>
        </p:nvSpPr>
        <p:spPr>
          <a:xfrm>
            <a:off x="0" y="6231835"/>
            <a:ext cx="12233466" cy="62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095C76-59A5-4887-ABFA-D30B5644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15" y="1199157"/>
            <a:ext cx="6180070" cy="5648904"/>
          </a:xfrm>
          <a:prstGeom prst="rect">
            <a:avLst/>
          </a:prstGeom>
        </p:spPr>
      </p:pic>
      <p:pic>
        <p:nvPicPr>
          <p:cNvPr id="4" name="Picture 3" descr="Image result for SARDI">
            <a:extLst>
              <a:ext uri="{FF2B5EF4-FFF2-40B4-BE49-F238E27FC236}">
                <a16:creationId xmlns:a16="http://schemas.microsoft.com/office/drawing/2014/main" id="{78439D1E-3D9E-4430-833B-616770A5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5410" y="4103408"/>
            <a:ext cx="716195" cy="130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AAE25AC-CFD1-4C3E-9AFD-6CD438E11FDC}"/>
              </a:ext>
            </a:extLst>
          </p:cNvPr>
          <p:cNvGrpSpPr>
            <a:grpSpLocks noChangeAspect="1"/>
          </p:cNvGrpSpPr>
          <p:nvPr/>
        </p:nvGrpSpPr>
        <p:grpSpPr>
          <a:xfrm>
            <a:off x="1360628" y="3169033"/>
            <a:ext cx="2197691" cy="830239"/>
            <a:chOff x="7414849" y="2994584"/>
            <a:chExt cx="1620000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742319-049D-4275-89A9-AD80CEA4EBA0}"/>
                </a:ext>
              </a:extLst>
            </p:cNvPr>
            <p:cNvSpPr/>
            <p:nvPr/>
          </p:nvSpPr>
          <p:spPr>
            <a:xfrm>
              <a:off x="7414849" y="2994584"/>
              <a:ext cx="1620000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D31075-3F60-40CC-82A0-E3928CA3B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1"/>
            <a:stretch/>
          </p:blipFill>
          <p:spPr>
            <a:xfrm>
              <a:off x="7450525" y="3030584"/>
              <a:ext cx="1548648" cy="540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4181A9-348B-4885-896B-81E06CC8ECDA}"/>
              </a:ext>
            </a:extLst>
          </p:cNvPr>
          <p:cNvGrpSpPr>
            <a:grpSpLocks noChangeAspect="1"/>
          </p:cNvGrpSpPr>
          <p:nvPr/>
        </p:nvGrpSpPr>
        <p:grpSpPr>
          <a:xfrm>
            <a:off x="3801758" y="3157654"/>
            <a:ext cx="2060730" cy="778498"/>
            <a:chOff x="9045130" y="1770278"/>
            <a:chExt cx="1620000" cy="61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B7119A-DE0F-423E-9B68-E2810786A978}"/>
                </a:ext>
              </a:extLst>
            </p:cNvPr>
            <p:cNvSpPr/>
            <p:nvPr/>
          </p:nvSpPr>
          <p:spPr>
            <a:xfrm>
              <a:off x="9045130" y="1770278"/>
              <a:ext cx="1620000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350"/>
              <a:endParaRPr lang="en-AU" sz="1013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BB2285-DE6F-4BA0-A9BB-8831D7BE1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130" y="1874877"/>
              <a:ext cx="1548000" cy="40280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8CB2433-5496-4418-B524-9C4306B8C4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4" y="4789369"/>
            <a:ext cx="3110435" cy="778498"/>
          </a:xfrm>
          <a:prstGeom prst="rect">
            <a:avLst/>
          </a:prstGeom>
        </p:spPr>
      </p:pic>
      <p:pic>
        <p:nvPicPr>
          <p:cNvPr id="15" name="Picture 14" descr="image003">
            <a:extLst>
              <a:ext uri="{FF2B5EF4-FFF2-40B4-BE49-F238E27FC236}">
                <a16:creationId xmlns:a16="http://schemas.microsoft.com/office/drawing/2014/main" id="{2C69CE4A-DE46-44B5-B9CD-DD5D39B5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72" y="3886086"/>
            <a:ext cx="861538" cy="86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C8B36-976C-4DEE-B77C-34997F4E11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16" y="5735123"/>
            <a:ext cx="2113189" cy="949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4B7D90-A6AF-48D3-B5C9-F3B6ADAE5D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157" y="3197960"/>
            <a:ext cx="1061892" cy="1302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349D1B-2407-49E9-A780-8B11F565A7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159" y="5685697"/>
            <a:ext cx="2244362" cy="1103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020115-5182-4845-88F0-AED04EC87F86}"/>
              </a:ext>
            </a:extLst>
          </p:cNvPr>
          <p:cNvSpPr txBox="1"/>
          <p:nvPr/>
        </p:nvSpPr>
        <p:spPr>
          <a:xfrm>
            <a:off x="6053396" y="648866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© Google 2022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CA437DD8-AF69-490D-9791-22B2B3CA7E86}"/>
              </a:ext>
            </a:extLst>
          </p:cNvPr>
          <p:cNvSpPr/>
          <p:nvPr/>
        </p:nvSpPr>
        <p:spPr>
          <a:xfrm>
            <a:off x="11593423" y="3716196"/>
            <a:ext cx="267287" cy="266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7F4E9560-2CAA-467F-9339-C18CEA0CF66F}"/>
              </a:ext>
            </a:extLst>
          </p:cNvPr>
          <p:cNvSpPr/>
          <p:nvPr/>
        </p:nvSpPr>
        <p:spPr>
          <a:xfrm>
            <a:off x="6454257" y="4441727"/>
            <a:ext cx="267287" cy="266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1B8953AD-1AB5-4073-8FEA-B01F9DD6D41F}"/>
              </a:ext>
            </a:extLst>
          </p:cNvPr>
          <p:cNvSpPr/>
          <p:nvPr/>
        </p:nvSpPr>
        <p:spPr>
          <a:xfrm>
            <a:off x="9698974" y="4956786"/>
            <a:ext cx="267287" cy="266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6078B490-2F5A-4EAA-BE75-065AB2F323C0}"/>
              </a:ext>
            </a:extLst>
          </p:cNvPr>
          <p:cNvSpPr/>
          <p:nvPr/>
        </p:nvSpPr>
        <p:spPr>
          <a:xfrm>
            <a:off x="10198966" y="5282657"/>
            <a:ext cx="267287" cy="266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02C2819-2A0E-47D5-A67A-371A290D4001}"/>
              </a:ext>
            </a:extLst>
          </p:cNvPr>
          <p:cNvSpPr/>
          <p:nvPr/>
        </p:nvSpPr>
        <p:spPr>
          <a:xfrm>
            <a:off x="11487215" y="4300758"/>
            <a:ext cx="267287" cy="266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B6DB1E-D6BA-4410-84B9-0CF0B62D7C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5238" y="3998269"/>
            <a:ext cx="1703902" cy="74326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DB8D41B6-7922-377B-66F4-38CF5E40CF3E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6C09BA0E-BB19-2A6F-59B3-D39765E3BF0B}"/>
              </a:ext>
            </a:extLst>
          </p:cNvPr>
          <p:cNvSpPr txBox="1">
            <a:spLocks/>
          </p:cNvSpPr>
          <p:nvPr/>
        </p:nvSpPr>
        <p:spPr>
          <a:xfrm>
            <a:off x="713977" y="1316266"/>
            <a:ext cx="4605562" cy="428580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b="1" dirty="0"/>
              <a:t>Our motivating project</a:t>
            </a:r>
          </a:p>
          <a:p>
            <a:pPr marL="0" indent="0" algn="ctr">
              <a:buNone/>
            </a:pPr>
            <a:r>
              <a:rPr lang="en-AU" sz="2400" dirty="0"/>
              <a:t>GRDC project: Soilborne disease interactions in Australian farming systems</a:t>
            </a:r>
          </a:p>
        </p:txBody>
      </p:sp>
    </p:spTree>
    <p:extLst>
      <p:ext uri="{BB962C8B-B14F-4D97-AF65-F5344CB8AC3E}">
        <p14:creationId xmlns:p14="http://schemas.microsoft.com/office/powerpoint/2010/main" val="428167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223289-E3D1-485D-9BCB-A4FC8A4E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873735"/>
            <a:ext cx="60579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21805-86DA-4E95-80DD-7264328C56B6}"/>
              </a:ext>
            </a:extLst>
          </p:cNvPr>
          <p:cNvSpPr txBox="1"/>
          <p:nvPr/>
        </p:nvSpPr>
        <p:spPr>
          <a:xfrm>
            <a:off x="355137" y="3915601"/>
            <a:ext cx="227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Crown rot</a:t>
            </a:r>
          </a:p>
          <a:p>
            <a:pPr algn="ctr"/>
            <a:r>
              <a:rPr lang="en-AU" sz="1200" i="1" dirty="0"/>
              <a:t>Fusarium </a:t>
            </a:r>
            <a:r>
              <a:rPr lang="en-AU" sz="1200" i="1" dirty="0" err="1"/>
              <a:t>pseudograminearum</a:t>
            </a:r>
            <a:endParaRPr lang="en-AU" sz="1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5514B-514C-4C66-A440-7B857F20673D}"/>
              </a:ext>
            </a:extLst>
          </p:cNvPr>
          <p:cNvSpPr txBox="1"/>
          <p:nvPr/>
        </p:nvSpPr>
        <p:spPr>
          <a:xfrm>
            <a:off x="355137" y="5450443"/>
            <a:ext cx="3886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Root-lesion nematodes</a:t>
            </a:r>
          </a:p>
          <a:p>
            <a:pPr algn="ctr"/>
            <a:r>
              <a:rPr lang="en-AU" sz="1200" i="1" dirty="0" err="1"/>
              <a:t>Pratylenchus</a:t>
            </a:r>
            <a:r>
              <a:rPr lang="en-AU" sz="1200" i="1" dirty="0"/>
              <a:t> </a:t>
            </a:r>
            <a:r>
              <a:rPr lang="en-AU" sz="1200" dirty="0"/>
              <a:t>spp.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96072-1AAD-4135-A13E-968626153DF1}"/>
              </a:ext>
            </a:extLst>
          </p:cNvPr>
          <p:cNvSpPr txBox="1"/>
          <p:nvPr/>
        </p:nvSpPr>
        <p:spPr>
          <a:xfrm>
            <a:off x="5180530" y="5760383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Take-all</a:t>
            </a:r>
          </a:p>
          <a:p>
            <a:pPr algn="ctr"/>
            <a:r>
              <a:rPr lang="en-AU" sz="1200" i="1" dirty="0" err="1"/>
              <a:t>Gaeumannomyces</a:t>
            </a:r>
            <a:r>
              <a:rPr lang="en-AU" sz="1200" i="1" dirty="0"/>
              <a:t> </a:t>
            </a:r>
            <a:r>
              <a:rPr lang="en-AU" sz="1200" i="1" dirty="0" err="1"/>
              <a:t>tritici</a:t>
            </a:r>
            <a:endParaRPr lang="en-AU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F2CDF-1FDC-470A-8501-68F543117ACE}"/>
              </a:ext>
            </a:extLst>
          </p:cNvPr>
          <p:cNvSpPr txBox="1"/>
          <p:nvPr/>
        </p:nvSpPr>
        <p:spPr>
          <a:xfrm>
            <a:off x="10103948" y="3915601"/>
            <a:ext cx="1426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Rhizo</a:t>
            </a:r>
            <a:endParaRPr lang="en-AU" sz="2800" dirty="0"/>
          </a:p>
          <a:p>
            <a:pPr algn="ctr"/>
            <a:r>
              <a:rPr lang="en-AU" sz="1200" i="1" dirty="0"/>
              <a:t>Rhizoctonia </a:t>
            </a:r>
            <a:r>
              <a:rPr lang="en-AU" sz="1200" i="1" dirty="0" err="1"/>
              <a:t>solani</a:t>
            </a:r>
            <a:endParaRPr lang="en-AU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ACDA9-4ACE-4DBA-A81E-A832C1FD57A4}"/>
              </a:ext>
            </a:extLst>
          </p:cNvPr>
          <p:cNvSpPr txBox="1"/>
          <p:nvPr/>
        </p:nvSpPr>
        <p:spPr>
          <a:xfrm>
            <a:off x="8661886" y="5450443"/>
            <a:ext cx="288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Common root rot</a:t>
            </a:r>
          </a:p>
          <a:p>
            <a:pPr algn="ctr"/>
            <a:r>
              <a:rPr lang="en-AU" sz="1200" i="1" dirty="0" err="1"/>
              <a:t>Bipolaris</a:t>
            </a:r>
            <a:r>
              <a:rPr lang="en-AU" sz="1200" i="1" dirty="0"/>
              <a:t> </a:t>
            </a:r>
            <a:r>
              <a:rPr lang="en-AU" sz="1200" i="1" dirty="0" err="1"/>
              <a:t>sorokiniana</a:t>
            </a:r>
            <a:endParaRPr lang="en-AU" sz="12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26427-688C-4007-96FF-24BDC939BD3D}"/>
              </a:ext>
            </a:extLst>
          </p:cNvPr>
          <p:cNvSpPr/>
          <p:nvPr/>
        </p:nvSpPr>
        <p:spPr>
          <a:xfrm>
            <a:off x="3522963" y="3058740"/>
            <a:ext cx="514607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</a:rPr>
              <a:t>SOILBORNE DISEASES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DF78D63-63BD-920D-F247-084856F0C74B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9B36BC-06C5-F1BB-6449-2EB18DB55C78}"/>
              </a:ext>
            </a:extLst>
          </p:cNvPr>
          <p:cNvSpPr/>
          <p:nvPr/>
        </p:nvSpPr>
        <p:spPr>
          <a:xfrm>
            <a:off x="335259" y="5164035"/>
            <a:ext cx="3933175" cy="11529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B0EB73-5696-58D5-DAF6-59CD16EBCB7C}"/>
              </a:ext>
            </a:extLst>
          </p:cNvPr>
          <p:cNvSpPr/>
          <p:nvPr/>
        </p:nvSpPr>
        <p:spPr>
          <a:xfrm>
            <a:off x="67303" y="3742978"/>
            <a:ext cx="2847443" cy="11529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3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4F44378-20DA-A268-F079-9E955B6C6F7C}"/>
              </a:ext>
            </a:extLst>
          </p:cNvPr>
          <p:cNvSpPr txBox="1">
            <a:spLocks/>
          </p:cNvSpPr>
          <p:nvPr/>
        </p:nvSpPr>
        <p:spPr>
          <a:xfrm>
            <a:off x="1283368" y="56148"/>
            <a:ext cx="10790989" cy="94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/>
              <a:t>Learn the rules: What kind of puzzle are we dealing with?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479E171-C69E-5DC4-F35D-532E025D9415}"/>
              </a:ext>
            </a:extLst>
          </p:cNvPr>
          <p:cNvSpPr txBox="1">
            <a:spLocks/>
          </p:cNvSpPr>
          <p:nvPr/>
        </p:nvSpPr>
        <p:spPr>
          <a:xfrm>
            <a:off x="838200" y="1212980"/>
            <a:ext cx="10515600" cy="167930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/>
              <a:t>Aim of experiments: </a:t>
            </a:r>
          </a:p>
          <a:p>
            <a:pPr marL="0" indent="0" algn="ctr">
              <a:buNone/>
            </a:pPr>
            <a:r>
              <a:rPr lang="en-AU" sz="2400" dirty="0"/>
              <a:t>to investigate the </a:t>
            </a:r>
            <a:r>
              <a:rPr lang="en-AU" sz="2400" b="1" dirty="0"/>
              <a:t>interaction between two soilborne diseases</a:t>
            </a:r>
          </a:p>
          <a:p>
            <a:pPr marL="0" indent="0" algn="ctr">
              <a:buNone/>
            </a:pPr>
            <a:r>
              <a:rPr lang="en-AU" sz="2000" dirty="0"/>
              <a:t>This means we need to establish </a:t>
            </a:r>
            <a:r>
              <a:rPr lang="en-AU" sz="2000" b="1" dirty="0"/>
              <a:t>a range of disease pressures</a:t>
            </a:r>
            <a:r>
              <a:rPr lang="en-AU" sz="2000" dirty="0"/>
              <a:t> </a:t>
            </a:r>
          </a:p>
          <a:p>
            <a:pPr marL="0" indent="0" algn="ctr">
              <a:buNone/>
            </a:pPr>
            <a:r>
              <a:rPr lang="en-AU" sz="2000" dirty="0"/>
              <a:t>for each disease, and have both of these ranges </a:t>
            </a:r>
            <a:r>
              <a:rPr lang="en-AU" sz="2000" b="1" dirty="0"/>
              <a:t>in combination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E9DB1-A2C1-AABF-6392-759A6C260631}"/>
              </a:ext>
            </a:extLst>
          </p:cNvPr>
          <p:cNvCxnSpPr>
            <a:cxnSpLocks/>
          </p:cNvCxnSpPr>
          <p:nvPr/>
        </p:nvCxnSpPr>
        <p:spPr>
          <a:xfrm flipV="1">
            <a:off x="4535556" y="2981739"/>
            <a:ext cx="0" cy="31208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84F6A5-ADD3-2328-0A7D-52E8B49C812D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6000" y="4542183"/>
            <a:ext cx="0" cy="31208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037C8-F458-25A3-DDE7-C91EBC6AC7CE}"/>
              </a:ext>
            </a:extLst>
          </p:cNvPr>
          <p:cNvSpPr txBox="1"/>
          <p:nvPr/>
        </p:nvSpPr>
        <p:spPr>
          <a:xfrm>
            <a:off x="2902226" y="3965714"/>
            <a:ext cx="13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Nematode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9CF2-F5C0-6223-5E36-54B1A4382C62}"/>
              </a:ext>
            </a:extLst>
          </p:cNvPr>
          <p:cNvSpPr txBox="1"/>
          <p:nvPr/>
        </p:nvSpPr>
        <p:spPr>
          <a:xfrm>
            <a:off x="4972761" y="6172537"/>
            <a:ext cx="232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Crown rot pressure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06E750B-920B-DEA9-990C-6F129A53F195}"/>
              </a:ext>
            </a:extLst>
          </p:cNvPr>
          <p:cNvSpPr/>
          <p:nvPr/>
        </p:nvSpPr>
        <p:spPr>
          <a:xfrm>
            <a:off x="4701209" y="3284883"/>
            <a:ext cx="2872408" cy="2514600"/>
          </a:xfrm>
          <a:prstGeom prst="cloud">
            <a:avLst/>
          </a:prstGeom>
          <a:solidFill>
            <a:srgbClr val="FFFFCC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Need to fill this space!</a:t>
            </a:r>
          </a:p>
        </p:txBody>
      </p:sp>
    </p:spTree>
    <p:extLst>
      <p:ext uri="{BB962C8B-B14F-4D97-AF65-F5344CB8AC3E}">
        <p14:creationId xmlns:p14="http://schemas.microsoft.com/office/powerpoint/2010/main" val="1445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9995CFF-EE18-4B2D-A742-A82026110B4A}" vid="{FB238F94-DEA8-4027-924B-33A9FB7116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DAFBiometry_SNAGI</Template>
  <TotalTime>3089</TotalTime>
  <Words>1730</Words>
  <Application>Microsoft Office PowerPoint</Application>
  <PresentationFormat>Widescreen</PresentationFormat>
  <Paragraphs>348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When two’s a crowd! Using experimental design to explore soilborne disease interactions   Bethany Rognoni, Clayton Forknall  Australasian Applied Statistics Conference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 our strategy: statistical techniques</vt:lpstr>
      <vt:lpstr>Prep our strategy: statistical techniques</vt:lpstr>
      <vt:lpstr>Prep our strategy: statistical techniques</vt:lpstr>
      <vt:lpstr>Prep our strategy: statistical techniques</vt:lpstr>
      <vt:lpstr>Prep our strategy: statistical techniques</vt:lpstr>
      <vt:lpstr>Prep our strategy: statistical techniques</vt:lpstr>
      <vt:lpstr>Prep our strategy: statistical techniques</vt:lpstr>
      <vt:lpstr>PowerPoint Presentation</vt:lpstr>
      <vt:lpstr>Real world puzzling: how does it play out in practice?</vt:lpstr>
      <vt:lpstr>PowerPoint Presentation</vt:lpstr>
      <vt:lpstr>PowerPoint Presentation</vt:lpstr>
      <vt:lpstr>Real world puzzling: how does it play out in practice?</vt:lpstr>
      <vt:lpstr>Real world puzzling: how does it play out in practice?</vt:lpstr>
      <vt:lpstr>Real world puzzling: how does it play out in practice?</vt:lpstr>
      <vt:lpstr>Real world puzzling: how does it play out in practice?</vt:lpstr>
      <vt:lpstr>Real world puzzling: how does it play out in practice?</vt:lpstr>
      <vt:lpstr>Puzzle solved!</vt:lpstr>
      <vt:lpstr>PowerPoint Presentation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Agriculture and Fisheries Statistical Training Series  Statistical awareness for on-farm experimentation    Susan Fletcher  Alison Kelly Clayton Forknall  June 26, 2017</dc:title>
  <dc:creator>FORKNALL Clayton</dc:creator>
  <cp:lastModifiedBy>Bethany Rognoni</cp:lastModifiedBy>
  <cp:revision>170</cp:revision>
  <dcterms:created xsi:type="dcterms:W3CDTF">2017-07-05T04:23:57Z</dcterms:created>
  <dcterms:modified xsi:type="dcterms:W3CDTF">2022-11-28T20:26:41Z</dcterms:modified>
</cp:coreProperties>
</file>