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4"/>
  </p:notesMasterIdLst>
  <p:handoutMasterIdLst>
    <p:handoutMasterId r:id="rId25"/>
  </p:handoutMasterIdLst>
  <p:sldIdLst>
    <p:sldId id="256" r:id="rId5"/>
    <p:sldId id="260" r:id="rId6"/>
    <p:sldId id="268" r:id="rId7"/>
    <p:sldId id="267" r:id="rId8"/>
    <p:sldId id="269" r:id="rId9"/>
    <p:sldId id="270" r:id="rId10"/>
    <p:sldId id="271" r:id="rId11"/>
    <p:sldId id="272" r:id="rId12"/>
    <p:sldId id="274" r:id="rId13"/>
    <p:sldId id="275" r:id="rId14"/>
    <p:sldId id="276" r:id="rId15"/>
    <p:sldId id="277" r:id="rId16"/>
    <p:sldId id="278" r:id="rId17"/>
    <p:sldId id="273" r:id="rId18"/>
    <p:sldId id="280" r:id="rId19"/>
    <p:sldId id="281" r:id="rId20"/>
    <p:sldId id="258" r:id="rId21"/>
    <p:sldId id="279" r:id="rId22"/>
    <p:sldId id="257" r:id="rId23"/>
  </p:sldIdLst>
  <p:sldSz cx="9144000" cy="6858000" type="screen4x3"/>
  <p:notesSz cx="6797675" cy="9928225"/>
  <p:defaultTextStyle>
    <a:defPPr>
      <a:defRPr lang="en-NZ"/>
    </a:defPPr>
    <a:lvl1pPr algn="l" rtl="0" fontAlgn="base">
      <a:spcBef>
        <a:spcPct val="0"/>
      </a:spcBef>
      <a:spcAft>
        <a:spcPct val="0"/>
      </a:spcAft>
      <a:defRPr sz="24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1"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1"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1"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25"/>
    <a:srgbClr val="FF2C14"/>
    <a:srgbClr val="FF8922"/>
    <a:srgbClr val="DD0007"/>
    <a:srgbClr val="C01219"/>
    <a:srgbClr val="99CF41"/>
    <a:srgbClr val="0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5251" autoAdjust="0"/>
  </p:normalViewPr>
  <p:slideViewPr>
    <p:cSldViewPr snapToGrid="0">
      <p:cViewPr varScale="1">
        <p:scale>
          <a:sx n="64" d="100"/>
          <a:sy n="64" d="100"/>
        </p:scale>
        <p:origin x="20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E90784E-FEAD-473E-B497-0FBC8E89AB74}" type="datetimeFigureOut">
              <a:rPr lang="en-US" smtClean="0"/>
              <a:pPr/>
              <a:t>11/29/2022</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BA88EB1-B96A-427D-B123-80670DC7657D}" type="slidenum">
              <a:rPr lang="en-US" smtClean="0"/>
              <a:pPr/>
              <a:t>‹#›</a:t>
            </a:fld>
            <a:endParaRPr lang="en-US"/>
          </a:p>
        </p:txBody>
      </p:sp>
    </p:spTree>
    <p:extLst>
      <p:ext uri="{BB962C8B-B14F-4D97-AF65-F5344CB8AC3E}">
        <p14:creationId xmlns:p14="http://schemas.microsoft.com/office/powerpoint/2010/main" val="34660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1027"/>
          <p:cNvSpPr>
            <a:spLocks noGrp="1" noChangeArrowheads="1"/>
          </p:cNvSpPr>
          <p:nvPr>
            <p:ph type="dt" idx="1"/>
          </p:nvPr>
        </p:nvSpPr>
        <p:spPr bwMode="auto">
          <a:xfrm>
            <a:off x="3852016" y="0"/>
            <a:ext cx="2945659" cy="49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F84DBA0-AD6D-4B16-88A3-3667A199BD0E}" type="datetime1">
              <a:rPr lang="en-GB"/>
              <a:pPr/>
              <a:t>29/11/2022</a:t>
            </a:fld>
            <a:endParaRPr lang="en-GB"/>
          </a:p>
        </p:txBody>
      </p:sp>
      <p:sp>
        <p:nvSpPr>
          <p:cNvPr id="13316" name="Placeholder 1028"/>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0485" name="Rectangle 1029"/>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486" name="Rectangle 1030"/>
          <p:cNvSpPr>
            <a:spLocks noGrp="1" noChangeArrowheads="1"/>
          </p:cNvSpPr>
          <p:nvPr>
            <p:ph type="ftr" sz="quarter" idx="4"/>
          </p:nvPr>
        </p:nvSpPr>
        <p:spPr bwMode="auto">
          <a:xfrm>
            <a:off x="0" y="9431814"/>
            <a:ext cx="2945659" cy="49641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1031"/>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3621F4C-B5B6-4CBE-9374-A20E40EC7EF5}" type="slidenum">
              <a:rPr lang="en-GB"/>
              <a:pPr/>
              <a:t>‹#›</a:t>
            </a:fld>
            <a:endParaRPr lang="en-GB"/>
          </a:p>
        </p:txBody>
      </p:sp>
    </p:spTree>
    <p:extLst>
      <p:ext uri="{BB962C8B-B14F-4D97-AF65-F5344CB8AC3E}">
        <p14:creationId xmlns:p14="http://schemas.microsoft.com/office/powerpoint/2010/main" val="271178950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Good afternoon!</a:t>
            </a:r>
          </a:p>
          <a:p>
            <a:r>
              <a:rPr lang="en-NZ" dirty="0"/>
              <a:t>My name is Dongwen Luo from AgResearch NZ, here I would like to talk about semi-parametric regression in R package ‘</a:t>
            </a:r>
            <a:r>
              <a:rPr lang="en-NZ" dirty="0" err="1"/>
              <a:t>predictmeans</a:t>
            </a:r>
            <a:r>
              <a:rPr lang="en-NZ" dirty="0"/>
              <a:t>’</a:t>
            </a:r>
          </a:p>
        </p:txBody>
      </p:sp>
      <p:sp>
        <p:nvSpPr>
          <p:cNvPr id="4" name="Slide Number Placeholder 3"/>
          <p:cNvSpPr>
            <a:spLocks noGrp="1"/>
          </p:cNvSpPr>
          <p:nvPr>
            <p:ph type="sldNum" sz="quarter" idx="5"/>
          </p:nvPr>
        </p:nvSpPr>
        <p:spPr/>
        <p:txBody>
          <a:bodyPr/>
          <a:lstStyle/>
          <a:p>
            <a:fld id="{73621F4C-B5B6-4CBE-9374-A20E40EC7EF5}" type="slidenum">
              <a:rPr lang="en-GB" smtClean="0"/>
              <a:pPr/>
              <a:t>1</a:t>
            </a:fld>
            <a:endParaRPr lang="en-GB"/>
          </a:p>
        </p:txBody>
      </p:sp>
    </p:spTree>
    <p:extLst>
      <p:ext uri="{BB962C8B-B14F-4D97-AF65-F5344CB8AC3E}">
        <p14:creationId xmlns:p14="http://schemas.microsoft.com/office/powerpoint/2010/main" val="76383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motivation for this is due to the flexibility of semiparametric regression and its wide application. Especially, semiparametric regression can be represented as a mixed effects model using spline bases in Z matrix</a:t>
            </a:r>
          </a:p>
        </p:txBody>
      </p:sp>
      <p:sp>
        <p:nvSpPr>
          <p:cNvPr id="4" name="Slide Number Placeholder 3"/>
          <p:cNvSpPr>
            <a:spLocks noGrp="1"/>
          </p:cNvSpPr>
          <p:nvPr>
            <p:ph type="sldNum" sz="quarter" idx="5"/>
          </p:nvPr>
        </p:nvSpPr>
        <p:spPr/>
        <p:txBody>
          <a:bodyPr/>
          <a:lstStyle/>
          <a:p>
            <a:fld id="{73621F4C-B5B6-4CBE-9374-A20E40EC7EF5}" type="slidenum">
              <a:rPr lang="en-GB" smtClean="0"/>
              <a:pPr/>
              <a:t>2</a:t>
            </a:fld>
            <a:endParaRPr lang="en-GB"/>
          </a:p>
        </p:txBody>
      </p:sp>
    </p:spTree>
    <p:extLst>
      <p:ext uri="{BB962C8B-B14F-4D97-AF65-F5344CB8AC3E}">
        <p14:creationId xmlns:p14="http://schemas.microsoft.com/office/powerpoint/2010/main" val="208344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400" b="0" i="0" u="none" strike="noStrike" baseline="0" dirty="0">
                <a:solidFill>
                  <a:srgbClr val="FF0000"/>
                </a:solidFill>
                <a:latin typeface="Arial" panose="020B0604020202020204" pitchFamily="34" charset="0"/>
              </a:rPr>
              <a:t>R package '</a:t>
            </a:r>
            <a:r>
              <a:rPr lang="en-NZ" sz="1400" b="0" i="0" u="none" strike="noStrike" baseline="0" dirty="0" err="1">
                <a:solidFill>
                  <a:srgbClr val="FF0000"/>
                </a:solidFill>
                <a:latin typeface="Arial" panose="020B0604020202020204" pitchFamily="34" charset="0"/>
              </a:rPr>
              <a:t>predictmeans</a:t>
            </a:r>
            <a:r>
              <a:rPr lang="en-NZ" sz="1400" b="0" i="0" u="none" strike="noStrike" baseline="0" dirty="0">
                <a:solidFill>
                  <a:srgbClr val="FF0000"/>
                </a:solidFill>
                <a:latin typeface="Arial" panose="020B0604020202020204" pitchFamily="34" charset="0"/>
              </a:rPr>
              <a:t>' is used to </a:t>
            </a:r>
            <a:r>
              <a:rPr lang="en-NZ" sz="1800" b="0" i="0" u="none" strike="noStrike" baseline="0" dirty="0">
                <a:solidFill>
                  <a:srgbClr val="000000"/>
                </a:solidFill>
              </a:rPr>
              <a:t>visualize, diagnose and make inferences for mixed effects model. </a:t>
            </a:r>
            <a:r>
              <a:rPr lang="en-NZ" sz="1400" dirty="0"/>
              <a:t>Therefore, I have developed several new functions to do the similar things for semiparametric regression.</a:t>
            </a:r>
          </a:p>
        </p:txBody>
      </p:sp>
      <p:sp>
        <p:nvSpPr>
          <p:cNvPr id="4" name="Slide Number Placeholder 3"/>
          <p:cNvSpPr>
            <a:spLocks noGrp="1"/>
          </p:cNvSpPr>
          <p:nvPr>
            <p:ph type="sldNum" sz="quarter" idx="5"/>
          </p:nvPr>
        </p:nvSpPr>
        <p:spPr/>
        <p:txBody>
          <a:bodyPr/>
          <a:lstStyle/>
          <a:p>
            <a:fld id="{73621F4C-B5B6-4CBE-9374-A20E40EC7EF5}" type="slidenum">
              <a:rPr lang="en-GB" smtClean="0"/>
              <a:pPr/>
              <a:t>3</a:t>
            </a:fld>
            <a:endParaRPr lang="en-GB"/>
          </a:p>
        </p:txBody>
      </p:sp>
    </p:spTree>
    <p:extLst>
      <p:ext uri="{BB962C8B-B14F-4D97-AF65-F5344CB8AC3E}">
        <p14:creationId xmlns:p14="http://schemas.microsoft.com/office/powerpoint/2010/main" val="69935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have a look the first example for the data of apartment price vs construction date from four districts.. Here we want to find the trend of the price along the date. From the plot we can see it is hard to use any parametric model to catch the interested trend.</a:t>
            </a:r>
          </a:p>
        </p:txBody>
      </p:sp>
      <p:sp>
        <p:nvSpPr>
          <p:cNvPr id="4" name="Slide Number Placeholder 3"/>
          <p:cNvSpPr>
            <a:spLocks noGrp="1"/>
          </p:cNvSpPr>
          <p:nvPr>
            <p:ph type="sldNum" sz="quarter" idx="5"/>
          </p:nvPr>
        </p:nvSpPr>
        <p:spPr/>
        <p:txBody>
          <a:bodyPr/>
          <a:lstStyle/>
          <a:p>
            <a:fld id="{73621F4C-B5B6-4CBE-9374-A20E40EC7EF5}" type="slidenum">
              <a:rPr lang="en-GB" smtClean="0"/>
              <a:pPr/>
              <a:t>4</a:t>
            </a:fld>
            <a:endParaRPr lang="en-GB"/>
          </a:p>
        </p:txBody>
      </p:sp>
    </p:spTree>
    <p:extLst>
      <p:ext uri="{BB962C8B-B14F-4D97-AF65-F5344CB8AC3E}">
        <p14:creationId xmlns:p14="http://schemas.microsoft.com/office/powerpoint/2010/main" val="385775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fit a semiparametric regression, we use function ‘</a:t>
            </a:r>
            <a:r>
              <a:rPr lang="en-NZ" dirty="0" err="1"/>
              <a:t>semireg</a:t>
            </a:r>
            <a:r>
              <a:rPr lang="en-NZ" dirty="0"/>
              <a:t>’ in the package. Here we have response of price and predictor date, and for smooth Z we use </a:t>
            </a:r>
            <a:r>
              <a:rPr lang="en-NZ" sz="1800" b="0" i="0" u="none" strike="noStrike" baseline="0" dirty="0">
                <a:solidFill>
                  <a:srgbClr val="000000"/>
                </a:solidFill>
              </a:rPr>
              <a:t>O'Sullivan (O </a:t>
            </a:r>
            <a:r>
              <a:rPr lang="en-NZ" sz="1800" b="0" i="0" u="none" strike="noStrike" baseline="0" dirty="0" err="1">
                <a:solidFill>
                  <a:srgbClr val="000000"/>
                </a:solidFill>
              </a:rPr>
              <a:t>sulervan</a:t>
            </a:r>
            <a:r>
              <a:rPr lang="en-NZ" sz="1800" b="0" i="0" u="none" strike="noStrike" baseline="0" dirty="0">
                <a:solidFill>
                  <a:srgbClr val="000000"/>
                </a:solidFill>
              </a:rPr>
              <a:t>)</a:t>
            </a:r>
            <a:r>
              <a:rPr lang="en-NZ" dirty="0"/>
              <a:t> type of spline. The fitted result actually is a </a:t>
            </a:r>
            <a:r>
              <a:rPr lang="en-NZ" dirty="0" err="1"/>
              <a:t>mer</a:t>
            </a:r>
            <a:r>
              <a:rPr lang="en-NZ" dirty="0"/>
              <a:t> object with random effect of ‘grp’ specified in smooth Z. Therefore, we can use other functions in ‘</a:t>
            </a:r>
            <a:r>
              <a:rPr lang="en-NZ" dirty="0" err="1"/>
              <a:t>predictmeans</a:t>
            </a:r>
            <a:r>
              <a:rPr lang="en-NZ" dirty="0"/>
              <a:t>’ or any packages relating to ‘lme4’ to diagnose or make inference such as …</a:t>
            </a:r>
          </a:p>
        </p:txBody>
      </p:sp>
      <p:sp>
        <p:nvSpPr>
          <p:cNvPr id="4" name="Slide Number Placeholder 3"/>
          <p:cNvSpPr>
            <a:spLocks noGrp="1"/>
          </p:cNvSpPr>
          <p:nvPr>
            <p:ph type="sldNum" sz="quarter" idx="5"/>
          </p:nvPr>
        </p:nvSpPr>
        <p:spPr/>
        <p:txBody>
          <a:bodyPr/>
          <a:lstStyle/>
          <a:p>
            <a:fld id="{73621F4C-B5B6-4CBE-9374-A20E40EC7EF5}" type="slidenum">
              <a:rPr lang="en-GB" smtClean="0"/>
              <a:pPr/>
              <a:t>5</a:t>
            </a:fld>
            <a:endParaRPr lang="en-GB"/>
          </a:p>
        </p:txBody>
      </p:sp>
    </p:spTree>
    <p:extLst>
      <p:ext uri="{BB962C8B-B14F-4D97-AF65-F5344CB8AC3E}">
        <p14:creationId xmlns:p14="http://schemas.microsoft.com/office/powerpoint/2010/main" val="426640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have a look the second example about copper grade with their mined location measured in three coordinates.</a:t>
            </a:r>
          </a:p>
        </p:txBody>
      </p:sp>
      <p:sp>
        <p:nvSpPr>
          <p:cNvPr id="4" name="Slide Number Placeholder 3"/>
          <p:cNvSpPr>
            <a:spLocks noGrp="1"/>
          </p:cNvSpPr>
          <p:nvPr>
            <p:ph type="sldNum" sz="quarter" idx="5"/>
          </p:nvPr>
        </p:nvSpPr>
        <p:spPr/>
        <p:txBody>
          <a:bodyPr/>
          <a:lstStyle/>
          <a:p>
            <a:fld id="{73621F4C-B5B6-4CBE-9374-A20E40EC7EF5}" type="slidenum">
              <a:rPr lang="en-GB" smtClean="0"/>
              <a:pPr/>
              <a:t>9</a:t>
            </a:fld>
            <a:endParaRPr lang="en-GB"/>
          </a:p>
        </p:txBody>
      </p:sp>
    </p:spTree>
    <p:extLst>
      <p:ext uri="{BB962C8B-B14F-4D97-AF65-F5344CB8AC3E}">
        <p14:creationId xmlns:p14="http://schemas.microsoft.com/office/powerpoint/2010/main" val="4851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Respiratory (</a:t>
            </a:r>
            <a:r>
              <a:rPr lang="en-NZ" dirty="0" err="1"/>
              <a:t>reSPIRetry</a:t>
            </a:r>
            <a:r>
              <a:rPr lang="en-NZ" dirty="0"/>
              <a:t>, res-per-rah-tree) infection in Indonesian children</a:t>
            </a:r>
          </a:p>
        </p:txBody>
      </p:sp>
      <p:sp>
        <p:nvSpPr>
          <p:cNvPr id="4" name="Slide Number Placeholder 3"/>
          <p:cNvSpPr>
            <a:spLocks noGrp="1"/>
          </p:cNvSpPr>
          <p:nvPr>
            <p:ph type="sldNum" sz="quarter" idx="5"/>
          </p:nvPr>
        </p:nvSpPr>
        <p:spPr/>
        <p:txBody>
          <a:bodyPr/>
          <a:lstStyle/>
          <a:p>
            <a:fld id="{73621F4C-B5B6-4CBE-9374-A20E40EC7EF5}" type="slidenum">
              <a:rPr lang="en-GB" smtClean="0"/>
              <a:pPr/>
              <a:t>14</a:t>
            </a:fld>
            <a:endParaRPr lang="en-GB"/>
          </a:p>
        </p:txBody>
      </p:sp>
    </p:spTree>
    <p:extLst>
      <p:ext uri="{BB962C8B-B14F-4D97-AF65-F5344CB8AC3E}">
        <p14:creationId xmlns:p14="http://schemas.microsoft.com/office/powerpoint/2010/main" val="53380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02257" y="1259457"/>
            <a:ext cx="7556739" cy="715992"/>
          </a:xfrm>
        </p:spPr>
        <p:txBody>
          <a:bodyPr lIns="0" tIns="0" rIns="0" bIns="0">
            <a:noAutofit/>
          </a:bodyPr>
          <a:lstStyle>
            <a:lvl1pPr>
              <a:defRPr kern="100" spc="0" baseline="0">
                <a:latin typeface="Calibri" pitchFamily="34" charset="0"/>
              </a:defRPr>
            </a:lvl1pPr>
          </a:lstStyle>
          <a:p>
            <a:r>
              <a:rPr lang="en-US"/>
              <a:t>Click to edit Master title style</a:t>
            </a:r>
            <a:endParaRPr lang="en-NZ" dirty="0"/>
          </a:p>
        </p:txBody>
      </p:sp>
      <p:sp>
        <p:nvSpPr>
          <p:cNvPr id="4" name="Text Placeholder 3"/>
          <p:cNvSpPr>
            <a:spLocks noGrp="1"/>
          </p:cNvSpPr>
          <p:nvPr>
            <p:ph type="body" sz="quarter" idx="10"/>
          </p:nvPr>
        </p:nvSpPr>
        <p:spPr>
          <a:xfrm>
            <a:off x="800704" y="3871078"/>
            <a:ext cx="5866034" cy="1431985"/>
          </a:xfrm>
        </p:spPr>
        <p:txBody>
          <a:bodyPr lIns="0" tIns="0" rIns="0" bIns="0">
            <a:noAutofit/>
          </a:bodyPr>
          <a:lstStyle>
            <a:lvl1pPr>
              <a:spcBef>
                <a:spcPts val="0"/>
              </a:spcBef>
              <a:defRPr cap="all" baseline="0">
                <a:solidFill>
                  <a:schemeClr val="tx1"/>
                </a:solidFill>
                <a:latin typeface="Calibri" pitchFamily="34" charset="0"/>
              </a:defRPr>
            </a:lvl1pPr>
            <a:lvl2pPr>
              <a:spcBef>
                <a:spcPts val="0"/>
              </a:spcBef>
              <a:defRPr cap="all" baseline="0">
                <a:solidFill>
                  <a:schemeClr val="tx1"/>
                </a:solidFill>
                <a:latin typeface="Calibri" pitchFamily="34" charset="0"/>
              </a:defRPr>
            </a:lvl2pPr>
            <a:lvl3pPr>
              <a:spcBef>
                <a:spcPts val="0"/>
              </a:spcBef>
              <a:defRPr cap="all" baseline="0">
                <a:solidFill>
                  <a:schemeClr val="tx1"/>
                </a:solidFill>
                <a:latin typeface="Calibri" pitchFamily="34" charset="0"/>
              </a:defRPr>
            </a:lvl3pPr>
            <a:lvl4pPr>
              <a:spcBef>
                <a:spcPts val="0"/>
              </a:spcBef>
              <a:defRPr cap="all" baseline="0">
                <a:solidFill>
                  <a:schemeClr val="tx1"/>
                </a:solidFill>
                <a:latin typeface="Calibri" pitchFamily="34" charset="0"/>
              </a:defRPr>
            </a:lvl4pPr>
            <a:lvl5pPr>
              <a:spcBef>
                <a:spcPts val="0"/>
              </a:spcBef>
              <a:defRPr cap="all" baseline="0">
                <a:solidFill>
                  <a:schemeClr val="tx1"/>
                </a:solidFill>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8"/>
          <p:cNvSpPr>
            <a:spLocks noGrp="1"/>
          </p:cNvSpPr>
          <p:nvPr>
            <p:ph sz="quarter" idx="11"/>
          </p:nvPr>
        </p:nvSpPr>
        <p:spPr>
          <a:xfrm>
            <a:off x="6768000" y="3744000"/>
            <a:ext cx="1800000" cy="1800000"/>
          </a:xfrm>
        </p:spPr>
        <p:txBody>
          <a:body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5992" y="457200"/>
            <a:ext cx="7729268" cy="715992"/>
          </a:xfrm>
        </p:spPr>
        <p:txBody>
          <a:bodyPr/>
          <a:lstStyle>
            <a:lvl1pPr>
              <a:defRPr sz="2800">
                <a:latin typeface="Calibri" pitchFamily="34" charset="0"/>
              </a:defRPr>
            </a:lvl1pPr>
          </a:lstStyle>
          <a:p>
            <a:r>
              <a:rPr lang="en-US"/>
              <a:t>Click to edit Master title style</a:t>
            </a:r>
            <a:endParaRPr lang="en-NZ" dirty="0"/>
          </a:p>
        </p:txBody>
      </p:sp>
      <p:sp>
        <p:nvSpPr>
          <p:cNvPr id="4" name="Content Placeholder 3"/>
          <p:cNvSpPr>
            <a:spLocks noGrp="1"/>
          </p:cNvSpPr>
          <p:nvPr>
            <p:ph sz="quarter" idx="10"/>
          </p:nvPr>
        </p:nvSpPr>
        <p:spPr>
          <a:xfrm>
            <a:off x="715992" y="1371600"/>
            <a:ext cx="7737895" cy="4209691"/>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and 1 Pic">
    <p:spTree>
      <p:nvGrpSpPr>
        <p:cNvPr id="1" name=""/>
        <p:cNvGrpSpPr/>
        <p:nvPr/>
      </p:nvGrpSpPr>
      <p:grpSpPr>
        <a:xfrm>
          <a:off x="0" y="0"/>
          <a:ext cx="0" cy="0"/>
          <a:chOff x="0" y="0"/>
          <a:chExt cx="0" cy="0"/>
        </a:xfrm>
      </p:grpSpPr>
      <p:sp>
        <p:nvSpPr>
          <p:cNvPr id="2" name="Title 1"/>
          <p:cNvSpPr>
            <a:spLocks noGrp="1"/>
          </p:cNvSpPr>
          <p:nvPr>
            <p:ph type="title"/>
          </p:nvPr>
        </p:nvSpPr>
        <p:spPr>
          <a:xfrm>
            <a:off x="715992" y="457200"/>
            <a:ext cx="7729268" cy="715992"/>
          </a:xfrm>
        </p:spPr>
        <p:txBody>
          <a:bodyPr/>
          <a:lstStyle>
            <a:lvl1pPr>
              <a:defRPr sz="2800">
                <a:latin typeface="Calibri" pitchFamily="34" charset="0"/>
              </a:defRPr>
            </a:lvl1pPr>
          </a:lstStyle>
          <a:p>
            <a:r>
              <a:rPr lang="en-US"/>
              <a:t>Click to edit Master title style</a:t>
            </a:r>
            <a:endParaRPr lang="en-NZ" dirty="0"/>
          </a:p>
        </p:txBody>
      </p:sp>
      <p:sp>
        <p:nvSpPr>
          <p:cNvPr id="4" name="Content Placeholder 3"/>
          <p:cNvSpPr>
            <a:spLocks noGrp="1"/>
          </p:cNvSpPr>
          <p:nvPr>
            <p:ph sz="quarter" idx="10"/>
          </p:nvPr>
        </p:nvSpPr>
        <p:spPr>
          <a:xfrm>
            <a:off x="715992" y="1371600"/>
            <a:ext cx="5842463" cy="4219903"/>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768000" y="3744000"/>
            <a:ext cx="1800000" cy="1800000"/>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and 2 Pic">
    <p:spTree>
      <p:nvGrpSpPr>
        <p:cNvPr id="1" name=""/>
        <p:cNvGrpSpPr/>
        <p:nvPr/>
      </p:nvGrpSpPr>
      <p:grpSpPr>
        <a:xfrm>
          <a:off x="0" y="0"/>
          <a:ext cx="0" cy="0"/>
          <a:chOff x="0" y="0"/>
          <a:chExt cx="0" cy="0"/>
        </a:xfrm>
      </p:grpSpPr>
      <p:sp>
        <p:nvSpPr>
          <p:cNvPr id="2" name="Title 1"/>
          <p:cNvSpPr>
            <a:spLocks noGrp="1"/>
          </p:cNvSpPr>
          <p:nvPr>
            <p:ph type="title"/>
          </p:nvPr>
        </p:nvSpPr>
        <p:spPr>
          <a:xfrm>
            <a:off x="715992" y="457200"/>
            <a:ext cx="7729268" cy="715992"/>
          </a:xfrm>
        </p:spPr>
        <p:txBody>
          <a:bodyPr/>
          <a:lstStyle>
            <a:lvl1pPr>
              <a:defRPr sz="2800">
                <a:latin typeface="Calibri" pitchFamily="34" charset="0"/>
              </a:defRPr>
            </a:lvl1pPr>
          </a:lstStyle>
          <a:p>
            <a:r>
              <a:rPr lang="en-US"/>
              <a:t>Click to edit Master title style</a:t>
            </a:r>
            <a:endParaRPr lang="en-NZ" dirty="0"/>
          </a:p>
        </p:txBody>
      </p:sp>
      <p:sp>
        <p:nvSpPr>
          <p:cNvPr id="4" name="Content Placeholder 3"/>
          <p:cNvSpPr>
            <a:spLocks noGrp="1"/>
          </p:cNvSpPr>
          <p:nvPr>
            <p:ph sz="quarter" idx="10"/>
          </p:nvPr>
        </p:nvSpPr>
        <p:spPr>
          <a:xfrm>
            <a:off x="715992" y="1371601"/>
            <a:ext cx="5842463" cy="4219902"/>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7"/>
          <p:cNvSpPr>
            <a:spLocks noGrp="1"/>
          </p:cNvSpPr>
          <p:nvPr>
            <p:ph sz="quarter" idx="11"/>
          </p:nvPr>
        </p:nvSpPr>
        <p:spPr>
          <a:xfrm>
            <a:off x="6732000" y="1368000"/>
            <a:ext cx="1800000" cy="1800000"/>
          </a:xfrm>
        </p:spPr>
        <p:txBody>
          <a:bodyPr/>
          <a:lstStyle/>
          <a:p>
            <a:pPr lvl="0"/>
            <a:r>
              <a:rPr lang="en-US"/>
              <a:t>Click to edit Master text styles</a:t>
            </a:r>
          </a:p>
        </p:txBody>
      </p:sp>
      <p:sp>
        <p:nvSpPr>
          <p:cNvPr id="9" name="Content Placeholder 7"/>
          <p:cNvSpPr>
            <a:spLocks noGrp="1"/>
          </p:cNvSpPr>
          <p:nvPr>
            <p:ph sz="quarter" idx="12"/>
          </p:nvPr>
        </p:nvSpPr>
        <p:spPr>
          <a:xfrm>
            <a:off x="6768000" y="3744000"/>
            <a:ext cx="1800000" cy="1800000"/>
          </a:xfrm>
        </p:spPr>
        <p:txBody>
          <a:body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a:xfrm>
            <a:off x="715992" y="457200"/>
            <a:ext cx="7729268" cy="715992"/>
          </a:xfrm>
        </p:spPr>
        <p:txBody>
          <a:bodyPr/>
          <a:lstStyle>
            <a:lvl1pPr>
              <a:defRPr sz="2800">
                <a:latin typeface="Calibri" pitchFamily="34" charset="0"/>
              </a:defRPr>
            </a:lvl1pPr>
          </a:lstStyle>
          <a:p>
            <a:r>
              <a:rPr lang="en-US"/>
              <a:t>Click to edit Master title style</a:t>
            </a:r>
            <a:endParaRPr lang="en-NZ" dirty="0"/>
          </a:p>
        </p:txBody>
      </p:sp>
      <p:sp>
        <p:nvSpPr>
          <p:cNvPr id="4" name="Content Placeholder 3"/>
          <p:cNvSpPr>
            <a:spLocks noGrp="1"/>
          </p:cNvSpPr>
          <p:nvPr>
            <p:ph sz="quarter" idx="10"/>
          </p:nvPr>
        </p:nvSpPr>
        <p:spPr>
          <a:xfrm>
            <a:off x="715993" y="1371600"/>
            <a:ext cx="3683480" cy="4209691"/>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3"/>
          <p:cNvSpPr>
            <a:spLocks noGrp="1"/>
          </p:cNvSpPr>
          <p:nvPr>
            <p:ph sz="quarter" idx="11"/>
          </p:nvPr>
        </p:nvSpPr>
        <p:spPr>
          <a:xfrm>
            <a:off x="4761780" y="1362974"/>
            <a:ext cx="3692107" cy="4218317"/>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992" y="457200"/>
            <a:ext cx="7729268" cy="715992"/>
          </a:xfrm>
        </p:spPr>
        <p:txBody>
          <a:bodyPr/>
          <a:lstStyle>
            <a:lvl1pPr>
              <a:defRPr sz="2800">
                <a:latin typeface="Calibri" pitchFamily="34" charset="0"/>
              </a:defRPr>
            </a:lvl1pPr>
          </a:lstStyle>
          <a:p>
            <a:r>
              <a:rPr lang="en-US"/>
              <a:t>Click to edit Master title style</a:t>
            </a:r>
            <a:endParaRPr lang="en-NZ" dirty="0"/>
          </a:p>
        </p:txBody>
      </p:sp>
      <p:sp>
        <p:nvSpPr>
          <p:cNvPr id="4" name="Content Placeholder 3"/>
          <p:cNvSpPr>
            <a:spLocks noGrp="1"/>
          </p:cNvSpPr>
          <p:nvPr>
            <p:ph sz="quarter" idx="10"/>
          </p:nvPr>
        </p:nvSpPr>
        <p:spPr>
          <a:xfrm>
            <a:off x="715993" y="1371600"/>
            <a:ext cx="7737894" cy="1966823"/>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3"/>
          <p:cNvSpPr>
            <a:spLocks noGrp="1"/>
          </p:cNvSpPr>
          <p:nvPr>
            <p:ph sz="quarter" idx="11"/>
          </p:nvPr>
        </p:nvSpPr>
        <p:spPr>
          <a:xfrm>
            <a:off x="707366" y="3519577"/>
            <a:ext cx="7746521" cy="2061714"/>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9947" y="276045"/>
            <a:ext cx="3053751" cy="1173193"/>
          </a:xfrm>
        </p:spPr>
        <p:txBody>
          <a:bodyPr/>
          <a:lstStyle>
            <a:lvl1pPr>
              <a:defRPr sz="2200" b="1" kern="100" baseline="0">
                <a:latin typeface="Calibri" pitchFamily="34" charset="0"/>
              </a:defRPr>
            </a:lvl1pPr>
          </a:lstStyle>
          <a:p>
            <a:r>
              <a:rPr lang="en-US"/>
              <a:t>Click to edit Master title style</a:t>
            </a:r>
            <a:endParaRPr lang="en-NZ" dirty="0"/>
          </a:p>
        </p:txBody>
      </p:sp>
      <p:sp>
        <p:nvSpPr>
          <p:cNvPr id="7" name="Content Placeholder 3"/>
          <p:cNvSpPr>
            <a:spLocks noGrp="1"/>
          </p:cNvSpPr>
          <p:nvPr>
            <p:ph sz="quarter" idx="11"/>
          </p:nvPr>
        </p:nvSpPr>
        <p:spPr>
          <a:xfrm>
            <a:off x="439947" y="1544128"/>
            <a:ext cx="3053751" cy="4132053"/>
          </a:xfrm>
        </p:spPr>
        <p:txBody>
          <a:bodyPr/>
          <a:lstStyle>
            <a:lvl1pPr>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defRPr>
            </a:lvl3pPr>
            <a:lvl4pPr>
              <a:defRPr>
                <a:solidFill>
                  <a:schemeClr val="tx1"/>
                </a:solidFill>
                <a:latin typeface="Calibri" pitchFamily="34" charset="0"/>
              </a:defRPr>
            </a:lvl4pPr>
            <a:lvl5pPr>
              <a:defRPr kern="0" baseline="0">
                <a:solidFill>
                  <a:schemeClr val="tx1"/>
                </a:solidFill>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7"/>
          <p:cNvSpPr>
            <a:spLocks noGrp="1"/>
          </p:cNvSpPr>
          <p:nvPr>
            <p:ph sz="quarter" idx="12"/>
          </p:nvPr>
        </p:nvSpPr>
        <p:spPr>
          <a:xfrm>
            <a:off x="3605213" y="276225"/>
            <a:ext cx="5113337" cy="540156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295" y="4873924"/>
            <a:ext cx="5581290" cy="448573"/>
          </a:xfrm>
        </p:spPr>
        <p:txBody>
          <a:bodyPr/>
          <a:lstStyle>
            <a:lvl1pPr>
              <a:defRPr sz="2200" b="1">
                <a:latin typeface="Calibri" pitchFamily="34" charset="0"/>
              </a:defRPr>
            </a:lvl1pPr>
          </a:lstStyle>
          <a:p>
            <a:r>
              <a:rPr lang="en-US"/>
              <a:t>Click to edit Master title style</a:t>
            </a:r>
            <a:endParaRPr lang="en-NZ" dirty="0"/>
          </a:p>
        </p:txBody>
      </p:sp>
      <p:sp>
        <p:nvSpPr>
          <p:cNvPr id="4" name="Text Placeholder 3"/>
          <p:cNvSpPr>
            <a:spLocks noGrp="1"/>
          </p:cNvSpPr>
          <p:nvPr>
            <p:ph type="body" sz="quarter" idx="10"/>
          </p:nvPr>
        </p:nvSpPr>
        <p:spPr>
          <a:xfrm>
            <a:off x="1785669" y="5322498"/>
            <a:ext cx="5589916" cy="621102"/>
          </a:xfrm>
        </p:spPr>
        <p:txBody>
          <a:bodyPr>
            <a:normAutofit/>
          </a:bodyPr>
          <a:lstStyle>
            <a:lvl1pPr>
              <a:defRPr sz="1400">
                <a:latin typeface="Calibri" pitchFamily="34" charset="0"/>
              </a:defRPr>
            </a:lvl1pPr>
          </a:lstStyle>
          <a:p>
            <a:pPr lvl="0"/>
            <a:r>
              <a:rPr lang="en-US"/>
              <a:t>Click to edit Master text styles</a:t>
            </a:r>
          </a:p>
        </p:txBody>
      </p:sp>
      <p:sp>
        <p:nvSpPr>
          <p:cNvPr id="6" name="Content Placeholder 5"/>
          <p:cNvSpPr>
            <a:spLocks noGrp="1"/>
          </p:cNvSpPr>
          <p:nvPr>
            <p:ph sz="quarter" idx="11"/>
          </p:nvPr>
        </p:nvSpPr>
        <p:spPr>
          <a:xfrm>
            <a:off x="1793876" y="638354"/>
            <a:ext cx="5581710" cy="422733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257" y="1259457"/>
            <a:ext cx="7470475" cy="715992"/>
          </a:xfrm>
          <a:prstGeom prst="rect">
            <a:avLst/>
          </a:prstGeom>
        </p:spPr>
        <p:txBody>
          <a:bodyPr vert="horz" lIns="0" tIns="0" rIns="0" bIns="0" rtlCol="0" anchor="t">
            <a:noAutofit/>
          </a:bodyPr>
          <a:lstStyle/>
          <a:p>
            <a:r>
              <a:rPr lang="en-US"/>
              <a:t>Click to edit Master title style</a:t>
            </a:r>
            <a:endParaRPr lang="en-NZ" dirty="0"/>
          </a:p>
        </p:txBody>
      </p:sp>
      <p:sp>
        <p:nvSpPr>
          <p:cNvPr id="3" name="Text Placeholder 2"/>
          <p:cNvSpPr>
            <a:spLocks noGrp="1"/>
          </p:cNvSpPr>
          <p:nvPr>
            <p:ph type="body" idx="1"/>
          </p:nvPr>
        </p:nvSpPr>
        <p:spPr>
          <a:xfrm>
            <a:off x="802257" y="3778370"/>
            <a:ext cx="7479102" cy="180292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pic>
        <p:nvPicPr>
          <p:cNvPr id="7" name="Picture 15" descr="AG MASTER LOGO RGB PP"/>
          <p:cNvPicPr>
            <a:picLocks noChangeAspect="1" noChangeArrowheads="1"/>
          </p:cNvPicPr>
          <p:nvPr/>
        </p:nvPicPr>
        <p:blipFill>
          <a:blip r:embed="rId10" cstate="print"/>
          <a:srcRect b="34380"/>
          <a:stretch>
            <a:fillRect/>
          </a:stretch>
        </p:blipFill>
        <p:spPr bwMode="auto">
          <a:xfrm>
            <a:off x="669925" y="6055260"/>
            <a:ext cx="2101850" cy="668338"/>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xStyles>
    <p:titleStyle>
      <a:lvl1pPr algn="l" defTabSz="914400" rtl="0" eaLnBrk="1" latinLnBrk="0" hangingPunct="1">
        <a:spcBef>
          <a:spcPct val="0"/>
        </a:spcBef>
        <a:buNone/>
        <a:defRPr sz="3600" kern="1200" cap="all" baseline="0">
          <a:solidFill>
            <a:schemeClr val="bg2"/>
          </a:solidFill>
          <a:latin typeface="+mj-lt"/>
          <a:ea typeface="+mj-ea"/>
          <a:cs typeface="+mj-cs"/>
        </a:defRPr>
      </a:lvl1pPr>
    </p:titleStyle>
    <p:bodyStyle>
      <a:lvl1pPr marL="342900" indent="-342900" algn="l" defTabSz="914400" rtl="0" eaLnBrk="1" latinLnBrk="0" hangingPunct="1">
        <a:spcBef>
          <a:spcPts val="0"/>
        </a:spcBef>
        <a:buFontTx/>
        <a:buNone/>
        <a:defRPr sz="2200" kern="1200">
          <a:solidFill>
            <a:schemeClr val="tx1"/>
          </a:solidFill>
          <a:latin typeface="+mn-lt"/>
          <a:ea typeface="+mn-ea"/>
          <a:cs typeface="+mn-cs"/>
        </a:defRPr>
      </a:lvl1pPr>
      <a:lvl2pPr marL="630000" indent="-273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2pPr>
      <a:lvl3pPr marL="1166400" indent="-273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7028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4pPr>
      <a:lvl5pPr marL="22392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23" y="1019759"/>
            <a:ext cx="7187644" cy="601462"/>
          </a:xfrm>
        </p:spPr>
        <p:txBody>
          <a:bodyPr/>
          <a:lstStyle/>
          <a:p>
            <a:r>
              <a:rPr lang="en-NZ" sz="2800" dirty="0"/>
              <a:t>Semiparametric regression in </a:t>
            </a:r>
            <a:r>
              <a:rPr lang="en-NZ" sz="2800" cap="none" dirty="0" err="1"/>
              <a:t>predictmeans</a:t>
            </a:r>
            <a:endParaRPr lang="en-US" sz="2800" cap="none" dirty="0"/>
          </a:p>
        </p:txBody>
      </p:sp>
      <p:sp>
        <p:nvSpPr>
          <p:cNvPr id="3" name="Text Placeholder 2"/>
          <p:cNvSpPr>
            <a:spLocks noGrp="1"/>
          </p:cNvSpPr>
          <p:nvPr>
            <p:ph type="body" sz="quarter" idx="10"/>
          </p:nvPr>
        </p:nvSpPr>
        <p:spPr>
          <a:xfrm>
            <a:off x="802257" y="5498834"/>
            <a:ext cx="2153673" cy="601462"/>
          </a:xfrm>
        </p:spPr>
        <p:txBody>
          <a:bodyPr/>
          <a:lstStyle/>
          <a:p>
            <a:r>
              <a:rPr lang="en-NZ" dirty="0"/>
              <a:t>Dongwen Luo</a:t>
            </a:r>
            <a:endParaRPr lang="en-US" dirty="0"/>
          </a:p>
        </p:txBody>
      </p:sp>
      <p:pic>
        <p:nvPicPr>
          <p:cNvPr id="6" name="Picture 5" descr="A picture containing shape&#10;&#10;Description automatically generated">
            <a:extLst>
              <a:ext uri="{FF2B5EF4-FFF2-40B4-BE49-F238E27FC236}">
                <a16:creationId xmlns:a16="http://schemas.microsoft.com/office/drawing/2014/main" id="{2535AC1A-2117-43D5-868E-C42875DD2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092" y="1950857"/>
            <a:ext cx="4007607" cy="36267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8CA9BE4-C0AB-FBCD-46EC-34518CAF2177}"/>
              </a:ext>
            </a:extLst>
          </p:cNvPr>
          <p:cNvSpPr>
            <a:spLocks noGrp="1"/>
          </p:cNvSpPr>
          <p:nvPr>
            <p:ph sz="quarter" idx="10"/>
          </p:nvPr>
        </p:nvSpPr>
        <p:spPr>
          <a:xfrm>
            <a:off x="706598" y="828899"/>
            <a:ext cx="7724313" cy="1429967"/>
          </a:xfrm>
        </p:spPr>
        <p:txBody>
          <a:bodyPr>
            <a:normAutofit/>
          </a:bodyPr>
          <a:lstStyle/>
          <a:p>
            <a:r>
              <a:rPr lang="en-US" sz="1500" dirty="0">
                <a:latin typeface="Courier" pitchFamily="49" charset="0"/>
                <a:cs typeface="Arial" pitchFamily="34" charset="0"/>
              </a:rPr>
              <a:t>&gt; fit3 &lt;- </a:t>
            </a:r>
            <a:r>
              <a:rPr lang="en-US" sz="1500" b="1" dirty="0" err="1">
                <a:latin typeface="Courier" pitchFamily="49" charset="0"/>
                <a:cs typeface="Arial" pitchFamily="34" charset="0"/>
              </a:rPr>
              <a:t>semireg</a:t>
            </a:r>
            <a:r>
              <a:rPr lang="en-US" sz="1500" dirty="0">
                <a:latin typeface="Courier" pitchFamily="49" charset="0"/>
                <a:cs typeface="Arial" pitchFamily="34" charset="0"/>
              </a:rPr>
              <a:t>(</a:t>
            </a:r>
            <a:r>
              <a:rPr lang="en-US" sz="1500" dirty="0">
                <a:solidFill>
                  <a:schemeClr val="accent3"/>
                </a:solidFill>
                <a:latin typeface="Courier" pitchFamily="49" charset="0"/>
                <a:cs typeface="Arial" pitchFamily="34" charset="0"/>
              </a:rPr>
              <a:t>log</a:t>
            </a:r>
            <a:r>
              <a:rPr lang="en-US" sz="1500" dirty="0">
                <a:latin typeface="Courier" pitchFamily="49" charset="0"/>
                <a:cs typeface="Arial" pitchFamily="34" charset="0"/>
              </a:rPr>
              <a:t>(grade) ~ </a:t>
            </a:r>
            <a:r>
              <a:rPr lang="en-US" sz="1500" dirty="0" err="1">
                <a:latin typeface="Courier" pitchFamily="49" charset="0"/>
                <a:cs typeface="Arial" pitchFamily="34" charset="0"/>
              </a:rPr>
              <a:t>xcoord+ycoord+zcoord</a:t>
            </a:r>
            <a:r>
              <a:rPr lang="en-US" sz="1500" dirty="0">
                <a:latin typeface="Courier" pitchFamily="49" charset="0"/>
                <a:cs typeface="Arial" pitchFamily="34" charset="0"/>
              </a:rPr>
              <a:t>,</a:t>
            </a:r>
          </a:p>
          <a:p>
            <a:r>
              <a:rPr lang="en-US" sz="1500" dirty="0">
                <a:latin typeface="Courier" pitchFamily="49" charset="0"/>
                <a:cs typeface="Arial" pitchFamily="34" charset="0"/>
              </a:rPr>
              <a:t>+                 </a:t>
            </a:r>
            <a:r>
              <a:rPr lang="en-US" sz="1500" dirty="0" err="1">
                <a:latin typeface="Courier" pitchFamily="49" charset="0"/>
                <a:cs typeface="Arial" pitchFamily="34" charset="0"/>
              </a:rPr>
              <a:t>smoothZ</a:t>
            </a:r>
            <a:r>
              <a:rPr lang="en-US" sz="1500" dirty="0">
                <a:latin typeface="Courier" pitchFamily="49" charset="0"/>
                <a:cs typeface="Arial" pitchFamily="34" charset="0"/>
              </a:rPr>
              <a:t>=list(</a:t>
            </a:r>
            <a:r>
              <a:rPr lang="en-US" sz="1500" dirty="0" err="1">
                <a:solidFill>
                  <a:schemeClr val="accent2"/>
                </a:solidFill>
                <a:latin typeface="Courier" pitchFamily="49" charset="0"/>
                <a:cs typeface="Arial" pitchFamily="34" charset="0"/>
              </a:rPr>
              <a:t>grp_z</a:t>
            </a:r>
            <a:r>
              <a:rPr lang="en-US" sz="1500" dirty="0">
                <a:solidFill>
                  <a:schemeClr val="accent2"/>
                </a:solidFill>
                <a:latin typeface="Courier" pitchFamily="49" charset="0"/>
                <a:cs typeface="Arial" pitchFamily="34" charset="0"/>
              </a:rPr>
              <a:t>=</a:t>
            </a:r>
            <a:r>
              <a:rPr lang="en-US" sz="1500" b="1" dirty="0" err="1">
                <a:solidFill>
                  <a:schemeClr val="accent2"/>
                </a:solidFill>
                <a:latin typeface="Courier" pitchFamily="49" charset="0"/>
                <a:cs typeface="Arial" pitchFamily="34" charset="0"/>
              </a:rPr>
              <a:t>smZ</a:t>
            </a:r>
            <a:r>
              <a:rPr lang="en-US" sz="1500" dirty="0">
                <a:solidFill>
                  <a:schemeClr val="accent2"/>
                </a:solidFill>
                <a:latin typeface="Courier" pitchFamily="49" charset="0"/>
                <a:cs typeface="Arial" pitchFamily="34" charset="0"/>
              </a:rPr>
              <a:t>(</a:t>
            </a:r>
            <a:r>
              <a:rPr lang="en-US" sz="1500" dirty="0" err="1">
                <a:solidFill>
                  <a:schemeClr val="accent2"/>
                </a:solidFill>
                <a:latin typeface="Courier" pitchFamily="49" charset="0"/>
                <a:cs typeface="Arial" pitchFamily="34" charset="0"/>
              </a:rPr>
              <a:t>zcoord</a:t>
            </a:r>
            <a:r>
              <a:rPr lang="en-US" sz="1500" dirty="0">
                <a:solidFill>
                  <a:schemeClr val="accent2"/>
                </a:solidFill>
                <a:latin typeface="Courier" pitchFamily="49" charset="0"/>
                <a:cs typeface="Arial" pitchFamily="34" charset="0"/>
              </a:rPr>
              <a:t>),</a:t>
            </a:r>
          </a:p>
          <a:p>
            <a:r>
              <a:rPr lang="en-US" sz="1500" dirty="0">
                <a:latin typeface="Courier" pitchFamily="49" charset="0"/>
                <a:cs typeface="Arial" pitchFamily="34" charset="0"/>
              </a:rPr>
              <a:t>+                              </a:t>
            </a:r>
            <a:r>
              <a:rPr lang="en-US" sz="1500" dirty="0" err="1">
                <a:solidFill>
                  <a:schemeClr val="accent3"/>
                </a:solidFill>
                <a:latin typeface="Courier" pitchFamily="49" charset="0"/>
                <a:cs typeface="Arial" pitchFamily="34" charset="0"/>
              </a:rPr>
              <a:t>grp_geo</a:t>
            </a:r>
            <a:r>
              <a:rPr lang="en-US" sz="1500" dirty="0">
                <a:solidFill>
                  <a:schemeClr val="accent3"/>
                </a:solidFill>
                <a:latin typeface="Courier" pitchFamily="49" charset="0"/>
                <a:cs typeface="Arial" pitchFamily="34" charset="0"/>
              </a:rPr>
              <a:t>=</a:t>
            </a:r>
            <a:r>
              <a:rPr lang="en-US" sz="1500" b="1" dirty="0" err="1">
                <a:solidFill>
                  <a:schemeClr val="accent3"/>
                </a:solidFill>
                <a:latin typeface="Courier" pitchFamily="49" charset="0"/>
                <a:cs typeface="Arial" pitchFamily="34" charset="0"/>
              </a:rPr>
              <a:t>smZ</a:t>
            </a:r>
            <a:r>
              <a:rPr lang="en-US" sz="1500" dirty="0">
                <a:solidFill>
                  <a:schemeClr val="accent3"/>
                </a:solidFill>
                <a:latin typeface="Courier" pitchFamily="49" charset="0"/>
                <a:cs typeface="Arial" pitchFamily="34" charset="0"/>
              </a:rPr>
              <a:t>(</a:t>
            </a:r>
            <a:r>
              <a:rPr lang="en-US" sz="1500" dirty="0" err="1">
                <a:solidFill>
                  <a:schemeClr val="accent3"/>
                </a:solidFill>
                <a:latin typeface="Courier" pitchFamily="49" charset="0"/>
                <a:cs typeface="Arial" pitchFamily="34" charset="0"/>
              </a:rPr>
              <a:t>cbind</a:t>
            </a:r>
            <a:r>
              <a:rPr lang="en-US" sz="1500" dirty="0">
                <a:solidFill>
                  <a:schemeClr val="accent3"/>
                </a:solidFill>
                <a:latin typeface="Courier" pitchFamily="49" charset="0"/>
                <a:cs typeface="Arial" pitchFamily="34" charset="0"/>
              </a:rPr>
              <a:t>(</a:t>
            </a:r>
            <a:r>
              <a:rPr lang="en-US" sz="1500" dirty="0" err="1">
                <a:solidFill>
                  <a:schemeClr val="accent3"/>
                </a:solidFill>
                <a:latin typeface="Courier" pitchFamily="49" charset="0"/>
                <a:cs typeface="Arial" pitchFamily="34" charset="0"/>
              </a:rPr>
              <a:t>xcoord</a:t>
            </a:r>
            <a:r>
              <a:rPr lang="en-US" sz="1500" dirty="0">
                <a:solidFill>
                  <a:schemeClr val="accent3"/>
                </a:solidFill>
                <a:latin typeface="Courier" pitchFamily="49" charset="0"/>
                <a:cs typeface="Arial" pitchFamily="34" charset="0"/>
              </a:rPr>
              <a:t>, </a:t>
            </a:r>
            <a:r>
              <a:rPr lang="en-US" sz="1500" dirty="0" err="1">
                <a:solidFill>
                  <a:schemeClr val="accent3"/>
                </a:solidFill>
                <a:latin typeface="Courier" pitchFamily="49" charset="0"/>
                <a:cs typeface="Arial" pitchFamily="34" charset="0"/>
              </a:rPr>
              <a:t>ycoord</a:t>
            </a:r>
            <a:r>
              <a:rPr lang="en-US" sz="1500" dirty="0">
                <a:solidFill>
                  <a:schemeClr val="accent3"/>
                </a:solidFill>
                <a:latin typeface="Courier" pitchFamily="49" charset="0"/>
                <a:cs typeface="Arial" pitchFamily="34" charset="0"/>
              </a:rPr>
              <a:t>), </a:t>
            </a:r>
          </a:p>
          <a:p>
            <a:r>
              <a:rPr lang="en-US" sz="1500" dirty="0">
                <a:solidFill>
                  <a:schemeClr val="accent3"/>
                </a:solidFill>
                <a:latin typeface="Courier" pitchFamily="49" charset="0"/>
                <a:cs typeface="Arial" pitchFamily="34" charset="0"/>
              </a:rPr>
              <a:t>+                                          </a:t>
            </a:r>
            <a:r>
              <a:rPr lang="en-US" sz="1500" dirty="0" err="1">
                <a:solidFill>
                  <a:schemeClr val="accent3"/>
                </a:solidFill>
                <a:latin typeface="Courier" pitchFamily="49" charset="0"/>
                <a:cs typeface="Arial" pitchFamily="34" charset="0"/>
              </a:rPr>
              <a:t>intKnots</a:t>
            </a:r>
            <a:r>
              <a:rPr lang="en-US" sz="1500" dirty="0">
                <a:solidFill>
                  <a:schemeClr val="accent3"/>
                </a:solidFill>
                <a:latin typeface="Courier" pitchFamily="49" charset="0"/>
                <a:cs typeface="Arial" pitchFamily="34" charset="0"/>
              </a:rPr>
              <a:t>=</a:t>
            </a:r>
            <a:r>
              <a:rPr lang="en-US" sz="1500" dirty="0" err="1">
                <a:solidFill>
                  <a:schemeClr val="accent3"/>
                </a:solidFill>
                <a:latin typeface="Courier" pitchFamily="49" charset="0"/>
                <a:cs typeface="Arial" pitchFamily="34" charset="0"/>
              </a:rPr>
              <a:t>copperKnots_sd</a:t>
            </a:r>
            <a:r>
              <a:rPr lang="en-US" sz="1500" dirty="0">
                <a:solidFill>
                  <a:schemeClr val="accent3"/>
                </a:solidFill>
                <a:latin typeface="Courier" pitchFamily="49" charset="0"/>
                <a:cs typeface="Arial" pitchFamily="34" charset="0"/>
              </a:rPr>
              <a:t>, </a:t>
            </a:r>
          </a:p>
          <a:p>
            <a:r>
              <a:rPr lang="en-US" sz="1500" dirty="0">
                <a:solidFill>
                  <a:schemeClr val="accent3"/>
                </a:solidFill>
                <a:latin typeface="Courier" pitchFamily="49" charset="0"/>
                <a:cs typeface="Arial" pitchFamily="34" charset="0"/>
              </a:rPr>
              <a:t>+                                          type="</a:t>
            </a:r>
            <a:r>
              <a:rPr lang="en-US" sz="1500" dirty="0" err="1">
                <a:solidFill>
                  <a:schemeClr val="accent3"/>
                </a:solidFill>
                <a:latin typeface="Courier" pitchFamily="49" charset="0"/>
                <a:cs typeface="Arial" pitchFamily="34" charset="0"/>
              </a:rPr>
              <a:t>Ztps</a:t>
            </a:r>
            <a:r>
              <a:rPr lang="en-US" sz="1500" dirty="0">
                <a:solidFill>
                  <a:schemeClr val="accent3"/>
                </a:solidFill>
                <a:latin typeface="Courier" pitchFamily="49" charset="0"/>
                <a:cs typeface="Arial" pitchFamily="34" charset="0"/>
              </a:rPr>
              <a:t>")</a:t>
            </a:r>
            <a:r>
              <a:rPr lang="en-US" sz="1500" dirty="0">
                <a:latin typeface="Courier" pitchFamily="49" charset="0"/>
                <a:cs typeface="Arial" pitchFamily="34" charset="0"/>
              </a:rPr>
              <a:t>), </a:t>
            </a:r>
          </a:p>
          <a:p>
            <a:r>
              <a:rPr lang="en-US" sz="1500" dirty="0">
                <a:latin typeface="Courier" pitchFamily="49" charset="0"/>
                <a:cs typeface="Arial" pitchFamily="34" charset="0"/>
              </a:rPr>
              <a:t>+                 data=copper)</a:t>
            </a:r>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sp>
        <p:nvSpPr>
          <p:cNvPr id="6" name="Content Placeholder 2">
            <a:extLst>
              <a:ext uri="{FF2B5EF4-FFF2-40B4-BE49-F238E27FC236}">
                <a16:creationId xmlns:a16="http://schemas.microsoft.com/office/drawing/2014/main" id="{4E1EE5C5-C8C7-2955-ACE3-EA2A41317097}"/>
              </a:ext>
            </a:extLst>
          </p:cNvPr>
          <p:cNvSpPr txBox="1">
            <a:spLocks/>
          </p:cNvSpPr>
          <p:nvPr/>
        </p:nvSpPr>
        <p:spPr>
          <a:xfrm>
            <a:off x="706598" y="2545154"/>
            <a:ext cx="7724313" cy="3086905"/>
          </a:xfrm>
          <a:prstGeom prst="rect">
            <a:avLst/>
          </a:prstGeom>
        </p:spPr>
        <p:txBody>
          <a:bodyPr vert="horz" lIns="0" tIns="0" rIns="0" bIns="0" rtlCol="0">
            <a:noAutofit/>
          </a:bodyPr>
          <a:lstStyle>
            <a:lvl1pPr marL="342900" indent="-342900" algn="l" defTabSz="914400" rtl="0" eaLnBrk="1" latinLnBrk="0" hangingPunct="1">
              <a:spcBef>
                <a:spcPts val="0"/>
              </a:spcBef>
              <a:buFontTx/>
              <a:buNone/>
              <a:defRPr sz="2200" kern="1200">
                <a:solidFill>
                  <a:schemeClr val="tx1"/>
                </a:solidFill>
                <a:latin typeface="Calibri" pitchFamily="34" charset="0"/>
                <a:ea typeface="+mn-ea"/>
                <a:cs typeface="+mn-cs"/>
              </a:defRPr>
            </a:lvl1pPr>
            <a:lvl2pPr marL="630000" indent="-273600" algn="l" defTabSz="914400" rtl="0" eaLnBrk="1" latinLnBrk="0" hangingPunct="1">
              <a:spcBef>
                <a:spcPts val="0"/>
              </a:spcBef>
              <a:buFont typeface="Arial" pitchFamily="34" charset="0"/>
              <a:buChar char="•"/>
              <a:defRPr sz="1800" kern="1200">
                <a:solidFill>
                  <a:schemeClr val="tx1"/>
                </a:solidFill>
                <a:latin typeface="Calibri" pitchFamily="34" charset="0"/>
                <a:ea typeface="+mn-ea"/>
                <a:cs typeface="+mn-cs"/>
              </a:defRPr>
            </a:lvl2pPr>
            <a:lvl3pPr marL="1166400" indent="-273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7028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4pPr>
            <a:lvl5pPr marL="22392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1400" dirty="0">
                <a:solidFill>
                  <a:schemeClr val="bg2">
                    <a:lumMod val="50000"/>
                  </a:schemeClr>
                </a:solidFill>
                <a:latin typeface="Courier" pitchFamily="49" charset="0"/>
                <a:cs typeface="Arial" pitchFamily="34" charset="0"/>
              </a:rPr>
              <a:t>Linear mixed model fit by REML ['</a:t>
            </a:r>
            <a:r>
              <a:rPr lang="en-US" sz="1400" dirty="0" err="1">
                <a:solidFill>
                  <a:schemeClr val="bg2">
                    <a:lumMod val="50000"/>
                  </a:schemeClr>
                </a:solidFill>
                <a:latin typeface="Courier" pitchFamily="49" charset="0"/>
                <a:cs typeface="Arial" pitchFamily="34" charset="0"/>
              </a:rPr>
              <a:t>lmerModLmerTest</a:t>
            </a:r>
            <a:r>
              <a:rPr lang="en-US" sz="1400" dirty="0">
                <a:solidFill>
                  <a:schemeClr val="bg2">
                    <a:lumMod val="50000"/>
                  </a:schemeClr>
                </a:solidFill>
                <a:latin typeface="Courier" pitchFamily="49" charset="0"/>
                <a:cs typeface="Arial" pitchFamily="34" charset="0"/>
              </a:rPr>
              <a:t>']</a:t>
            </a:r>
          </a:p>
          <a:p>
            <a:pPr fontAlgn="auto">
              <a:spcAft>
                <a:spcPts val="0"/>
              </a:spcAft>
            </a:pPr>
            <a:r>
              <a:rPr lang="en-US" sz="1400" dirty="0">
                <a:solidFill>
                  <a:schemeClr val="bg2">
                    <a:lumMod val="50000"/>
                  </a:schemeClr>
                </a:solidFill>
                <a:latin typeface="Courier" pitchFamily="49" charset="0"/>
                <a:cs typeface="Arial" pitchFamily="34" charset="0"/>
              </a:rPr>
              <a:t>Formula: </a:t>
            </a:r>
          </a:p>
          <a:p>
            <a:pPr fontAlgn="auto">
              <a:spcAft>
                <a:spcPts val="0"/>
              </a:spcAft>
            </a:pPr>
            <a:r>
              <a:rPr lang="en-US" sz="1400" dirty="0">
                <a:solidFill>
                  <a:schemeClr val="bg2">
                    <a:lumMod val="50000"/>
                  </a:schemeClr>
                </a:solidFill>
                <a:latin typeface="Courier" pitchFamily="49" charset="0"/>
                <a:cs typeface="Arial" pitchFamily="34" charset="0"/>
              </a:rPr>
              <a:t>log(grade) ~ </a:t>
            </a:r>
            <a:r>
              <a:rPr lang="en-US" sz="1400" dirty="0" err="1">
                <a:solidFill>
                  <a:schemeClr val="bg2">
                    <a:lumMod val="50000"/>
                  </a:schemeClr>
                </a:solidFill>
                <a:latin typeface="Courier" pitchFamily="49" charset="0"/>
                <a:cs typeface="Arial" pitchFamily="34" charset="0"/>
              </a:rPr>
              <a:t>xcoord</a:t>
            </a:r>
            <a:r>
              <a:rPr lang="en-US" sz="1400" dirty="0">
                <a:solidFill>
                  <a:schemeClr val="bg2">
                    <a:lumMod val="50000"/>
                  </a:schemeClr>
                </a:solidFill>
                <a:latin typeface="Courier" pitchFamily="49" charset="0"/>
                <a:cs typeface="Arial" pitchFamily="34" charset="0"/>
              </a:rPr>
              <a:t> + </a:t>
            </a:r>
            <a:r>
              <a:rPr lang="en-US" sz="1400" dirty="0" err="1">
                <a:solidFill>
                  <a:schemeClr val="bg2">
                    <a:lumMod val="50000"/>
                  </a:schemeClr>
                </a:solidFill>
                <a:latin typeface="Courier" pitchFamily="49" charset="0"/>
                <a:cs typeface="Arial" pitchFamily="34" charset="0"/>
              </a:rPr>
              <a:t>ycoord</a:t>
            </a:r>
            <a:r>
              <a:rPr lang="en-US" sz="1400" dirty="0">
                <a:solidFill>
                  <a:schemeClr val="bg2">
                    <a:lumMod val="50000"/>
                  </a:schemeClr>
                </a:solidFill>
                <a:latin typeface="Courier" pitchFamily="49" charset="0"/>
                <a:cs typeface="Arial" pitchFamily="34" charset="0"/>
              </a:rPr>
              <a:t> + </a:t>
            </a:r>
            <a:r>
              <a:rPr lang="en-US" sz="1400" dirty="0" err="1">
                <a:solidFill>
                  <a:schemeClr val="bg2">
                    <a:lumMod val="50000"/>
                  </a:schemeClr>
                </a:solidFill>
                <a:latin typeface="Courier" pitchFamily="49" charset="0"/>
                <a:cs typeface="Arial" pitchFamily="34" charset="0"/>
              </a:rPr>
              <a:t>zcoord</a:t>
            </a:r>
            <a:r>
              <a:rPr lang="en-US" sz="1400" dirty="0">
                <a:solidFill>
                  <a:schemeClr val="bg2">
                    <a:lumMod val="50000"/>
                  </a:schemeClr>
                </a:solidFill>
                <a:latin typeface="Courier" pitchFamily="49" charset="0"/>
                <a:cs typeface="Arial" pitchFamily="34" charset="0"/>
              </a:rPr>
              <a:t> + (1 | </a:t>
            </a:r>
            <a:r>
              <a:rPr lang="en-US" sz="1400" dirty="0" err="1">
                <a:solidFill>
                  <a:schemeClr val="bg2">
                    <a:lumMod val="50000"/>
                  </a:schemeClr>
                </a:solidFill>
                <a:latin typeface="Courier" pitchFamily="49" charset="0"/>
                <a:cs typeface="Arial" pitchFamily="34" charset="0"/>
              </a:rPr>
              <a:t>grp_z</a:t>
            </a:r>
            <a:r>
              <a:rPr lang="en-US" sz="1400" dirty="0">
                <a:solidFill>
                  <a:schemeClr val="bg2">
                    <a:lumMod val="50000"/>
                  </a:schemeClr>
                </a:solidFill>
                <a:latin typeface="Courier" pitchFamily="49" charset="0"/>
                <a:cs typeface="Arial" pitchFamily="34" charset="0"/>
              </a:rPr>
              <a:t>) + (1 | </a:t>
            </a:r>
            <a:r>
              <a:rPr lang="en-US" sz="1400" dirty="0" err="1">
                <a:solidFill>
                  <a:schemeClr val="bg2">
                    <a:lumMod val="50000"/>
                  </a:schemeClr>
                </a:solidFill>
                <a:latin typeface="Courier" pitchFamily="49" charset="0"/>
                <a:cs typeface="Arial" pitchFamily="34" charset="0"/>
              </a:rPr>
              <a:t>grp_geo</a:t>
            </a:r>
            <a:r>
              <a:rPr lang="en-US" sz="1400" dirty="0">
                <a:solidFill>
                  <a:schemeClr val="bg2">
                    <a:lumMod val="50000"/>
                  </a:schemeClr>
                </a:solidFill>
                <a:latin typeface="Courier" pitchFamily="49" charset="0"/>
                <a:cs typeface="Arial" pitchFamily="34" charset="0"/>
              </a:rPr>
              <a:t>)</a:t>
            </a:r>
          </a:p>
          <a:p>
            <a:pPr fontAlgn="auto">
              <a:spcAft>
                <a:spcPts val="0"/>
              </a:spcAft>
            </a:pPr>
            <a:r>
              <a:rPr lang="en-US" sz="1400" dirty="0">
                <a:solidFill>
                  <a:schemeClr val="bg2">
                    <a:lumMod val="50000"/>
                  </a:schemeClr>
                </a:solidFill>
                <a:latin typeface="Courier" pitchFamily="49" charset="0"/>
                <a:cs typeface="Arial" pitchFamily="34" charset="0"/>
              </a:rPr>
              <a:t>   Data: copper</a:t>
            </a:r>
          </a:p>
          <a:p>
            <a:pPr fontAlgn="auto">
              <a:spcAft>
                <a:spcPts val="0"/>
              </a:spcAft>
            </a:pPr>
            <a:r>
              <a:rPr lang="en-US" sz="1400" dirty="0">
                <a:solidFill>
                  <a:schemeClr val="bg2">
                    <a:lumMod val="50000"/>
                  </a:schemeClr>
                </a:solidFill>
                <a:latin typeface="Courier" pitchFamily="49" charset="0"/>
                <a:cs typeface="Arial" pitchFamily="34" charset="0"/>
              </a:rPr>
              <a:t>REML criterion at convergence: 258.4551</a:t>
            </a:r>
          </a:p>
          <a:p>
            <a:pPr fontAlgn="auto">
              <a:spcAft>
                <a:spcPts val="0"/>
              </a:spcAft>
            </a:pPr>
            <a:r>
              <a:rPr lang="en-US" sz="1400" dirty="0">
                <a:solidFill>
                  <a:schemeClr val="bg2">
                    <a:lumMod val="50000"/>
                  </a:schemeClr>
                </a:solidFill>
                <a:latin typeface="Courier" pitchFamily="49" charset="0"/>
                <a:cs typeface="Arial" pitchFamily="34" charset="0"/>
              </a:rPr>
              <a:t>Random effects:</a:t>
            </a:r>
          </a:p>
          <a:p>
            <a:pPr fontAlgn="auto">
              <a:spcAft>
                <a:spcPts val="0"/>
              </a:spcAft>
            </a:pPr>
            <a:r>
              <a:rPr lang="en-US" sz="1400" dirty="0">
                <a:solidFill>
                  <a:schemeClr val="bg2">
                    <a:lumMod val="50000"/>
                  </a:schemeClr>
                </a:solidFill>
                <a:latin typeface="Courier" pitchFamily="49" charset="0"/>
                <a:cs typeface="Arial" pitchFamily="34" charset="0"/>
              </a:rPr>
              <a:t> Groups   Name        </a:t>
            </a:r>
            <a:r>
              <a:rPr lang="en-US" sz="1400" dirty="0" err="1">
                <a:solidFill>
                  <a:schemeClr val="bg2">
                    <a:lumMod val="50000"/>
                  </a:schemeClr>
                </a:solidFill>
                <a:latin typeface="Courier" pitchFamily="49" charset="0"/>
                <a:cs typeface="Arial" pitchFamily="34" charset="0"/>
              </a:rPr>
              <a:t>Std.Dev</a:t>
            </a:r>
            <a:r>
              <a:rPr lang="en-US" sz="1400" dirty="0">
                <a:solidFill>
                  <a:schemeClr val="bg2">
                    <a:lumMod val="50000"/>
                  </a:schemeClr>
                </a:solidFill>
                <a:latin typeface="Courier" pitchFamily="49" charset="0"/>
                <a:cs typeface="Arial" pitchFamily="34" charset="0"/>
              </a:rPr>
              <a:t>.</a:t>
            </a:r>
          </a:p>
          <a:p>
            <a:pPr fontAlgn="auto">
              <a:spcAft>
                <a:spcPts val="0"/>
              </a:spcAft>
            </a:pPr>
            <a:r>
              <a:rPr lang="en-US" sz="1400" dirty="0">
                <a:solidFill>
                  <a:schemeClr val="bg2">
                    <a:lumMod val="50000"/>
                  </a:schemeClr>
                </a:solidFill>
                <a:latin typeface="Courier" pitchFamily="49" charset="0"/>
                <a:cs typeface="Arial" pitchFamily="34" charset="0"/>
              </a:rPr>
              <a:t> </a:t>
            </a:r>
            <a:r>
              <a:rPr lang="en-US" sz="1400" dirty="0" err="1">
                <a:solidFill>
                  <a:schemeClr val="bg2">
                    <a:lumMod val="50000"/>
                  </a:schemeClr>
                </a:solidFill>
                <a:latin typeface="Courier" pitchFamily="49" charset="0"/>
                <a:cs typeface="Arial" pitchFamily="34" charset="0"/>
              </a:rPr>
              <a:t>grp_geo</a:t>
            </a:r>
            <a:r>
              <a:rPr lang="en-US" sz="1400" dirty="0">
                <a:solidFill>
                  <a:schemeClr val="bg2">
                    <a:lumMod val="50000"/>
                  </a:schemeClr>
                </a:solidFill>
                <a:latin typeface="Courier" pitchFamily="49" charset="0"/>
                <a:cs typeface="Arial" pitchFamily="34" charset="0"/>
              </a:rPr>
              <a:t>  (Intercept) 0.1496  </a:t>
            </a:r>
          </a:p>
          <a:p>
            <a:pPr fontAlgn="auto">
              <a:spcAft>
                <a:spcPts val="0"/>
              </a:spcAft>
            </a:pPr>
            <a:r>
              <a:rPr lang="en-US" sz="1400" dirty="0">
                <a:solidFill>
                  <a:schemeClr val="bg2">
                    <a:lumMod val="50000"/>
                  </a:schemeClr>
                </a:solidFill>
                <a:latin typeface="Courier" pitchFamily="49" charset="0"/>
                <a:cs typeface="Arial" pitchFamily="34" charset="0"/>
              </a:rPr>
              <a:t> </a:t>
            </a:r>
            <a:r>
              <a:rPr lang="en-US" sz="1400" dirty="0" err="1">
                <a:solidFill>
                  <a:schemeClr val="bg2">
                    <a:lumMod val="50000"/>
                  </a:schemeClr>
                </a:solidFill>
                <a:latin typeface="Courier" pitchFamily="49" charset="0"/>
                <a:cs typeface="Arial" pitchFamily="34" charset="0"/>
              </a:rPr>
              <a:t>grp_z</a:t>
            </a:r>
            <a:r>
              <a:rPr lang="en-US" sz="1400" dirty="0">
                <a:solidFill>
                  <a:schemeClr val="bg2">
                    <a:lumMod val="50000"/>
                  </a:schemeClr>
                </a:solidFill>
                <a:latin typeface="Courier" pitchFamily="49" charset="0"/>
                <a:cs typeface="Arial" pitchFamily="34" charset="0"/>
              </a:rPr>
              <a:t>    (Intercept) 0.8569  </a:t>
            </a:r>
          </a:p>
          <a:p>
            <a:pPr fontAlgn="auto">
              <a:spcAft>
                <a:spcPts val="0"/>
              </a:spcAft>
            </a:pPr>
            <a:r>
              <a:rPr lang="en-US" sz="1400" dirty="0">
                <a:solidFill>
                  <a:schemeClr val="bg2">
                    <a:lumMod val="50000"/>
                  </a:schemeClr>
                </a:solidFill>
                <a:latin typeface="Courier" pitchFamily="49" charset="0"/>
                <a:cs typeface="Arial" pitchFamily="34" charset="0"/>
              </a:rPr>
              <a:t> Residual             0.3010  </a:t>
            </a:r>
          </a:p>
          <a:p>
            <a:pPr fontAlgn="auto">
              <a:spcAft>
                <a:spcPts val="0"/>
              </a:spcAft>
            </a:pPr>
            <a:r>
              <a:rPr lang="en-US" sz="1400" dirty="0">
                <a:solidFill>
                  <a:schemeClr val="bg2">
                    <a:lumMod val="50000"/>
                  </a:schemeClr>
                </a:solidFill>
                <a:latin typeface="Courier" pitchFamily="49" charset="0"/>
                <a:cs typeface="Arial" pitchFamily="34" charset="0"/>
              </a:rPr>
              <a:t>Number of </a:t>
            </a:r>
            <a:r>
              <a:rPr lang="en-US" sz="1400" dirty="0" err="1">
                <a:solidFill>
                  <a:schemeClr val="bg2">
                    <a:lumMod val="50000"/>
                  </a:schemeClr>
                </a:solidFill>
                <a:latin typeface="Courier" pitchFamily="49" charset="0"/>
                <a:cs typeface="Arial" pitchFamily="34" charset="0"/>
              </a:rPr>
              <a:t>obs</a:t>
            </a:r>
            <a:r>
              <a:rPr lang="en-US" sz="1400" dirty="0">
                <a:solidFill>
                  <a:schemeClr val="bg2">
                    <a:lumMod val="50000"/>
                  </a:schemeClr>
                </a:solidFill>
                <a:latin typeface="Courier" pitchFamily="49" charset="0"/>
                <a:cs typeface="Arial" pitchFamily="34" charset="0"/>
              </a:rPr>
              <a:t>: 439, groups:  </a:t>
            </a:r>
            <a:r>
              <a:rPr lang="en-US" sz="1400" dirty="0" err="1">
                <a:solidFill>
                  <a:schemeClr val="bg2">
                    <a:lumMod val="50000"/>
                  </a:schemeClr>
                </a:solidFill>
                <a:latin typeface="Courier" pitchFamily="49" charset="0"/>
                <a:cs typeface="Arial" pitchFamily="34" charset="0"/>
              </a:rPr>
              <a:t>grp_geo</a:t>
            </a:r>
            <a:r>
              <a:rPr lang="en-US" sz="1400" dirty="0">
                <a:solidFill>
                  <a:schemeClr val="bg2">
                    <a:lumMod val="50000"/>
                  </a:schemeClr>
                </a:solidFill>
                <a:latin typeface="Courier" pitchFamily="49" charset="0"/>
                <a:cs typeface="Arial" pitchFamily="34" charset="0"/>
              </a:rPr>
              <a:t>, 20; </a:t>
            </a:r>
            <a:r>
              <a:rPr lang="en-US" sz="1400" dirty="0" err="1">
                <a:solidFill>
                  <a:schemeClr val="bg2">
                    <a:lumMod val="50000"/>
                  </a:schemeClr>
                </a:solidFill>
                <a:latin typeface="Courier" pitchFamily="49" charset="0"/>
                <a:cs typeface="Arial" pitchFamily="34" charset="0"/>
              </a:rPr>
              <a:t>grp_z</a:t>
            </a:r>
            <a:r>
              <a:rPr lang="en-US" sz="1400" dirty="0">
                <a:solidFill>
                  <a:schemeClr val="bg2">
                    <a:lumMod val="50000"/>
                  </a:schemeClr>
                </a:solidFill>
                <a:latin typeface="Courier" pitchFamily="49" charset="0"/>
                <a:cs typeface="Arial" pitchFamily="34" charset="0"/>
              </a:rPr>
              <a:t>, 8</a:t>
            </a:r>
          </a:p>
          <a:p>
            <a:pPr fontAlgn="auto">
              <a:spcAft>
                <a:spcPts val="0"/>
              </a:spcAft>
            </a:pPr>
            <a:r>
              <a:rPr lang="en-US" sz="1400" dirty="0">
                <a:solidFill>
                  <a:schemeClr val="bg2">
                    <a:lumMod val="50000"/>
                  </a:schemeClr>
                </a:solidFill>
                <a:latin typeface="Courier" pitchFamily="49" charset="0"/>
                <a:cs typeface="Arial" pitchFamily="34" charset="0"/>
              </a:rPr>
              <a:t>Fixed Effects:</a:t>
            </a:r>
          </a:p>
          <a:p>
            <a:pPr fontAlgn="auto">
              <a:spcAft>
                <a:spcPts val="0"/>
              </a:spcAft>
            </a:pPr>
            <a:r>
              <a:rPr lang="en-US" sz="1400" dirty="0">
                <a:solidFill>
                  <a:schemeClr val="bg2">
                    <a:lumMod val="50000"/>
                  </a:schemeClr>
                </a:solidFill>
                <a:latin typeface="Courier" pitchFamily="49" charset="0"/>
                <a:cs typeface="Arial" pitchFamily="34" charset="0"/>
              </a:rPr>
              <a:t>(Intercept)       </a:t>
            </a:r>
            <a:r>
              <a:rPr lang="en-US" sz="1400" dirty="0" err="1">
                <a:solidFill>
                  <a:schemeClr val="bg2">
                    <a:lumMod val="50000"/>
                  </a:schemeClr>
                </a:solidFill>
                <a:latin typeface="Courier" pitchFamily="49" charset="0"/>
                <a:cs typeface="Arial" pitchFamily="34" charset="0"/>
              </a:rPr>
              <a:t>xcoord</a:t>
            </a:r>
            <a:r>
              <a:rPr lang="en-US" sz="1400" dirty="0">
                <a:solidFill>
                  <a:schemeClr val="bg2">
                    <a:lumMod val="50000"/>
                  </a:schemeClr>
                </a:solidFill>
                <a:latin typeface="Courier" pitchFamily="49" charset="0"/>
                <a:cs typeface="Arial" pitchFamily="34" charset="0"/>
              </a:rPr>
              <a:t>       </a:t>
            </a:r>
            <a:r>
              <a:rPr lang="en-US" sz="1400" dirty="0" err="1">
                <a:solidFill>
                  <a:schemeClr val="bg2">
                    <a:lumMod val="50000"/>
                  </a:schemeClr>
                </a:solidFill>
                <a:latin typeface="Courier" pitchFamily="49" charset="0"/>
                <a:cs typeface="Arial" pitchFamily="34" charset="0"/>
              </a:rPr>
              <a:t>ycoord</a:t>
            </a:r>
            <a:r>
              <a:rPr lang="en-US" sz="1400" dirty="0">
                <a:solidFill>
                  <a:schemeClr val="bg2">
                    <a:lumMod val="50000"/>
                  </a:schemeClr>
                </a:solidFill>
                <a:latin typeface="Courier" pitchFamily="49" charset="0"/>
                <a:cs typeface="Arial" pitchFamily="34" charset="0"/>
              </a:rPr>
              <a:t>       </a:t>
            </a:r>
            <a:r>
              <a:rPr lang="en-US" sz="1400" dirty="0" err="1">
                <a:solidFill>
                  <a:schemeClr val="bg2">
                    <a:lumMod val="50000"/>
                  </a:schemeClr>
                </a:solidFill>
                <a:latin typeface="Courier" pitchFamily="49" charset="0"/>
                <a:cs typeface="Arial" pitchFamily="34" charset="0"/>
              </a:rPr>
              <a:t>zcoord</a:t>
            </a:r>
            <a:r>
              <a:rPr lang="en-US" sz="1400" dirty="0">
                <a:solidFill>
                  <a:schemeClr val="bg2">
                    <a:lumMod val="50000"/>
                  </a:schemeClr>
                </a:solidFill>
                <a:latin typeface="Courier" pitchFamily="49" charset="0"/>
                <a:cs typeface="Arial" pitchFamily="34" charset="0"/>
              </a:rPr>
              <a:t>  </a:t>
            </a:r>
          </a:p>
          <a:p>
            <a:pPr fontAlgn="auto">
              <a:spcAft>
                <a:spcPts val="0"/>
              </a:spcAft>
            </a:pPr>
            <a:r>
              <a:rPr lang="en-US" sz="1400" dirty="0">
                <a:solidFill>
                  <a:schemeClr val="bg2">
                    <a:lumMod val="50000"/>
                  </a:schemeClr>
                </a:solidFill>
                <a:latin typeface="Courier" pitchFamily="49" charset="0"/>
                <a:cs typeface="Arial" pitchFamily="34" charset="0"/>
              </a:rPr>
              <a:t>   -0.20903     -0.48209     -0.02705      0.03757 </a:t>
            </a:r>
          </a:p>
          <a:p>
            <a:pPr fontAlgn="auto">
              <a:spcAft>
                <a:spcPts val="0"/>
              </a:spcAft>
            </a:pPr>
            <a:endParaRPr lang="en-US" sz="1400" dirty="0">
              <a:latin typeface="Courier" pitchFamily="49" charset="0"/>
              <a:cs typeface="Arial" pitchFamily="34" charset="0"/>
            </a:endParaRPr>
          </a:p>
          <a:p>
            <a:pPr fontAlgn="auto">
              <a:spcAft>
                <a:spcPts val="0"/>
              </a:spcAft>
            </a:pPr>
            <a:endParaRPr lang="en-US" sz="1400" dirty="0">
              <a:latin typeface="Courier" pitchFamily="49" charset="0"/>
              <a:cs typeface="Arial" pitchFamily="34" charset="0"/>
            </a:endParaRPr>
          </a:p>
          <a:p>
            <a:pPr fontAlgn="auto">
              <a:spcAft>
                <a:spcPts val="0"/>
              </a:spcAft>
            </a:pPr>
            <a:endParaRPr lang="en-NZ" sz="1400" dirty="0"/>
          </a:p>
        </p:txBody>
      </p:sp>
    </p:spTree>
    <p:extLst>
      <p:ext uri="{BB962C8B-B14F-4D97-AF65-F5344CB8AC3E}">
        <p14:creationId xmlns:p14="http://schemas.microsoft.com/office/powerpoint/2010/main" val="92469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C8CBA1-D84C-D6FD-634D-CDDF85824623}"/>
              </a:ext>
            </a:extLst>
          </p:cNvPr>
          <p:cNvSpPr>
            <a:spLocks noGrp="1"/>
          </p:cNvSpPr>
          <p:nvPr>
            <p:ph sz="quarter" idx="10"/>
          </p:nvPr>
        </p:nvSpPr>
        <p:spPr>
          <a:xfrm>
            <a:off x="709841" y="792804"/>
            <a:ext cx="7724313" cy="369651"/>
          </a:xfrm>
        </p:spPr>
        <p:txBody>
          <a:bodyPr>
            <a:normAutofit/>
          </a:bodyPr>
          <a:lstStyle/>
          <a:p>
            <a:r>
              <a:rPr lang="en-NZ" sz="1500" b="1" dirty="0" err="1">
                <a:latin typeface="Courier" pitchFamily="49" charset="0"/>
                <a:cs typeface="Arial" pitchFamily="34" charset="0"/>
              </a:rPr>
              <a:t>semipred</a:t>
            </a:r>
            <a:r>
              <a:rPr lang="en-NZ" sz="1500" dirty="0">
                <a:latin typeface="Courier" pitchFamily="49" charset="0"/>
                <a:cs typeface="Arial" pitchFamily="34" charset="0"/>
              </a:rPr>
              <a:t>(fit3, covariate="</a:t>
            </a:r>
            <a:r>
              <a:rPr lang="en-NZ" sz="1500" dirty="0" err="1">
                <a:latin typeface="Courier" pitchFamily="49" charset="0"/>
                <a:cs typeface="Arial" pitchFamily="34" charset="0"/>
              </a:rPr>
              <a:t>zcoord</a:t>
            </a:r>
            <a:r>
              <a:rPr lang="en-NZ" sz="1500" dirty="0">
                <a:latin typeface="Courier" pitchFamily="49" charset="0"/>
                <a:cs typeface="Arial" pitchFamily="34" charset="0"/>
              </a:rPr>
              <a:t>", </a:t>
            </a:r>
            <a:r>
              <a:rPr lang="en-NZ" sz="1500" b="1" dirty="0">
                <a:solidFill>
                  <a:schemeClr val="accent3"/>
                </a:solidFill>
                <a:latin typeface="Courier" pitchFamily="49" charset="0"/>
                <a:cs typeface="Arial" pitchFamily="34" charset="0"/>
              </a:rPr>
              <a:t>trans</a:t>
            </a:r>
            <a:r>
              <a:rPr lang="en-NZ" sz="1500" dirty="0">
                <a:solidFill>
                  <a:schemeClr val="accent3"/>
                </a:solidFill>
                <a:latin typeface="Courier" pitchFamily="49" charset="0"/>
                <a:cs typeface="Arial" pitchFamily="34" charset="0"/>
              </a:rPr>
              <a:t>=exp</a:t>
            </a:r>
            <a:r>
              <a:rPr lang="en-NZ" sz="1500" dirty="0">
                <a:latin typeface="Courier" pitchFamily="49" charset="0"/>
                <a:cs typeface="Arial" pitchFamily="34" charset="0"/>
              </a:rPr>
              <a:t>)</a:t>
            </a:r>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6" name="Picture 5">
            <a:extLst>
              <a:ext uri="{FF2B5EF4-FFF2-40B4-BE49-F238E27FC236}">
                <a16:creationId xmlns:a16="http://schemas.microsoft.com/office/drawing/2014/main" id="{79BDD50F-38C3-16DD-C543-7282056FD9A7}"/>
              </a:ext>
            </a:extLst>
          </p:cNvPr>
          <p:cNvPicPr>
            <a:picLocks noChangeAspect="1"/>
          </p:cNvPicPr>
          <p:nvPr/>
        </p:nvPicPr>
        <p:blipFill>
          <a:blip r:embed="rId2"/>
          <a:stretch>
            <a:fillRect/>
          </a:stretch>
        </p:blipFill>
        <p:spPr>
          <a:xfrm>
            <a:off x="1920804" y="1306791"/>
            <a:ext cx="5302385" cy="5302385"/>
          </a:xfrm>
          <a:prstGeom prst="rect">
            <a:avLst/>
          </a:prstGeom>
        </p:spPr>
      </p:pic>
    </p:spTree>
    <p:extLst>
      <p:ext uri="{BB962C8B-B14F-4D97-AF65-F5344CB8AC3E}">
        <p14:creationId xmlns:p14="http://schemas.microsoft.com/office/powerpoint/2010/main" val="216581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BCDC57E-B6B4-48D6-7062-BD6402140159}"/>
              </a:ext>
            </a:extLst>
          </p:cNvPr>
          <p:cNvSpPr>
            <a:spLocks noGrp="1"/>
          </p:cNvSpPr>
          <p:nvPr>
            <p:ph sz="quarter" idx="10"/>
          </p:nvPr>
        </p:nvSpPr>
        <p:spPr>
          <a:xfrm>
            <a:off x="709843" y="780772"/>
            <a:ext cx="7724313" cy="525294"/>
          </a:xfrm>
        </p:spPr>
        <p:txBody>
          <a:bodyPr>
            <a:normAutofit/>
          </a:bodyPr>
          <a:lstStyle/>
          <a:p>
            <a:r>
              <a:rPr lang="en-NZ" sz="1500" dirty="0">
                <a:latin typeface="Courier" pitchFamily="49" charset="0"/>
                <a:cs typeface="Arial" pitchFamily="34" charset="0"/>
              </a:rPr>
              <a:t>plot2D_out &lt;- </a:t>
            </a:r>
            <a:r>
              <a:rPr lang="en-NZ" sz="1500" b="1" dirty="0" err="1">
                <a:latin typeface="Courier" pitchFamily="49" charset="0"/>
                <a:cs typeface="Arial" pitchFamily="34" charset="0"/>
              </a:rPr>
              <a:t>semipred</a:t>
            </a:r>
            <a:r>
              <a:rPr lang="en-NZ" sz="1500" dirty="0">
                <a:latin typeface="Courier" pitchFamily="49" charset="0"/>
                <a:cs typeface="Arial" pitchFamily="34" charset="0"/>
              </a:rPr>
              <a:t>(fit3, covariate=</a:t>
            </a:r>
            <a:r>
              <a:rPr lang="en-NZ" sz="1500" dirty="0">
                <a:solidFill>
                  <a:schemeClr val="accent3"/>
                </a:solidFill>
                <a:latin typeface="Courier" pitchFamily="49" charset="0"/>
                <a:cs typeface="Arial" pitchFamily="34" charset="0"/>
              </a:rPr>
              <a:t>c("</a:t>
            </a:r>
            <a:r>
              <a:rPr lang="en-NZ" sz="1500" dirty="0" err="1">
                <a:solidFill>
                  <a:schemeClr val="accent3"/>
                </a:solidFill>
                <a:latin typeface="Courier" pitchFamily="49" charset="0"/>
                <a:cs typeface="Arial" pitchFamily="34" charset="0"/>
              </a:rPr>
              <a:t>xcoord</a:t>
            </a:r>
            <a:r>
              <a:rPr lang="en-NZ" sz="1500" dirty="0">
                <a:solidFill>
                  <a:schemeClr val="accent3"/>
                </a:solidFill>
                <a:latin typeface="Courier" pitchFamily="49" charset="0"/>
                <a:cs typeface="Arial" pitchFamily="34" charset="0"/>
              </a:rPr>
              <a:t>", "</a:t>
            </a:r>
            <a:r>
              <a:rPr lang="en-NZ" sz="1500" dirty="0" err="1">
                <a:solidFill>
                  <a:schemeClr val="accent3"/>
                </a:solidFill>
                <a:latin typeface="Courier" pitchFamily="49" charset="0"/>
                <a:cs typeface="Arial" pitchFamily="34" charset="0"/>
              </a:rPr>
              <a:t>ycoord</a:t>
            </a:r>
            <a:r>
              <a:rPr lang="en-NZ" sz="1500" dirty="0">
                <a:solidFill>
                  <a:schemeClr val="accent3"/>
                </a:solidFill>
                <a:latin typeface="Courier" pitchFamily="49" charset="0"/>
                <a:cs typeface="Arial" pitchFamily="34" charset="0"/>
              </a:rPr>
              <a:t>"),</a:t>
            </a:r>
          </a:p>
          <a:p>
            <a:r>
              <a:rPr lang="en-NZ" sz="1500" dirty="0">
                <a:solidFill>
                  <a:schemeClr val="accent3"/>
                </a:solidFill>
                <a:latin typeface="Courier" pitchFamily="49" charset="0"/>
                <a:cs typeface="Arial" pitchFamily="34" charset="0"/>
              </a:rPr>
              <a:t>              </a:t>
            </a:r>
            <a:r>
              <a:rPr lang="en-NZ" sz="1500" b="1" dirty="0" err="1">
                <a:solidFill>
                  <a:schemeClr val="accent3"/>
                </a:solidFill>
                <a:latin typeface="Courier" pitchFamily="49" charset="0"/>
                <a:cs typeface="Arial" pitchFamily="34" charset="0"/>
              </a:rPr>
              <a:t>threeD</a:t>
            </a:r>
            <a:r>
              <a:rPr lang="en-NZ" sz="1500" dirty="0">
                <a:solidFill>
                  <a:schemeClr val="accent3"/>
                </a:solidFill>
                <a:latin typeface="Courier" pitchFamily="49" charset="0"/>
                <a:cs typeface="Arial" pitchFamily="34" charset="0"/>
              </a:rPr>
              <a:t>=FALSE, </a:t>
            </a:r>
            <a:r>
              <a:rPr lang="en-NZ" sz="1500" b="1" dirty="0">
                <a:solidFill>
                  <a:schemeClr val="accent3"/>
                </a:solidFill>
                <a:latin typeface="Courier" pitchFamily="49" charset="0"/>
                <a:cs typeface="Arial" pitchFamily="34" charset="0"/>
              </a:rPr>
              <a:t>point</a:t>
            </a:r>
            <a:r>
              <a:rPr lang="en-NZ" sz="1500" dirty="0">
                <a:solidFill>
                  <a:schemeClr val="accent3"/>
                </a:solidFill>
                <a:latin typeface="Courier" pitchFamily="49" charset="0"/>
                <a:cs typeface="Arial" pitchFamily="34" charset="0"/>
              </a:rPr>
              <a:t>=TRUE, </a:t>
            </a:r>
            <a:r>
              <a:rPr lang="en-NZ" sz="1500" b="1" dirty="0">
                <a:latin typeface="Courier" pitchFamily="49" charset="0"/>
                <a:cs typeface="Arial" pitchFamily="34" charset="0"/>
              </a:rPr>
              <a:t>trans</a:t>
            </a:r>
            <a:r>
              <a:rPr lang="en-NZ" sz="1500" dirty="0">
                <a:latin typeface="Courier" pitchFamily="49" charset="0"/>
                <a:cs typeface="Arial" pitchFamily="34" charset="0"/>
              </a:rPr>
              <a:t>=exp)</a:t>
            </a:r>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6" name="Picture 5">
            <a:extLst>
              <a:ext uri="{FF2B5EF4-FFF2-40B4-BE49-F238E27FC236}">
                <a16:creationId xmlns:a16="http://schemas.microsoft.com/office/drawing/2014/main" id="{A216602C-58DF-A821-EC4A-8619C3A241E3}"/>
              </a:ext>
            </a:extLst>
          </p:cNvPr>
          <p:cNvPicPr>
            <a:picLocks noChangeAspect="1"/>
          </p:cNvPicPr>
          <p:nvPr/>
        </p:nvPicPr>
        <p:blipFill>
          <a:blip r:embed="rId2"/>
          <a:stretch>
            <a:fillRect/>
          </a:stretch>
        </p:blipFill>
        <p:spPr>
          <a:xfrm>
            <a:off x="2324100" y="1492385"/>
            <a:ext cx="5185653" cy="5185653"/>
          </a:xfrm>
          <a:prstGeom prst="rect">
            <a:avLst/>
          </a:prstGeom>
        </p:spPr>
      </p:pic>
    </p:spTree>
    <p:extLst>
      <p:ext uri="{BB962C8B-B14F-4D97-AF65-F5344CB8AC3E}">
        <p14:creationId xmlns:p14="http://schemas.microsoft.com/office/powerpoint/2010/main" val="153263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DACB3F-126A-4C62-1446-586DEC9C0D59}"/>
              </a:ext>
            </a:extLst>
          </p:cNvPr>
          <p:cNvSpPr>
            <a:spLocks noGrp="1"/>
          </p:cNvSpPr>
          <p:nvPr>
            <p:ph sz="quarter" idx="10"/>
          </p:nvPr>
        </p:nvSpPr>
        <p:spPr>
          <a:xfrm>
            <a:off x="723899" y="925152"/>
            <a:ext cx="7724313" cy="525294"/>
          </a:xfrm>
        </p:spPr>
        <p:txBody>
          <a:bodyPr>
            <a:normAutofit/>
          </a:bodyPr>
          <a:lstStyle/>
          <a:p>
            <a:r>
              <a:rPr lang="en-NZ" sz="1500" dirty="0">
                <a:latin typeface="Courier" pitchFamily="49" charset="0"/>
                <a:cs typeface="Arial" pitchFamily="34" charset="0"/>
              </a:rPr>
              <a:t>plot3D_out &lt;- </a:t>
            </a:r>
            <a:r>
              <a:rPr lang="en-NZ" sz="1500" b="1" dirty="0" err="1">
                <a:latin typeface="Courier" pitchFamily="49" charset="0"/>
                <a:cs typeface="Arial" pitchFamily="34" charset="0"/>
              </a:rPr>
              <a:t>semipred</a:t>
            </a:r>
            <a:r>
              <a:rPr lang="en-NZ" sz="1500" dirty="0">
                <a:latin typeface="Courier" pitchFamily="49" charset="0"/>
                <a:cs typeface="Arial" pitchFamily="34" charset="0"/>
              </a:rPr>
              <a:t>(fit3, covariate=c("</a:t>
            </a:r>
            <a:r>
              <a:rPr lang="en-NZ" sz="1500" dirty="0" err="1">
                <a:latin typeface="Courier" pitchFamily="49" charset="0"/>
                <a:cs typeface="Arial" pitchFamily="34" charset="0"/>
              </a:rPr>
              <a:t>xcoord</a:t>
            </a:r>
            <a:r>
              <a:rPr lang="en-NZ" sz="1500" dirty="0">
                <a:latin typeface="Courier" pitchFamily="49" charset="0"/>
                <a:cs typeface="Arial" pitchFamily="34" charset="0"/>
              </a:rPr>
              <a:t>", "</a:t>
            </a:r>
            <a:r>
              <a:rPr lang="en-NZ" sz="1500" dirty="0" err="1">
                <a:latin typeface="Courier" pitchFamily="49" charset="0"/>
                <a:cs typeface="Arial" pitchFamily="34" charset="0"/>
              </a:rPr>
              <a:t>ycoord</a:t>
            </a:r>
            <a:r>
              <a:rPr lang="en-NZ" sz="1500" dirty="0">
                <a:latin typeface="Courier" pitchFamily="49" charset="0"/>
                <a:cs typeface="Arial" pitchFamily="34" charset="0"/>
              </a:rPr>
              <a:t>"), </a:t>
            </a:r>
            <a:r>
              <a:rPr lang="en-NZ" sz="1500" b="1" dirty="0" err="1">
                <a:solidFill>
                  <a:schemeClr val="accent3"/>
                </a:solidFill>
                <a:latin typeface="Courier" pitchFamily="49" charset="0"/>
                <a:cs typeface="Arial" pitchFamily="34" charset="0"/>
              </a:rPr>
              <a:t>threeD</a:t>
            </a:r>
            <a:r>
              <a:rPr lang="en-NZ" sz="1500" dirty="0">
                <a:solidFill>
                  <a:schemeClr val="accent3"/>
                </a:solidFill>
                <a:latin typeface="Courier" pitchFamily="49" charset="0"/>
                <a:cs typeface="Arial" pitchFamily="34" charset="0"/>
              </a:rPr>
              <a:t>=TRUE, </a:t>
            </a:r>
            <a:r>
              <a:rPr lang="en-NZ" sz="1500" b="1" dirty="0">
                <a:solidFill>
                  <a:schemeClr val="accent3"/>
                </a:solidFill>
                <a:latin typeface="Courier" pitchFamily="49" charset="0"/>
                <a:cs typeface="Arial" pitchFamily="34" charset="0"/>
              </a:rPr>
              <a:t>point</a:t>
            </a:r>
            <a:r>
              <a:rPr lang="en-NZ" sz="1500" dirty="0">
                <a:solidFill>
                  <a:schemeClr val="accent3"/>
                </a:solidFill>
                <a:latin typeface="Courier" pitchFamily="49" charset="0"/>
                <a:cs typeface="Arial" pitchFamily="34" charset="0"/>
              </a:rPr>
              <a:t>=FALSE, </a:t>
            </a:r>
            <a:r>
              <a:rPr lang="en-NZ" sz="1500" dirty="0">
                <a:latin typeface="Courier" pitchFamily="49" charset="0"/>
                <a:cs typeface="Arial" pitchFamily="34" charset="0"/>
              </a:rPr>
              <a:t>trans=exp)</a:t>
            </a:r>
            <a:endParaRPr lang="en-US" sz="1600" dirty="0">
              <a:latin typeface="Courier" pitchFamily="49" charset="0"/>
              <a:cs typeface="Arial" pitchFamily="34" charset="0"/>
            </a:endParaRPr>
          </a:p>
          <a:p>
            <a:endParaRPr lang="en-NZ" sz="1600" dirty="0"/>
          </a:p>
        </p:txBody>
      </p:sp>
      <p:pic>
        <p:nvPicPr>
          <p:cNvPr id="6" name="Picture 5" descr="Chart, surface chart&#10;&#10;Description automatically generated">
            <a:extLst>
              <a:ext uri="{FF2B5EF4-FFF2-40B4-BE49-F238E27FC236}">
                <a16:creationId xmlns:a16="http://schemas.microsoft.com/office/drawing/2014/main" id="{0B338DC2-DBF3-6638-48D9-E3FC0B927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35" y="1450446"/>
            <a:ext cx="8454729" cy="4792408"/>
          </a:xfrm>
          <a:prstGeom prst="rect">
            <a:avLst/>
          </a:prstGeom>
        </p:spPr>
      </p:pic>
    </p:spTree>
    <p:extLst>
      <p:ext uri="{BB962C8B-B14F-4D97-AF65-F5344CB8AC3E}">
        <p14:creationId xmlns:p14="http://schemas.microsoft.com/office/powerpoint/2010/main" val="374448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8C20-3AFA-0BC7-F0D0-412A8CE069CF}"/>
              </a:ext>
            </a:extLst>
          </p:cNvPr>
          <p:cNvSpPr>
            <a:spLocks noGrp="1"/>
          </p:cNvSpPr>
          <p:nvPr>
            <p:ph type="title"/>
          </p:nvPr>
        </p:nvSpPr>
        <p:spPr/>
        <p:txBody>
          <a:bodyPr/>
          <a:lstStyle/>
          <a:p>
            <a:r>
              <a:rPr lang="en-NZ" dirty="0"/>
              <a:t>Example</a:t>
            </a:r>
          </a:p>
        </p:txBody>
      </p:sp>
      <p:sp>
        <p:nvSpPr>
          <p:cNvPr id="4" name="Content Placeholder 2">
            <a:extLst>
              <a:ext uri="{FF2B5EF4-FFF2-40B4-BE49-F238E27FC236}">
                <a16:creationId xmlns:a16="http://schemas.microsoft.com/office/drawing/2014/main" id="{AD3A0729-BADA-39A0-A386-8F751ABA8C42}"/>
              </a:ext>
            </a:extLst>
          </p:cNvPr>
          <p:cNvSpPr>
            <a:spLocks noGrp="1"/>
          </p:cNvSpPr>
          <p:nvPr>
            <p:ph sz="quarter" idx="10"/>
          </p:nvPr>
        </p:nvSpPr>
        <p:spPr>
          <a:xfrm>
            <a:off x="715992" y="1027178"/>
            <a:ext cx="7737895" cy="1647928"/>
          </a:xfrm>
        </p:spPr>
        <p:txBody>
          <a:bodyPr>
            <a:normAutofit/>
          </a:bodyPr>
          <a:lstStyle/>
          <a:p>
            <a:r>
              <a:rPr lang="en-US" sz="1500" dirty="0">
                <a:latin typeface="Courier" pitchFamily="49" charset="0"/>
                <a:cs typeface="Arial" pitchFamily="34" charset="0"/>
              </a:rPr>
              <a:t>fit4 &lt;- </a:t>
            </a:r>
            <a:r>
              <a:rPr lang="en-US" sz="1500" b="1" dirty="0" err="1">
                <a:latin typeface="Courier" pitchFamily="49" charset="0"/>
                <a:cs typeface="Arial" pitchFamily="34" charset="0"/>
              </a:rPr>
              <a:t>semireg</a:t>
            </a:r>
            <a:r>
              <a:rPr lang="en-US" sz="1500" dirty="0">
                <a:latin typeface="Courier" pitchFamily="49" charset="0"/>
                <a:cs typeface="Arial" pitchFamily="34" charset="0"/>
              </a:rPr>
              <a:t>(</a:t>
            </a:r>
            <a:r>
              <a:rPr lang="en-US" sz="1500" dirty="0" err="1">
                <a:latin typeface="Courier" pitchFamily="49" charset="0"/>
                <a:cs typeface="Arial" pitchFamily="34" charset="0"/>
              </a:rPr>
              <a:t>respirInfec</a:t>
            </a:r>
            <a:r>
              <a:rPr lang="en-US" sz="1500" dirty="0">
                <a:latin typeface="Courier" pitchFamily="49" charset="0"/>
                <a:cs typeface="Arial" pitchFamily="34" charset="0"/>
              </a:rPr>
              <a:t> ~ </a:t>
            </a:r>
            <a:r>
              <a:rPr lang="en-US" sz="1500" dirty="0" err="1">
                <a:latin typeface="Courier" pitchFamily="49" charset="0"/>
                <a:cs typeface="Arial" pitchFamily="34" charset="0"/>
              </a:rPr>
              <a:t>age+vitAdefic</a:t>
            </a:r>
            <a:r>
              <a:rPr lang="en-US" sz="1500" dirty="0">
                <a:latin typeface="Courier" pitchFamily="49" charset="0"/>
                <a:cs typeface="Arial" pitchFamily="34" charset="0"/>
              </a:rPr>
              <a:t> + sex + height +</a:t>
            </a:r>
          </a:p>
          <a:p>
            <a:r>
              <a:rPr lang="en-US" sz="1500" dirty="0">
                <a:latin typeface="Courier" pitchFamily="49" charset="0"/>
                <a:cs typeface="Arial" pitchFamily="34" charset="0"/>
              </a:rPr>
              <a:t>               stunted + visit2 + visit3 + visit4  + visit5 +     </a:t>
            </a:r>
          </a:p>
          <a:p>
            <a:r>
              <a:rPr lang="en-US" sz="1500" dirty="0">
                <a:latin typeface="Courier" pitchFamily="49" charset="0"/>
                <a:cs typeface="Arial" pitchFamily="34" charset="0"/>
              </a:rPr>
              <a:t>               visit6+(1|idnum),</a:t>
            </a:r>
          </a:p>
          <a:p>
            <a:r>
              <a:rPr lang="en-US" sz="1500" dirty="0">
                <a:latin typeface="Courier" pitchFamily="49" charset="0"/>
                <a:cs typeface="Arial" pitchFamily="34" charset="0"/>
              </a:rPr>
              <a:t>               </a:t>
            </a:r>
            <a:r>
              <a:rPr lang="en-US" sz="1500" dirty="0" err="1">
                <a:latin typeface="Courier" pitchFamily="49" charset="0"/>
                <a:cs typeface="Arial" pitchFamily="34" charset="0"/>
              </a:rPr>
              <a:t>smoothZ</a:t>
            </a:r>
            <a:r>
              <a:rPr lang="en-US" sz="1500" dirty="0">
                <a:latin typeface="Courier" pitchFamily="49" charset="0"/>
                <a:cs typeface="Arial" pitchFamily="34" charset="0"/>
              </a:rPr>
              <a:t>=list(grp=</a:t>
            </a:r>
            <a:r>
              <a:rPr lang="en-US" sz="1500" dirty="0" err="1">
                <a:latin typeface="Courier" pitchFamily="49" charset="0"/>
                <a:cs typeface="Arial" pitchFamily="34" charset="0"/>
              </a:rPr>
              <a:t>smZ</a:t>
            </a:r>
            <a:r>
              <a:rPr lang="en-US" sz="1500" dirty="0">
                <a:latin typeface="Courier" pitchFamily="49" charset="0"/>
                <a:cs typeface="Arial" pitchFamily="34" charset="0"/>
              </a:rPr>
              <a:t>(age, k=25)),</a:t>
            </a:r>
          </a:p>
          <a:p>
            <a:r>
              <a:rPr lang="en-US" sz="1500" dirty="0">
                <a:latin typeface="Courier" pitchFamily="49" charset="0"/>
                <a:cs typeface="Arial" pitchFamily="34" charset="0"/>
              </a:rPr>
              <a:t>               </a:t>
            </a:r>
            <a:r>
              <a:rPr lang="en-US" sz="1500" b="1" dirty="0">
                <a:solidFill>
                  <a:schemeClr val="accent3"/>
                </a:solidFill>
                <a:latin typeface="Courier" pitchFamily="49" charset="0"/>
                <a:cs typeface="Arial" pitchFamily="34" charset="0"/>
              </a:rPr>
              <a:t>family</a:t>
            </a:r>
            <a:r>
              <a:rPr lang="en-US" sz="1500" dirty="0">
                <a:solidFill>
                  <a:schemeClr val="accent3"/>
                </a:solidFill>
                <a:latin typeface="Courier" pitchFamily="49" charset="0"/>
                <a:cs typeface="Arial" pitchFamily="34" charset="0"/>
              </a:rPr>
              <a:t> = binomial,</a:t>
            </a:r>
          </a:p>
          <a:p>
            <a:r>
              <a:rPr lang="en-US" sz="1500" dirty="0">
                <a:latin typeface="Courier" pitchFamily="49" charset="0"/>
                <a:cs typeface="Arial" pitchFamily="34" charset="0"/>
              </a:rPr>
              <a:t>               data = </a:t>
            </a:r>
            <a:r>
              <a:rPr lang="en-US" sz="1500" dirty="0" err="1">
                <a:latin typeface="Courier" pitchFamily="49" charset="0"/>
                <a:cs typeface="Arial" pitchFamily="34" charset="0"/>
              </a:rPr>
              <a:t>indonRespir</a:t>
            </a:r>
            <a:r>
              <a:rPr lang="en-US" sz="1500" dirty="0">
                <a:latin typeface="Courier" pitchFamily="49" charset="0"/>
                <a:cs typeface="Arial" pitchFamily="34" charset="0"/>
              </a:rPr>
              <a:t>)</a:t>
            </a:r>
          </a:p>
          <a:p>
            <a:r>
              <a:rPr lang="en-US" sz="1500" dirty="0">
                <a:latin typeface="Courier" pitchFamily="49" charset="0"/>
                <a:cs typeface="Arial" pitchFamily="34" charset="0"/>
              </a:rPr>
              <a:t>sp_out4 &lt;- </a:t>
            </a:r>
            <a:r>
              <a:rPr lang="en-US" sz="1500" b="1" dirty="0" err="1">
                <a:latin typeface="Courier" pitchFamily="49" charset="0"/>
                <a:cs typeface="Arial" pitchFamily="34" charset="0"/>
              </a:rPr>
              <a:t>semipred</a:t>
            </a:r>
            <a:r>
              <a:rPr lang="en-US" sz="1500" dirty="0">
                <a:latin typeface="Courier" pitchFamily="49" charset="0"/>
                <a:cs typeface="Arial" pitchFamily="34" charset="0"/>
              </a:rPr>
              <a:t>(fit2, covariate = "age")</a:t>
            </a: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6" name="Picture 5">
            <a:extLst>
              <a:ext uri="{FF2B5EF4-FFF2-40B4-BE49-F238E27FC236}">
                <a16:creationId xmlns:a16="http://schemas.microsoft.com/office/drawing/2014/main" id="{FDF1A32D-F440-00CC-552C-8083BC2C8DB5}"/>
              </a:ext>
            </a:extLst>
          </p:cNvPr>
          <p:cNvPicPr>
            <a:picLocks noChangeAspect="1"/>
          </p:cNvPicPr>
          <p:nvPr/>
        </p:nvPicPr>
        <p:blipFill>
          <a:blip r:embed="rId3"/>
          <a:stretch>
            <a:fillRect/>
          </a:stretch>
        </p:blipFill>
        <p:spPr>
          <a:xfrm>
            <a:off x="1370566" y="2771452"/>
            <a:ext cx="6402868" cy="3629348"/>
          </a:xfrm>
          <a:prstGeom prst="rect">
            <a:avLst/>
          </a:prstGeom>
        </p:spPr>
      </p:pic>
    </p:spTree>
    <p:extLst>
      <p:ext uri="{BB962C8B-B14F-4D97-AF65-F5344CB8AC3E}">
        <p14:creationId xmlns:p14="http://schemas.microsoft.com/office/powerpoint/2010/main" val="13150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A8F33-EF6E-DAED-8012-B756BB129847}"/>
              </a:ext>
            </a:extLst>
          </p:cNvPr>
          <p:cNvPicPr>
            <a:picLocks noChangeAspect="1"/>
          </p:cNvPicPr>
          <p:nvPr/>
        </p:nvPicPr>
        <p:blipFill>
          <a:blip r:embed="rId2"/>
          <a:stretch>
            <a:fillRect/>
          </a:stretch>
        </p:blipFill>
        <p:spPr>
          <a:xfrm>
            <a:off x="397042" y="1062502"/>
            <a:ext cx="8349916" cy="4732996"/>
          </a:xfrm>
          <a:prstGeom prst="rect">
            <a:avLst/>
          </a:prstGeom>
        </p:spPr>
      </p:pic>
    </p:spTree>
    <p:extLst>
      <p:ext uri="{BB962C8B-B14F-4D97-AF65-F5344CB8AC3E}">
        <p14:creationId xmlns:p14="http://schemas.microsoft.com/office/powerpoint/2010/main" val="47014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470749-CAF7-6BB6-2A74-2D801FB9BF13}"/>
              </a:ext>
            </a:extLst>
          </p:cNvPr>
          <p:cNvPicPr>
            <a:picLocks noChangeAspect="1"/>
          </p:cNvPicPr>
          <p:nvPr/>
        </p:nvPicPr>
        <p:blipFill>
          <a:blip r:embed="rId2"/>
          <a:stretch>
            <a:fillRect/>
          </a:stretch>
        </p:blipFill>
        <p:spPr>
          <a:xfrm>
            <a:off x="1743698" y="352639"/>
            <a:ext cx="5656604" cy="5827536"/>
          </a:xfrm>
          <a:prstGeom prst="rect">
            <a:avLst/>
          </a:prstGeom>
        </p:spPr>
      </p:pic>
    </p:spTree>
    <p:extLst>
      <p:ext uri="{BB962C8B-B14F-4D97-AF65-F5344CB8AC3E}">
        <p14:creationId xmlns:p14="http://schemas.microsoft.com/office/powerpoint/2010/main" val="181908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15992" y="457200"/>
            <a:ext cx="7729268" cy="715992"/>
          </a:xfrm>
        </p:spPr>
        <p:txBody>
          <a:bodyPr/>
          <a:lstStyle/>
          <a:p>
            <a:r>
              <a:rPr lang="en-US" dirty="0"/>
              <a:t>Summary</a:t>
            </a:r>
          </a:p>
        </p:txBody>
      </p:sp>
      <p:sp>
        <p:nvSpPr>
          <p:cNvPr id="9" name="Content Placeholder 2"/>
          <p:cNvSpPr>
            <a:spLocks noGrp="1"/>
          </p:cNvSpPr>
          <p:nvPr>
            <p:ph sz="quarter" idx="10"/>
          </p:nvPr>
        </p:nvSpPr>
        <p:spPr>
          <a:xfrm>
            <a:off x="715992" y="1371600"/>
            <a:ext cx="8152705" cy="4747098"/>
          </a:xfrm>
        </p:spPr>
        <p:txBody>
          <a:bodyPr>
            <a:normAutofit/>
          </a:bodyPr>
          <a:lstStyle/>
          <a:p>
            <a:pPr>
              <a:lnSpc>
                <a:spcPct val="170000"/>
              </a:lnSpc>
            </a:pPr>
            <a:r>
              <a:rPr lang="en-NZ" sz="2400" dirty="0"/>
              <a:t>Three new functions have been added in R package '</a:t>
            </a:r>
            <a:r>
              <a:rPr lang="en-NZ" sz="2400" dirty="0" err="1"/>
              <a:t>predictmeans</a:t>
            </a:r>
            <a:r>
              <a:rPr lang="en-NZ" sz="2400" dirty="0"/>
              <a:t>' (named '</a:t>
            </a:r>
            <a:r>
              <a:rPr lang="en-NZ" sz="2400" dirty="0" err="1">
                <a:solidFill>
                  <a:srgbClr val="FF0000"/>
                </a:solidFill>
              </a:rPr>
              <a:t>smZ</a:t>
            </a:r>
            <a:r>
              <a:rPr lang="en-NZ" sz="2400" dirty="0"/>
              <a:t>', </a:t>
            </a:r>
            <a:r>
              <a:rPr lang="en-NZ" sz="2400" dirty="0">
                <a:solidFill>
                  <a:srgbClr val="FF0000"/>
                </a:solidFill>
              </a:rPr>
              <a:t>'</a:t>
            </a:r>
            <a:r>
              <a:rPr lang="en-NZ" sz="2400" dirty="0" err="1">
                <a:solidFill>
                  <a:srgbClr val="FF0000"/>
                </a:solidFill>
              </a:rPr>
              <a:t>semireg</a:t>
            </a:r>
            <a:r>
              <a:rPr lang="en-NZ" sz="2400" dirty="0"/>
              <a:t>' and </a:t>
            </a:r>
            <a:r>
              <a:rPr lang="en-NZ" sz="2400" dirty="0">
                <a:solidFill>
                  <a:srgbClr val="FF0000"/>
                </a:solidFill>
              </a:rPr>
              <a:t>'</a:t>
            </a:r>
            <a:r>
              <a:rPr lang="en-NZ" sz="2400" dirty="0" err="1">
                <a:solidFill>
                  <a:srgbClr val="FF0000"/>
                </a:solidFill>
              </a:rPr>
              <a:t>semipred</a:t>
            </a:r>
            <a:r>
              <a:rPr lang="en-NZ" sz="2400" dirty="0"/>
              <a:t>') for fitting, visualizing (2D or 3D) and inferencing a semi-parametric regression using 'lme4' framework.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E696-5199-EC6C-9381-B28B08B3245B}"/>
              </a:ext>
            </a:extLst>
          </p:cNvPr>
          <p:cNvSpPr>
            <a:spLocks noGrp="1"/>
          </p:cNvSpPr>
          <p:nvPr>
            <p:ph type="title"/>
          </p:nvPr>
        </p:nvSpPr>
        <p:spPr/>
        <p:txBody>
          <a:bodyPr/>
          <a:lstStyle/>
          <a:p>
            <a:r>
              <a:rPr lang="en-NZ" dirty="0"/>
              <a:t>Reference</a:t>
            </a:r>
          </a:p>
        </p:txBody>
      </p:sp>
      <p:sp>
        <p:nvSpPr>
          <p:cNvPr id="3" name="Content Placeholder 2">
            <a:extLst>
              <a:ext uri="{FF2B5EF4-FFF2-40B4-BE49-F238E27FC236}">
                <a16:creationId xmlns:a16="http://schemas.microsoft.com/office/drawing/2014/main" id="{0B9C325B-5F40-A194-F724-A007429587F3}"/>
              </a:ext>
            </a:extLst>
          </p:cNvPr>
          <p:cNvSpPr>
            <a:spLocks noGrp="1"/>
          </p:cNvSpPr>
          <p:nvPr>
            <p:ph sz="quarter" idx="10"/>
          </p:nvPr>
        </p:nvSpPr>
        <p:spPr>
          <a:xfrm>
            <a:off x="715992" y="1371600"/>
            <a:ext cx="7737895" cy="4523362"/>
          </a:xfrm>
        </p:spPr>
        <p:txBody>
          <a:bodyPr>
            <a:noAutofit/>
          </a:bodyPr>
          <a:lstStyle/>
          <a:p>
            <a:pPr>
              <a:buFont typeface="Wingdings" pitchFamily="2" charset="2"/>
              <a:buChar char="§"/>
            </a:pPr>
            <a:r>
              <a:rPr lang="en-NZ" sz="2000" dirty="0"/>
              <a:t>Ruppert, D., Wand, M.P. and Carroll, R.J. (2003). Semiparametric Regression. Cambridge, U.K.: Cambridge University Press.</a:t>
            </a:r>
          </a:p>
          <a:p>
            <a:pPr>
              <a:buFont typeface="Wingdings" pitchFamily="2" charset="2"/>
              <a:buChar char="§"/>
            </a:pPr>
            <a:endParaRPr lang="en-NZ" sz="2000" dirty="0"/>
          </a:p>
          <a:p>
            <a:pPr>
              <a:buFont typeface="Wingdings" pitchFamily="2" charset="2"/>
              <a:buChar char="§"/>
            </a:pPr>
            <a:r>
              <a:rPr lang="en-NZ" sz="2000" dirty="0" err="1"/>
              <a:t>Harezlak</a:t>
            </a:r>
            <a:r>
              <a:rPr lang="en-NZ" sz="2000" dirty="0"/>
              <a:t>, J., Ruppert, D. and Wand, M.P. (2018). Semiparametric Regression with R. Springer, ISBN: 978-1-4939-8851-8).</a:t>
            </a:r>
          </a:p>
          <a:p>
            <a:pPr>
              <a:buFont typeface="Wingdings" pitchFamily="2" charset="2"/>
              <a:buChar char="§"/>
            </a:pPr>
            <a:endParaRPr lang="en-NZ" sz="2000" dirty="0"/>
          </a:p>
          <a:p>
            <a:pPr>
              <a:buFont typeface="Wingdings" pitchFamily="2" charset="2"/>
              <a:buChar char="§"/>
            </a:pPr>
            <a:r>
              <a:rPr lang="en-NZ" sz="2000" dirty="0">
                <a:solidFill>
                  <a:srgbClr val="FF0000"/>
                </a:solidFill>
              </a:rPr>
              <a:t>Luo, D., Ganesh, S., &amp; </a:t>
            </a:r>
            <a:r>
              <a:rPr lang="en-NZ" sz="2000" dirty="0" err="1">
                <a:solidFill>
                  <a:srgbClr val="FF0000"/>
                </a:solidFill>
              </a:rPr>
              <a:t>Koolaard</a:t>
            </a:r>
            <a:r>
              <a:rPr lang="en-NZ" sz="2000" dirty="0">
                <a:solidFill>
                  <a:srgbClr val="FF0000"/>
                </a:solidFill>
              </a:rPr>
              <a:t>, J. (2022). </a:t>
            </a:r>
            <a:r>
              <a:rPr lang="en-NZ" sz="2000" dirty="0" err="1">
                <a:solidFill>
                  <a:srgbClr val="FF0000"/>
                </a:solidFill>
              </a:rPr>
              <a:t>Predictmeans</a:t>
            </a:r>
            <a:r>
              <a:rPr lang="en-NZ" sz="2000" dirty="0">
                <a:solidFill>
                  <a:srgbClr val="FF0000"/>
                </a:solidFill>
              </a:rPr>
              <a:t>: calculate predicted means for linear models [R package version 1.0.8]. https://CRAN.R-project.org/package=predictmeans.</a:t>
            </a:r>
            <a:endParaRPr lang="en-NZ" sz="2000" dirty="0"/>
          </a:p>
          <a:p>
            <a:endParaRPr lang="en-NZ" dirty="0"/>
          </a:p>
        </p:txBody>
      </p:sp>
    </p:spTree>
    <p:extLst>
      <p:ext uri="{BB962C8B-B14F-4D97-AF65-F5344CB8AC3E}">
        <p14:creationId xmlns:p14="http://schemas.microsoft.com/office/powerpoint/2010/main" val="144750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33897C-7CD1-C95A-D22C-4DDA4DA0FE43}"/>
              </a:ext>
            </a:extLst>
          </p:cNvPr>
          <p:cNvSpPr>
            <a:spLocks noGrp="1"/>
          </p:cNvSpPr>
          <p:nvPr>
            <p:ph type="title"/>
          </p:nvPr>
        </p:nvSpPr>
        <p:spPr/>
        <p:txBody>
          <a:bodyPr/>
          <a:lstStyle/>
          <a:p>
            <a:endParaRPr lang="en-NZ"/>
          </a:p>
        </p:txBody>
      </p:sp>
      <p:sp>
        <p:nvSpPr>
          <p:cNvPr id="7" name="Content Placeholder 6">
            <a:extLst>
              <a:ext uri="{FF2B5EF4-FFF2-40B4-BE49-F238E27FC236}">
                <a16:creationId xmlns:a16="http://schemas.microsoft.com/office/drawing/2014/main" id="{13599FF4-0E06-C501-96F4-750395DA6C09}"/>
              </a:ext>
            </a:extLst>
          </p:cNvPr>
          <p:cNvSpPr>
            <a:spLocks noGrp="1"/>
          </p:cNvSpPr>
          <p:nvPr>
            <p:ph sz="quarter" idx="10"/>
          </p:nvPr>
        </p:nvSpPr>
        <p:spPr/>
        <p:txBody>
          <a:bodyPr/>
          <a:lstStyle/>
          <a:p>
            <a:endParaRPr lang="en-NZ"/>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Motivation</a:t>
            </a:r>
            <a:endParaRPr lang="en-US" dirty="0"/>
          </a:p>
        </p:txBody>
      </p:sp>
      <p:sp>
        <p:nvSpPr>
          <p:cNvPr id="3" name="Content Placeholder 2"/>
          <p:cNvSpPr>
            <a:spLocks noGrp="1"/>
          </p:cNvSpPr>
          <p:nvPr>
            <p:ph sz="quarter" idx="10"/>
          </p:nvPr>
        </p:nvSpPr>
        <p:spPr>
          <a:xfrm>
            <a:off x="715992" y="1108952"/>
            <a:ext cx="7737895" cy="4209691"/>
          </a:xfrm>
        </p:spPr>
        <p:txBody>
          <a:bodyPr>
            <a:normAutofit/>
          </a:bodyPr>
          <a:lstStyle/>
          <a:p>
            <a:r>
              <a:rPr lang="en-NZ" dirty="0"/>
              <a:t>Semiparametric regression provides a flexible combination of  parametrical and non-parametrical effects for predict variables.</a:t>
            </a:r>
          </a:p>
          <a:p>
            <a:endParaRPr lang="en-NZ" dirty="0"/>
          </a:p>
          <a:p>
            <a:r>
              <a:rPr lang="en-NZ" dirty="0"/>
              <a:t>Semiparametric regression has proven to be of great value in many applications in fields as diverse as astronomy, biology, medicine, economics, and finance.</a:t>
            </a:r>
          </a:p>
          <a:p>
            <a:endParaRPr lang="en-NZ" dirty="0"/>
          </a:p>
          <a:p>
            <a:r>
              <a:rPr lang="en-NZ" dirty="0"/>
              <a:t>Semiparametric regression can be represented as a mixed effects model:</a:t>
            </a:r>
          </a:p>
          <a:p>
            <a:endParaRPr lang="en-NZ" dirty="0"/>
          </a:p>
          <a:p>
            <a:endParaRPr lang="en-NZ" dirty="0"/>
          </a:p>
        </p:txBody>
      </p:sp>
      <p:pic>
        <p:nvPicPr>
          <p:cNvPr id="5" name="Picture 4">
            <a:extLst>
              <a:ext uri="{FF2B5EF4-FFF2-40B4-BE49-F238E27FC236}">
                <a16:creationId xmlns:a16="http://schemas.microsoft.com/office/drawing/2014/main" id="{CC3F0DEC-EC5E-406A-D81C-0EEA3268D56E}"/>
              </a:ext>
            </a:extLst>
          </p:cNvPr>
          <p:cNvPicPr>
            <a:picLocks noChangeAspect="1"/>
          </p:cNvPicPr>
          <p:nvPr/>
        </p:nvPicPr>
        <p:blipFill>
          <a:blip r:embed="rId3"/>
          <a:stretch>
            <a:fillRect/>
          </a:stretch>
        </p:blipFill>
        <p:spPr>
          <a:xfrm>
            <a:off x="1504051" y="4246127"/>
            <a:ext cx="6153150" cy="504825"/>
          </a:xfrm>
          <a:prstGeom prst="rect">
            <a:avLst/>
          </a:prstGeom>
        </p:spPr>
      </p:pic>
      <p:pic>
        <p:nvPicPr>
          <p:cNvPr id="6" name="Picture 5">
            <a:extLst>
              <a:ext uri="{FF2B5EF4-FFF2-40B4-BE49-F238E27FC236}">
                <a16:creationId xmlns:a16="http://schemas.microsoft.com/office/drawing/2014/main" id="{AF130095-5B76-F550-CB17-E0F30B65B001}"/>
              </a:ext>
            </a:extLst>
          </p:cNvPr>
          <p:cNvPicPr>
            <a:picLocks noChangeAspect="1"/>
          </p:cNvPicPr>
          <p:nvPr/>
        </p:nvPicPr>
        <p:blipFill>
          <a:blip r:embed="rId4"/>
          <a:stretch>
            <a:fillRect/>
          </a:stretch>
        </p:blipFill>
        <p:spPr>
          <a:xfrm>
            <a:off x="2824162" y="4868871"/>
            <a:ext cx="3495675" cy="1438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D2FD7C-E815-43D5-A422-8DECB20D3235}"/>
              </a:ext>
            </a:extLst>
          </p:cNvPr>
          <p:cNvPicPr>
            <a:picLocks noChangeAspect="1"/>
          </p:cNvPicPr>
          <p:nvPr/>
        </p:nvPicPr>
        <p:blipFill>
          <a:blip r:embed="rId3"/>
          <a:stretch>
            <a:fillRect/>
          </a:stretch>
        </p:blipFill>
        <p:spPr>
          <a:xfrm>
            <a:off x="5353198" y="279400"/>
            <a:ext cx="3327773" cy="2037257"/>
          </a:xfrm>
          <a:prstGeom prst="rect">
            <a:avLst/>
          </a:prstGeom>
        </p:spPr>
      </p:pic>
      <p:pic>
        <p:nvPicPr>
          <p:cNvPr id="14" name="Picture 13">
            <a:extLst>
              <a:ext uri="{FF2B5EF4-FFF2-40B4-BE49-F238E27FC236}">
                <a16:creationId xmlns:a16="http://schemas.microsoft.com/office/drawing/2014/main" id="{92C28650-E19F-48D5-AA17-4225BF68269E}"/>
              </a:ext>
            </a:extLst>
          </p:cNvPr>
          <p:cNvPicPr>
            <a:picLocks noChangeAspect="1"/>
          </p:cNvPicPr>
          <p:nvPr/>
        </p:nvPicPr>
        <p:blipFill>
          <a:blip r:embed="rId4"/>
          <a:stretch>
            <a:fillRect/>
          </a:stretch>
        </p:blipFill>
        <p:spPr>
          <a:xfrm>
            <a:off x="997922" y="865629"/>
            <a:ext cx="6335663" cy="5488000"/>
          </a:xfrm>
          <a:prstGeom prst="rect">
            <a:avLst/>
          </a:prstGeom>
        </p:spPr>
      </p:pic>
      <p:grpSp>
        <p:nvGrpSpPr>
          <p:cNvPr id="35" name="Group 34">
            <a:extLst>
              <a:ext uri="{FF2B5EF4-FFF2-40B4-BE49-F238E27FC236}">
                <a16:creationId xmlns:a16="http://schemas.microsoft.com/office/drawing/2014/main" id="{239CFBFD-81EB-9AE8-54BF-23F9E1C9C063}"/>
              </a:ext>
            </a:extLst>
          </p:cNvPr>
          <p:cNvGrpSpPr/>
          <p:nvPr/>
        </p:nvGrpSpPr>
        <p:grpSpPr>
          <a:xfrm>
            <a:off x="911008" y="1765300"/>
            <a:ext cx="7459980" cy="3733800"/>
            <a:chOff x="1325880" y="1943100"/>
            <a:chExt cx="7459980" cy="3733800"/>
          </a:xfrm>
        </p:grpSpPr>
        <p:sp>
          <p:nvSpPr>
            <p:cNvPr id="3" name="TextBox 2">
              <a:extLst>
                <a:ext uri="{FF2B5EF4-FFF2-40B4-BE49-F238E27FC236}">
                  <a16:creationId xmlns:a16="http://schemas.microsoft.com/office/drawing/2014/main" id="{1C9976A0-F5FD-3573-2102-A9FAB8DABA90}"/>
                </a:ext>
              </a:extLst>
            </p:cNvPr>
            <p:cNvSpPr txBox="1"/>
            <p:nvPr/>
          </p:nvSpPr>
          <p:spPr>
            <a:xfrm>
              <a:off x="1865413" y="1943100"/>
              <a:ext cx="2142708" cy="276999"/>
            </a:xfrm>
            <a:prstGeom prst="rect">
              <a:avLst/>
            </a:prstGeom>
            <a:noFill/>
          </p:spPr>
          <p:txBody>
            <a:bodyPr wrap="square" rtlCol="0">
              <a:spAutoFit/>
            </a:bodyPr>
            <a:lstStyle/>
            <a:p>
              <a:r>
                <a:rPr lang="en-NZ" sz="1200" dirty="0"/>
                <a:t>Semiparametric Regression</a:t>
              </a:r>
            </a:p>
          </p:txBody>
        </p:sp>
        <p:grpSp>
          <p:nvGrpSpPr>
            <p:cNvPr id="27" name="Group 26">
              <a:extLst>
                <a:ext uri="{FF2B5EF4-FFF2-40B4-BE49-F238E27FC236}">
                  <a16:creationId xmlns:a16="http://schemas.microsoft.com/office/drawing/2014/main" id="{A71577F7-02A8-42F2-CDFF-71D9AF31B847}"/>
                </a:ext>
              </a:extLst>
            </p:cNvPr>
            <p:cNvGrpSpPr/>
            <p:nvPr/>
          </p:nvGrpSpPr>
          <p:grpSpPr>
            <a:xfrm>
              <a:off x="1325880" y="4488180"/>
              <a:ext cx="1716823" cy="1188720"/>
              <a:chOff x="1325880" y="4488180"/>
              <a:chExt cx="1716823" cy="1188720"/>
            </a:xfrm>
          </p:grpSpPr>
          <p:cxnSp>
            <p:nvCxnSpPr>
              <p:cNvPr id="19" name="Straight Connector 18">
                <a:extLst>
                  <a:ext uri="{FF2B5EF4-FFF2-40B4-BE49-F238E27FC236}">
                    <a16:creationId xmlns:a16="http://schemas.microsoft.com/office/drawing/2014/main" id="{7561B459-EF04-D22F-56BE-5EDB9684F477}"/>
                  </a:ext>
                </a:extLst>
              </p:cNvPr>
              <p:cNvCxnSpPr>
                <a:cxnSpLocks/>
              </p:cNvCxnSpPr>
              <p:nvPr/>
            </p:nvCxnSpPr>
            <p:spPr>
              <a:xfrm>
                <a:off x="1764030" y="5448300"/>
                <a:ext cx="0" cy="228600"/>
              </a:xfrm>
              <a:prstGeom prst="line">
                <a:avLst/>
              </a:prstGeom>
            </p:spPr>
            <p:style>
              <a:lnRef idx="1">
                <a:schemeClr val="accent5"/>
              </a:lnRef>
              <a:fillRef idx="0">
                <a:schemeClr val="accent5"/>
              </a:fillRef>
              <a:effectRef idx="0">
                <a:schemeClr val="accent5"/>
              </a:effectRef>
              <a:fontRef idx="minor">
                <a:schemeClr val="tx1"/>
              </a:fontRef>
            </p:style>
          </p:cxnSp>
          <p:grpSp>
            <p:nvGrpSpPr>
              <p:cNvPr id="26" name="Group 25">
                <a:extLst>
                  <a:ext uri="{FF2B5EF4-FFF2-40B4-BE49-F238E27FC236}">
                    <a16:creationId xmlns:a16="http://schemas.microsoft.com/office/drawing/2014/main" id="{01A2CA32-E009-66D9-67D2-7FD3051A1717}"/>
                  </a:ext>
                </a:extLst>
              </p:cNvPr>
              <p:cNvGrpSpPr/>
              <p:nvPr/>
            </p:nvGrpSpPr>
            <p:grpSpPr>
              <a:xfrm>
                <a:off x="1325880" y="4488180"/>
                <a:ext cx="1716823" cy="1188720"/>
                <a:chOff x="1325880" y="4488180"/>
                <a:chExt cx="1716823" cy="1188720"/>
              </a:xfrm>
            </p:grpSpPr>
            <p:sp>
              <p:nvSpPr>
                <p:cNvPr id="18" name="Rectangle 17">
                  <a:extLst>
                    <a:ext uri="{FF2B5EF4-FFF2-40B4-BE49-F238E27FC236}">
                      <a16:creationId xmlns:a16="http://schemas.microsoft.com/office/drawing/2014/main" id="{2AA7FDF5-CB62-A90F-9BB0-BFF86C255FBA}"/>
                    </a:ext>
                  </a:extLst>
                </p:cNvPr>
                <p:cNvSpPr/>
                <p:nvPr/>
              </p:nvSpPr>
              <p:spPr>
                <a:xfrm>
                  <a:off x="1325880" y="4831080"/>
                  <a:ext cx="876300" cy="6172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err="1">
                      <a:solidFill>
                        <a:schemeClr val="bg1">
                          <a:lumMod val="95000"/>
                        </a:schemeClr>
                      </a:solidFill>
                    </a:rPr>
                    <a:t>semireg</a:t>
                  </a:r>
                  <a:endParaRPr lang="en-NZ" sz="1400" dirty="0">
                    <a:solidFill>
                      <a:schemeClr val="bg1">
                        <a:lumMod val="95000"/>
                      </a:schemeClr>
                    </a:solidFill>
                  </a:endParaRPr>
                </a:p>
              </p:txBody>
            </p:sp>
            <p:cxnSp>
              <p:nvCxnSpPr>
                <p:cNvPr id="20" name="Straight Connector 19">
                  <a:extLst>
                    <a:ext uri="{FF2B5EF4-FFF2-40B4-BE49-F238E27FC236}">
                      <a16:creationId xmlns:a16="http://schemas.microsoft.com/office/drawing/2014/main" id="{5489AA73-2D0E-438C-73BE-F83C0095B989}"/>
                    </a:ext>
                  </a:extLst>
                </p:cNvPr>
                <p:cNvCxnSpPr>
                  <a:cxnSpLocks/>
                </p:cNvCxnSpPr>
                <p:nvPr/>
              </p:nvCxnSpPr>
              <p:spPr>
                <a:xfrm>
                  <a:off x="1764030" y="4488180"/>
                  <a:ext cx="1278673"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34941256-1005-F83A-2B1C-DB188CB0BCAD}"/>
                    </a:ext>
                  </a:extLst>
                </p:cNvPr>
                <p:cNvCxnSpPr>
                  <a:cxnSpLocks/>
                </p:cNvCxnSpPr>
                <p:nvPr/>
              </p:nvCxnSpPr>
              <p:spPr>
                <a:xfrm>
                  <a:off x="1764030" y="4499610"/>
                  <a:ext cx="0" cy="3429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Straight Connector 22">
                  <a:extLst>
                    <a:ext uri="{FF2B5EF4-FFF2-40B4-BE49-F238E27FC236}">
                      <a16:creationId xmlns:a16="http://schemas.microsoft.com/office/drawing/2014/main" id="{8C72180D-989F-C148-DE10-BFE93DDDED0E}"/>
                    </a:ext>
                  </a:extLst>
                </p:cNvPr>
                <p:cNvCxnSpPr>
                  <a:cxnSpLocks/>
                </p:cNvCxnSpPr>
                <p:nvPr/>
              </p:nvCxnSpPr>
              <p:spPr>
                <a:xfrm>
                  <a:off x="1764030" y="5676900"/>
                  <a:ext cx="1240573" cy="0"/>
                </a:xfrm>
                <a:prstGeom prst="line">
                  <a:avLst/>
                </a:prstGeom>
              </p:spPr>
              <p:style>
                <a:lnRef idx="1">
                  <a:schemeClr val="accent5"/>
                </a:lnRef>
                <a:fillRef idx="0">
                  <a:schemeClr val="accent5"/>
                </a:fillRef>
                <a:effectRef idx="0">
                  <a:schemeClr val="accent5"/>
                </a:effectRef>
                <a:fontRef idx="minor">
                  <a:schemeClr val="tx1"/>
                </a:fontRef>
              </p:style>
            </p:cxnSp>
          </p:grpSp>
        </p:grpSp>
        <p:grpSp>
          <p:nvGrpSpPr>
            <p:cNvPr id="29" name="Group 28">
              <a:extLst>
                <a:ext uri="{FF2B5EF4-FFF2-40B4-BE49-F238E27FC236}">
                  <a16:creationId xmlns:a16="http://schemas.microsoft.com/office/drawing/2014/main" id="{3C8BDF72-907A-2664-7D9A-B87F08585DDA}"/>
                </a:ext>
              </a:extLst>
            </p:cNvPr>
            <p:cNvGrpSpPr/>
            <p:nvPr/>
          </p:nvGrpSpPr>
          <p:grpSpPr>
            <a:xfrm>
              <a:off x="7170420" y="4488180"/>
              <a:ext cx="1615440" cy="1188720"/>
              <a:chOff x="7170420" y="4488180"/>
              <a:chExt cx="1615440" cy="1188720"/>
            </a:xfrm>
          </p:grpSpPr>
          <p:sp>
            <p:nvSpPr>
              <p:cNvPr id="30" name="Rectangle 29">
                <a:extLst>
                  <a:ext uri="{FF2B5EF4-FFF2-40B4-BE49-F238E27FC236}">
                    <a16:creationId xmlns:a16="http://schemas.microsoft.com/office/drawing/2014/main" id="{9D97016C-0DBA-66E7-3EB5-011DF3A292A3}"/>
                  </a:ext>
                </a:extLst>
              </p:cNvPr>
              <p:cNvSpPr/>
              <p:nvPr/>
            </p:nvSpPr>
            <p:spPr>
              <a:xfrm>
                <a:off x="7909560" y="4831080"/>
                <a:ext cx="876300" cy="6172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400" dirty="0" err="1">
                    <a:solidFill>
                      <a:schemeClr val="bg1">
                        <a:lumMod val="95000"/>
                      </a:schemeClr>
                    </a:solidFill>
                  </a:rPr>
                  <a:t>semipred</a:t>
                </a:r>
                <a:endParaRPr lang="en-NZ" sz="1400" dirty="0">
                  <a:solidFill>
                    <a:schemeClr val="bg1">
                      <a:lumMod val="95000"/>
                    </a:schemeClr>
                  </a:solidFill>
                </a:endParaRPr>
              </a:p>
            </p:txBody>
          </p:sp>
          <p:cxnSp>
            <p:nvCxnSpPr>
              <p:cNvPr id="31" name="Straight Connector 30">
                <a:extLst>
                  <a:ext uri="{FF2B5EF4-FFF2-40B4-BE49-F238E27FC236}">
                    <a16:creationId xmlns:a16="http://schemas.microsoft.com/office/drawing/2014/main" id="{DBA38855-956C-CD81-63B2-A2FB136103E8}"/>
                  </a:ext>
                </a:extLst>
              </p:cNvPr>
              <p:cNvCxnSpPr/>
              <p:nvPr/>
            </p:nvCxnSpPr>
            <p:spPr>
              <a:xfrm>
                <a:off x="7170420" y="4488180"/>
                <a:ext cx="117729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40518F53-49F9-0590-359B-514FD592FED1}"/>
                  </a:ext>
                </a:extLst>
              </p:cNvPr>
              <p:cNvCxnSpPr>
                <a:cxnSpLocks/>
                <a:endCxn id="30" idx="0"/>
              </p:cNvCxnSpPr>
              <p:nvPr/>
            </p:nvCxnSpPr>
            <p:spPr>
              <a:xfrm>
                <a:off x="8347710" y="4488180"/>
                <a:ext cx="0" cy="3429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B81CB5B6-425D-A937-1DA4-22DB770D4776}"/>
                  </a:ext>
                </a:extLst>
              </p:cNvPr>
              <p:cNvCxnSpPr>
                <a:cxnSpLocks/>
              </p:cNvCxnSpPr>
              <p:nvPr/>
            </p:nvCxnSpPr>
            <p:spPr>
              <a:xfrm>
                <a:off x="8321040" y="5448300"/>
                <a:ext cx="0" cy="228600"/>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1BE351BD-D2AE-E5D6-26BA-F9D3618A3F18}"/>
                  </a:ext>
                </a:extLst>
              </p:cNvPr>
              <p:cNvCxnSpPr>
                <a:cxnSpLocks/>
              </p:cNvCxnSpPr>
              <p:nvPr/>
            </p:nvCxnSpPr>
            <p:spPr>
              <a:xfrm>
                <a:off x="7173147" y="5676900"/>
                <a:ext cx="1150620" cy="0"/>
              </a:xfrm>
              <a:prstGeom prst="line">
                <a:avLst/>
              </a:prstGeom>
            </p:spPr>
            <p:style>
              <a:lnRef idx="1">
                <a:schemeClr val="accent5"/>
              </a:lnRef>
              <a:fillRef idx="0">
                <a:schemeClr val="accent5"/>
              </a:fillRef>
              <a:effectRef idx="0">
                <a:schemeClr val="accent5"/>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04F97-7CB3-DDB9-8425-2CE9BB9C9ADB}"/>
              </a:ext>
            </a:extLst>
          </p:cNvPr>
          <p:cNvSpPr>
            <a:spLocks noGrp="1"/>
          </p:cNvSpPr>
          <p:nvPr>
            <p:ph type="title"/>
          </p:nvPr>
        </p:nvSpPr>
        <p:spPr>
          <a:xfrm>
            <a:off x="715992" y="457200"/>
            <a:ext cx="7729268" cy="715992"/>
          </a:xfrm>
        </p:spPr>
        <p:txBody>
          <a:bodyPr/>
          <a:lstStyle/>
          <a:p>
            <a:r>
              <a:rPr lang="en-NZ" dirty="0"/>
              <a:t>Example</a:t>
            </a:r>
          </a:p>
        </p:txBody>
      </p:sp>
      <p:pic>
        <p:nvPicPr>
          <p:cNvPr id="5" name="Picture 4">
            <a:extLst>
              <a:ext uri="{FF2B5EF4-FFF2-40B4-BE49-F238E27FC236}">
                <a16:creationId xmlns:a16="http://schemas.microsoft.com/office/drawing/2014/main" id="{B8CD1FA8-7323-F848-5FAF-2BAD801005CB}"/>
              </a:ext>
            </a:extLst>
          </p:cNvPr>
          <p:cNvPicPr>
            <a:picLocks noChangeAspect="1"/>
          </p:cNvPicPr>
          <p:nvPr/>
        </p:nvPicPr>
        <p:blipFill>
          <a:blip r:embed="rId3"/>
          <a:stretch>
            <a:fillRect/>
          </a:stretch>
        </p:blipFill>
        <p:spPr>
          <a:xfrm>
            <a:off x="715991" y="1460133"/>
            <a:ext cx="7873531" cy="4462966"/>
          </a:xfrm>
          <a:prstGeom prst="rect">
            <a:avLst/>
          </a:prstGeom>
        </p:spPr>
      </p:pic>
    </p:spTree>
    <p:extLst>
      <p:ext uri="{BB962C8B-B14F-4D97-AF65-F5344CB8AC3E}">
        <p14:creationId xmlns:p14="http://schemas.microsoft.com/office/powerpoint/2010/main" val="251832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404F-DD6C-90DC-E474-7F8AA09ACE63}"/>
              </a:ext>
            </a:extLst>
          </p:cNvPr>
          <p:cNvSpPr>
            <a:spLocks noGrp="1"/>
          </p:cNvSpPr>
          <p:nvPr>
            <p:ph type="title"/>
          </p:nvPr>
        </p:nvSpPr>
        <p:spPr/>
        <p:txBody>
          <a:bodyPr/>
          <a:lstStyle/>
          <a:p>
            <a:r>
              <a:rPr lang="en-NZ" dirty="0"/>
              <a:t>Example</a:t>
            </a:r>
          </a:p>
        </p:txBody>
      </p:sp>
      <p:sp>
        <p:nvSpPr>
          <p:cNvPr id="3" name="Content Placeholder 2">
            <a:extLst>
              <a:ext uri="{FF2B5EF4-FFF2-40B4-BE49-F238E27FC236}">
                <a16:creationId xmlns:a16="http://schemas.microsoft.com/office/drawing/2014/main" id="{23C45C56-902D-6557-945A-B88102FBFB49}"/>
              </a:ext>
            </a:extLst>
          </p:cNvPr>
          <p:cNvSpPr>
            <a:spLocks noGrp="1"/>
          </p:cNvSpPr>
          <p:nvPr>
            <p:ph sz="quarter" idx="10"/>
          </p:nvPr>
        </p:nvSpPr>
        <p:spPr>
          <a:xfrm>
            <a:off x="715992" y="1027178"/>
            <a:ext cx="7737895" cy="1181001"/>
          </a:xfrm>
        </p:spPr>
        <p:txBody>
          <a:bodyPr>
            <a:normAutofit/>
          </a:bodyPr>
          <a:lstStyle/>
          <a:p>
            <a:r>
              <a:rPr lang="en-US" sz="1500" dirty="0">
                <a:latin typeface="Courier" pitchFamily="49" charset="0"/>
                <a:cs typeface="Arial" pitchFamily="34" charset="0"/>
              </a:rPr>
              <a:t>&gt; fit1 &lt;- </a:t>
            </a:r>
            <a:r>
              <a:rPr lang="en-US" sz="1500" b="1" dirty="0" err="1">
                <a:latin typeface="Courier" pitchFamily="49" charset="0"/>
                <a:cs typeface="Arial" pitchFamily="34" charset="0"/>
              </a:rPr>
              <a:t>semireg</a:t>
            </a:r>
            <a:r>
              <a:rPr lang="en-US" sz="1500" dirty="0">
                <a:latin typeface="Courier" pitchFamily="49" charset="0"/>
                <a:cs typeface="Arial" pitchFamily="34" charset="0"/>
              </a:rPr>
              <a:t>(</a:t>
            </a:r>
            <a:r>
              <a:rPr lang="en-US" sz="1500" dirty="0" err="1">
                <a:latin typeface="Courier" pitchFamily="49" charset="0"/>
                <a:cs typeface="Arial" pitchFamily="34" charset="0"/>
              </a:rPr>
              <a:t>apartment.price</a:t>
            </a:r>
            <a:r>
              <a:rPr lang="en-US" sz="1500" dirty="0">
                <a:latin typeface="Courier" pitchFamily="49" charset="0"/>
                <a:cs typeface="Arial" pitchFamily="34" charset="0"/>
              </a:rPr>
              <a:t> ~ </a:t>
            </a:r>
            <a:r>
              <a:rPr lang="en-US" sz="1500" dirty="0" err="1">
                <a:latin typeface="Courier" pitchFamily="49" charset="0"/>
                <a:cs typeface="Arial" pitchFamily="34" charset="0"/>
              </a:rPr>
              <a:t>construction.date</a:t>
            </a:r>
            <a:r>
              <a:rPr lang="en-US" sz="1500" dirty="0">
                <a:latin typeface="Courier" pitchFamily="49" charset="0"/>
                <a:cs typeface="Arial" pitchFamily="34" charset="0"/>
              </a:rPr>
              <a:t>,</a:t>
            </a:r>
          </a:p>
          <a:p>
            <a:r>
              <a:rPr lang="en-US" sz="1500" dirty="0">
                <a:solidFill>
                  <a:srgbClr val="FF0000"/>
                </a:solidFill>
                <a:latin typeface="Courier" pitchFamily="49" charset="0"/>
                <a:cs typeface="Arial" pitchFamily="34" charset="0"/>
              </a:rPr>
              <a:t>+                </a:t>
            </a:r>
            <a:r>
              <a:rPr lang="en-US" sz="1500" dirty="0" err="1">
                <a:solidFill>
                  <a:srgbClr val="FF0000"/>
                </a:solidFill>
                <a:latin typeface="Courier" pitchFamily="49" charset="0"/>
                <a:cs typeface="Arial" pitchFamily="34" charset="0"/>
              </a:rPr>
              <a:t>smoothZ</a:t>
            </a:r>
            <a:r>
              <a:rPr lang="en-US" sz="1500" dirty="0">
                <a:solidFill>
                  <a:srgbClr val="FF0000"/>
                </a:solidFill>
                <a:latin typeface="Courier" pitchFamily="49" charset="0"/>
                <a:cs typeface="Arial" pitchFamily="34" charset="0"/>
              </a:rPr>
              <a:t>=list(</a:t>
            </a:r>
          </a:p>
          <a:p>
            <a:r>
              <a:rPr lang="en-US" sz="1500" dirty="0">
                <a:solidFill>
                  <a:srgbClr val="FF0000"/>
                </a:solidFill>
                <a:latin typeface="Courier" pitchFamily="49" charset="0"/>
                <a:cs typeface="Arial" pitchFamily="34" charset="0"/>
              </a:rPr>
              <a:t>+                  grp=</a:t>
            </a:r>
            <a:r>
              <a:rPr lang="en-US" sz="1500" b="1" dirty="0" err="1">
                <a:solidFill>
                  <a:srgbClr val="FF0000"/>
                </a:solidFill>
                <a:latin typeface="Courier" pitchFamily="49" charset="0"/>
                <a:cs typeface="Arial" pitchFamily="34" charset="0"/>
              </a:rPr>
              <a:t>smZ</a:t>
            </a:r>
            <a:r>
              <a:rPr lang="en-US" sz="1500" dirty="0">
                <a:solidFill>
                  <a:srgbClr val="FF0000"/>
                </a:solidFill>
                <a:latin typeface="Courier" pitchFamily="49" charset="0"/>
                <a:cs typeface="Arial" pitchFamily="34" charset="0"/>
              </a:rPr>
              <a:t>(</a:t>
            </a:r>
            <a:r>
              <a:rPr lang="en-US" sz="1500" dirty="0" err="1">
                <a:solidFill>
                  <a:srgbClr val="FF0000"/>
                </a:solidFill>
                <a:latin typeface="Courier" pitchFamily="49" charset="0"/>
                <a:cs typeface="Arial" pitchFamily="34" charset="0"/>
              </a:rPr>
              <a:t>construction.date</a:t>
            </a:r>
            <a:r>
              <a:rPr lang="en-US" sz="1500" dirty="0">
                <a:solidFill>
                  <a:srgbClr val="FF0000"/>
                </a:solidFill>
                <a:latin typeface="Courier" pitchFamily="49" charset="0"/>
                <a:cs typeface="Arial" pitchFamily="34" charset="0"/>
              </a:rPr>
              <a:t>, k=25, type=‘</a:t>
            </a:r>
            <a:r>
              <a:rPr lang="en-US" sz="1500" dirty="0" err="1">
                <a:solidFill>
                  <a:srgbClr val="FF0000"/>
                </a:solidFill>
                <a:latin typeface="Courier" pitchFamily="49" charset="0"/>
                <a:cs typeface="Arial" pitchFamily="34" charset="0"/>
              </a:rPr>
              <a:t>ZOSull</a:t>
            </a:r>
            <a:r>
              <a:rPr lang="en-US" sz="1500" dirty="0">
                <a:solidFill>
                  <a:srgbClr val="FF0000"/>
                </a:solidFill>
                <a:latin typeface="Courier" pitchFamily="49" charset="0"/>
                <a:cs typeface="Arial" pitchFamily="34" charset="0"/>
              </a:rPr>
              <a:t>’)</a:t>
            </a:r>
          </a:p>
          <a:p>
            <a:r>
              <a:rPr lang="en-US" sz="1500" dirty="0">
                <a:solidFill>
                  <a:srgbClr val="FF0000"/>
                </a:solidFill>
                <a:latin typeface="Courier" pitchFamily="49" charset="0"/>
                <a:cs typeface="Arial" pitchFamily="34" charset="0"/>
              </a:rPr>
              <a:t>+                ),</a:t>
            </a:r>
          </a:p>
          <a:p>
            <a:r>
              <a:rPr lang="en-US" sz="1500" dirty="0">
                <a:latin typeface="Courier" pitchFamily="49" charset="0"/>
                <a:cs typeface="Arial" pitchFamily="34" charset="0"/>
              </a:rPr>
              <a:t>+                data = </a:t>
            </a:r>
            <a:r>
              <a:rPr lang="en-US" sz="1500" dirty="0" err="1">
                <a:latin typeface="Courier" pitchFamily="49" charset="0"/>
                <a:cs typeface="Arial" pitchFamily="34" charset="0"/>
              </a:rPr>
              <a:t>WarsawApts</a:t>
            </a:r>
            <a:r>
              <a:rPr lang="en-US" sz="1500" dirty="0">
                <a:latin typeface="Courier" pitchFamily="49" charset="0"/>
                <a:cs typeface="Arial" pitchFamily="34" charset="0"/>
              </a:rPr>
              <a:t>)</a:t>
            </a: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sp>
        <p:nvSpPr>
          <p:cNvPr id="4" name="AutoShape 2">
            <a:extLst>
              <a:ext uri="{FF2B5EF4-FFF2-40B4-BE49-F238E27FC236}">
                <a16:creationId xmlns:a16="http://schemas.microsoft.com/office/drawing/2014/main" id="{73ED6096-4D24-825D-B680-252C387D2EB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5" name="Content Placeholder 2">
            <a:extLst>
              <a:ext uri="{FF2B5EF4-FFF2-40B4-BE49-F238E27FC236}">
                <a16:creationId xmlns:a16="http://schemas.microsoft.com/office/drawing/2014/main" id="{325FE180-552E-4DE2-6573-B46D80CD4FB0}"/>
              </a:ext>
            </a:extLst>
          </p:cNvPr>
          <p:cNvSpPr txBox="1">
            <a:spLocks/>
          </p:cNvSpPr>
          <p:nvPr/>
        </p:nvSpPr>
        <p:spPr>
          <a:xfrm>
            <a:off x="715992" y="2243137"/>
            <a:ext cx="7737895" cy="3029256"/>
          </a:xfrm>
          <a:prstGeom prst="rect">
            <a:avLst/>
          </a:prstGeom>
        </p:spPr>
        <p:txBody>
          <a:bodyPr vert="horz" lIns="0" tIns="0" rIns="0" bIns="0" rtlCol="0">
            <a:normAutofit/>
          </a:bodyPr>
          <a:lstStyle>
            <a:lvl1pPr marL="342900" indent="-342900" algn="l" defTabSz="914400" rtl="0" eaLnBrk="1" latinLnBrk="0" hangingPunct="1">
              <a:spcBef>
                <a:spcPts val="0"/>
              </a:spcBef>
              <a:buFontTx/>
              <a:buNone/>
              <a:defRPr sz="2200" kern="1200">
                <a:solidFill>
                  <a:schemeClr val="tx1"/>
                </a:solidFill>
                <a:latin typeface="Calibri" pitchFamily="34" charset="0"/>
                <a:ea typeface="+mn-ea"/>
                <a:cs typeface="+mn-cs"/>
              </a:defRPr>
            </a:lvl1pPr>
            <a:lvl2pPr marL="630000" indent="-273600" algn="l" defTabSz="914400" rtl="0" eaLnBrk="1" latinLnBrk="0" hangingPunct="1">
              <a:spcBef>
                <a:spcPts val="0"/>
              </a:spcBef>
              <a:buFont typeface="Arial" pitchFamily="34" charset="0"/>
              <a:buChar char="•"/>
              <a:defRPr sz="1800" kern="1200">
                <a:solidFill>
                  <a:schemeClr val="tx1"/>
                </a:solidFill>
                <a:latin typeface="Calibri" pitchFamily="34" charset="0"/>
                <a:ea typeface="+mn-ea"/>
                <a:cs typeface="+mn-cs"/>
              </a:defRPr>
            </a:lvl2pPr>
            <a:lvl3pPr marL="1166400" indent="-273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7028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4pPr>
            <a:lvl5pPr marL="22392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1500" dirty="0">
                <a:latin typeface="Courier" pitchFamily="49" charset="0"/>
                <a:cs typeface="Arial" pitchFamily="34" charset="0"/>
              </a:rPr>
              <a:t>&gt; fit1$semer</a:t>
            </a:r>
          </a:p>
          <a:p>
            <a:pPr fontAlgn="auto">
              <a:spcAft>
                <a:spcPts val="0"/>
              </a:spcAft>
            </a:pPr>
            <a:r>
              <a:rPr lang="en-US" sz="1500" dirty="0">
                <a:solidFill>
                  <a:schemeClr val="accent2"/>
                </a:solidFill>
                <a:latin typeface="Courier" pitchFamily="49" charset="0"/>
                <a:cs typeface="Arial" pitchFamily="34" charset="0"/>
              </a:rPr>
              <a:t>Linear mixed model fit by REML ['</a:t>
            </a:r>
            <a:r>
              <a:rPr lang="en-US" sz="1500" dirty="0" err="1">
                <a:solidFill>
                  <a:schemeClr val="accent2"/>
                </a:solidFill>
                <a:latin typeface="Courier" pitchFamily="49" charset="0"/>
                <a:cs typeface="Arial" pitchFamily="34" charset="0"/>
              </a:rPr>
              <a:t>lmerModLmerTest</a:t>
            </a:r>
            <a:r>
              <a:rPr lang="en-US" sz="1500" dirty="0">
                <a:solidFill>
                  <a:schemeClr val="accent2"/>
                </a:solidFill>
                <a:latin typeface="Courier" pitchFamily="49" charset="0"/>
                <a:cs typeface="Arial" pitchFamily="34" charset="0"/>
              </a:rPr>
              <a:t>']</a:t>
            </a:r>
          </a:p>
          <a:p>
            <a:pPr fontAlgn="auto">
              <a:spcAft>
                <a:spcPts val="0"/>
              </a:spcAft>
            </a:pPr>
            <a:r>
              <a:rPr lang="en-US" sz="1500" dirty="0">
                <a:solidFill>
                  <a:schemeClr val="accent2"/>
                </a:solidFill>
                <a:latin typeface="Courier" pitchFamily="49" charset="0"/>
                <a:cs typeface="Arial" pitchFamily="34" charset="0"/>
              </a:rPr>
              <a:t>Formula: </a:t>
            </a:r>
            <a:r>
              <a:rPr lang="en-US" sz="1500" dirty="0" err="1">
                <a:solidFill>
                  <a:schemeClr val="accent5"/>
                </a:solidFill>
                <a:latin typeface="Courier" pitchFamily="49" charset="0"/>
                <a:cs typeface="Arial" pitchFamily="34" charset="0"/>
              </a:rPr>
              <a:t>apartment.price</a:t>
            </a:r>
            <a:r>
              <a:rPr lang="en-US" sz="1500" dirty="0">
                <a:solidFill>
                  <a:schemeClr val="accent5"/>
                </a:solidFill>
                <a:latin typeface="Courier" pitchFamily="49" charset="0"/>
                <a:cs typeface="Arial" pitchFamily="34" charset="0"/>
              </a:rPr>
              <a:t> </a:t>
            </a:r>
            <a:r>
              <a:rPr lang="en-US" sz="1500" dirty="0">
                <a:solidFill>
                  <a:schemeClr val="accent2"/>
                </a:solidFill>
                <a:latin typeface="Courier" pitchFamily="49" charset="0"/>
                <a:cs typeface="Arial" pitchFamily="34" charset="0"/>
              </a:rPr>
              <a:t>~ </a:t>
            </a:r>
            <a:r>
              <a:rPr lang="en-US" sz="1500" dirty="0" err="1">
                <a:solidFill>
                  <a:schemeClr val="accent2"/>
                </a:solidFill>
                <a:latin typeface="Courier" pitchFamily="49" charset="0"/>
                <a:cs typeface="Arial" pitchFamily="34" charset="0"/>
              </a:rPr>
              <a:t>construction.date</a:t>
            </a:r>
            <a:r>
              <a:rPr lang="en-US" sz="1500" dirty="0">
                <a:solidFill>
                  <a:schemeClr val="accent2"/>
                </a:solidFill>
                <a:latin typeface="Courier" pitchFamily="49" charset="0"/>
                <a:cs typeface="Arial" pitchFamily="34" charset="0"/>
              </a:rPr>
              <a:t> + (1 | grp)</a:t>
            </a:r>
          </a:p>
          <a:p>
            <a:pPr fontAlgn="auto">
              <a:spcAft>
                <a:spcPts val="0"/>
              </a:spcAft>
            </a:pPr>
            <a:r>
              <a:rPr lang="en-US" sz="1500" dirty="0">
                <a:solidFill>
                  <a:schemeClr val="accent2"/>
                </a:solidFill>
                <a:latin typeface="Courier" pitchFamily="49" charset="0"/>
                <a:cs typeface="Arial" pitchFamily="34" charset="0"/>
              </a:rPr>
              <a:t>   Data: </a:t>
            </a:r>
            <a:r>
              <a:rPr lang="en-US" sz="1500" dirty="0" err="1">
                <a:solidFill>
                  <a:schemeClr val="accent2"/>
                </a:solidFill>
                <a:latin typeface="Courier" pitchFamily="49" charset="0"/>
                <a:cs typeface="Arial" pitchFamily="34" charset="0"/>
              </a:rPr>
              <a:t>WarsawApts</a:t>
            </a:r>
            <a:endParaRPr lang="en-US" sz="1500" dirty="0">
              <a:solidFill>
                <a:schemeClr val="accent2"/>
              </a:solidFill>
              <a:latin typeface="Courier" pitchFamily="49" charset="0"/>
              <a:cs typeface="Arial" pitchFamily="34" charset="0"/>
            </a:endParaRPr>
          </a:p>
          <a:p>
            <a:pPr fontAlgn="auto">
              <a:spcAft>
                <a:spcPts val="0"/>
              </a:spcAft>
            </a:pPr>
            <a:r>
              <a:rPr lang="en-US" sz="1500" dirty="0">
                <a:solidFill>
                  <a:schemeClr val="accent2"/>
                </a:solidFill>
                <a:latin typeface="Courier" pitchFamily="49" charset="0"/>
                <a:cs typeface="Arial" pitchFamily="34" charset="0"/>
              </a:rPr>
              <a:t>REML criterion at convergence: 3538.815</a:t>
            </a:r>
          </a:p>
          <a:p>
            <a:pPr fontAlgn="auto">
              <a:spcAft>
                <a:spcPts val="0"/>
              </a:spcAft>
            </a:pPr>
            <a:r>
              <a:rPr lang="en-US" sz="1500" dirty="0">
                <a:solidFill>
                  <a:schemeClr val="accent2"/>
                </a:solidFill>
                <a:latin typeface="Courier" pitchFamily="49" charset="0"/>
                <a:cs typeface="Arial" pitchFamily="34" charset="0"/>
              </a:rPr>
              <a:t>Random effects:</a:t>
            </a:r>
          </a:p>
          <a:p>
            <a:pPr fontAlgn="auto">
              <a:spcAft>
                <a:spcPts val="0"/>
              </a:spcAft>
            </a:pPr>
            <a:r>
              <a:rPr lang="en-US" sz="1500" dirty="0">
                <a:solidFill>
                  <a:schemeClr val="accent2"/>
                </a:solidFill>
                <a:latin typeface="Courier" pitchFamily="49" charset="0"/>
                <a:cs typeface="Arial" pitchFamily="34" charset="0"/>
              </a:rPr>
              <a:t> Groups   Name        </a:t>
            </a:r>
            <a:r>
              <a:rPr lang="en-US" sz="1500" dirty="0" err="1">
                <a:solidFill>
                  <a:schemeClr val="accent2"/>
                </a:solidFill>
                <a:latin typeface="Courier" pitchFamily="49" charset="0"/>
                <a:cs typeface="Arial" pitchFamily="34" charset="0"/>
              </a:rPr>
              <a:t>Std.Dev</a:t>
            </a:r>
            <a:r>
              <a:rPr lang="en-US" sz="1500" dirty="0">
                <a:solidFill>
                  <a:schemeClr val="accent2"/>
                </a:solidFill>
                <a:latin typeface="Courier" pitchFamily="49" charset="0"/>
                <a:cs typeface="Arial" pitchFamily="34" charset="0"/>
              </a:rPr>
              <a:t>.</a:t>
            </a:r>
          </a:p>
          <a:p>
            <a:pPr fontAlgn="auto">
              <a:spcAft>
                <a:spcPts val="0"/>
              </a:spcAft>
            </a:pPr>
            <a:r>
              <a:rPr lang="en-US" sz="1500" dirty="0">
                <a:solidFill>
                  <a:schemeClr val="accent2"/>
                </a:solidFill>
                <a:latin typeface="Courier" pitchFamily="49" charset="0"/>
                <a:cs typeface="Arial" pitchFamily="34" charset="0"/>
              </a:rPr>
              <a:t> grp      (Intercept) 114.69  </a:t>
            </a:r>
          </a:p>
          <a:p>
            <a:pPr fontAlgn="auto">
              <a:spcAft>
                <a:spcPts val="0"/>
              </a:spcAft>
            </a:pPr>
            <a:r>
              <a:rPr lang="en-US" sz="1500" dirty="0">
                <a:solidFill>
                  <a:schemeClr val="accent2"/>
                </a:solidFill>
                <a:latin typeface="Courier" pitchFamily="49" charset="0"/>
                <a:cs typeface="Arial" pitchFamily="34" charset="0"/>
              </a:rPr>
              <a:t> Residual              17.81  </a:t>
            </a:r>
          </a:p>
          <a:p>
            <a:pPr fontAlgn="auto">
              <a:spcAft>
                <a:spcPts val="0"/>
              </a:spcAft>
            </a:pPr>
            <a:r>
              <a:rPr lang="en-US" sz="1500" dirty="0">
                <a:solidFill>
                  <a:schemeClr val="accent2"/>
                </a:solidFill>
                <a:latin typeface="Courier" pitchFamily="49" charset="0"/>
                <a:cs typeface="Arial" pitchFamily="34" charset="0"/>
              </a:rPr>
              <a:t>Number of </a:t>
            </a:r>
            <a:r>
              <a:rPr lang="en-US" sz="1500" dirty="0" err="1">
                <a:solidFill>
                  <a:schemeClr val="accent2"/>
                </a:solidFill>
                <a:latin typeface="Courier" pitchFamily="49" charset="0"/>
                <a:cs typeface="Arial" pitchFamily="34" charset="0"/>
              </a:rPr>
              <a:t>obs</a:t>
            </a:r>
            <a:r>
              <a:rPr lang="en-US" sz="1500" dirty="0">
                <a:solidFill>
                  <a:schemeClr val="accent2"/>
                </a:solidFill>
                <a:latin typeface="Courier" pitchFamily="49" charset="0"/>
                <a:cs typeface="Arial" pitchFamily="34" charset="0"/>
              </a:rPr>
              <a:t>: 409, groups:  grp, 27</a:t>
            </a:r>
          </a:p>
          <a:p>
            <a:pPr fontAlgn="auto">
              <a:spcAft>
                <a:spcPts val="0"/>
              </a:spcAft>
            </a:pPr>
            <a:r>
              <a:rPr lang="en-US" sz="1500" dirty="0">
                <a:solidFill>
                  <a:schemeClr val="accent2"/>
                </a:solidFill>
                <a:latin typeface="Courier" pitchFamily="49" charset="0"/>
                <a:cs typeface="Arial" pitchFamily="34" charset="0"/>
              </a:rPr>
              <a:t>Fixed Effects:</a:t>
            </a:r>
          </a:p>
          <a:p>
            <a:pPr fontAlgn="auto">
              <a:spcAft>
                <a:spcPts val="0"/>
              </a:spcAft>
            </a:pPr>
            <a:r>
              <a:rPr lang="en-US" sz="1500" dirty="0">
                <a:solidFill>
                  <a:schemeClr val="accent2"/>
                </a:solidFill>
                <a:latin typeface="Courier" pitchFamily="49" charset="0"/>
                <a:cs typeface="Arial" pitchFamily="34" charset="0"/>
              </a:rPr>
              <a:t>      (Intercept)  </a:t>
            </a:r>
            <a:r>
              <a:rPr lang="en-US" sz="1500" dirty="0" err="1">
                <a:solidFill>
                  <a:schemeClr val="accent2"/>
                </a:solidFill>
                <a:latin typeface="Courier" pitchFamily="49" charset="0"/>
                <a:cs typeface="Arial" pitchFamily="34" charset="0"/>
              </a:rPr>
              <a:t>construction.date</a:t>
            </a:r>
            <a:r>
              <a:rPr lang="en-US" sz="1500" dirty="0">
                <a:solidFill>
                  <a:schemeClr val="accent2"/>
                </a:solidFill>
                <a:latin typeface="Courier" pitchFamily="49" charset="0"/>
                <a:cs typeface="Arial" pitchFamily="34" charset="0"/>
              </a:rPr>
              <a:t>  </a:t>
            </a:r>
          </a:p>
          <a:p>
            <a:pPr fontAlgn="auto">
              <a:spcAft>
                <a:spcPts val="0"/>
              </a:spcAft>
            </a:pPr>
            <a:r>
              <a:rPr lang="en-US" sz="1500" dirty="0">
                <a:solidFill>
                  <a:schemeClr val="accent2"/>
                </a:solidFill>
                <a:latin typeface="Courier" pitchFamily="49" charset="0"/>
                <a:cs typeface="Arial" pitchFamily="34" charset="0"/>
              </a:rPr>
              <a:t>          109.387              1.406</a:t>
            </a: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NZ" sz="1600" dirty="0"/>
          </a:p>
        </p:txBody>
      </p:sp>
      <p:sp>
        <p:nvSpPr>
          <p:cNvPr id="6" name="Content Placeholder 2">
            <a:extLst>
              <a:ext uri="{FF2B5EF4-FFF2-40B4-BE49-F238E27FC236}">
                <a16:creationId xmlns:a16="http://schemas.microsoft.com/office/drawing/2014/main" id="{D72C68AE-5A1F-A8F4-0CEB-88CA155060A1}"/>
              </a:ext>
            </a:extLst>
          </p:cNvPr>
          <p:cNvSpPr txBox="1">
            <a:spLocks/>
          </p:cNvSpPr>
          <p:nvPr/>
        </p:nvSpPr>
        <p:spPr>
          <a:xfrm>
            <a:off x="715992" y="5307351"/>
            <a:ext cx="7737895" cy="757583"/>
          </a:xfrm>
          <a:prstGeom prst="rect">
            <a:avLst/>
          </a:prstGeom>
        </p:spPr>
        <p:txBody>
          <a:bodyPr vert="horz" lIns="0" tIns="0" rIns="0" bIns="0" rtlCol="0">
            <a:normAutofit/>
          </a:bodyPr>
          <a:lstStyle>
            <a:lvl1pPr marL="342900" indent="-342900" algn="l" defTabSz="914400" rtl="0" eaLnBrk="1" latinLnBrk="0" hangingPunct="1">
              <a:spcBef>
                <a:spcPts val="0"/>
              </a:spcBef>
              <a:buFontTx/>
              <a:buNone/>
              <a:defRPr sz="2200" kern="1200">
                <a:solidFill>
                  <a:schemeClr val="tx1"/>
                </a:solidFill>
                <a:latin typeface="Calibri" pitchFamily="34" charset="0"/>
                <a:ea typeface="+mn-ea"/>
                <a:cs typeface="+mn-cs"/>
              </a:defRPr>
            </a:lvl1pPr>
            <a:lvl2pPr marL="630000" indent="-273600" algn="l" defTabSz="914400" rtl="0" eaLnBrk="1" latinLnBrk="0" hangingPunct="1">
              <a:spcBef>
                <a:spcPts val="0"/>
              </a:spcBef>
              <a:buFont typeface="Arial" pitchFamily="34" charset="0"/>
              <a:buChar char="•"/>
              <a:defRPr sz="1800" kern="1200">
                <a:solidFill>
                  <a:schemeClr val="tx1"/>
                </a:solidFill>
                <a:latin typeface="Calibri" pitchFamily="34" charset="0"/>
                <a:ea typeface="+mn-ea"/>
                <a:cs typeface="+mn-cs"/>
              </a:defRPr>
            </a:lvl2pPr>
            <a:lvl3pPr marL="1166400" indent="-273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7028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4pPr>
            <a:lvl5pPr marL="22392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1500" dirty="0" err="1">
                <a:latin typeface="Courier" pitchFamily="49" charset="0"/>
                <a:cs typeface="Arial" pitchFamily="34" charset="0"/>
              </a:rPr>
              <a:t>predictmeans</a:t>
            </a:r>
            <a:r>
              <a:rPr lang="en-US" sz="1500" dirty="0">
                <a:latin typeface="Courier" pitchFamily="49" charset="0"/>
                <a:cs typeface="Arial" pitchFamily="34" charset="0"/>
              </a:rPr>
              <a:t>::</a:t>
            </a:r>
            <a:r>
              <a:rPr lang="en-US" sz="1500" dirty="0" err="1">
                <a:latin typeface="Courier" pitchFamily="49" charset="0"/>
                <a:cs typeface="Arial" pitchFamily="34" charset="0"/>
              </a:rPr>
              <a:t>residplot</a:t>
            </a:r>
            <a:r>
              <a:rPr lang="en-US" sz="1500" dirty="0">
                <a:latin typeface="Courier" pitchFamily="49" charset="0"/>
                <a:cs typeface="Arial" pitchFamily="34" charset="0"/>
              </a:rPr>
              <a:t>(fit1$semer)</a:t>
            </a:r>
          </a:p>
          <a:p>
            <a:pPr fontAlgn="auto">
              <a:spcAft>
                <a:spcPts val="0"/>
              </a:spcAft>
            </a:pPr>
            <a:r>
              <a:rPr lang="en-US" sz="1500" dirty="0" err="1">
                <a:latin typeface="Courier" pitchFamily="49" charset="0"/>
                <a:cs typeface="Arial" pitchFamily="34" charset="0"/>
              </a:rPr>
              <a:t>lmerTest</a:t>
            </a:r>
            <a:r>
              <a:rPr lang="en-US" sz="1500" dirty="0">
                <a:latin typeface="Courier" pitchFamily="49" charset="0"/>
                <a:cs typeface="Arial" pitchFamily="34" charset="0"/>
              </a:rPr>
              <a:t>::nova(fit1$semer)</a:t>
            </a:r>
          </a:p>
          <a:p>
            <a:pPr fontAlgn="auto">
              <a:spcAft>
                <a:spcPts val="0"/>
              </a:spcAft>
            </a:pPr>
            <a:r>
              <a:rPr lang="en-US" sz="1500" dirty="0" err="1">
                <a:latin typeface="Courier" pitchFamily="49" charset="0"/>
                <a:cs typeface="Arial" pitchFamily="34" charset="0"/>
              </a:rPr>
              <a:t>lmerTest</a:t>
            </a:r>
            <a:r>
              <a:rPr lang="en-US" sz="1500" dirty="0">
                <a:latin typeface="Courier" pitchFamily="49" charset="0"/>
                <a:cs typeface="Arial" pitchFamily="34" charset="0"/>
              </a:rPr>
              <a:t>::</a:t>
            </a:r>
            <a:r>
              <a:rPr lang="en-US" sz="1500" dirty="0" err="1">
                <a:latin typeface="Courier" pitchFamily="49" charset="0"/>
                <a:cs typeface="Arial" pitchFamily="34" charset="0"/>
              </a:rPr>
              <a:t>ranova</a:t>
            </a:r>
            <a:r>
              <a:rPr lang="en-US" sz="1500" dirty="0">
                <a:latin typeface="Courier" pitchFamily="49" charset="0"/>
                <a:cs typeface="Arial" pitchFamily="34" charset="0"/>
              </a:rPr>
              <a:t>(fit1$semer)</a:t>
            </a: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NZ" sz="1600" dirty="0"/>
          </a:p>
        </p:txBody>
      </p:sp>
    </p:spTree>
    <p:extLst>
      <p:ext uri="{BB962C8B-B14F-4D97-AF65-F5344CB8AC3E}">
        <p14:creationId xmlns:p14="http://schemas.microsoft.com/office/powerpoint/2010/main" val="22928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5A3B266-1877-E723-01C5-253F21B0FC78}"/>
              </a:ext>
            </a:extLst>
          </p:cNvPr>
          <p:cNvSpPr>
            <a:spLocks noGrp="1"/>
          </p:cNvSpPr>
          <p:nvPr>
            <p:ph sz="quarter" idx="10"/>
          </p:nvPr>
        </p:nvSpPr>
        <p:spPr>
          <a:xfrm>
            <a:off x="703052" y="569978"/>
            <a:ext cx="7737895" cy="5108443"/>
          </a:xfrm>
        </p:spPr>
        <p:txBody>
          <a:bodyPr>
            <a:normAutofit/>
          </a:bodyPr>
          <a:lstStyle/>
          <a:p>
            <a:r>
              <a:rPr lang="en-NZ" sz="1500" dirty="0">
                <a:latin typeface="Courier" pitchFamily="49" charset="0"/>
                <a:cs typeface="Arial" pitchFamily="34" charset="0"/>
              </a:rPr>
              <a:t>sp_out1 &lt;- </a:t>
            </a:r>
            <a:r>
              <a:rPr lang="en-NZ" sz="1500" b="1" dirty="0" err="1">
                <a:latin typeface="Courier" pitchFamily="49" charset="0"/>
                <a:cs typeface="Arial" pitchFamily="34" charset="0"/>
              </a:rPr>
              <a:t>semipred</a:t>
            </a:r>
            <a:r>
              <a:rPr lang="en-NZ" sz="1500" dirty="0">
                <a:latin typeface="Courier" pitchFamily="49" charset="0"/>
                <a:cs typeface="Arial" pitchFamily="34" charset="0"/>
              </a:rPr>
              <a:t>(fit1, </a:t>
            </a:r>
            <a:r>
              <a:rPr lang="en-NZ" sz="1500" b="1" dirty="0">
                <a:solidFill>
                  <a:schemeClr val="accent3"/>
                </a:solidFill>
                <a:latin typeface="Courier" pitchFamily="49" charset="0"/>
                <a:cs typeface="Arial" pitchFamily="34" charset="0"/>
              </a:rPr>
              <a:t>covariate</a:t>
            </a:r>
            <a:r>
              <a:rPr lang="en-NZ" sz="1500" dirty="0">
                <a:solidFill>
                  <a:schemeClr val="accent3"/>
                </a:solidFill>
                <a:latin typeface="Courier" pitchFamily="49" charset="0"/>
                <a:cs typeface="Arial" pitchFamily="34" charset="0"/>
              </a:rPr>
              <a:t> = "</a:t>
            </a:r>
            <a:r>
              <a:rPr lang="en-NZ" sz="1500" dirty="0" err="1">
                <a:solidFill>
                  <a:schemeClr val="accent3"/>
                </a:solidFill>
                <a:latin typeface="Courier" pitchFamily="49" charset="0"/>
                <a:cs typeface="Arial" pitchFamily="34" charset="0"/>
              </a:rPr>
              <a:t>construction.date</a:t>
            </a:r>
            <a:r>
              <a:rPr lang="en-NZ" sz="1500" dirty="0">
                <a:solidFill>
                  <a:schemeClr val="accent3"/>
                </a:solidFill>
                <a:latin typeface="Courier" pitchFamily="49" charset="0"/>
                <a:cs typeface="Arial" pitchFamily="34" charset="0"/>
              </a:rPr>
              <a:t>")</a:t>
            </a:r>
            <a:endParaRPr lang="en-US" sz="1600" dirty="0">
              <a:solidFill>
                <a:schemeClr val="accent3"/>
              </a:solidFill>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10" name="Picture 9">
            <a:extLst>
              <a:ext uri="{FF2B5EF4-FFF2-40B4-BE49-F238E27FC236}">
                <a16:creationId xmlns:a16="http://schemas.microsoft.com/office/drawing/2014/main" id="{FC118C2A-AC8B-1FEE-F675-B2C3FFEB7C45}"/>
              </a:ext>
            </a:extLst>
          </p:cNvPr>
          <p:cNvPicPr>
            <a:picLocks noChangeAspect="1"/>
          </p:cNvPicPr>
          <p:nvPr/>
        </p:nvPicPr>
        <p:blipFill>
          <a:blip r:embed="rId2"/>
          <a:stretch>
            <a:fillRect/>
          </a:stretch>
        </p:blipFill>
        <p:spPr>
          <a:xfrm>
            <a:off x="703052" y="1379067"/>
            <a:ext cx="8104200" cy="4593716"/>
          </a:xfrm>
          <a:prstGeom prst="rect">
            <a:avLst/>
          </a:prstGeom>
        </p:spPr>
      </p:pic>
    </p:spTree>
    <p:extLst>
      <p:ext uri="{BB962C8B-B14F-4D97-AF65-F5344CB8AC3E}">
        <p14:creationId xmlns:p14="http://schemas.microsoft.com/office/powerpoint/2010/main" val="35946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49C161B-B185-9C60-B873-657EE00B9CB1}"/>
              </a:ext>
            </a:extLst>
          </p:cNvPr>
          <p:cNvSpPr>
            <a:spLocks noGrp="1"/>
          </p:cNvSpPr>
          <p:nvPr>
            <p:ph sz="quarter" idx="10"/>
          </p:nvPr>
        </p:nvSpPr>
        <p:spPr>
          <a:xfrm>
            <a:off x="703052" y="714357"/>
            <a:ext cx="7737895" cy="1453109"/>
          </a:xfrm>
        </p:spPr>
        <p:txBody>
          <a:bodyPr>
            <a:normAutofit/>
          </a:bodyPr>
          <a:lstStyle/>
          <a:p>
            <a:r>
              <a:rPr lang="en-US" sz="1500" dirty="0">
                <a:latin typeface="Courier" pitchFamily="49" charset="0"/>
                <a:cs typeface="Arial" pitchFamily="34" charset="0"/>
              </a:rPr>
              <a:t>fit2 &lt;- </a:t>
            </a:r>
            <a:r>
              <a:rPr lang="en-US" sz="1500" b="1" dirty="0" err="1">
                <a:latin typeface="Courier" pitchFamily="49" charset="0"/>
                <a:cs typeface="Arial" pitchFamily="34" charset="0"/>
              </a:rPr>
              <a:t>semireg</a:t>
            </a:r>
            <a:r>
              <a:rPr lang="en-US" sz="1500" dirty="0">
                <a:latin typeface="Courier" pitchFamily="49" charset="0"/>
                <a:cs typeface="Arial" pitchFamily="34" charset="0"/>
              </a:rPr>
              <a:t>(</a:t>
            </a:r>
            <a:r>
              <a:rPr lang="en-US" sz="1500" dirty="0" err="1">
                <a:latin typeface="Courier" pitchFamily="49" charset="0"/>
                <a:cs typeface="Arial" pitchFamily="34" charset="0"/>
              </a:rPr>
              <a:t>apartment.price</a:t>
            </a:r>
            <a:r>
              <a:rPr lang="en-US" sz="1500" dirty="0">
                <a:latin typeface="Courier" pitchFamily="49" charset="0"/>
                <a:cs typeface="Arial" pitchFamily="34" charset="0"/>
              </a:rPr>
              <a:t> ~ </a:t>
            </a:r>
            <a:r>
              <a:rPr lang="en-US" sz="1500" dirty="0" err="1">
                <a:latin typeface="Courier" pitchFamily="49" charset="0"/>
                <a:cs typeface="Arial" pitchFamily="34" charset="0"/>
              </a:rPr>
              <a:t>construction.date</a:t>
            </a:r>
            <a:r>
              <a:rPr lang="en-US" sz="1500" dirty="0">
                <a:latin typeface="Courier" pitchFamily="49" charset="0"/>
                <a:cs typeface="Arial" pitchFamily="34" charset="0"/>
              </a:rPr>
              <a:t>*</a:t>
            </a:r>
            <a:r>
              <a:rPr lang="en-US" sz="1500" b="1" dirty="0">
                <a:solidFill>
                  <a:schemeClr val="accent3"/>
                </a:solidFill>
                <a:latin typeface="Courier" pitchFamily="49" charset="0"/>
                <a:cs typeface="Arial" pitchFamily="34" charset="0"/>
              </a:rPr>
              <a:t>district</a:t>
            </a:r>
            <a:r>
              <a:rPr lang="en-US" sz="1500" dirty="0">
                <a:latin typeface="Courier" pitchFamily="49" charset="0"/>
                <a:cs typeface="Arial" pitchFamily="34" charset="0"/>
              </a:rPr>
              <a:t>,                  </a:t>
            </a:r>
          </a:p>
          <a:p>
            <a:r>
              <a:rPr lang="en-US" sz="1500" dirty="0">
                <a:latin typeface="Courier" pitchFamily="49" charset="0"/>
                <a:cs typeface="Arial" pitchFamily="34" charset="0"/>
              </a:rPr>
              <a:t>                </a:t>
            </a:r>
            <a:r>
              <a:rPr lang="en-US" sz="1500" dirty="0" err="1">
                <a:latin typeface="Courier" pitchFamily="49" charset="0"/>
                <a:cs typeface="Arial" pitchFamily="34" charset="0"/>
              </a:rPr>
              <a:t>smoothZ</a:t>
            </a:r>
            <a:r>
              <a:rPr lang="en-US" sz="1500" dirty="0">
                <a:latin typeface="Courier" pitchFamily="49" charset="0"/>
                <a:cs typeface="Arial" pitchFamily="34" charset="0"/>
              </a:rPr>
              <a:t>=list(grp=</a:t>
            </a:r>
            <a:r>
              <a:rPr lang="en-US" sz="1500" b="1" dirty="0" err="1">
                <a:latin typeface="Courier" pitchFamily="49" charset="0"/>
                <a:cs typeface="Arial" pitchFamily="34" charset="0"/>
              </a:rPr>
              <a:t>smZ</a:t>
            </a:r>
            <a:r>
              <a:rPr lang="en-US" sz="1500" dirty="0">
                <a:latin typeface="Courier" pitchFamily="49" charset="0"/>
                <a:cs typeface="Arial" pitchFamily="34" charset="0"/>
              </a:rPr>
              <a:t>(</a:t>
            </a:r>
            <a:r>
              <a:rPr lang="en-US" sz="1500" dirty="0" err="1">
                <a:latin typeface="Courier" pitchFamily="49" charset="0"/>
                <a:cs typeface="Arial" pitchFamily="34" charset="0"/>
              </a:rPr>
              <a:t>construction.date</a:t>
            </a:r>
            <a:r>
              <a:rPr lang="en-US" sz="1500" dirty="0">
                <a:latin typeface="Courier" pitchFamily="49" charset="0"/>
                <a:cs typeface="Arial" pitchFamily="34" charset="0"/>
              </a:rPr>
              <a:t>, k=15,</a:t>
            </a:r>
          </a:p>
          <a:p>
            <a:r>
              <a:rPr lang="en-US" sz="1500" dirty="0">
                <a:latin typeface="Courier" pitchFamily="49" charset="0"/>
                <a:cs typeface="Arial" pitchFamily="34" charset="0"/>
              </a:rPr>
              <a:t>                                       </a:t>
            </a:r>
            <a:r>
              <a:rPr lang="en-US" sz="1500" b="1" dirty="0">
                <a:solidFill>
                  <a:schemeClr val="accent3"/>
                </a:solidFill>
                <a:latin typeface="Courier" pitchFamily="49" charset="0"/>
                <a:cs typeface="Arial" pitchFamily="34" charset="0"/>
              </a:rPr>
              <a:t>by = district, group=TRUE</a:t>
            </a:r>
            <a:r>
              <a:rPr lang="en-US" sz="1500" dirty="0">
                <a:latin typeface="Courier" pitchFamily="49" charset="0"/>
                <a:cs typeface="Arial" pitchFamily="34" charset="0"/>
              </a:rPr>
              <a:t>)),</a:t>
            </a:r>
          </a:p>
          <a:p>
            <a:r>
              <a:rPr lang="en-US" sz="1500" dirty="0">
                <a:latin typeface="Courier" pitchFamily="49" charset="0"/>
                <a:cs typeface="Arial" pitchFamily="34" charset="0"/>
              </a:rPr>
              <a:t>                data=</a:t>
            </a:r>
            <a:r>
              <a:rPr lang="en-US" sz="1500" dirty="0" err="1">
                <a:latin typeface="Courier" pitchFamily="49" charset="0"/>
                <a:cs typeface="Arial" pitchFamily="34" charset="0"/>
              </a:rPr>
              <a:t>WarsawApts</a:t>
            </a:r>
            <a:r>
              <a:rPr lang="en-US" sz="1500" dirty="0">
                <a:latin typeface="Courier" pitchFamily="49" charset="0"/>
                <a:cs typeface="Arial" pitchFamily="34" charset="0"/>
              </a:rPr>
              <a:t>)</a:t>
            </a:r>
          </a:p>
          <a:p>
            <a:r>
              <a:rPr lang="en-US" sz="1500" dirty="0">
                <a:latin typeface="Courier" pitchFamily="49" charset="0"/>
                <a:cs typeface="Arial" pitchFamily="34" charset="0"/>
              </a:rPr>
              <a:t>sp_out2_1 &lt;- </a:t>
            </a:r>
            <a:r>
              <a:rPr lang="en-US" sz="1500" b="1" dirty="0" err="1">
                <a:latin typeface="Courier" pitchFamily="49" charset="0"/>
                <a:cs typeface="Arial" pitchFamily="34" charset="0"/>
              </a:rPr>
              <a:t>semipred</a:t>
            </a:r>
            <a:r>
              <a:rPr lang="en-US" sz="1500" dirty="0">
                <a:latin typeface="Courier" pitchFamily="49" charset="0"/>
                <a:cs typeface="Arial" pitchFamily="34" charset="0"/>
              </a:rPr>
              <a:t>(fit2, </a:t>
            </a:r>
            <a:r>
              <a:rPr lang="en-US" sz="1500" b="1" dirty="0" err="1">
                <a:solidFill>
                  <a:srgbClr val="FF0000"/>
                </a:solidFill>
                <a:latin typeface="Courier" pitchFamily="49" charset="0"/>
                <a:cs typeface="Arial" pitchFamily="34" charset="0"/>
              </a:rPr>
              <a:t>modelterm</a:t>
            </a:r>
            <a:r>
              <a:rPr lang="en-US" sz="1500" dirty="0">
                <a:solidFill>
                  <a:srgbClr val="FF0000"/>
                </a:solidFill>
                <a:latin typeface="Courier" pitchFamily="49" charset="0"/>
                <a:cs typeface="Arial" pitchFamily="34" charset="0"/>
              </a:rPr>
              <a:t>="</a:t>
            </a:r>
            <a:r>
              <a:rPr lang="en-US" sz="1500" b="1" dirty="0">
                <a:solidFill>
                  <a:srgbClr val="FF0000"/>
                </a:solidFill>
                <a:latin typeface="Courier" pitchFamily="49" charset="0"/>
                <a:cs typeface="Arial" pitchFamily="34" charset="0"/>
              </a:rPr>
              <a:t>district</a:t>
            </a:r>
            <a:r>
              <a:rPr lang="en-US" sz="1500" dirty="0">
                <a:solidFill>
                  <a:srgbClr val="FF0000"/>
                </a:solidFill>
                <a:latin typeface="Courier" pitchFamily="49" charset="0"/>
                <a:cs typeface="Arial" pitchFamily="34" charset="0"/>
              </a:rPr>
              <a:t>", </a:t>
            </a:r>
          </a:p>
          <a:p>
            <a:r>
              <a:rPr lang="en-US" sz="1500" dirty="0">
                <a:solidFill>
                  <a:schemeClr val="accent3"/>
                </a:solidFill>
                <a:latin typeface="Courier" pitchFamily="49" charset="0"/>
                <a:cs typeface="Arial" pitchFamily="34" charset="0"/>
              </a:rPr>
              <a:t>                      </a:t>
            </a:r>
            <a:r>
              <a:rPr lang="en-NZ" sz="1500" dirty="0">
                <a:solidFill>
                  <a:schemeClr val="accent3"/>
                </a:solidFill>
                <a:latin typeface="Courier" pitchFamily="49" charset="0"/>
                <a:cs typeface="Arial" pitchFamily="34" charset="0"/>
              </a:rPr>
              <a:t>covariate</a:t>
            </a:r>
            <a:r>
              <a:rPr lang="en-NZ" sz="1500" b="1" dirty="0">
                <a:solidFill>
                  <a:schemeClr val="accent3"/>
                </a:solidFill>
                <a:latin typeface="Courier" pitchFamily="49" charset="0"/>
                <a:cs typeface="Arial" pitchFamily="34" charset="0"/>
              </a:rPr>
              <a:t>=</a:t>
            </a:r>
            <a:r>
              <a:rPr lang="en-US" sz="1500" dirty="0">
                <a:solidFill>
                  <a:srgbClr val="FF0000"/>
                </a:solidFill>
                <a:latin typeface="Courier" pitchFamily="49" charset="0"/>
                <a:cs typeface="Arial" pitchFamily="34" charset="0"/>
              </a:rPr>
              <a:t>"</a:t>
            </a:r>
            <a:r>
              <a:rPr lang="en-US" sz="1500" dirty="0" err="1">
                <a:solidFill>
                  <a:srgbClr val="FF0000"/>
                </a:solidFill>
                <a:latin typeface="Courier" pitchFamily="49" charset="0"/>
                <a:cs typeface="Arial" pitchFamily="34" charset="0"/>
              </a:rPr>
              <a:t>construction.date</a:t>
            </a:r>
            <a:r>
              <a:rPr lang="en-US" sz="1500" dirty="0">
                <a:solidFill>
                  <a:srgbClr val="FF0000"/>
                </a:solidFill>
                <a:latin typeface="Courier" pitchFamily="49" charset="0"/>
                <a:cs typeface="Arial" pitchFamily="34" charset="0"/>
              </a:rPr>
              <a:t>")</a:t>
            </a:r>
            <a:endParaRPr lang="en-US" sz="1600" dirty="0">
              <a:solidFill>
                <a:srgbClr val="FF0000"/>
              </a:solidFill>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11" name="Picture 10">
            <a:extLst>
              <a:ext uri="{FF2B5EF4-FFF2-40B4-BE49-F238E27FC236}">
                <a16:creationId xmlns:a16="http://schemas.microsoft.com/office/drawing/2014/main" id="{E1080772-0975-93F2-83A7-BA596BEBCE95}"/>
              </a:ext>
            </a:extLst>
          </p:cNvPr>
          <p:cNvPicPr>
            <a:picLocks noChangeAspect="1"/>
          </p:cNvPicPr>
          <p:nvPr/>
        </p:nvPicPr>
        <p:blipFill>
          <a:blip r:embed="rId2"/>
          <a:stretch>
            <a:fillRect/>
          </a:stretch>
        </p:blipFill>
        <p:spPr>
          <a:xfrm>
            <a:off x="1449640" y="2379580"/>
            <a:ext cx="7620140" cy="4319336"/>
          </a:xfrm>
          <a:prstGeom prst="rect">
            <a:avLst/>
          </a:prstGeom>
        </p:spPr>
      </p:pic>
    </p:spTree>
    <p:extLst>
      <p:ext uri="{BB962C8B-B14F-4D97-AF65-F5344CB8AC3E}">
        <p14:creationId xmlns:p14="http://schemas.microsoft.com/office/powerpoint/2010/main" val="356507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02E6585-F052-691C-BD14-618097B75907}"/>
              </a:ext>
            </a:extLst>
          </p:cNvPr>
          <p:cNvSpPr txBox="1">
            <a:spLocks/>
          </p:cNvSpPr>
          <p:nvPr/>
        </p:nvSpPr>
        <p:spPr>
          <a:xfrm>
            <a:off x="703052" y="673736"/>
            <a:ext cx="7737895" cy="561672"/>
          </a:xfrm>
          <a:prstGeom prst="rect">
            <a:avLst/>
          </a:prstGeom>
        </p:spPr>
        <p:txBody>
          <a:bodyPr vert="horz" lIns="0" tIns="0" rIns="0" bIns="0" rtlCol="0">
            <a:normAutofit/>
          </a:bodyPr>
          <a:lstStyle>
            <a:lvl1pPr marL="342900" indent="-342900" algn="l" defTabSz="914400" rtl="0" eaLnBrk="1" latinLnBrk="0" hangingPunct="1">
              <a:spcBef>
                <a:spcPts val="0"/>
              </a:spcBef>
              <a:buFontTx/>
              <a:buNone/>
              <a:defRPr sz="2200" kern="1200">
                <a:solidFill>
                  <a:schemeClr val="tx1"/>
                </a:solidFill>
                <a:latin typeface="Calibri" pitchFamily="34" charset="0"/>
                <a:ea typeface="+mn-ea"/>
                <a:cs typeface="+mn-cs"/>
              </a:defRPr>
            </a:lvl1pPr>
            <a:lvl2pPr marL="630000" indent="-273600" algn="l" defTabSz="914400" rtl="0" eaLnBrk="1" latinLnBrk="0" hangingPunct="1">
              <a:spcBef>
                <a:spcPts val="0"/>
              </a:spcBef>
              <a:buFont typeface="Arial" pitchFamily="34" charset="0"/>
              <a:buChar char="•"/>
              <a:defRPr sz="1800" kern="1200">
                <a:solidFill>
                  <a:schemeClr val="tx1"/>
                </a:solidFill>
                <a:latin typeface="Calibri" pitchFamily="34" charset="0"/>
                <a:ea typeface="+mn-ea"/>
                <a:cs typeface="+mn-cs"/>
              </a:defRPr>
            </a:lvl2pPr>
            <a:lvl3pPr marL="1166400" indent="-273600" algn="l" defTabSz="914400" rtl="0" eaLnBrk="1" latinLnBrk="0" hangingPunct="1">
              <a:spcBef>
                <a:spcPts val="0"/>
              </a:spcBef>
              <a:buFont typeface="Calibri" pitchFamily="34" charset="0"/>
              <a:buChar char="–"/>
              <a:defRPr sz="1800" kern="1200">
                <a:solidFill>
                  <a:schemeClr val="tx1"/>
                </a:solidFill>
                <a:latin typeface="+mn-lt"/>
                <a:ea typeface="+mn-ea"/>
                <a:cs typeface="+mn-cs"/>
              </a:defRPr>
            </a:lvl3pPr>
            <a:lvl4pPr marL="17028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4pPr>
            <a:lvl5pPr marL="2239200" indent="-262800" algn="l" defTabSz="914400" rtl="0" eaLnBrk="1" latinLnBrk="0" hangingPunct="1">
              <a:spcBef>
                <a:spcPts val="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NZ" sz="1500" dirty="0">
                <a:latin typeface="Courier" pitchFamily="49" charset="0"/>
                <a:cs typeface="Arial" pitchFamily="34" charset="0"/>
              </a:rPr>
              <a:t>sp_out2_2 &lt;- </a:t>
            </a:r>
            <a:r>
              <a:rPr lang="en-NZ" sz="1500" b="1" dirty="0" err="1">
                <a:latin typeface="Courier" pitchFamily="49" charset="0"/>
                <a:cs typeface="Arial" pitchFamily="34" charset="0"/>
              </a:rPr>
              <a:t>semipred</a:t>
            </a:r>
            <a:r>
              <a:rPr lang="en-NZ" sz="1500" dirty="0">
                <a:latin typeface="Courier" pitchFamily="49" charset="0"/>
                <a:cs typeface="Arial" pitchFamily="34" charset="0"/>
              </a:rPr>
              <a:t>(fit2, </a:t>
            </a:r>
            <a:r>
              <a:rPr lang="en-NZ" sz="1500" dirty="0">
                <a:solidFill>
                  <a:srgbClr val="FF0000"/>
                </a:solidFill>
                <a:latin typeface="Courier" pitchFamily="49" charset="0"/>
                <a:cs typeface="Arial" pitchFamily="34" charset="0"/>
              </a:rPr>
              <a:t>"</a:t>
            </a:r>
            <a:r>
              <a:rPr lang="en-NZ" sz="1500" b="1" dirty="0">
                <a:solidFill>
                  <a:srgbClr val="FF0000"/>
                </a:solidFill>
                <a:latin typeface="Courier" pitchFamily="49" charset="0"/>
                <a:cs typeface="Arial" pitchFamily="34" charset="0"/>
              </a:rPr>
              <a:t>district</a:t>
            </a:r>
            <a:r>
              <a:rPr lang="en-NZ" sz="1500" dirty="0">
                <a:solidFill>
                  <a:srgbClr val="FF0000"/>
                </a:solidFill>
                <a:latin typeface="Courier" pitchFamily="49" charset="0"/>
                <a:cs typeface="Arial" pitchFamily="34" charset="0"/>
              </a:rPr>
              <a:t>", </a:t>
            </a:r>
            <a:r>
              <a:rPr lang="en-NZ" sz="1500" dirty="0">
                <a:latin typeface="Courier" pitchFamily="49" charset="0"/>
                <a:cs typeface="Arial" pitchFamily="34" charset="0"/>
              </a:rPr>
              <a:t>"</a:t>
            </a:r>
            <a:r>
              <a:rPr lang="en-NZ" sz="1500" dirty="0" err="1">
                <a:latin typeface="Courier" pitchFamily="49" charset="0"/>
                <a:cs typeface="Arial" pitchFamily="34" charset="0"/>
              </a:rPr>
              <a:t>construction.date</a:t>
            </a:r>
            <a:r>
              <a:rPr lang="en-NZ" sz="1500" dirty="0">
                <a:latin typeface="Courier" pitchFamily="49" charset="0"/>
                <a:cs typeface="Arial" pitchFamily="34" charset="0"/>
              </a:rPr>
              <a:t>", </a:t>
            </a:r>
            <a:r>
              <a:rPr lang="en-NZ" sz="1500" b="1" dirty="0" err="1">
                <a:solidFill>
                  <a:schemeClr val="accent3"/>
                </a:solidFill>
                <a:latin typeface="Courier" pitchFamily="49" charset="0"/>
                <a:cs typeface="Arial" pitchFamily="34" charset="0"/>
              </a:rPr>
              <a:t>contr</a:t>
            </a:r>
            <a:r>
              <a:rPr lang="en-NZ" sz="1500" dirty="0">
                <a:solidFill>
                  <a:schemeClr val="accent3"/>
                </a:solidFill>
                <a:latin typeface="Courier" pitchFamily="49" charset="0"/>
                <a:cs typeface="Arial" pitchFamily="34" charset="0"/>
              </a:rPr>
              <a:t>=c(1,2)</a:t>
            </a:r>
            <a:r>
              <a:rPr lang="en-NZ" sz="1500" dirty="0">
                <a:latin typeface="Courier" pitchFamily="49" charset="0"/>
                <a:cs typeface="Arial" pitchFamily="34" charset="0"/>
              </a:rPr>
              <a:t>)</a:t>
            </a: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US" sz="1600" dirty="0">
              <a:latin typeface="Courier" pitchFamily="49" charset="0"/>
              <a:cs typeface="Arial" pitchFamily="34" charset="0"/>
            </a:endParaRPr>
          </a:p>
          <a:p>
            <a:pPr fontAlgn="auto">
              <a:spcAft>
                <a:spcPts val="0"/>
              </a:spcAft>
            </a:pPr>
            <a:endParaRPr lang="en-NZ" sz="1600" dirty="0"/>
          </a:p>
        </p:txBody>
      </p:sp>
      <p:pic>
        <p:nvPicPr>
          <p:cNvPr id="16" name="Picture 15">
            <a:extLst>
              <a:ext uri="{FF2B5EF4-FFF2-40B4-BE49-F238E27FC236}">
                <a16:creationId xmlns:a16="http://schemas.microsoft.com/office/drawing/2014/main" id="{1C472289-297D-EB0B-CC34-F3D8D379FEFA}"/>
              </a:ext>
            </a:extLst>
          </p:cNvPr>
          <p:cNvPicPr>
            <a:picLocks noChangeAspect="1"/>
          </p:cNvPicPr>
          <p:nvPr/>
        </p:nvPicPr>
        <p:blipFill>
          <a:blip r:embed="rId2"/>
          <a:stretch>
            <a:fillRect/>
          </a:stretch>
        </p:blipFill>
        <p:spPr>
          <a:xfrm>
            <a:off x="2421377" y="1235408"/>
            <a:ext cx="5637989" cy="5637989"/>
          </a:xfrm>
          <a:prstGeom prst="rect">
            <a:avLst/>
          </a:prstGeom>
        </p:spPr>
      </p:pic>
    </p:spTree>
    <p:extLst>
      <p:ext uri="{BB962C8B-B14F-4D97-AF65-F5344CB8AC3E}">
        <p14:creationId xmlns:p14="http://schemas.microsoft.com/office/powerpoint/2010/main" val="34338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42CE-B533-1F9A-EAD0-EA65BEF151FA}"/>
              </a:ext>
            </a:extLst>
          </p:cNvPr>
          <p:cNvSpPr>
            <a:spLocks noGrp="1"/>
          </p:cNvSpPr>
          <p:nvPr>
            <p:ph type="title"/>
          </p:nvPr>
        </p:nvSpPr>
        <p:spPr/>
        <p:txBody>
          <a:bodyPr/>
          <a:lstStyle/>
          <a:p>
            <a:r>
              <a:rPr lang="en-NZ" dirty="0"/>
              <a:t>Example</a:t>
            </a:r>
          </a:p>
        </p:txBody>
      </p:sp>
      <p:sp>
        <p:nvSpPr>
          <p:cNvPr id="6" name="Content Placeholder 2">
            <a:extLst>
              <a:ext uri="{FF2B5EF4-FFF2-40B4-BE49-F238E27FC236}">
                <a16:creationId xmlns:a16="http://schemas.microsoft.com/office/drawing/2014/main" id="{24AF5E23-4E39-319F-85E1-84B24B09BAD7}"/>
              </a:ext>
            </a:extLst>
          </p:cNvPr>
          <p:cNvSpPr>
            <a:spLocks noGrp="1"/>
          </p:cNvSpPr>
          <p:nvPr>
            <p:ph sz="quarter" idx="10"/>
          </p:nvPr>
        </p:nvSpPr>
        <p:spPr>
          <a:xfrm>
            <a:off x="729574" y="1060314"/>
            <a:ext cx="7724313" cy="1439695"/>
          </a:xfrm>
        </p:spPr>
        <p:txBody>
          <a:bodyPr>
            <a:normAutofit/>
          </a:bodyPr>
          <a:lstStyle/>
          <a:p>
            <a:r>
              <a:rPr lang="en-US" sz="1500" dirty="0">
                <a:latin typeface="Courier" pitchFamily="49" charset="0"/>
                <a:cs typeface="Arial" pitchFamily="34" charset="0"/>
              </a:rPr>
              <a:t>&gt; str(copper)</a:t>
            </a:r>
          </a:p>
          <a:p>
            <a:r>
              <a:rPr lang="en-US" sz="1500" dirty="0">
                <a:latin typeface="Courier" pitchFamily="49" charset="0"/>
                <a:cs typeface="Arial" pitchFamily="34" charset="0"/>
              </a:rPr>
              <a:t>'</a:t>
            </a:r>
            <a:r>
              <a:rPr lang="en-US" sz="1500" dirty="0" err="1">
                <a:latin typeface="Courier" pitchFamily="49" charset="0"/>
                <a:cs typeface="Arial" pitchFamily="34" charset="0"/>
              </a:rPr>
              <a:t>data.frame</a:t>
            </a:r>
            <a:r>
              <a:rPr lang="en-US" sz="1500" dirty="0">
                <a:latin typeface="Courier" pitchFamily="49" charset="0"/>
                <a:cs typeface="Arial" pitchFamily="34" charset="0"/>
              </a:rPr>
              <a:t>':	439 obs. of  4 variables:</a:t>
            </a:r>
          </a:p>
          <a:p>
            <a:r>
              <a:rPr lang="en-US" sz="1500" dirty="0">
                <a:latin typeface="Courier" pitchFamily="49" charset="0"/>
                <a:cs typeface="Arial" pitchFamily="34" charset="0"/>
              </a:rPr>
              <a:t> $ </a:t>
            </a:r>
            <a:r>
              <a:rPr lang="en-US" sz="1500" dirty="0" err="1">
                <a:latin typeface="Courier" pitchFamily="49" charset="0"/>
                <a:cs typeface="Arial" pitchFamily="34" charset="0"/>
              </a:rPr>
              <a:t>xcoord</a:t>
            </a:r>
            <a:r>
              <a:rPr lang="en-US" sz="1500" dirty="0">
                <a:latin typeface="Courier" pitchFamily="49" charset="0"/>
                <a:cs typeface="Arial" pitchFamily="34" charset="0"/>
              </a:rPr>
              <a:t>: int  220 220 220 220 220 220 220 220 220 270 ...</a:t>
            </a:r>
          </a:p>
          <a:p>
            <a:r>
              <a:rPr lang="en-US" sz="1500" dirty="0">
                <a:latin typeface="Courier" pitchFamily="49" charset="0"/>
                <a:cs typeface="Arial" pitchFamily="34" charset="0"/>
              </a:rPr>
              <a:t> $ </a:t>
            </a:r>
            <a:r>
              <a:rPr lang="en-US" sz="1500" dirty="0" err="1">
                <a:latin typeface="Courier" pitchFamily="49" charset="0"/>
                <a:cs typeface="Arial" pitchFamily="34" charset="0"/>
              </a:rPr>
              <a:t>ycoord</a:t>
            </a:r>
            <a:r>
              <a:rPr lang="en-US" sz="1500" dirty="0">
                <a:latin typeface="Courier" pitchFamily="49" charset="0"/>
                <a:cs typeface="Arial" pitchFamily="34" charset="0"/>
              </a:rPr>
              <a:t>: int  625 625 625 625 625 625 625 625 625 625 ...</a:t>
            </a:r>
          </a:p>
          <a:p>
            <a:r>
              <a:rPr lang="en-US" sz="1500" dirty="0">
                <a:latin typeface="Courier" pitchFamily="49" charset="0"/>
                <a:cs typeface="Arial" pitchFamily="34" charset="0"/>
              </a:rPr>
              <a:t> $ </a:t>
            </a:r>
            <a:r>
              <a:rPr lang="en-US" sz="1500" dirty="0" err="1">
                <a:latin typeface="Courier" pitchFamily="49" charset="0"/>
                <a:cs typeface="Arial" pitchFamily="34" charset="0"/>
              </a:rPr>
              <a:t>zcoord</a:t>
            </a:r>
            <a:r>
              <a:rPr lang="en-US" sz="1500" dirty="0">
                <a:latin typeface="Courier" pitchFamily="49" charset="0"/>
                <a:cs typeface="Arial" pitchFamily="34" charset="0"/>
              </a:rPr>
              <a:t>: int  122 117 112 107 102 97 92 87 82 122 ...</a:t>
            </a:r>
          </a:p>
          <a:p>
            <a:r>
              <a:rPr lang="en-US" sz="1500" dirty="0">
                <a:latin typeface="Courier" pitchFamily="49" charset="0"/>
                <a:cs typeface="Arial" pitchFamily="34" charset="0"/>
              </a:rPr>
              <a:t> $ grade : num  1.34 0.98 1.29 1.18 1.1 0.46 1.18 0.96 1.27 0.64</a:t>
            </a:r>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US" sz="1600" dirty="0">
              <a:latin typeface="Courier" pitchFamily="49" charset="0"/>
              <a:cs typeface="Arial" pitchFamily="34" charset="0"/>
            </a:endParaRPr>
          </a:p>
          <a:p>
            <a:endParaRPr lang="en-NZ" sz="1600" dirty="0"/>
          </a:p>
        </p:txBody>
      </p:sp>
      <p:pic>
        <p:nvPicPr>
          <p:cNvPr id="8" name="Picture 7">
            <a:extLst>
              <a:ext uri="{FF2B5EF4-FFF2-40B4-BE49-F238E27FC236}">
                <a16:creationId xmlns:a16="http://schemas.microsoft.com/office/drawing/2014/main" id="{19479B3A-34EB-C8CD-2FB4-BA5CDB24BA4F}"/>
              </a:ext>
            </a:extLst>
          </p:cNvPr>
          <p:cNvPicPr>
            <a:picLocks noChangeAspect="1"/>
          </p:cNvPicPr>
          <p:nvPr/>
        </p:nvPicPr>
        <p:blipFill>
          <a:blip r:embed="rId3"/>
          <a:stretch>
            <a:fillRect/>
          </a:stretch>
        </p:blipFill>
        <p:spPr>
          <a:xfrm>
            <a:off x="2650914" y="2415788"/>
            <a:ext cx="4260845" cy="4260845"/>
          </a:xfrm>
          <a:prstGeom prst="rect">
            <a:avLst/>
          </a:prstGeom>
        </p:spPr>
      </p:pic>
    </p:spTree>
    <p:extLst>
      <p:ext uri="{BB962C8B-B14F-4D97-AF65-F5344CB8AC3E}">
        <p14:creationId xmlns:p14="http://schemas.microsoft.com/office/powerpoint/2010/main" val="4202859848"/>
      </p:ext>
    </p:extLst>
  </p:cSld>
  <p:clrMapOvr>
    <a:masterClrMapping/>
  </p:clrMapOvr>
</p:sld>
</file>

<file path=ppt/theme/theme1.xml><?xml version="1.0" encoding="utf-8"?>
<a:theme xmlns:a="http://schemas.openxmlformats.org/drawingml/2006/main" name="AgResearch_White">
  <a:themeElements>
    <a:clrScheme name="white">
      <a:dk1>
        <a:srgbClr val="000000"/>
      </a:dk1>
      <a:lt1>
        <a:srgbClr val="FFFFFF"/>
      </a:lt1>
      <a:dk2>
        <a:srgbClr val="5F5F00"/>
      </a:dk2>
      <a:lt2>
        <a:srgbClr val="66CC00"/>
      </a:lt2>
      <a:accent1>
        <a:srgbClr val="7F7F00"/>
      </a:accent1>
      <a:accent2>
        <a:srgbClr val="0042C7"/>
      </a:accent2>
      <a:accent3>
        <a:srgbClr val="FF0000"/>
      </a:accent3>
      <a:accent4>
        <a:srgbClr val="74EB00"/>
      </a:accent4>
      <a:accent5>
        <a:srgbClr val="3A5E93"/>
      </a:accent5>
      <a:accent6>
        <a:srgbClr val="5CB900"/>
      </a:accent6>
      <a:hlink>
        <a:srgbClr val="FF0C0C"/>
      </a:hlink>
      <a:folHlink>
        <a:srgbClr val="00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F9B2D15EAD044085A1E9A37738540D" ma:contentTypeVersion="3" ma:contentTypeDescription="Create a new document." ma:contentTypeScope="" ma:versionID="4687a7670a2b7209f85e32a5e7085ba0">
  <xsd:schema xmlns:xsd="http://www.w3.org/2001/XMLSchema" xmlns:p="http://schemas.microsoft.com/office/2006/metadata/properties" xmlns:ns2="97a7bb59-9db0-4aa8-8ca3-615041273386" targetNamespace="http://schemas.microsoft.com/office/2006/metadata/properties" ma:root="true" ma:fieldsID="fd5988e010eed579f76cf47eb34ec15a" ns2:_="">
    <xsd:import namespace="97a7bb59-9db0-4aa8-8ca3-615041273386"/>
    <xsd:element name="properties">
      <xsd:complexType>
        <xsd:sequence>
          <xsd:element name="documentManagement">
            <xsd:complexType>
              <xsd:all>
                <xsd:element ref="ns2:Description0" minOccurs="0"/>
                <xsd:element ref="ns2:Published" minOccurs="0"/>
                <xsd:element ref="ns2:Publication_x0020_Date" minOccurs="0"/>
              </xsd:all>
            </xsd:complexType>
          </xsd:element>
        </xsd:sequence>
      </xsd:complexType>
    </xsd:element>
  </xsd:schema>
  <xsd:schema xmlns:xsd="http://www.w3.org/2001/XMLSchema" xmlns:dms="http://schemas.microsoft.com/office/2006/documentManagement/types" targetNamespace="97a7bb59-9db0-4aa8-8ca3-615041273386" elementFormDefault="qualified">
    <xsd:import namespace="http://schemas.microsoft.com/office/2006/documentManagement/types"/>
    <xsd:element name="Description0" ma:index="8" nillable="true" ma:displayName="Description" ma:internalName="Description0">
      <xsd:simpleType>
        <xsd:restriction base="dms:Note"/>
      </xsd:simpleType>
    </xsd:element>
    <xsd:element name="Published" ma:index="9" nillable="true" ma:displayName="Published" ma:internalName="Published">
      <xsd:simpleType>
        <xsd:restriction base="dms:Boolean"/>
      </xsd:simpleType>
    </xsd:element>
    <xsd:element name="Publication_x0020_Date" ma:index="10" nillable="true" ma:displayName="Publication Date" ma:format="DateOnly" ma:internalName="Publication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ed xmlns="97a7bb59-9db0-4aa8-8ca3-615041273386" xsi:nil="true"/>
    <Description0 xmlns="97a7bb59-9db0-4aa8-8ca3-615041273386" xsi:nil="true"/>
    <Publication_x0020_Date xmlns="97a7bb59-9db0-4aa8-8ca3-615041273386" xsi:nil="true"/>
  </documentManagement>
</p:properties>
</file>

<file path=customXml/itemProps1.xml><?xml version="1.0" encoding="utf-8"?>
<ds:datastoreItem xmlns:ds="http://schemas.openxmlformats.org/officeDocument/2006/customXml" ds:itemID="{A188DD03-B853-49DD-B3B9-9C45B624B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a7bb59-9db0-4aa8-8ca3-61504127338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B43B2FA-C0AA-4D83-B4C5-3339C37B95E9}">
  <ds:schemaRefs>
    <ds:schemaRef ds:uri="http://schemas.microsoft.com/sharepoint/v3/contenttype/forms"/>
  </ds:schemaRefs>
</ds:datastoreItem>
</file>

<file path=customXml/itemProps3.xml><?xml version="1.0" encoding="utf-8"?>
<ds:datastoreItem xmlns:ds="http://schemas.openxmlformats.org/officeDocument/2006/customXml" ds:itemID="{A93D49D7-ED17-49CB-B835-09DC63611C9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97a7bb59-9db0-4aa8-8ca3-61504127338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AgResearch_White</Template>
  <TotalTime>4643</TotalTime>
  <Words>1130</Words>
  <Application>Microsoft Office PowerPoint</Application>
  <PresentationFormat>On-screen Show (4:3)</PresentationFormat>
  <Paragraphs>148</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Courier</vt:lpstr>
      <vt:lpstr>Arial</vt:lpstr>
      <vt:lpstr>Calibri</vt:lpstr>
      <vt:lpstr>Wingdings</vt:lpstr>
      <vt:lpstr>AgResearch_White</vt:lpstr>
      <vt:lpstr>Semiparametric regression in predictmeans</vt:lpstr>
      <vt:lpstr>Motivation</vt:lpstr>
      <vt:lpstr>PowerPoint Presentation</vt:lpstr>
      <vt:lpstr>Example</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Summary</vt:lpstr>
      <vt:lpstr>Reference</vt:lpstr>
      <vt:lpstr>PowerPoint Presentation</vt:lpstr>
    </vt:vector>
  </TitlesOfParts>
  <Company>AgResearch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Fructan analysis</dc:title>
  <dc:creator>Mingshu Cao</dc:creator>
  <cp:lastModifiedBy>Dongwen Luo</cp:lastModifiedBy>
  <cp:revision>260</cp:revision>
  <cp:lastPrinted>2010-01-19T20:05:21Z</cp:lastPrinted>
  <dcterms:created xsi:type="dcterms:W3CDTF">2010-07-29T22:13:01Z</dcterms:created>
  <dcterms:modified xsi:type="dcterms:W3CDTF">2022-11-28T21:39:17Z</dcterms:modified>
</cp:coreProperties>
</file>