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326" r:id="rId3"/>
    <p:sldId id="327" r:id="rId4"/>
    <p:sldId id="396" r:id="rId5"/>
    <p:sldId id="370" r:id="rId6"/>
    <p:sldId id="382" r:id="rId7"/>
    <p:sldId id="383" r:id="rId8"/>
    <p:sldId id="360" r:id="rId9"/>
    <p:sldId id="362" r:id="rId10"/>
    <p:sldId id="379" r:id="rId11"/>
    <p:sldId id="397" r:id="rId12"/>
    <p:sldId id="380" r:id="rId13"/>
    <p:sldId id="385" r:id="rId14"/>
    <p:sldId id="394" r:id="rId15"/>
    <p:sldId id="381" r:id="rId16"/>
    <p:sldId id="386" r:id="rId17"/>
    <p:sldId id="387" r:id="rId18"/>
    <p:sldId id="389" r:id="rId19"/>
    <p:sldId id="388" r:id="rId20"/>
    <p:sldId id="337" r:id="rId21"/>
    <p:sldId id="266" r:id="rId22"/>
    <p:sldId id="395" r:id="rId23"/>
    <p:sldId id="366" r:id="rId24"/>
    <p:sldId id="390" r:id="rId25"/>
    <p:sldId id="391" r:id="rId26"/>
    <p:sldId id="392" r:id="rId27"/>
    <p:sldId id="375" r:id="rId28"/>
    <p:sldId id="349" r:id="rId29"/>
    <p:sldId id="376" r:id="rId30"/>
    <p:sldId id="351" r:id="rId31"/>
    <p:sldId id="325" r:id="rId32"/>
    <p:sldId id="271" r:id="rId33"/>
    <p:sldId id="333" r:id="rId34"/>
    <p:sldId id="272" r:id="rId35"/>
    <p:sldId id="324" r:id="rId36"/>
    <p:sldId id="274" r:id="rId37"/>
    <p:sldId id="341" r:id="rId38"/>
    <p:sldId id="377" r:id="rId39"/>
    <p:sldId id="314" r:id="rId40"/>
    <p:sldId id="378" r:id="rId41"/>
    <p:sldId id="31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E00"/>
    <a:srgbClr val="CC79A7"/>
    <a:srgbClr val="548FD6"/>
    <a:srgbClr val="E69F00"/>
    <a:srgbClr val="F0E442"/>
    <a:srgbClr val="0000FF"/>
    <a:srgbClr val="56B4E9"/>
    <a:srgbClr val="093679"/>
    <a:srgbClr val="2A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31" y="3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609D-4507-4E01-8C72-8D91A220E6F6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945C0-B992-4454-9D71-9F4B69E26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57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afternoon everyone, today I am going to be talking about the progress my collaborators and I have made on the development of statistical models that incorporate environmental covariates to better explain the genotype x environment x management practice interaction effect in sorghum agronomy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69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we are going to define environment as the combination of sowing time and trial, giving us a total of 17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97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04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models use LMM framework &amp; implemented using ASReml-R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18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Verbyla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20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9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Combining the phenology and weather station data, a total of 19 distinct environmental covariates were derived for each environment where phenology consists of recorded measurements of emergence, flowering and harvest day for each genotype within an environment. </a:t>
            </a:r>
          </a:p>
          <a:p>
            <a:endParaRPr lang="en-AU" dirty="0"/>
          </a:p>
          <a:p>
            <a:r>
              <a:rPr lang="en-AU" dirty="0"/>
              <a:t>Thus most environmental covariates have a unique value for each genotype by environment combination as shown in this last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90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Verbyla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69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process of </a:t>
            </a:r>
            <a:r>
              <a:rPr lang="en-AU" dirty="0" err="1"/>
              <a:t>indeitifying</a:t>
            </a:r>
            <a:r>
              <a:rPr lang="en-AU" dirty="0"/>
              <a:t> the most important EC contributing to the </a:t>
            </a:r>
            <a:r>
              <a:rPr lang="en-AU" dirty="0" err="1"/>
              <a:t>GxExM</a:t>
            </a:r>
            <a:r>
              <a:rPr lang="en-AU" dirty="0"/>
              <a:t> interaction is </a:t>
            </a:r>
            <a:r>
              <a:rPr lang="en-AU" dirty="0" err="1"/>
              <a:t>summasrised</a:t>
            </a:r>
            <a:r>
              <a:rPr lang="en-AU" dirty="0"/>
              <a:t> by this flow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130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2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03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FALMM is the most common tool used to obtain accurate predictions for the </a:t>
            </a:r>
            <a:r>
              <a:rPr lang="en-AU" dirty="0" err="1"/>
              <a:t>GxE</a:t>
            </a:r>
            <a:r>
              <a:rPr lang="en-AU" dirty="0"/>
              <a:t> interaction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43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924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96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648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107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59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74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100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29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Does not provide biological understanding nor predictions in untested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49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73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23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05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we are going to define environment as the combination of sowing time and trial, giving us a total of 17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we are going to define environment as the combination of sowing time and trial, giving us a total of 17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45C0-B992-4454-9D71-9F4B69E2697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9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283" y="5580434"/>
            <a:ext cx="873262" cy="1079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25" y="5612769"/>
            <a:ext cx="2651496" cy="12775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5800893"/>
            <a:ext cx="3187327" cy="8590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7" y="1"/>
            <a:ext cx="10999227" cy="150795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507959"/>
            <a:ext cx="12192000" cy="3842085"/>
          </a:xfrm>
          <a:prstGeom prst="rect">
            <a:avLst/>
          </a:prstGeom>
          <a:gradFill flip="none" rotWithShape="1">
            <a:gsLst>
              <a:gs pos="100000">
                <a:srgbClr val="548FD6"/>
              </a:gs>
              <a:gs pos="0">
                <a:srgbClr val="2A5A8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747" y="1588168"/>
            <a:ext cx="10790989" cy="946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9747" y="3263900"/>
            <a:ext cx="10790989" cy="198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5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8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58779"/>
            <a:ext cx="7734300" cy="5118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7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6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01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40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6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4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74821"/>
            <a:ext cx="6172200" cy="4786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7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74821"/>
            <a:ext cx="6172200" cy="47862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53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3263"/>
            <a:ext cx="10515600" cy="4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0" y="56148"/>
            <a:ext cx="765652" cy="94648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283368" y="56148"/>
            <a:ext cx="10908632" cy="946485"/>
          </a:xfrm>
          <a:prstGeom prst="rect">
            <a:avLst/>
          </a:prstGeom>
          <a:solidFill>
            <a:srgbClr val="2A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9" y="6510900"/>
            <a:ext cx="11690743" cy="30169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2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368467/cross-validation-extracting-the-model-values-out-per-row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0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3" y="1679908"/>
            <a:ext cx="12103767" cy="3806491"/>
          </a:xfrm>
        </p:spPr>
        <p:txBody>
          <a:bodyPr>
            <a:normAutofit/>
          </a:bodyPr>
          <a:lstStyle/>
          <a:p>
            <a:pPr algn="ctr"/>
            <a:r>
              <a:rPr lang="en-AU" sz="2300" dirty="0"/>
              <a:t>Australasian Applied Statistics Conference (AASC) </a:t>
            </a:r>
            <a:br>
              <a:rPr lang="en-AU" sz="2300" dirty="0"/>
            </a:br>
            <a:br>
              <a:rPr lang="en-AU" sz="2300" dirty="0"/>
            </a:br>
            <a:r>
              <a:rPr lang="en-AU" sz="3600" dirty="0"/>
              <a:t>Incorporating environmental covariates into a MET analysis with G×E×M interaction effects</a:t>
            </a:r>
            <a:br>
              <a:rPr lang="en-AU" sz="2300" dirty="0"/>
            </a:br>
            <a:br>
              <a:rPr lang="en-AU" sz="2300" dirty="0"/>
            </a:br>
            <a:r>
              <a:rPr lang="en-AU" sz="2700" b="1" dirty="0"/>
              <a:t>Michael Mumford</a:t>
            </a:r>
            <a:r>
              <a:rPr lang="en-AU" sz="2700" dirty="0"/>
              <a:t>	 	Clayton Forknall		Prof. Daniel Rodriguez</a:t>
            </a:r>
            <a:br>
              <a:rPr lang="en-AU" sz="2700" dirty="0"/>
            </a:br>
            <a:r>
              <a:rPr lang="en-AU" sz="2700" dirty="0"/>
              <a:t>Dr. Joe Eyre	   Dr. Alison Kelly</a:t>
            </a:r>
            <a:br>
              <a:rPr lang="en-AU" sz="2300" dirty="0"/>
            </a:br>
            <a:br>
              <a:rPr lang="en-AU" sz="2300" dirty="0"/>
            </a:br>
            <a:br>
              <a:rPr lang="en-AU" sz="2300" dirty="0"/>
            </a:br>
            <a:r>
              <a:rPr lang="en-AU" sz="2300" dirty="0"/>
              <a:t>December 1, 2022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BE536F1-084F-40A2-B0DF-47ABCD811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" y="5806392"/>
            <a:ext cx="3208759" cy="803107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45043AA-A2D6-4812-AE10-A595A9778A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12" r="14601" b="1"/>
          <a:stretch/>
        </p:blipFill>
        <p:spPr>
          <a:xfrm>
            <a:off x="4035045" y="5806392"/>
            <a:ext cx="1710701" cy="8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A8896-3E92-4B6B-9B49-40254821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7757"/>
            <a:ext cx="10515600" cy="2459205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DCF-9162-46B2-9540-7E070CBA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Description of Sorghum agronomy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789F-5970-498C-AC50-5DA121465B6A}"/>
              </a:ext>
            </a:extLst>
          </p:cNvPr>
          <p:cNvSpPr txBox="1"/>
          <p:nvPr/>
        </p:nvSpPr>
        <p:spPr>
          <a:xfrm>
            <a:off x="1283367" y="1316341"/>
            <a:ext cx="10515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6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2-3 times of sowing (TOS) × 6-9 genotypes × 4 target plant populations (× 3 reps)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7C4617-99C5-4EAF-952F-425230024DEF}"/>
              </a:ext>
            </a:extLst>
          </p:cNvPr>
          <p:cNvGraphicFramePr>
            <a:graphicFrameLocks noGrp="1"/>
          </p:cNvGraphicFramePr>
          <p:nvPr/>
        </p:nvGraphicFramePr>
        <p:xfrm>
          <a:off x="1283367" y="3274058"/>
          <a:ext cx="10515598" cy="3160963"/>
        </p:xfrm>
        <a:graphic>
          <a:graphicData uri="http://schemas.openxmlformats.org/drawingml/2006/table">
            <a:tbl>
              <a:tblPr firstRow="1" firstCol="1" bandRow="1"/>
              <a:tblGrid>
                <a:gridCol w="2007127">
                  <a:extLst>
                    <a:ext uri="{9D8B030D-6E8A-4147-A177-3AD203B41FA5}">
                      <a16:colId xmlns:a16="http://schemas.microsoft.com/office/drawing/2014/main" val="4220995331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1874598366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671292227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3709010139"/>
                    </a:ext>
                  </a:extLst>
                </a:gridCol>
                <a:gridCol w="1183456">
                  <a:extLst>
                    <a:ext uri="{9D8B030D-6E8A-4147-A177-3AD203B41FA5}">
                      <a16:colId xmlns:a16="http://schemas.microsoft.com/office/drawing/2014/main" val="2937612839"/>
                    </a:ext>
                  </a:extLst>
                </a:gridCol>
                <a:gridCol w="1203159">
                  <a:extLst>
                    <a:ext uri="{9D8B030D-6E8A-4147-A177-3AD203B41FA5}">
                      <a16:colId xmlns:a16="http://schemas.microsoft.com/office/drawing/2014/main" val="1468254752"/>
                    </a:ext>
                  </a:extLst>
                </a:gridCol>
                <a:gridCol w="1933070">
                  <a:extLst>
                    <a:ext uri="{9D8B030D-6E8A-4147-A177-3AD203B41FA5}">
                      <a16:colId xmlns:a16="http://schemas.microsoft.com/office/drawing/2014/main" val="3118040396"/>
                    </a:ext>
                  </a:extLst>
                </a:gridCol>
              </a:tblGrid>
              <a:tr h="1127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1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3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Genotypes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plant population (plants/m</a:t>
                      </a:r>
                      <a:r>
                        <a:rPr lang="en-AU" sz="1800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Design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71254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(Dryland)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23/10/2018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55980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(Irrigated)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40936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Moree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5861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Warra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9/11/2018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4083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Surat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24/01/2019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02019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Emerald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321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CCE597-EAB6-463D-846D-6F915BC78F45}"/>
              </a:ext>
            </a:extLst>
          </p:cNvPr>
          <p:cNvSpPr txBox="1"/>
          <p:nvPr/>
        </p:nvSpPr>
        <p:spPr>
          <a:xfrm>
            <a:off x="4433639" y="3172620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FC82-2515-49B7-AE8C-AADB7EE63C8B}"/>
              </a:ext>
            </a:extLst>
          </p:cNvPr>
          <p:cNvSpPr txBox="1"/>
          <p:nvPr/>
        </p:nvSpPr>
        <p:spPr>
          <a:xfrm>
            <a:off x="7666191" y="2885912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951D5-AEAE-4EEB-A194-8D5A1A1FFEDA}"/>
              </a:ext>
            </a:extLst>
          </p:cNvPr>
          <p:cNvSpPr txBox="1"/>
          <p:nvPr/>
        </p:nvSpPr>
        <p:spPr>
          <a:xfrm>
            <a:off x="8749033" y="2228671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74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A8896-3E92-4B6B-9B49-40254821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7757"/>
            <a:ext cx="10515600" cy="2459205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DCF-9162-46B2-9540-7E070CBA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Description of Sorghum agronomy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789F-5970-498C-AC50-5DA121465B6A}"/>
              </a:ext>
            </a:extLst>
          </p:cNvPr>
          <p:cNvSpPr txBox="1"/>
          <p:nvPr/>
        </p:nvSpPr>
        <p:spPr>
          <a:xfrm>
            <a:off x="1283367" y="1316341"/>
            <a:ext cx="105155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6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2-3 times of sowing (TOS) × 6-9 genotypes × 4 target plant populations (× 3 reps)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Environment defined as the combination of sowing time (TOS) and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Total of 17 environments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7C4617-99C5-4EAF-952F-425230024DEF}"/>
              </a:ext>
            </a:extLst>
          </p:cNvPr>
          <p:cNvGraphicFramePr>
            <a:graphicFrameLocks noGrp="1"/>
          </p:cNvGraphicFramePr>
          <p:nvPr/>
        </p:nvGraphicFramePr>
        <p:xfrm>
          <a:off x="1283367" y="3274058"/>
          <a:ext cx="10515598" cy="3160963"/>
        </p:xfrm>
        <a:graphic>
          <a:graphicData uri="http://schemas.openxmlformats.org/drawingml/2006/table">
            <a:tbl>
              <a:tblPr firstRow="1" firstCol="1" bandRow="1"/>
              <a:tblGrid>
                <a:gridCol w="2007127">
                  <a:extLst>
                    <a:ext uri="{9D8B030D-6E8A-4147-A177-3AD203B41FA5}">
                      <a16:colId xmlns:a16="http://schemas.microsoft.com/office/drawing/2014/main" val="4220995331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1874598366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671292227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3709010139"/>
                    </a:ext>
                  </a:extLst>
                </a:gridCol>
                <a:gridCol w="1183456">
                  <a:extLst>
                    <a:ext uri="{9D8B030D-6E8A-4147-A177-3AD203B41FA5}">
                      <a16:colId xmlns:a16="http://schemas.microsoft.com/office/drawing/2014/main" val="2937612839"/>
                    </a:ext>
                  </a:extLst>
                </a:gridCol>
                <a:gridCol w="1203159">
                  <a:extLst>
                    <a:ext uri="{9D8B030D-6E8A-4147-A177-3AD203B41FA5}">
                      <a16:colId xmlns:a16="http://schemas.microsoft.com/office/drawing/2014/main" val="1468254752"/>
                    </a:ext>
                  </a:extLst>
                </a:gridCol>
                <a:gridCol w="1933070">
                  <a:extLst>
                    <a:ext uri="{9D8B030D-6E8A-4147-A177-3AD203B41FA5}">
                      <a16:colId xmlns:a16="http://schemas.microsoft.com/office/drawing/2014/main" val="3118040396"/>
                    </a:ext>
                  </a:extLst>
                </a:gridCol>
              </a:tblGrid>
              <a:tr h="1127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1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3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Genotypes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plant population (plants/m</a:t>
                      </a:r>
                      <a:r>
                        <a:rPr lang="en-AU" sz="1800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Design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71254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(Dryland)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23/10/2018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55980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(Irrigated)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40936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Moree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5861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Warra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9/11/2018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4083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Surat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24/01/2019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02019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Emerald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321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CCE597-EAB6-463D-846D-6F915BC78F45}"/>
              </a:ext>
            </a:extLst>
          </p:cNvPr>
          <p:cNvSpPr txBox="1"/>
          <p:nvPr/>
        </p:nvSpPr>
        <p:spPr>
          <a:xfrm>
            <a:off x="4433639" y="3172620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FC82-2515-49B7-AE8C-AADB7EE63C8B}"/>
              </a:ext>
            </a:extLst>
          </p:cNvPr>
          <p:cNvSpPr txBox="1"/>
          <p:nvPr/>
        </p:nvSpPr>
        <p:spPr>
          <a:xfrm>
            <a:off x="7666191" y="2885912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951D5-AEAE-4EEB-A194-8D5A1A1FFEDA}"/>
              </a:ext>
            </a:extLst>
          </p:cNvPr>
          <p:cNvSpPr txBox="1"/>
          <p:nvPr/>
        </p:nvSpPr>
        <p:spPr>
          <a:xfrm>
            <a:off x="8749033" y="2228671"/>
            <a:ext cx="63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703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A8896-3E92-4B6B-9B49-40254821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7757"/>
            <a:ext cx="10515600" cy="2459205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DCF-9162-46B2-9540-7E070CBA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Description of Sorghum agronomy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789F-5970-498C-AC50-5DA121465B6A}"/>
              </a:ext>
            </a:extLst>
          </p:cNvPr>
          <p:cNvSpPr txBox="1"/>
          <p:nvPr/>
        </p:nvSpPr>
        <p:spPr>
          <a:xfrm>
            <a:off x="1283367" y="1316341"/>
            <a:ext cx="10515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6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2-3 times of sowing (TOS) × 6-9 genotypes × 4 target plant populations (× 3 reps)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Environment defined as the combination of sowing time (TOS) and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Total of 17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All other components of M (e.g. row spacing, nutrients) the same at all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7C4617-99C5-4EAF-952F-425230024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10452"/>
              </p:ext>
            </p:extLst>
          </p:nvPr>
        </p:nvGraphicFramePr>
        <p:xfrm>
          <a:off x="1283367" y="3274058"/>
          <a:ext cx="10515598" cy="3160963"/>
        </p:xfrm>
        <a:graphic>
          <a:graphicData uri="http://schemas.openxmlformats.org/drawingml/2006/table">
            <a:tbl>
              <a:tblPr firstRow="1" firstCol="1" bandRow="1"/>
              <a:tblGrid>
                <a:gridCol w="2007127">
                  <a:extLst>
                    <a:ext uri="{9D8B030D-6E8A-4147-A177-3AD203B41FA5}">
                      <a16:colId xmlns:a16="http://schemas.microsoft.com/office/drawing/2014/main" val="4220995331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1874598366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671292227"/>
                    </a:ext>
                  </a:extLst>
                </a:gridCol>
                <a:gridCol w="1396262">
                  <a:extLst>
                    <a:ext uri="{9D8B030D-6E8A-4147-A177-3AD203B41FA5}">
                      <a16:colId xmlns:a16="http://schemas.microsoft.com/office/drawing/2014/main" val="3709010139"/>
                    </a:ext>
                  </a:extLst>
                </a:gridCol>
                <a:gridCol w="1183456">
                  <a:extLst>
                    <a:ext uri="{9D8B030D-6E8A-4147-A177-3AD203B41FA5}">
                      <a16:colId xmlns:a16="http://schemas.microsoft.com/office/drawing/2014/main" val="2937612839"/>
                    </a:ext>
                  </a:extLst>
                </a:gridCol>
                <a:gridCol w="1203159">
                  <a:extLst>
                    <a:ext uri="{9D8B030D-6E8A-4147-A177-3AD203B41FA5}">
                      <a16:colId xmlns:a16="http://schemas.microsoft.com/office/drawing/2014/main" val="1468254752"/>
                    </a:ext>
                  </a:extLst>
                </a:gridCol>
                <a:gridCol w="1933070">
                  <a:extLst>
                    <a:ext uri="{9D8B030D-6E8A-4147-A177-3AD203B41FA5}">
                      <a16:colId xmlns:a16="http://schemas.microsoft.com/office/drawing/2014/main" val="3118040396"/>
                    </a:ext>
                  </a:extLst>
                </a:gridCol>
              </a:tblGrid>
              <a:tr h="1127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1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3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Genotypes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plant population (plants/m</a:t>
                      </a:r>
                      <a:r>
                        <a:rPr lang="en-AU" sz="1800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Design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71254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(Dryland)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23/10/2018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55980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Breeza (Irrigated)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18/09/2018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40936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Moree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27/09/2018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5861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Warra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19/10/2018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9/11/2018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40838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Surat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24/01/2019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Split-plot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02019"/>
                  </a:ext>
                </a:extLst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Emerald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26/07/2018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16/08/2018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A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3,6,9 &amp; 12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Split-split plot</a:t>
                      </a:r>
                      <a:endParaRPr lang="en-A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3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0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6" y="2163337"/>
            <a:ext cx="10790988" cy="31369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AU" sz="8800" b="1" dirty="0">
                <a:solidFill>
                  <a:schemeClr val="bg1"/>
                </a:solidFill>
              </a:rPr>
              <a:t>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48163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243263"/>
                <a:ext cx="117695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linear mixed model (LMM) for the baseline model can be written as: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AU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tx1"/>
                    </a:solidFill>
                  </a:rPr>
                  <a:t>is the vector of fixed </a:t>
                </a:r>
                <a:r>
                  <a:rPr lang="en-AU" sz="2400" dirty="0"/>
                  <a:t>effect (2</a:t>
                </a:r>
                <a:r>
                  <a:rPr lang="en-AU" sz="2400" i="1" dirty="0"/>
                  <a:t>v</a:t>
                </a:r>
                <a:r>
                  <a:rPr lang="en-AU" sz="2400" dirty="0"/>
                  <a:t> × 1) plant population intercepts and slopes for each of the </a:t>
                </a:r>
                <a:r>
                  <a:rPr lang="en-AU" sz="2400" i="1" dirty="0"/>
                  <a:t>v</a:t>
                </a:r>
                <a:r>
                  <a:rPr lang="en-AU" sz="2400" dirty="0"/>
                  <a:t> genotypes</a:t>
                </a:r>
                <a:r>
                  <a:rPr lang="en-AU" sz="2400" dirty="0">
                    <a:solidFill>
                      <a:schemeClr val="tx1"/>
                    </a:solidFill>
                  </a:rPr>
                  <a:t> with corresponding design matrix </a:t>
                </a:r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AU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tx1"/>
                    </a:solidFill>
                  </a:rPr>
                  <a:t>is the vector of random </a:t>
                </a:r>
                <a:r>
                  <a:rPr lang="en-AU" sz="2400" dirty="0"/>
                  <a:t>effects (2</a:t>
                </a:r>
                <a:r>
                  <a:rPr lang="en-AU" sz="2400" i="1" dirty="0"/>
                  <a:t>tv</a:t>
                </a:r>
                <a:r>
                  <a:rPr lang="en-AU" sz="2400" dirty="0"/>
                  <a:t> × 1) </a:t>
                </a:r>
                <a:r>
                  <a:rPr lang="en-AU" sz="2400" dirty="0">
                    <a:solidFill>
                      <a:schemeClr val="tx1"/>
                    </a:solidFill>
                  </a:rPr>
                  <a:t>for environment, genotype by environment, and by genotype </a:t>
                </a:r>
                <a:r>
                  <a:rPr lang="en-AU" sz="2400" dirty="0"/>
                  <a:t>by environment by plant population, with corresponding design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en-AU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AU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/>
                  <a:t>of length (</a:t>
                </a:r>
                <a:r>
                  <a:rPr lang="en-AU" sz="2400" i="1" dirty="0"/>
                  <a:t>r  – 2</a:t>
                </a:r>
                <a:r>
                  <a:rPr lang="en-AU" sz="2400" dirty="0"/>
                  <a:t>)(1 + </a:t>
                </a:r>
                <a:r>
                  <a:rPr lang="en-AU" sz="2400" i="1" dirty="0"/>
                  <a:t>tv</a:t>
                </a:r>
                <a:r>
                  <a:rPr lang="en-AU" sz="2400" dirty="0"/>
                  <a:t>) captures the non-linear yield response to established plant population via natural cubic smoothing splines (Verbyla </a:t>
                </a:r>
                <a:r>
                  <a:rPr lang="en-AU" sz="2400" i="1" dirty="0"/>
                  <a:t>et al.</a:t>
                </a:r>
                <a:r>
                  <a:rPr lang="en-AU" sz="2400" dirty="0"/>
                  <a:t> 1999) with corresponding design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243263"/>
                <a:ext cx="11769557" cy="5558589"/>
              </a:xfrm>
              <a:blipFill>
                <a:blip r:embed="rId3"/>
                <a:stretch>
                  <a:fillRect l="-777" t="-1425" r="-14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B26-1147-931E-3D3D-4D7CA69EB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08" y="1817497"/>
            <a:ext cx="8044280" cy="9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0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3200" b="1" i="1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32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/>
                  <a:t>The model above can be written in Wilkinson and Rogers (1973) notation for the motivating example </a:t>
                </a:r>
                <a:r>
                  <a:rPr lang="en-AU" dirty="0" err="1"/>
                  <a:t>datatset</a:t>
                </a:r>
                <a:r>
                  <a:rPr lang="en-AU" dirty="0"/>
                  <a:t>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Response: </a:t>
                </a:r>
                <a:r>
                  <a:rPr lang="en-AU" dirty="0">
                    <a:latin typeface="Lucida Console" panose="020B0609040504020204" pitchFamily="49" charset="0"/>
                  </a:rPr>
                  <a:t>Yield (t/ha)</a:t>
                </a:r>
              </a:p>
              <a:p>
                <a:pPr marL="0" indent="0">
                  <a:buNone/>
                </a:pPr>
                <a:r>
                  <a:rPr lang="en-AU" dirty="0"/>
                  <a:t>Fixed:       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1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b="1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Geno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plantpop:Geno</a:t>
                </a:r>
                <a:endParaRPr lang="en-AU" dirty="0">
                  <a:solidFill>
                    <a:srgbClr val="E69F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Random:   </a:t>
                </a:r>
                <a:r>
                  <a:rPr lang="en-AU" b="1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plantpop:Env:Geno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):Geno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	    at(Trial):Rep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at(Trial):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MainPlot</a:t>
                </a:r>
                <a:endParaRPr lang="en-AU" dirty="0">
                  <a:solidFill>
                    <a:srgbClr val="00B05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Residual:  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dsum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units|Env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  <a:blipFill>
                <a:blip r:embed="rId2"/>
                <a:stretch>
                  <a:fillRect l="-831" r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556AD-C891-4A07-A8C0-161ECC11E7AF}"/>
              </a:ext>
            </a:extLst>
          </p:cNvPr>
          <p:cNvSpPr txBox="1"/>
          <p:nvPr/>
        </p:nvSpPr>
        <p:spPr>
          <a:xfrm>
            <a:off x="9054431" y="3209943"/>
            <a:ext cx="3019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E69F00"/>
                </a:solidFill>
              </a:rPr>
              <a:t>Genotype &amp; linear plant population (M) effects</a:t>
            </a:r>
          </a:p>
          <a:p>
            <a:endParaRPr lang="en-AU" b="1" dirty="0">
              <a:solidFill>
                <a:srgbClr val="E69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F0"/>
                </a:solidFill>
              </a:rPr>
              <a:t>Random environment (and G×E×M) effects</a:t>
            </a:r>
          </a:p>
          <a:p>
            <a:endParaRPr lang="en-AU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Non-linear plant population spline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50"/>
                </a:solidFill>
              </a:rPr>
              <a:t>Peripheral &amp; residual effects</a:t>
            </a:r>
          </a:p>
        </p:txBody>
      </p:sp>
    </p:spTree>
    <p:extLst>
      <p:ext uri="{BB962C8B-B14F-4D97-AF65-F5344CB8AC3E}">
        <p14:creationId xmlns:p14="http://schemas.microsoft.com/office/powerpoint/2010/main" val="382733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0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3200" b="1" i="1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32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/>
                  <a:t>The model above can be written in Wilkinson and Rogers (1973) notation for the motivating example dataset: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Response: </a:t>
                </a:r>
                <a:r>
                  <a:rPr lang="en-AU" dirty="0">
                    <a:latin typeface="Lucida Console" panose="020B0609040504020204" pitchFamily="49" charset="0"/>
                  </a:rPr>
                  <a:t>Yield (t/ha)</a:t>
                </a:r>
              </a:p>
              <a:p>
                <a:pPr marL="0" indent="0">
                  <a:buNone/>
                </a:pPr>
                <a:r>
                  <a:rPr lang="en-AU" dirty="0"/>
                  <a:t>Fixed:       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1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b="1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Geno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plantpop:Geno</a:t>
                </a:r>
                <a:endParaRPr lang="en-AU" dirty="0">
                  <a:solidFill>
                    <a:srgbClr val="E69F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Random:   </a:t>
                </a:r>
                <a:r>
                  <a:rPr lang="en-AU" b="1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plantpop:Env:Geno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):Geno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	    at(Trial):Rep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at(Trial):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MainPlot</a:t>
                </a:r>
                <a:endParaRPr lang="en-AU" dirty="0">
                  <a:solidFill>
                    <a:srgbClr val="00B05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Residual:  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dsum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units|Env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  <a:blipFill>
                <a:blip r:embed="rId2"/>
                <a:stretch>
                  <a:fillRect l="-831" r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556AD-C891-4A07-A8C0-161ECC11E7AF}"/>
              </a:ext>
            </a:extLst>
          </p:cNvPr>
          <p:cNvSpPr txBox="1"/>
          <p:nvPr/>
        </p:nvSpPr>
        <p:spPr>
          <a:xfrm>
            <a:off x="9054431" y="3209943"/>
            <a:ext cx="3019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E69F00"/>
                </a:solidFill>
              </a:rPr>
              <a:t>Genotype &amp; linear plant population (M) effects</a:t>
            </a:r>
          </a:p>
          <a:p>
            <a:endParaRPr lang="en-AU" b="1" dirty="0">
              <a:solidFill>
                <a:srgbClr val="E69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F0"/>
                </a:solidFill>
              </a:rPr>
              <a:t>Random environment (and G×E×M) effects</a:t>
            </a:r>
          </a:p>
          <a:p>
            <a:endParaRPr lang="en-AU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Non-linear plant population spline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50"/>
                </a:solidFill>
              </a:rPr>
              <a:t>Peripheral &amp; residual effects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90ADB3-C80A-2714-9BDD-DF3D9F9FDB38}"/>
              </a:ext>
            </a:extLst>
          </p:cNvPr>
          <p:cNvSpPr/>
          <p:nvPr/>
        </p:nvSpPr>
        <p:spPr>
          <a:xfrm>
            <a:off x="1419726" y="4205467"/>
            <a:ext cx="663742" cy="41084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0386D-790D-3AF8-3F57-48CA0D60DD5F}"/>
              </a:ext>
            </a:extLst>
          </p:cNvPr>
          <p:cNvSpPr/>
          <p:nvPr/>
        </p:nvSpPr>
        <p:spPr>
          <a:xfrm>
            <a:off x="3836785" y="3794621"/>
            <a:ext cx="843500" cy="41084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E12AC-6FDF-88BC-6C83-291A9E8815BD}"/>
              </a:ext>
            </a:extLst>
          </p:cNvPr>
          <p:cNvSpPr txBox="1"/>
          <p:nvPr/>
        </p:nvSpPr>
        <p:spPr>
          <a:xfrm>
            <a:off x="4784529" y="3244334"/>
            <a:ext cx="378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Genotype fixed, environment random</a:t>
            </a:r>
          </a:p>
        </p:txBody>
      </p:sp>
    </p:spTree>
    <p:extLst>
      <p:ext uri="{BB962C8B-B14F-4D97-AF65-F5344CB8AC3E}">
        <p14:creationId xmlns:p14="http://schemas.microsoft.com/office/powerpoint/2010/main" val="163867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0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3200" b="1" i="1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32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/>
                  <a:t>The model above can be written in Wilkinson and Rogers (1973) notation for the motivating example dataset: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Response: </a:t>
                </a:r>
                <a:r>
                  <a:rPr lang="en-AU" dirty="0">
                    <a:latin typeface="Lucida Console" panose="020B0609040504020204" pitchFamily="49" charset="0"/>
                  </a:rPr>
                  <a:t>Yield (t/ha)</a:t>
                </a:r>
              </a:p>
              <a:p>
                <a:pPr marL="0" indent="0">
                  <a:buNone/>
                </a:pPr>
                <a:r>
                  <a:rPr lang="en-AU" dirty="0"/>
                  <a:t>Fixed:       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1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plantpop:Geno</a:t>
                </a:r>
                <a:endParaRPr lang="en-AU" dirty="0">
                  <a:solidFill>
                    <a:srgbClr val="E69F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Random:   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plantpop:Env:Geno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):Geno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	    at(Trial):Rep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at(Trial):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MainPlot</a:t>
                </a:r>
                <a:endParaRPr lang="en-AU" dirty="0">
                  <a:solidFill>
                    <a:srgbClr val="00B05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Residual:  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dsum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units|Env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  <a:blipFill>
                <a:blip r:embed="rId3"/>
                <a:stretch>
                  <a:fillRect l="-831" r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14BCC-5BEF-11F2-CF7C-1C4BA5F49DDE}"/>
              </a:ext>
            </a:extLst>
          </p:cNvPr>
          <p:cNvSpPr/>
          <p:nvPr/>
        </p:nvSpPr>
        <p:spPr>
          <a:xfrm>
            <a:off x="1283368" y="4564124"/>
            <a:ext cx="2371889" cy="4309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C16ED5-E234-68E9-433D-120B138CB4C2}"/>
              </a:ext>
            </a:extLst>
          </p:cNvPr>
          <p:cNvSpPr/>
          <p:nvPr/>
        </p:nvSpPr>
        <p:spPr>
          <a:xfrm>
            <a:off x="3907920" y="4584235"/>
            <a:ext cx="3258745" cy="41084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2FBB06-B8B8-E320-6CFC-4D4339D62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68" y="46092"/>
            <a:ext cx="2881811" cy="43227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DA1CB73-5BDB-0506-75C3-C95D2E03BEF3}"/>
              </a:ext>
            </a:extLst>
          </p:cNvPr>
          <p:cNvSpPr/>
          <p:nvPr/>
        </p:nvSpPr>
        <p:spPr>
          <a:xfrm rot="909563">
            <a:off x="7582469" y="4791564"/>
            <a:ext cx="850892" cy="493668"/>
          </a:xfrm>
          <a:prstGeom prst="rightArrow">
            <a:avLst>
              <a:gd name="adj1" fmla="val 50000"/>
              <a:gd name="adj2" fmla="val 9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E201C-7CD0-B1F8-8EB1-3460625D1DB9}"/>
              </a:ext>
            </a:extLst>
          </p:cNvPr>
          <p:cNvSpPr txBox="1"/>
          <p:nvPr/>
        </p:nvSpPr>
        <p:spPr>
          <a:xfrm>
            <a:off x="8520977" y="5066872"/>
            <a:ext cx="367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Non-linear yield response to established plant population captured via natural cubic smoothing splines</a:t>
            </a:r>
          </a:p>
        </p:txBody>
      </p:sp>
    </p:spTree>
    <p:extLst>
      <p:ext uri="{BB962C8B-B14F-4D97-AF65-F5344CB8AC3E}">
        <p14:creationId xmlns:p14="http://schemas.microsoft.com/office/powerpoint/2010/main" val="276044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0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3200" b="1" i="1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32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/>
                  <a:t>The model above can be written in Wilkinson and Rogers (1973) notation for the motivating example dataset: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Response: </a:t>
                </a:r>
                <a:r>
                  <a:rPr lang="en-AU" dirty="0">
                    <a:latin typeface="Lucida Console" panose="020B0609040504020204" pitchFamily="49" charset="0"/>
                  </a:rPr>
                  <a:t>Yield (t/ha)</a:t>
                </a:r>
              </a:p>
              <a:p>
                <a:pPr marL="0" indent="0">
                  <a:buNone/>
                </a:pPr>
                <a:r>
                  <a:rPr lang="en-AU" dirty="0"/>
                  <a:t>Fixed:       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1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plantpop:Geno</a:t>
                </a:r>
                <a:endParaRPr lang="en-AU" dirty="0">
                  <a:solidFill>
                    <a:srgbClr val="E69F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Random:   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plantpop:Env:Geno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):Geno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	    at(Trial):Rep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at(Trial):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MainPlot</a:t>
                </a:r>
                <a:endParaRPr lang="en-AU" dirty="0">
                  <a:solidFill>
                    <a:srgbClr val="00B05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Residual:  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dsum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units|Env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  <a:blipFill>
                <a:blip r:embed="rId2"/>
                <a:stretch>
                  <a:fillRect l="-831" r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556AD-C891-4A07-A8C0-161ECC11E7AF}"/>
              </a:ext>
            </a:extLst>
          </p:cNvPr>
          <p:cNvSpPr txBox="1"/>
          <p:nvPr/>
        </p:nvSpPr>
        <p:spPr>
          <a:xfrm>
            <a:off x="9054431" y="3209943"/>
            <a:ext cx="3019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E69F00"/>
                </a:solidFill>
              </a:rPr>
              <a:t>Genotype &amp; linear plant population (M) effects</a:t>
            </a:r>
          </a:p>
          <a:p>
            <a:endParaRPr lang="en-AU" b="1" dirty="0">
              <a:solidFill>
                <a:srgbClr val="E69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F0"/>
                </a:solidFill>
              </a:rPr>
              <a:t>Random environment (and G×E×M) effects</a:t>
            </a:r>
          </a:p>
          <a:p>
            <a:endParaRPr lang="en-AU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Non-linear plant population spline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50"/>
                </a:solidFill>
              </a:rPr>
              <a:t>Peripheral &amp; residual effects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E72017-A9C6-68F2-9C07-A14653AFEC88}"/>
              </a:ext>
            </a:extLst>
          </p:cNvPr>
          <p:cNvSpPr/>
          <p:nvPr/>
        </p:nvSpPr>
        <p:spPr>
          <a:xfrm rot="14006827">
            <a:off x="7102226" y="4475063"/>
            <a:ext cx="2457490" cy="493668"/>
          </a:xfrm>
          <a:prstGeom prst="rightArrow">
            <a:avLst>
              <a:gd name="adj1" fmla="val 50000"/>
              <a:gd name="adj2" fmla="val 9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FD889-438D-51F7-20CC-48EAFE5287C7}"/>
              </a:ext>
            </a:extLst>
          </p:cNvPr>
          <p:cNvSpPr txBox="1"/>
          <p:nvPr/>
        </p:nvSpPr>
        <p:spPr>
          <a:xfrm>
            <a:off x="4324097" y="3335197"/>
            <a:ext cx="47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Spatial trend adjusted using Gilmour </a:t>
            </a:r>
            <a:r>
              <a:rPr lang="en-AU" b="1" i="1" dirty="0"/>
              <a:t>et al. </a:t>
            </a:r>
            <a:r>
              <a:rPr lang="en-AU" b="1" dirty="0"/>
              <a:t>1997</a:t>
            </a:r>
          </a:p>
        </p:txBody>
      </p:sp>
    </p:spTree>
    <p:extLst>
      <p:ext uri="{BB962C8B-B14F-4D97-AF65-F5344CB8AC3E}">
        <p14:creationId xmlns:p14="http://schemas.microsoft.com/office/powerpoint/2010/main" val="38077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0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3200" b="1" i="1" smtClean="0">
                          <a:solidFill>
                            <a:srgbClr val="E69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32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/>
                  <a:t>The model above can be written in Wilkinson and Rogers (1973) notation for the motivating example dataset: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Response: </a:t>
                </a:r>
                <a:r>
                  <a:rPr lang="en-AU" dirty="0">
                    <a:latin typeface="Lucida Console" panose="020B0609040504020204" pitchFamily="49" charset="0"/>
                  </a:rPr>
                  <a:t>Yield (t/ha)</a:t>
                </a:r>
              </a:p>
              <a:p>
                <a:pPr marL="0" indent="0">
                  <a:buNone/>
                </a:pPr>
                <a:r>
                  <a:rPr lang="en-AU" dirty="0"/>
                  <a:t>Fixed:        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1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b="1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Geno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E69F00"/>
                    </a:solidFill>
                    <a:latin typeface="Lucida Console" panose="020B0609040504020204" pitchFamily="49" charset="0"/>
                  </a:rPr>
                  <a:t>plantpop:Geno</a:t>
                </a:r>
                <a:endParaRPr lang="en-AU" dirty="0">
                  <a:solidFill>
                    <a:srgbClr val="E69F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Random:   </a:t>
                </a:r>
                <a:r>
                  <a:rPr lang="en-AU" b="1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 </a:t>
                </a:r>
                <a:r>
                  <a:rPr lang="en-AU" dirty="0" err="1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plantpop:Env:Geno</a:t>
                </a:r>
                <a:r>
                  <a:rPr lang="en-AU" dirty="0">
                    <a:solidFill>
                      <a:srgbClr val="00B0F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spl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plantpop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):Geno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	    at(Trial):Rep </a:t>
                </a:r>
                <a:r>
                  <a:rPr lang="en-AU" dirty="0">
                    <a:latin typeface="Lucida Console" panose="020B0609040504020204" pitchFamily="49" charset="0"/>
                  </a:rPr>
                  <a:t>+</a:t>
                </a:r>
                <a:r>
                  <a:rPr lang="en-AU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at(Trial):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MainPlot</a:t>
                </a:r>
                <a:endParaRPr lang="en-AU" dirty="0">
                  <a:solidFill>
                    <a:srgbClr val="00B05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buNone/>
                </a:pPr>
                <a:r>
                  <a:rPr lang="en-AU" dirty="0"/>
                  <a:t>Residual:  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dsum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en-AU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units|Env</a:t>
                </a:r>
                <a:r>
                  <a:rPr lang="en-AU" dirty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85024B-9CAB-4097-84B7-4E27487C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3" y="1134979"/>
                <a:ext cx="8797757" cy="5558589"/>
              </a:xfrm>
              <a:blipFill>
                <a:blip r:embed="rId2"/>
                <a:stretch>
                  <a:fillRect l="-831" r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12F82E-EA9E-4553-94C2-EB66300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Methods – Baseline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556AD-C891-4A07-A8C0-161ECC11E7AF}"/>
              </a:ext>
            </a:extLst>
          </p:cNvPr>
          <p:cNvSpPr txBox="1"/>
          <p:nvPr/>
        </p:nvSpPr>
        <p:spPr>
          <a:xfrm>
            <a:off x="9054431" y="3209943"/>
            <a:ext cx="3019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E69F00"/>
                </a:solidFill>
              </a:rPr>
              <a:t>Genotype &amp; linear plant population (M) effects</a:t>
            </a:r>
          </a:p>
          <a:p>
            <a:endParaRPr lang="en-AU" b="1" dirty="0">
              <a:solidFill>
                <a:srgbClr val="E69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F0"/>
                </a:solidFill>
              </a:rPr>
              <a:t>Random environment (and G×E×M) effects</a:t>
            </a:r>
          </a:p>
          <a:p>
            <a:endParaRPr lang="en-AU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Non-linear plant population spline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50"/>
                </a:solidFill>
              </a:rPr>
              <a:t>Peripheral &amp; residual effects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E42F9D6-5798-3D79-C6ED-15D0E345A350}"/>
              </a:ext>
            </a:extLst>
          </p:cNvPr>
          <p:cNvSpPr/>
          <p:nvPr/>
        </p:nvSpPr>
        <p:spPr>
          <a:xfrm rot="414243">
            <a:off x="3999562" y="5592432"/>
            <a:ext cx="2527749" cy="261175"/>
          </a:xfrm>
          <a:prstGeom prst="rightArrow">
            <a:avLst>
              <a:gd name="adj1" fmla="val 50000"/>
              <a:gd name="adj2" fmla="val 9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AE9F1-14D9-8A7F-F123-BD63E808B4BE}"/>
              </a:ext>
            </a:extLst>
          </p:cNvPr>
          <p:cNvSpPr txBox="1"/>
          <p:nvPr/>
        </p:nvSpPr>
        <p:spPr>
          <a:xfrm>
            <a:off x="6533844" y="5702746"/>
            <a:ext cx="238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Heterogeneous residual variance</a:t>
            </a:r>
          </a:p>
        </p:txBody>
      </p:sp>
    </p:spTree>
    <p:extLst>
      <p:ext uri="{BB962C8B-B14F-4D97-AF65-F5344CB8AC3E}">
        <p14:creationId xmlns:p14="http://schemas.microsoft.com/office/powerpoint/2010/main" val="314329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4CA51-FB81-41FC-B4F3-810D3CF9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dirty="0"/>
          </a:p>
          <a:p>
            <a:r>
              <a:rPr lang="en-AU" sz="2400" dirty="0"/>
              <a:t>The impact of genotype (G) × environment (E) interactions (G×E) is ubiquitous in the plant improvement literature (Cooper &amp; Hammer 1996)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The factor analytic linear mixed model (FALMM, Smith </a:t>
            </a:r>
            <a:r>
              <a:rPr lang="en-AU" sz="2400" i="1" dirty="0"/>
              <a:t>et al. </a:t>
            </a:r>
            <a:r>
              <a:rPr lang="en-AU" sz="2400" dirty="0"/>
              <a:t>2001) is a powerful tool for obtaining predictions for the G×E interaction from multi-environment trial (MET) data</a:t>
            </a:r>
          </a:p>
          <a:p>
            <a:pPr lvl="1"/>
            <a:r>
              <a:rPr lang="en-AU" sz="2100" dirty="0"/>
              <a:t>Incorporates experimental design/randomisation into the analysis</a:t>
            </a:r>
          </a:p>
          <a:p>
            <a:pPr lvl="1"/>
            <a:r>
              <a:rPr lang="en-AU" sz="2100" dirty="0"/>
              <a:t>Partitions treatment effects from spatial field variability</a:t>
            </a:r>
          </a:p>
          <a:p>
            <a:pPr lvl="1"/>
            <a:r>
              <a:rPr lang="en-AU" sz="2100" dirty="0"/>
              <a:t>Accounts for complex variance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79426-71DE-4B0D-8B20-FA53D39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4540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6" y="2540731"/>
            <a:ext cx="10790988" cy="31369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AU" sz="8800" b="1" dirty="0">
                <a:solidFill>
                  <a:schemeClr val="bg1"/>
                </a:solidFill>
              </a:rPr>
              <a:t>Incorporating Environmental Covariates</a:t>
            </a:r>
          </a:p>
        </p:txBody>
      </p:sp>
    </p:spTree>
    <p:extLst>
      <p:ext uri="{BB962C8B-B14F-4D97-AF65-F5344CB8AC3E}">
        <p14:creationId xmlns:p14="http://schemas.microsoft.com/office/powerpoint/2010/main" val="380803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3A7EC-0E1F-45D8-85A0-11D7310B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9" y="2011355"/>
            <a:ext cx="3011905" cy="3780263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51761-8777-43D5-8AA9-C9CF748B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Environmental covariate 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AEC605-380B-4E45-B736-1EBA455B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68060"/>
              </p:ext>
            </p:extLst>
          </p:nvPr>
        </p:nvGraphicFramePr>
        <p:xfrm>
          <a:off x="399246" y="1152548"/>
          <a:ext cx="10260438" cy="5409327"/>
        </p:xfrm>
        <a:graphic>
          <a:graphicData uri="http://schemas.openxmlformats.org/drawingml/2006/table">
            <a:tbl>
              <a:tblPr/>
              <a:tblGrid>
                <a:gridCol w="4662611">
                  <a:extLst>
                    <a:ext uri="{9D8B030D-6E8A-4147-A177-3AD203B41FA5}">
                      <a16:colId xmlns:a16="http://schemas.microsoft.com/office/drawing/2014/main" val="1819402360"/>
                    </a:ext>
                  </a:extLst>
                </a:gridCol>
                <a:gridCol w="1298331">
                  <a:extLst>
                    <a:ext uri="{9D8B030D-6E8A-4147-A177-3AD203B41FA5}">
                      <a16:colId xmlns:a16="http://schemas.microsoft.com/office/drawing/2014/main" val="3450431766"/>
                    </a:ext>
                  </a:extLst>
                </a:gridCol>
                <a:gridCol w="997401">
                  <a:extLst>
                    <a:ext uri="{9D8B030D-6E8A-4147-A177-3AD203B41FA5}">
                      <a16:colId xmlns:a16="http://schemas.microsoft.com/office/drawing/2014/main" val="3911974398"/>
                    </a:ext>
                  </a:extLst>
                </a:gridCol>
                <a:gridCol w="654008">
                  <a:extLst>
                    <a:ext uri="{9D8B030D-6E8A-4147-A177-3AD203B41FA5}">
                      <a16:colId xmlns:a16="http://schemas.microsoft.com/office/drawing/2014/main" val="3594770071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4073379486"/>
                    </a:ext>
                  </a:extLst>
                </a:gridCol>
                <a:gridCol w="1866910">
                  <a:extLst>
                    <a:ext uri="{9D8B030D-6E8A-4147-A177-3AD203B41FA5}">
                      <a16:colId xmlns:a16="http://schemas.microsoft.com/office/drawing/2014/main" val="3790255286"/>
                    </a:ext>
                  </a:extLst>
                </a:gridCol>
              </a:tblGrid>
              <a:tr h="5151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 covariate (EC)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Acronym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Observational  unit for  EC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38514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rainfall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PreFlwRain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674488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rainfall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PostFlwRain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645347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Irrigation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Irrig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65794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D55E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Initial soil water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ISW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401084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maximum temperature (°C)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PreMaxT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457318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maximum temperature (°C)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PostMaxT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139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minimum temperature (°C)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06193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minimum temperature (°C)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PostMinT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39772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radiation (MJ/day)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PreFlwRad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088213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radiation (MJ/day)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PostFlwRad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0146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cumulative solar radiation (MJ)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PreCumRad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19018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cumulative solar radiation (MJ)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PostCumRad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72212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D55E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Pre-flowering evapotranspiration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PreFlwEvap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474825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D55E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Post-flowering evapotranspiration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PostFlwEvap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63286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Mean photo-thermal quotient around flowering (MJ/°C day)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ptq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82831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 dirty="0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Normalised </a:t>
                      </a:r>
                      <a:r>
                        <a:rPr lang="en-AU" sz="1400" b="1" i="0" u="none" strike="noStrike" dirty="0" err="1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ptq</a:t>
                      </a:r>
                      <a:r>
                        <a:rPr lang="en-AU" sz="1400" b="1" i="0" u="none" strike="noStrike" dirty="0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 around flowering (</a:t>
                      </a:r>
                      <a:r>
                        <a:rPr lang="en-AU" sz="1400" b="1" i="0" u="none" strike="noStrike" dirty="0" err="1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MJ.kPa</a:t>
                      </a:r>
                      <a:r>
                        <a:rPr lang="en-AU" sz="1400" b="1" i="0" u="none" strike="noStrike" dirty="0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/°C day)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NPTq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74063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D55E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soil temperature (7cm depth) sowing to emergence (°C)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AvgSoilTemp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880396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rgbClr val="CC79A7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deficit index (mm)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Deficit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36234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E69F00"/>
                          </a:solidFill>
                          <a:effectLst/>
                          <a:latin typeface="Calibri" panose="020F0502020204030204" pitchFamily="34" charset="0"/>
                        </a:rPr>
                        <a:t>Seed set (%)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SeedSet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G×E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459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3BCC7E-6330-4FC6-8D81-1EFEDA06F29B}"/>
              </a:ext>
            </a:extLst>
          </p:cNvPr>
          <p:cNvSpPr txBox="1"/>
          <p:nvPr/>
        </p:nvSpPr>
        <p:spPr>
          <a:xfrm>
            <a:off x="10659684" y="1838164"/>
            <a:ext cx="147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CC79A7"/>
                </a:solidFill>
              </a:rPr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D55E00"/>
                </a:solidFill>
              </a:rPr>
              <a:t>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E69F00"/>
                </a:solidFill>
              </a:rPr>
              <a:t>APSIM derived</a:t>
            </a:r>
          </a:p>
        </p:txBody>
      </p:sp>
    </p:spTree>
    <p:extLst>
      <p:ext uri="{BB962C8B-B14F-4D97-AF65-F5344CB8AC3E}">
        <p14:creationId xmlns:p14="http://schemas.microsoft.com/office/powerpoint/2010/main" val="376222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1035B3-7EC9-4360-9E58-4F9D29F45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727" y="1002633"/>
                <a:ext cx="10515600" cy="5558590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/>
                  <a:t>The baseline model can be extended to incorporate </a:t>
                </a:r>
                <a:r>
                  <a:rPr lang="en-AU" sz="2400" i="1" dirty="0"/>
                  <a:t>w</a:t>
                </a:r>
                <a:r>
                  <a:rPr lang="en-AU" sz="2400" dirty="0"/>
                  <a:t> ECs into the LMM by adding the following terms:</a:t>
                </a:r>
              </a:p>
              <a:p>
                <a:endParaRPr lang="en-AU" sz="2400" dirty="0"/>
              </a:p>
              <a:p>
                <a:endParaRPr lang="en-AU" sz="2400" dirty="0">
                  <a:solidFill>
                    <a:srgbClr val="E69F00"/>
                  </a:solidFill>
                </a:endParaRPr>
              </a:p>
              <a:p>
                <a:endParaRPr lang="en-AU" sz="2400" dirty="0">
                  <a:solidFill>
                    <a:srgbClr val="E69F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AU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denotes a separate linear response to the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400" baseline="30000" dirty="0" err="1"/>
                  <a:t>th</a:t>
                </a:r>
                <a:r>
                  <a:rPr lang="en-AU" sz="2400" baseline="30000" dirty="0"/>
                  <a:t> </a:t>
                </a:r>
                <a:r>
                  <a:rPr lang="en-US" sz="2400" dirty="0"/>
                  <a:t>EC for each genotype, with design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1035B3-7EC9-4360-9E58-4F9D29F45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27" y="1002633"/>
                <a:ext cx="10515600" cy="5558590"/>
              </a:xfrm>
              <a:blipFill>
                <a:blip r:embed="rId2"/>
                <a:stretch>
                  <a:fillRect l="-812" t="-1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0EB8C3-254D-440D-97F6-14218A6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Model – Incorporating 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/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p>
                        <m:e>
                          <m:d>
                            <m:dPr>
                              <m:ctrlPr>
                                <a:rPr lang="en-AU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86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1035B3-7EC9-4360-9E58-4F9D29F45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727" y="1002633"/>
                <a:ext cx="10515600" cy="5558590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/>
                  <a:t>The baseline model can be extended to incorporate </a:t>
                </a:r>
                <a:r>
                  <a:rPr lang="en-AU" sz="2400" i="1" dirty="0"/>
                  <a:t>w</a:t>
                </a:r>
                <a:r>
                  <a:rPr lang="en-AU" sz="2400" dirty="0"/>
                  <a:t> ECs into the LMM by adding the following terms:</a:t>
                </a:r>
              </a:p>
              <a:p>
                <a:endParaRPr lang="en-AU" sz="2400" dirty="0"/>
              </a:p>
              <a:p>
                <a:endParaRPr lang="en-AU" sz="2400" dirty="0">
                  <a:solidFill>
                    <a:srgbClr val="E69F00"/>
                  </a:solidFill>
                </a:endParaRPr>
              </a:p>
              <a:p>
                <a:endParaRPr lang="en-AU" sz="2400" dirty="0">
                  <a:solidFill>
                    <a:srgbClr val="E69F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AU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denotes a separate linear response to the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400" baseline="30000" dirty="0" err="1"/>
                  <a:t>th</a:t>
                </a:r>
                <a:r>
                  <a:rPr lang="en-AU" sz="2400" baseline="30000" dirty="0"/>
                  <a:t> </a:t>
                </a:r>
                <a:r>
                  <a:rPr lang="en-US" sz="2400" dirty="0"/>
                  <a:t>EC for each genotype, with design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captures</a:t>
                </a:r>
                <a:r>
                  <a:rPr lang="en-AU" sz="2400" dirty="0"/>
                  <a:t> the non-linear yield response to the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400" baseline="30000" dirty="0" err="1"/>
                  <a:t>th</a:t>
                </a:r>
                <a:r>
                  <a:rPr lang="en-AU" sz="2400" baseline="30000" dirty="0"/>
                  <a:t> </a:t>
                </a:r>
                <a:r>
                  <a:rPr lang="en-US" sz="2400" dirty="0"/>
                  <a:t>EC main effect and G×EC effects respectively, with design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sSub>
                          <m:sSubPr>
                            <m:ctrlPr>
                              <a:rPr lang="en-AU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1035B3-7EC9-4360-9E58-4F9D29F45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27" y="1002633"/>
                <a:ext cx="10515600" cy="5558590"/>
              </a:xfrm>
              <a:blipFill>
                <a:blip r:embed="rId2"/>
                <a:stretch>
                  <a:fillRect l="-812" t="-1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0EB8C3-254D-440D-97F6-14218A6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Model – Incorporating 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/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p>
                        <m:e>
                          <m:d>
                            <m:dPr>
                              <m:ctrlPr>
                                <a:rPr lang="en-AU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656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C282092-5351-43B8-AF6E-63512FDC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11" y="81560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dirty="0"/>
              <a:t>Statistical Model – Incorporating one EC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899D-106D-49F0-A69C-1BC038E0B21D}"/>
              </a:ext>
            </a:extLst>
          </p:cNvPr>
          <p:cNvSpPr txBox="1"/>
          <p:nvPr/>
        </p:nvSpPr>
        <p:spPr>
          <a:xfrm>
            <a:off x="194510" y="3888418"/>
            <a:ext cx="11873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Response: </a:t>
            </a:r>
            <a:r>
              <a:rPr lang="en-AU" dirty="0">
                <a:latin typeface="Lucida Console" panose="020B0609040504020204" pitchFamily="49" charset="0"/>
              </a:rPr>
              <a:t>Yield (t/ha)</a:t>
            </a:r>
          </a:p>
          <a:p>
            <a:r>
              <a:rPr lang="en-AU" dirty="0"/>
              <a:t>Fixed:        </a:t>
            </a:r>
            <a:r>
              <a:rPr lang="en-AU" dirty="0">
                <a:latin typeface="Lucida Console" panose="020B0609040504020204" pitchFamily="49" charset="0"/>
              </a:rPr>
              <a:t>1 + 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E69F00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	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plantpop:ec:Geno</a:t>
            </a:r>
            <a:endParaRPr lang="en-AU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indent="0">
              <a:buNone/>
            </a:pPr>
            <a:r>
              <a:rPr lang="en-AU" dirty="0"/>
              <a:t>Random:   </a:t>
            </a:r>
            <a:r>
              <a:rPr lang="en-AU" dirty="0">
                <a:latin typeface="Lucida Console" panose="020B0609040504020204" pitchFamily="49" charset="0"/>
              </a:rPr>
              <a:t>Env + </a:t>
            </a:r>
            <a:r>
              <a:rPr lang="en-AU" dirty="0" err="1">
                <a:latin typeface="Lucida Console" panose="020B0609040504020204" pitchFamily="49" charset="0"/>
              </a:rPr>
              <a:t>Env:Geno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):Geno + 	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</a:p>
          <a:p>
            <a:pPr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</a:t>
            </a:r>
            <a:br>
              <a:rPr lang="en-AU" dirty="0">
                <a:latin typeface="Lucida Console" panose="020B0609040504020204" pitchFamily="49" charset="0"/>
              </a:rPr>
            </a:br>
            <a:r>
              <a:rPr lang="en-AU" dirty="0">
                <a:latin typeface="Lucida Console" panose="020B0609040504020204" pitchFamily="49" charset="0"/>
              </a:rPr>
              <a:t>	at(Trial):Rep + at(Trial):</a:t>
            </a:r>
            <a:r>
              <a:rPr lang="en-AU" dirty="0" err="1">
                <a:latin typeface="Lucida Console" panose="020B0609040504020204" pitchFamily="49" charset="0"/>
              </a:rPr>
              <a:t>MainPlot</a:t>
            </a:r>
            <a:endParaRPr lang="en-A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dirty="0"/>
              <a:t>Residual:  </a:t>
            </a:r>
            <a:r>
              <a:rPr lang="en-AU" dirty="0" err="1">
                <a:latin typeface="Lucida Console" panose="020B0609040504020204" pitchFamily="49" charset="0"/>
              </a:rPr>
              <a:t>dsum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units|Env</a:t>
            </a:r>
            <a:r>
              <a:rPr lang="en-AU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A170-2957-464F-A1F4-D53A994D9C8E}"/>
              </a:ext>
            </a:extLst>
          </p:cNvPr>
          <p:cNvSpPr txBox="1"/>
          <p:nvPr/>
        </p:nvSpPr>
        <p:spPr>
          <a:xfrm>
            <a:off x="0" y="1996566"/>
            <a:ext cx="753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rgbClr val="E69F00"/>
                </a:solidFill>
              </a:rPr>
              <a:t>Linear EC and G×EC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rgbClr val="FF0000"/>
                </a:solidFill>
              </a:rPr>
              <a:t>Non-linear G and G×EC terms (i.e. spline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EC×M interaction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47602-B2AC-4846-8E7B-B2EF788736AC}"/>
                  </a:ext>
                </a:extLst>
              </p:cNvPr>
              <p:cNvSpPr txBox="1"/>
              <p:nvPr/>
            </p:nvSpPr>
            <p:spPr>
              <a:xfrm>
                <a:off x="179136" y="3013501"/>
                <a:ext cx="112227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400" b="1" dirty="0"/>
                  <a:t>The Wilkinson &amp; Rogers notation for a single (say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AU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AU" sz="2400" b="1" baseline="30000" dirty="0" err="1"/>
                  <a:t>th</a:t>
                </a:r>
                <a:r>
                  <a:rPr lang="en-AU" sz="2400" b="1" dirty="0"/>
                  <a:t>) EC incorporated into the LMM is: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47602-B2AC-4846-8E7B-B2EF7887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6" y="3013501"/>
                <a:ext cx="11222790" cy="461665"/>
              </a:xfrm>
              <a:prstGeom prst="rect">
                <a:avLst/>
              </a:prstGeom>
              <a:blipFill>
                <a:blip r:embed="rId3"/>
                <a:stretch>
                  <a:fillRect l="-81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79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C282092-5351-43B8-AF6E-63512FDC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11" y="81560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dirty="0"/>
              <a:t>Statistical Model – Incorporating one EC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899D-106D-49F0-A69C-1BC038E0B21D}"/>
              </a:ext>
            </a:extLst>
          </p:cNvPr>
          <p:cNvSpPr txBox="1"/>
          <p:nvPr/>
        </p:nvSpPr>
        <p:spPr>
          <a:xfrm>
            <a:off x="194510" y="3888418"/>
            <a:ext cx="11873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Response: </a:t>
            </a:r>
            <a:r>
              <a:rPr lang="en-AU" dirty="0">
                <a:latin typeface="Lucida Console" panose="020B0609040504020204" pitchFamily="49" charset="0"/>
              </a:rPr>
              <a:t>Yield (t/ha)</a:t>
            </a:r>
          </a:p>
          <a:p>
            <a:r>
              <a:rPr lang="en-AU" dirty="0"/>
              <a:t>Fixed:        </a:t>
            </a:r>
            <a:r>
              <a:rPr lang="en-AU" dirty="0">
                <a:latin typeface="Lucida Console" panose="020B0609040504020204" pitchFamily="49" charset="0"/>
              </a:rPr>
              <a:t>1 + 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E69F00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	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plantpop:ec:Geno</a:t>
            </a:r>
            <a:endParaRPr lang="en-AU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indent="0">
              <a:buNone/>
            </a:pPr>
            <a:r>
              <a:rPr lang="en-AU" dirty="0"/>
              <a:t>Random:   </a:t>
            </a:r>
            <a:r>
              <a:rPr lang="en-AU" dirty="0">
                <a:latin typeface="Lucida Console" panose="020B0609040504020204" pitchFamily="49" charset="0"/>
              </a:rPr>
              <a:t>Env + </a:t>
            </a:r>
            <a:r>
              <a:rPr lang="en-AU" dirty="0" err="1">
                <a:latin typeface="Lucida Console" panose="020B0609040504020204" pitchFamily="49" charset="0"/>
              </a:rPr>
              <a:t>Env:Geno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):Geno + 	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</a:p>
          <a:p>
            <a:pPr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</a:t>
            </a:r>
            <a:br>
              <a:rPr lang="en-AU" dirty="0">
                <a:latin typeface="Lucida Console" panose="020B0609040504020204" pitchFamily="49" charset="0"/>
              </a:rPr>
            </a:br>
            <a:r>
              <a:rPr lang="en-AU" dirty="0">
                <a:latin typeface="Lucida Console" panose="020B0609040504020204" pitchFamily="49" charset="0"/>
              </a:rPr>
              <a:t>	at(Trial):Rep + at(Trial):</a:t>
            </a:r>
            <a:r>
              <a:rPr lang="en-AU" dirty="0" err="1">
                <a:latin typeface="Lucida Console" panose="020B0609040504020204" pitchFamily="49" charset="0"/>
              </a:rPr>
              <a:t>MainPlot</a:t>
            </a:r>
            <a:endParaRPr lang="en-A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dirty="0"/>
              <a:t>Residual:  </a:t>
            </a:r>
            <a:r>
              <a:rPr lang="en-AU" dirty="0" err="1">
                <a:latin typeface="Lucida Console" panose="020B0609040504020204" pitchFamily="49" charset="0"/>
              </a:rPr>
              <a:t>dsum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units|Env</a:t>
            </a:r>
            <a:r>
              <a:rPr lang="en-AU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A170-2957-464F-A1F4-D53A994D9C8E}"/>
              </a:ext>
            </a:extLst>
          </p:cNvPr>
          <p:cNvSpPr txBox="1"/>
          <p:nvPr/>
        </p:nvSpPr>
        <p:spPr>
          <a:xfrm>
            <a:off x="0" y="1871286"/>
            <a:ext cx="753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EC×M interaction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423BCB-ED7D-0B12-3BEF-41893144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44" y="2055952"/>
            <a:ext cx="7195944" cy="18562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FAED68-BF04-96E6-C0B8-764D5DE46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36" y="2873490"/>
            <a:ext cx="292458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E69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E69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AU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A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123674-7702-49CD-A4EC-81AE04A4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074" y="962150"/>
                <a:ext cx="10790988" cy="4933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C282092-5351-43B8-AF6E-63512FDC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11" y="81560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dirty="0"/>
              <a:t>Statistical Model – Incorporating one EC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899D-106D-49F0-A69C-1BC038E0B21D}"/>
              </a:ext>
            </a:extLst>
          </p:cNvPr>
          <p:cNvSpPr txBox="1"/>
          <p:nvPr/>
        </p:nvSpPr>
        <p:spPr>
          <a:xfrm>
            <a:off x="194510" y="3888418"/>
            <a:ext cx="11873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Response: </a:t>
            </a:r>
            <a:r>
              <a:rPr lang="en-AU" dirty="0">
                <a:latin typeface="Lucida Console" panose="020B0609040504020204" pitchFamily="49" charset="0"/>
              </a:rPr>
              <a:t>Yield (t/ha)</a:t>
            </a:r>
          </a:p>
          <a:p>
            <a:r>
              <a:rPr lang="en-AU" dirty="0"/>
              <a:t>Fixed:        </a:t>
            </a:r>
            <a:r>
              <a:rPr lang="en-AU" dirty="0">
                <a:latin typeface="Lucida Console" panose="020B0609040504020204" pitchFamily="49" charset="0"/>
              </a:rPr>
              <a:t>1 + 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b="1" dirty="0" err="1">
                <a:solidFill>
                  <a:srgbClr val="E69F00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E69F00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	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plantpop:ec:Geno</a:t>
            </a:r>
            <a:endParaRPr lang="en-AU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indent="0">
              <a:buNone/>
            </a:pPr>
            <a:r>
              <a:rPr lang="en-AU" dirty="0"/>
              <a:t>Random:   </a:t>
            </a:r>
            <a:r>
              <a:rPr lang="en-AU" dirty="0">
                <a:latin typeface="Lucida Console" panose="020B0609040504020204" pitchFamily="49" charset="0"/>
              </a:rPr>
              <a:t>Env + </a:t>
            </a:r>
            <a:r>
              <a:rPr lang="en-AU" dirty="0" err="1">
                <a:latin typeface="Lucida Console" panose="020B0609040504020204" pitchFamily="49" charset="0"/>
              </a:rPr>
              <a:t>Env:Geno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plantpop:Geno</a:t>
            </a:r>
            <a:r>
              <a:rPr lang="en-AU" dirty="0">
                <a:latin typeface="Lucida Console" panose="020B0609040504020204" pitchFamily="49" charset="0"/>
              </a:rPr>
              <a:t>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 + </a:t>
            </a:r>
            <a:r>
              <a:rPr lang="en-AU" dirty="0" err="1">
                <a:latin typeface="Lucida Console" panose="020B0609040504020204" pitchFamily="49" charset="0"/>
              </a:rPr>
              <a:t>spl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plantpop</a:t>
            </a:r>
            <a:r>
              <a:rPr lang="en-AU" dirty="0">
                <a:latin typeface="Lucida Console" panose="020B0609040504020204" pitchFamily="49" charset="0"/>
              </a:rPr>
              <a:t>):Geno + 	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plantpop:spl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 </a:t>
            </a:r>
            <a:r>
              <a:rPr lang="en-AU" dirty="0">
                <a:latin typeface="Lucida Console" panose="020B0609040504020204" pitchFamily="49" charset="0"/>
              </a:rPr>
              <a:t>+ 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ec:Geno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</a:p>
          <a:p>
            <a:pPr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plantpop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spl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AU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ec</a:t>
            </a:r>
            <a:r>
              <a:rPr lang="en-AU" b="1" dirty="0">
                <a:solidFill>
                  <a:srgbClr val="0000FF"/>
                </a:solidFill>
                <a:latin typeface="Lucida Console" panose="020B0609040504020204" pitchFamily="49" charset="0"/>
              </a:rPr>
              <a:t>):Geno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+</a:t>
            </a:r>
            <a:br>
              <a:rPr lang="en-AU" dirty="0">
                <a:latin typeface="Lucida Console" panose="020B0609040504020204" pitchFamily="49" charset="0"/>
              </a:rPr>
            </a:br>
            <a:r>
              <a:rPr lang="en-AU" dirty="0">
                <a:latin typeface="Lucida Console" panose="020B0609040504020204" pitchFamily="49" charset="0"/>
              </a:rPr>
              <a:t>	at(Trial):Rep + at(Trial):</a:t>
            </a:r>
            <a:r>
              <a:rPr lang="en-AU" dirty="0" err="1">
                <a:latin typeface="Lucida Console" panose="020B0609040504020204" pitchFamily="49" charset="0"/>
              </a:rPr>
              <a:t>MainPlot</a:t>
            </a:r>
            <a:endParaRPr lang="en-A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dirty="0"/>
              <a:t>Residual:  </a:t>
            </a:r>
            <a:r>
              <a:rPr lang="en-AU" dirty="0" err="1">
                <a:latin typeface="Lucida Console" panose="020B0609040504020204" pitchFamily="49" charset="0"/>
              </a:rPr>
              <a:t>dsum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units|Env</a:t>
            </a:r>
            <a:r>
              <a:rPr lang="en-AU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A170-2957-464F-A1F4-D53A994D9C8E}"/>
              </a:ext>
            </a:extLst>
          </p:cNvPr>
          <p:cNvSpPr txBox="1"/>
          <p:nvPr/>
        </p:nvSpPr>
        <p:spPr>
          <a:xfrm>
            <a:off x="0" y="1871286"/>
            <a:ext cx="753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EC×M interaction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423BCB-ED7D-0B12-3BEF-41893144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44" y="2055952"/>
            <a:ext cx="7195944" cy="18562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FAED68-BF04-96E6-C0B8-764D5DE46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6" y="2873490"/>
            <a:ext cx="2924583" cy="5525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7405C9-7CCF-CDA4-D829-FABE82F82CFA}"/>
              </a:ext>
            </a:extLst>
          </p:cNvPr>
          <p:cNvCxnSpPr/>
          <p:nvPr/>
        </p:nvCxnSpPr>
        <p:spPr>
          <a:xfrm flipH="1" flipV="1">
            <a:off x="6289288" y="2575932"/>
            <a:ext cx="1427356" cy="16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62442-940E-CC0F-3724-74532F4DDD2B}"/>
              </a:ext>
            </a:extLst>
          </p:cNvPr>
          <p:cNvCxnSpPr/>
          <p:nvPr/>
        </p:nvCxnSpPr>
        <p:spPr>
          <a:xfrm flipV="1">
            <a:off x="3103719" y="2553629"/>
            <a:ext cx="4936310" cy="19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87F0D0-38D6-ECF1-6662-1B1E7BFC647A}"/>
              </a:ext>
            </a:extLst>
          </p:cNvPr>
          <p:cNvCxnSpPr/>
          <p:nvPr/>
        </p:nvCxnSpPr>
        <p:spPr>
          <a:xfrm flipV="1">
            <a:off x="5664820" y="3144644"/>
            <a:ext cx="2720897" cy="187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624D86-FFD3-1407-5ACD-7E57F4DB1504}"/>
              </a:ext>
            </a:extLst>
          </p:cNvPr>
          <p:cNvCxnSpPr/>
          <p:nvPr/>
        </p:nvCxnSpPr>
        <p:spPr>
          <a:xfrm flipV="1">
            <a:off x="9790771" y="3178098"/>
            <a:ext cx="892097" cy="1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FFC224-6762-E20C-BBAE-BBCD1C4D2A8A}"/>
              </a:ext>
            </a:extLst>
          </p:cNvPr>
          <p:cNvCxnSpPr>
            <a:cxnSpLocks/>
          </p:cNvCxnSpPr>
          <p:nvPr/>
        </p:nvCxnSpPr>
        <p:spPr>
          <a:xfrm flipV="1">
            <a:off x="3401122" y="2553629"/>
            <a:ext cx="7002966" cy="28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7E286E-087B-1181-DD7D-757272822041}"/>
              </a:ext>
            </a:extLst>
          </p:cNvPr>
          <p:cNvCxnSpPr/>
          <p:nvPr/>
        </p:nvCxnSpPr>
        <p:spPr>
          <a:xfrm flipV="1">
            <a:off x="4560849" y="3144644"/>
            <a:ext cx="1535151" cy="212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F4F33C-B838-DCA8-92DD-C9952F7254B0}"/>
              </a:ext>
            </a:extLst>
          </p:cNvPr>
          <p:cNvCxnSpPr/>
          <p:nvPr/>
        </p:nvCxnSpPr>
        <p:spPr>
          <a:xfrm flipV="1">
            <a:off x="3769112" y="3735659"/>
            <a:ext cx="2709747" cy="186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9D475C-C7E0-578E-8552-0827BD1BCF73}"/>
              </a:ext>
            </a:extLst>
          </p:cNvPr>
          <p:cNvCxnSpPr/>
          <p:nvPr/>
        </p:nvCxnSpPr>
        <p:spPr>
          <a:xfrm flipV="1">
            <a:off x="7370956" y="3735659"/>
            <a:ext cx="836342" cy="186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035B3-7EC9-4360-9E58-4F9D29F4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27" y="1002633"/>
            <a:ext cx="10515600" cy="5558590"/>
          </a:xfrm>
        </p:spPr>
        <p:txBody>
          <a:bodyPr>
            <a:normAutofit/>
          </a:bodyPr>
          <a:lstStyle/>
          <a:p>
            <a:r>
              <a:rPr lang="en-AU" sz="2400" dirty="0"/>
              <a:t>The baseline model can be extended to incorporate ECs into the LMM by adding the following terms:</a:t>
            </a:r>
          </a:p>
          <a:p>
            <a:endParaRPr lang="en-AU" sz="2400" dirty="0"/>
          </a:p>
          <a:p>
            <a:endParaRPr lang="en-AU" sz="2400" dirty="0">
              <a:solidFill>
                <a:srgbClr val="E69F00"/>
              </a:solidFill>
            </a:endParaRPr>
          </a:p>
          <a:p>
            <a:endParaRPr lang="en-AU" sz="2400" dirty="0">
              <a:solidFill>
                <a:srgbClr val="E69F00"/>
              </a:solidFill>
            </a:endParaRPr>
          </a:p>
          <a:p>
            <a:r>
              <a:rPr lang="en-AU" sz="2400" dirty="0">
                <a:solidFill>
                  <a:srgbClr val="E69F00"/>
                </a:solidFill>
              </a:rPr>
              <a:t>Linear EC and G×EC terms</a:t>
            </a:r>
          </a:p>
          <a:p>
            <a:r>
              <a:rPr lang="en-AU" sz="2400" dirty="0">
                <a:solidFill>
                  <a:srgbClr val="FF0000"/>
                </a:solidFill>
              </a:rPr>
              <a:t>Non-linear G and G×EC terms (i.e. splines)</a:t>
            </a:r>
          </a:p>
          <a:p>
            <a:r>
              <a:rPr lang="en-AU" sz="2400" dirty="0">
                <a:solidFill>
                  <a:srgbClr val="0000FF"/>
                </a:solidFill>
              </a:rPr>
              <a:t>EC×M interaction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Forward selection: Perform </a:t>
            </a:r>
            <a:r>
              <a:rPr lang="en-AU" sz="2400" b="1" i="1" dirty="0"/>
              <a:t>k-</a:t>
            </a:r>
            <a:r>
              <a:rPr lang="en-AU" sz="2400" b="1" dirty="0"/>
              <a:t>fold cross validation for each EC at each iteration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EB8C3-254D-440D-97F6-14218A6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Model – Incorporating 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/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p>
                        <m:e>
                          <m:d>
                            <m:dPr>
                              <m:ctrlPr>
                                <a:rPr lang="en-AU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7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83D30-7CF3-4BD6-A7C5-F1A7D95F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8" y="51435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i="1" dirty="0"/>
              <a:t>k</a:t>
            </a:r>
            <a:r>
              <a:rPr lang="en-AU" sz="3600" b="1" dirty="0"/>
              <a:t>-fold cross validation diagram (</a:t>
            </a:r>
            <a:r>
              <a:rPr lang="en-AU" sz="3600" b="1" i="1" dirty="0"/>
              <a:t>k</a:t>
            </a:r>
            <a:r>
              <a:rPr lang="en-AU" sz="3600" b="1" dirty="0"/>
              <a:t>=5)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82972C-2C18-49D8-95BB-1BED2498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8" y="1130969"/>
            <a:ext cx="10737893" cy="429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203D9-DB4D-4A47-85F3-FBB291BB8756}"/>
              </a:ext>
            </a:extLst>
          </p:cNvPr>
          <p:cNvSpPr txBox="1"/>
          <p:nvPr/>
        </p:nvSpPr>
        <p:spPr>
          <a:xfrm>
            <a:off x="2746208" y="5018739"/>
            <a:ext cx="64820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0" i="0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en-AU" sz="1000" b="0" i="0" u="sng" dirty="0">
                <a:solidFill>
                  <a:srgbClr val="0563C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https://stackoverflow.com/questions/40368467/cross-validation-extracting-the-model-values-out-per-row</a:t>
            </a:r>
            <a:endParaRPr lang="en-AU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F41FA-694A-4E40-9E4C-4D4C9F0F2F18}"/>
                  </a:ext>
                </a:extLst>
              </p:cNvPr>
              <p:cNvSpPr txBox="1"/>
              <p:nvPr/>
            </p:nvSpPr>
            <p:spPr>
              <a:xfrm>
                <a:off x="2472319" y="5644472"/>
                <a:ext cx="7586330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MSEP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A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𝑏𝑎𝑠𝑒𝑙𝑖𝑛𝑒</m:t>
                            </m:r>
                          </m:sub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AU" sz="320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𝑏𝑎𝑠𝑒𝑙𝑖𝑛𝑒</m:t>
                            </m:r>
                          </m:sub>
                          <m:sup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AU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F41FA-694A-4E40-9E4C-4D4C9F0F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319" y="5644472"/>
                <a:ext cx="7586330" cy="790345"/>
              </a:xfrm>
              <a:prstGeom prst="rect">
                <a:avLst/>
              </a:prstGeom>
              <a:blipFill>
                <a:blip r:embed="rId4"/>
                <a:stretch>
                  <a:fillRect l="-2090"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6B690-E3A8-4E5D-B306-34684A7111D4}"/>
                  </a:ext>
                </a:extLst>
              </p:cNvPr>
              <p:cNvSpPr txBox="1"/>
              <p:nvPr/>
            </p:nvSpPr>
            <p:spPr>
              <a:xfrm>
                <a:off x="-1167167" y="5426126"/>
                <a:ext cx="60939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6B690-E3A8-4E5D-B306-34684A71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7167" y="5426126"/>
                <a:ext cx="609399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2B82F3-9DCE-44C9-88B8-315F028F289F}"/>
                  </a:ext>
                </a:extLst>
              </p:cNvPr>
              <p:cNvSpPr txBox="1"/>
              <p:nvPr/>
            </p:nvSpPr>
            <p:spPr>
              <a:xfrm>
                <a:off x="7625014" y="5418743"/>
                <a:ext cx="67076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AU" sz="320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2B82F3-9DCE-44C9-88B8-315F028F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014" y="5418743"/>
                <a:ext cx="670760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BCF7BE53-561A-4321-86F0-B92EDA345E1E}"/>
              </a:ext>
            </a:extLst>
          </p:cNvPr>
          <p:cNvSpPr/>
          <p:nvPr/>
        </p:nvSpPr>
        <p:spPr>
          <a:xfrm rot="10800000">
            <a:off x="1693340" y="4987443"/>
            <a:ext cx="372979" cy="5550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000000"/>
              </a:highligh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9237D35-FDE1-4708-86DE-2F1E54B9E7CF}"/>
              </a:ext>
            </a:extLst>
          </p:cNvPr>
          <p:cNvSpPr/>
          <p:nvPr/>
        </p:nvSpPr>
        <p:spPr>
          <a:xfrm>
            <a:off x="10696073" y="4987444"/>
            <a:ext cx="372979" cy="5550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850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035B3-7EC9-4360-9E58-4F9D29F4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27" y="1002633"/>
            <a:ext cx="10515600" cy="5558590"/>
          </a:xfrm>
        </p:spPr>
        <p:txBody>
          <a:bodyPr>
            <a:normAutofit/>
          </a:bodyPr>
          <a:lstStyle/>
          <a:p>
            <a:r>
              <a:rPr lang="en-AU" sz="2400" dirty="0"/>
              <a:t>The baseline model can be extended to incorporate ECs into the LMM by adding the following terms:</a:t>
            </a:r>
          </a:p>
          <a:p>
            <a:endParaRPr lang="en-AU" sz="2400" dirty="0"/>
          </a:p>
          <a:p>
            <a:endParaRPr lang="en-AU" sz="2400" dirty="0">
              <a:solidFill>
                <a:srgbClr val="E69F00"/>
              </a:solidFill>
            </a:endParaRPr>
          </a:p>
          <a:p>
            <a:endParaRPr lang="en-AU" sz="2400" dirty="0">
              <a:solidFill>
                <a:srgbClr val="E69F00"/>
              </a:solidFill>
            </a:endParaRPr>
          </a:p>
          <a:p>
            <a:r>
              <a:rPr lang="en-AU" sz="2400" dirty="0">
                <a:solidFill>
                  <a:srgbClr val="E69F00"/>
                </a:solidFill>
              </a:rPr>
              <a:t>Linear EC and G×EC terms</a:t>
            </a:r>
          </a:p>
          <a:p>
            <a:r>
              <a:rPr lang="en-AU" sz="2400" dirty="0">
                <a:solidFill>
                  <a:srgbClr val="FF0000"/>
                </a:solidFill>
              </a:rPr>
              <a:t>Non-linear G and G×EC terms (i.e. splines)</a:t>
            </a:r>
          </a:p>
          <a:p>
            <a:r>
              <a:rPr lang="en-AU" sz="2400" dirty="0">
                <a:solidFill>
                  <a:srgbClr val="0000FF"/>
                </a:solidFill>
              </a:rPr>
              <a:t>EC×M interaction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Forward selection: Perform </a:t>
            </a:r>
            <a:r>
              <a:rPr lang="en-AU" sz="2400" i="1" dirty="0"/>
              <a:t>k-</a:t>
            </a:r>
            <a:r>
              <a:rPr lang="en-AU" sz="2400" dirty="0"/>
              <a:t>fold cross validation for each EC at each iteration</a:t>
            </a:r>
          </a:p>
          <a:p>
            <a:pPr marL="0" indent="0">
              <a:buNone/>
            </a:pPr>
            <a:r>
              <a:rPr lang="en-AU" sz="2400" b="1" dirty="0"/>
              <a:t>Backwards selection: Wald test (Kenward &amp; Roger, 1997) for fixed effects, AIC (Verbyla, 2019) for random (e.g. spline) terms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EB8C3-254D-440D-97F6-14218A6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Statistical Model – Incorporating 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/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AU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p>
                        <m:e>
                          <m:d>
                            <m:dPr>
                              <m:ctrlPr>
                                <a:rPr lang="en-AU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E69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E69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AU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6E0C0-5492-4D24-B701-E131D14A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3" y="1907780"/>
                <a:ext cx="10790989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03C07-E990-43F5-91B3-C0BE9D6B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/>
          </a:p>
          <a:p>
            <a:r>
              <a:rPr lang="en-AU" sz="2400" dirty="0"/>
              <a:t>The FALMM in the context of modelling G×E </a:t>
            </a:r>
          </a:p>
          <a:p>
            <a:pPr lvl="1"/>
            <a:r>
              <a:rPr lang="en-AU" sz="2100" dirty="0"/>
              <a:t>Does not provide an understanding of the environmental drivers influencing the G×E pattern</a:t>
            </a:r>
          </a:p>
          <a:p>
            <a:pPr lvl="1"/>
            <a:r>
              <a:rPr lang="en-AU" sz="2100" dirty="0"/>
              <a:t>Does not enable prediction at a ‘new’ untested environment</a:t>
            </a:r>
          </a:p>
          <a:p>
            <a:pPr lvl="1"/>
            <a:r>
              <a:rPr lang="en-AU" sz="2100" dirty="0"/>
              <a:t>Does not (traditionally) incorporate for different management practices (M) </a:t>
            </a:r>
          </a:p>
          <a:p>
            <a:pPr lvl="1"/>
            <a:r>
              <a:rPr lang="en-AU" sz="2100" dirty="0"/>
              <a:t>May not be appropriate when small number of genotypes are tested (Macdonald, 2018) </a:t>
            </a:r>
          </a:p>
          <a:p>
            <a:pPr marL="342900" lvl="1" indent="0">
              <a:buNone/>
            </a:pPr>
            <a:endParaRPr lang="en-AU" sz="2100" dirty="0"/>
          </a:p>
          <a:p>
            <a:r>
              <a:rPr lang="en-AU" sz="2400" dirty="0"/>
              <a:t>Some of these limitations can be addressed by the inclusion of environment covariates (ECs) into the MET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29540-9340-4C6F-A180-9CC3E80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Limitations of FALMM</a:t>
            </a:r>
          </a:p>
        </p:txBody>
      </p:sp>
    </p:spTree>
    <p:extLst>
      <p:ext uri="{BB962C8B-B14F-4D97-AF65-F5344CB8AC3E}">
        <p14:creationId xmlns:p14="http://schemas.microsoft.com/office/powerpoint/2010/main" val="405975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1A1AB65-E299-4F3B-BA8B-90DAED86787E}"/>
              </a:ext>
            </a:extLst>
          </p:cNvPr>
          <p:cNvSpPr txBox="1"/>
          <p:nvPr/>
        </p:nvSpPr>
        <p:spPr>
          <a:xfrm>
            <a:off x="5727833" y="3898799"/>
            <a:ext cx="2053970" cy="830997"/>
          </a:xfrm>
          <a:prstGeom prst="rect">
            <a:avLst/>
          </a:prstGeom>
          <a:solidFill>
            <a:srgbClr val="F0E442"/>
          </a:solidFill>
        </p:spPr>
        <p:txBody>
          <a:bodyPr wrap="square" rtlCol="0">
            <a:spAutoFit/>
          </a:bodyPr>
          <a:lstStyle/>
          <a:p>
            <a:r>
              <a:rPr lang="en-AU" sz="1200" b="1" dirty="0"/>
              <a:t>then perform backwards selection to remove non-significant EC terms and then update EC Candidate Model.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3E6B1-93CF-4826-84D8-C06BB2B4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55" y="55470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dirty="0"/>
              <a:t>Flow chart - Subset selection procedure</a:t>
            </a:r>
            <a:endParaRPr lang="en-AU" sz="36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3E3EC-5361-4565-97EC-9657276A25B6}"/>
              </a:ext>
            </a:extLst>
          </p:cNvPr>
          <p:cNvGrpSpPr/>
          <p:nvPr/>
        </p:nvGrpSpPr>
        <p:grpSpPr>
          <a:xfrm>
            <a:off x="980029" y="5175428"/>
            <a:ext cx="2583233" cy="1264305"/>
            <a:chOff x="455885" y="4972880"/>
            <a:chExt cx="2583233" cy="126430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F0D4FC-CB23-4CE7-AA56-08C7B1C01754}"/>
                </a:ext>
              </a:extLst>
            </p:cNvPr>
            <p:cNvSpPr/>
            <p:nvPr/>
          </p:nvSpPr>
          <p:spPr>
            <a:xfrm>
              <a:off x="460760" y="5091036"/>
              <a:ext cx="280422" cy="344350"/>
            </a:xfrm>
            <a:prstGeom prst="rect">
              <a:avLst/>
            </a:prstGeom>
            <a:solidFill>
              <a:srgbClr val="007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DC052A-A3CE-48ED-80EA-C7EC405A73BE}"/>
                </a:ext>
              </a:extLst>
            </p:cNvPr>
            <p:cNvSpPr txBox="1"/>
            <p:nvPr/>
          </p:nvSpPr>
          <p:spPr>
            <a:xfrm>
              <a:off x="751903" y="4972880"/>
              <a:ext cx="86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Baseline model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FB7C9A-684B-40C7-A6F8-C386771F74E5}"/>
                </a:ext>
              </a:extLst>
            </p:cNvPr>
            <p:cNvSpPr txBox="1"/>
            <p:nvPr/>
          </p:nvSpPr>
          <p:spPr>
            <a:xfrm>
              <a:off x="2070971" y="4994300"/>
              <a:ext cx="957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Forward selection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38C2E1-EEE7-4948-BB5E-33FB5ED63702}"/>
                </a:ext>
              </a:extLst>
            </p:cNvPr>
            <p:cNvSpPr txBox="1"/>
            <p:nvPr/>
          </p:nvSpPr>
          <p:spPr>
            <a:xfrm>
              <a:off x="765018" y="5711745"/>
              <a:ext cx="1004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Backward selection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D63B4-E09B-4F2F-A1AE-2FC4ECD45591}"/>
                </a:ext>
              </a:extLst>
            </p:cNvPr>
            <p:cNvSpPr txBox="1"/>
            <p:nvPr/>
          </p:nvSpPr>
          <p:spPr>
            <a:xfrm>
              <a:off x="2034494" y="5713965"/>
              <a:ext cx="1004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Variable selection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3FA51D2-5E89-4928-B5C1-FE652A8D8D5E}"/>
                </a:ext>
              </a:extLst>
            </p:cNvPr>
            <p:cNvSpPr/>
            <p:nvPr/>
          </p:nvSpPr>
          <p:spPr>
            <a:xfrm>
              <a:off x="1725799" y="5091036"/>
              <a:ext cx="280422" cy="344350"/>
            </a:xfrm>
            <a:prstGeom prst="rect">
              <a:avLst/>
            </a:prstGeom>
            <a:solidFill>
              <a:srgbClr val="E6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3EBD29-DDB7-4BE0-905E-E14AD9E941AF}"/>
                </a:ext>
              </a:extLst>
            </p:cNvPr>
            <p:cNvSpPr/>
            <p:nvPr/>
          </p:nvSpPr>
          <p:spPr>
            <a:xfrm>
              <a:off x="455885" y="5786119"/>
              <a:ext cx="280422" cy="344350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ADBB7A3-116E-4D29-9112-67F55C6A7B58}"/>
                </a:ext>
              </a:extLst>
            </p:cNvPr>
            <p:cNvSpPr/>
            <p:nvPr/>
          </p:nvSpPr>
          <p:spPr>
            <a:xfrm>
              <a:off x="1713891" y="5786119"/>
              <a:ext cx="280422" cy="344350"/>
            </a:xfrm>
            <a:prstGeom prst="rect">
              <a:avLst/>
            </a:prstGeom>
            <a:solidFill>
              <a:srgbClr val="CC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280E5B-14C3-48E5-9F80-53F315209BBB}"/>
              </a:ext>
            </a:extLst>
          </p:cNvPr>
          <p:cNvGrpSpPr/>
          <p:nvPr/>
        </p:nvGrpSpPr>
        <p:grpSpPr>
          <a:xfrm>
            <a:off x="703508" y="1130771"/>
            <a:ext cx="10982485" cy="5721324"/>
            <a:chOff x="246534" y="1108373"/>
            <a:chExt cx="10982485" cy="5721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224CCF-9EEB-4BCF-B9E2-3A1795026C64}"/>
                </a:ext>
              </a:extLst>
            </p:cNvPr>
            <p:cNvSpPr txBox="1"/>
            <p:nvPr/>
          </p:nvSpPr>
          <p:spPr>
            <a:xfrm>
              <a:off x="450375" y="1365674"/>
              <a:ext cx="1188286" cy="1475917"/>
            </a:xfrm>
            <a:prstGeom prst="rect">
              <a:avLst/>
            </a:prstGeom>
            <a:solidFill>
              <a:srgbClr val="0072B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Perform individual trial analysis adding spatial terms and removing outliers as required</a:t>
              </a:r>
            </a:p>
            <a:p>
              <a:endParaRPr lang="en-AU" sz="591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329D3-FB10-42BB-A47D-85CBAE4E76C4}"/>
                </a:ext>
              </a:extLst>
            </p:cNvPr>
            <p:cNvSpPr txBox="1"/>
            <p:nvPr/>
          </p:nvSpPr>
          <p:spPr>
            <a:xfrm>
              <a:off x="2062943" y="1387342"/>
              <a:ext cx="1194570" cy="1200329"/>
            </a:xfrm>
            <a:prstGeom prst="rect">
              <a:avLst/>
            </a:prstGeom>
            <a:solidFill>
              <a:srgbClr val="0072B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Fit Baseline Model to the MET data and set Baseline Model equal to Current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3647B8-AA09-4926-948B-F5AB29665457}"/>
                </a:ext>
              </a:extLst>
            </p:cNvPr>
            <p:cNvSpPr txBox="1"/>
            <p:nvPr/>
          </p:nvSpPr>
          <p:spPr>
            <a:xfrm>
              <a:off x="3768010" y="1365674"/>
              <a:ext cx="1190884" cy="1660583"/>
            </a:xfrm>
            <a:prstGeom prst="rect">
              <a:avLst/>
            </a:prstGeom>
            <a:solidFill>
              <a:srgbClr val="E69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Commence forward selection procedure iteratively testing all EC Candidate Models</a:t>
              </a:r>
            </a:p>
            <a:p>
              <a:endParaRPr lang="en-AU" sz="591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8FFFF4-E2DD-4C3A-B4E7-5D44EB10F500}"/>
                </a:ext>
              </a:extLst>
            </p:cNvPr>
            <p:cNvSpPr txBox="1"/>
            <p:nvPr/>
          </p:nvSpPr>
          <p:spPr>
            <a:xfrm>
              <a:off x="5616665" y="1359981"/>
              <a:ext cx="1471578" cy="1660583"/>
            </a:xfrm>
            <a:prstGeom prst="rect">
              <a:avLst/>
            </a:prstGeom>
            <a:solidFill>
              <a:srgbClr val="E69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Add the ‘</a:t>
              </a:r>
              <a:r>
                <a:rPr lang="en-AU" sz="1200" b="1" i="1" dirty="0">
                  <a:solidFill>
                    <a:schemeClr val="bg1"/>
                  </a:solidFill>
                </a:rPr>
                <a:t>l</a:t>
              </a:r>
              <a:r>
                <a:rPr lang="en-AU" sz="1200" b="1" i="1" baseline="30000" dirty="0">
                  <a:solidFill>
                    <a:schemeClr val="bg1"/>
                  </a:solidFill>
                </a:rPr>
                <a:t>th</a:t>
              </a:r>
              <a:r>
                <a:rPr lang="en-AU" sz="1200" b="1" i="1" dirty="0">
                  <a:solidFill>
                    <a:schemeClr val="bg1"/>
                  </a:solidFill>
                </a:rPr>
                <a:t>’</a:t>
              </a:r>
              <a:r>
                <a:rPr lang="en-AU" sz="1200" b="1" dirty="0">
                  <a:solidFill>
                    <a:schemeClr val="bg1"/>
                  </a:solidFill>
                </a:rPr>
                <a:t> EC to the Current Model  to form the ‘</a:t>
              </a:r>
              <a:r>
                <a:rPr lang="en-AU" sz="1200" b="1" i="1" dirty="0">
                  <a:solidFill>
                    <a:schemeClr val="bg1"/>
                  </a:solidFill>
                </a:rPr>
                <a:t>l</a:t>
              </a:r>
              <a:r>
                <a:rPr lang="en-AU" sz="1200" b="1" i="1" baseline="30000" dirty="0">
                  <a:solidFill>
                    <a:schemeClr val="bg1"/>
                  </a:solidFill>
                </a:rPr>
                <a:t>th</a:t>
              </a:r>
              <a:r>
                <a:rPr lang="en-AU" sz="1200" b="1" i="1" dirty="0">
                  <a:solidFill>
                    <a:schemeClr val="bg1"/>
                  </a:solidFill>
                </a:rPr>
                <a:t>’</a:t>
              </a:r>
              <a:r>
                <a:rPr lang="en-AU" sz="1200" b="1" dirty="0">
                  <a:solidFill>
                    <a:schemeClr val="bg1"/>
                  </a:solidFill>
                </a:rPr>
                <a:t> EC Candidate model, perform 6 fold leave-one-trial-out cross validation and calculate RMSEP</a:t>
              </a:r>
            </a:p>
            <a:p>
              <a:endParaRPr lang="en-AU" sz="591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0C6-4AAA-404B-988E-D6C635D478E8}"/>
                </a:ext>
              </a:extLst>
            </p:cNvPr>
            <p:cNvSpPr txBox="1"/>
            <p:nvPr/>
          </p:nvSpPr>
          <p:spPr>
            <a:xfrm>
              <a:off x="7726792" y="1688133"/>
              <a:ext cx="1194570" cy="830997"/>
            </a:xfrm>
            <a:prstGeom prst="rect">
              <a:avLst/>
            </a:prstGeom>
            <a:solidFill>
              <a:srgbClr val="E69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Have all </a:t>
              </a:r>
              <a:r>
                <a:rPr lang="en-AU" sz="1200" b="1" i="1" dirty="0">
                  <a:solidFill>
                    <a:schemeClr val="bg1"/>
                  </a:solidFill>
                </a:rPr>
                <a:t>l </a:t>
              </a:r>
              <a:r>
                <a:rPr lang="en-AU" sz="1200" b="1" dirty="0">
                  <a:solidFill>
                    <a:schemeClr val="bg1"/>
                  </a:solidFill>
                </a:rPr>
                <a:t>EC Candidate Models been iteratively fit?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73B517-B339-4286-AF46-0A599865582A}"/>
                </a:ext>
              </a:extLst>
            </p:cNvPr>
            <p:cNvGrpSpPr/>
            <p:nvPr/>
          </p:nvGrpSpPr>
          <p:grpSpPr>
            <a:xfrm>
              <a:off x="9217096" y="1230860"/>
              <a:ext cx="1406165" cy="502384"/>
              <a:chOff x="4387148" y="7307779"/>
              <a:chExt cx="1589370" cy="445571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1C1102F-2ED6-4689-B7F7-9E97D9659E11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33125E-ED0C-4577-9F83-C32ED7280E40}"/>
                  </a:ext>
                </a:extLst>
              </p:cNvPr>
              <p:cNvSpPr txBox="1"/>
              <p:nvPr/>
            </p:nvSpPr>
            <p:spPr>
              <a:xfrm>
                <a:off x="4852313" y="7360107"/>
                <a:ext cx="1124205" cy="32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B5BC2C7-9ECF-407F-B379-18F4822C24EB}"/>
                </a:ext>
              </a:extLst>
            </p:cNvPr>
            <p:cNvSpPr/>
            <p:nvPr/>
          </p:nvSpPr>
          <p:spPr>
            <a:xfrm rot="16200000">
              <a:off x="1712863" y="1789784"/>
              <a:ext cx="255903" cy="44425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08B3AB58-70CE-48E1-9664-EC8E8B8AA92C}"/>
                </a:ext>
              </a:extLst>
            </p:cNvPr>
            <p:cNvSpPr/>
            <p:nvPr/>
          </p:nvSpPr>
          <p:spPr>
            <a:xfrm rot="16200000" flipH="1">
              <a:off x="3402456" y="1746182"/>
              <a:ext cx="227775" cy="5033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CBAE1143-BFCA-4EF6-8F2C-312C32188F95}"/>
                </a:ext>
              </a:extLst>
            </p:cNvPr>
            <p:cNvSpPr/>
            <p:nvPr/>
          </p:nvSpPr>
          <p:spPr>
            <a:xfrm rot="16200000">
              <a:off x="5129974" y="1712879"/>
              <a:ext cx="265958" cy="60811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98A2D543-990B-4351-A289-D1FFC64474D5}"/>
                </a:ext>
              </a:extLst>
            </p:cNvPr>
            <p:cNvSpPr/>
            <p:nvPr/>
          </p:nvSpPr>
          <p:spPr>
            <a:xfrm rot="16200000">
              <a:off x="7299712" y="1672488"/>
              <a:ext cx="234831" cy="6577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1D9C3C4-542C-4CC8-A191-C47E4ACDFA2C}"/>
                </a:ext>
              </a:extLst>
            </p:cNvPr>
            <p:cNvSpPr/>
            <p:nvPr/>
          </p:nvSpPr>
          <p:spPr>
            <a:xfrm rot="18016077">
              <a:off x="8929761" y="2442061"/>
              <a:ext cx="253333" cy="24158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EB2FFE-0CDB-4ED8-AC70-4F51DA680464}"/>
                </a:ext>
              </a:extLst>
            </p:cNvPr>
            <p:cNvSpPr txBox="1"/>
            <p:nvPr/>
          </p:nvSpPr>
          <p:spPr>
            <a:xfrm>
              <a:off x="9154518" y="3501554"/>
              <a:ext cx="1162431" cy="1200329"/>
            </a:xfrm>
            <a:prstGeom prst="rect">
              <a:avLst/>
            </a:prstGeom>
            <a:solidFill>
              <a:srgbClr val="CC79A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Does the Current Model have a lower RMSEP than all </a:t>
              </a:r>
              <a:r>
                <a:rPr lang="en-AU" sz="1200" b="1" i="1" dirty="0">
                  <a:solidFill>
                    <a:schemeClr val="bg1"/>
                  </a:solidFill>
                </a:rPr>
                <a:t>l</a:t>
              </a:r>
              <a:r>
                <a:rPr lang="en-AU" sz="1200" b="1" dirty="0">
                  <a:solidFill>
                    <a:schemeClr val="bg1"/>
                  </a:solidFill>
                </a:rPr>
                <a:t> EC Candidate Models?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6FE3CB-BD09-4018-B2ED-C06D7A15916A}"/>
                </a:ext>
              </a:extLst>
            </p:cNvPr>
            <p:cNvSpPr txBox="1"/>
            <p:nvPr/>
          </p:nvSpPr>
          <p:spPr>
            <a:xfrm>
              <a:off x="3620145" y="3321556"/>
              <a:ext cx="1384586" cy="1475917"/>
            </a:xfrm>
            <a:prstGeom prst="rect">
              <a:avLst/>
            </a:prstGeom>
            <a:solidFill>
              <a:srgbClr val="F0E442"/>
            </a:solidFill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Does the selected EC still appear in the Candidate Model after the backwards selection procedure?</a:t>
              </a:r>
            </a:p>
            <a:p>
              <a:endParaRPr lang="en-AU" sz="591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E9835F-441B-41A0-963A-1C9B979C8D6E}"/>
                </a:ext>
              </a:extLst>
            </p:cNvPr>
            <p:cNvGrpSpPr/>
            <p:nvPr/>
          </p:nvGrpSpPr>
          <p:grpSpPr>
            <a:xfrm>
              <a:off x="9208105" y="2393207"/>
              <a:ext cx="1480574" cy="448384"/>
              <a:chOff x="4387148" y="7307779"/>
              <a:chExt cx="1636725" cy="44557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36DF06E-F9EB-4EB4-B848-26FC8968C86C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70E921-CE23-47F7-8AD1-AA2FF585440B}"/>
                  </a:ext>
                </a:extLst>
              </p:cNvPr>
              <p:cNvSpPr txBox="1"/>
              <p:nvPr/>
            </p:nvSpPr>
            <p:spPr>
              <a:xfrm>
                <a:off x="4786589" y="7323934"/>
                <a:ext cx="1237284" cy="36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</p:grp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8DC1C7A0-1534-4A70-A01A-9D1D70153A8D}"/>
                </a:ext>
              </a:extLst>
            </p:cNvPr>
            <p:cNvSpPr/>
            <p:nvPr/>
          </p:nvSpPr>
          <p:spPr>
            <a:xfrm rot="5400000">
              <a:off x="7831364" y="3734392"/>
              <a:ext cx="561327" cy="2496313"/>
            </a:xfrm>
            <a:prstGeom prst="bentArrow">
              <a:avLst>
                <a:gd name="adj1" fmla="val 16374"/>
                <a:gd name="adj2" fmla="val 24527"/>
                <a:gd name="adj3" fmla="val 30113"/>
                <a:gd name="adj4" fmla="val 50970"/>
              </a:avLst>
            </a:prstGeom>
            <a:solidFill>
              <a:schemeClr val="tx1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AU" sz="1063">
                <a:solidFill>
                  <a:schemeClr val="tx1"/>
                </a:solidFill>
              </a:endParaRP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096A4C08-22EF-4B63-8089-B31B583B4848}"/>
                </a:ext>
              </a:extLst>
            </p:cNvPr>
            <p:cNvSpPr/>
            <p:nvPr/>
          </p:nvSpPr>
          <p:spPr>
            <a:xfrm rot="14504353" flipH="1">
              <a:off x="8963292" y="1391083"/>
              <a:ext cx="210410" cy="33778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9003A7-E4FC-422D-ABBD-350DE19348CE}"/>
                </a:ext>
              </a:extLst>
            </p:cNvPr>
            <p:cNvSpPr txBox="1"/>
            <p:nvPr/>
          </p:nvSpPr>
          <p:spPr>
            <a:xfrm>
              <a:off x="5270859" y="3431043"/>
              <a:ext cx="2039369" cy="461665"/>
            </a:xfrm>
            <a:prstGeom prst="rect">
              <a:avLst/>
            </a:prstGeom>
            <a:solidFill>
              <a:srgbClr val="CC79A7"/>
            </a:solidFill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Select EC Candidate Model with the lowest RMSEP and</a:t>
              </a:r>
              <a:endParaRPr lang="en-AU" sz="591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B554936B-45F6-46A6-819B-5199D8BB12F6}"/>
                </a:ext>
              </a:extLst>
            </p:cNvPr>
            <p:cNvSpPr/>
            <p:nvPr/>
          </p:nvSpPr>
          <p:spPr>
            <a:xfrm rot="5400000" flipH="1">
              <a:off x="8762712" y="3794744"/>
              <a:ext cx="231142" cy="42706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F10DE30A-2B64-40E2-A80E-686737542353}"/>
                </a:ext>
              </a:extLst>
            </p:cNvPr>
            <p:cNvSpPr/>
            <p:nvPr/>
          </p:nvSpPr>
          <p:spPr>
            <a:xfrm rot="5400000">
              <a:off x="3339570" y="3933582"/>
              <a:ext cx="260055" cy="31234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988A8949-9699-4A06-A9C8-C3C93596D31F}"/>
                </a:ext>
              </a:extLst>
            </p:cNvPr>
            <p:cNvSpPr/>
            <p:nvPr/>
          </p:nvSpPr>
          <p:spPr>
            <a:xfrm rot="15078236" flipH="1">
              <a:off x="2548703" y="2177676"/>
              <a:ext cx="205279" cy="2429691"/>
            </a:xfrm>
            <a:prstGeom prst="downArrow">
              <a:avLst>
                <a:gd name="adj1" fmla="val 34765"/>
                <a:gd name="adj2" fmla="val 7876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485E1C6-E1C2-4D12-B317-1F854C32561A}"/>
                </a:ext>
              </a:extLst>
            </p:cNvPr>
            <p:cNvSpPr/>
            <p:nvPr/>
          </p:nvSpPr>
          <p:spPr>
            <a:xfrm rot="20287648" flipH="1">
              <a:off x="10239527" y="4671917"/>
              <a:ext cx="214264" cy="46399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13CFBA9E-CEC7-43B9-B344-2A2F44562B2E}"/>
                </a:ext>
              </a:extLst>
            </p:cNvPr>
            <p:cNvSpPr/>
            <p:nvPr/>
          </p:nvSpPr>
          <p:spPr>
            <a:xfrm>
              <a:off x="4213154" y="4777002"/>
              <a:ext cx="230181" cy="22224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88D76C-0863-4818-93AB-40A1730B7BC6}"/>
                </a:ext>
              </a:extLst>
            </p:cNvPr>
            <p:cNvSpPr txBox="1"/>
            <p:nvPr/>
          </p:nvSpPr>
          <p:spPr>
            <a:xfrm>
              <a:off x="5841035" y="4863675"/>
              <a:ext cx="1022838" cy="921919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Exclude this EC Candidate model from this iteration</a:t>
              </a:r>
            </a:p>
            <a:p>
              <a:endParaRPr lang="en-AU" sz="591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013640-CC8B-434C-B649-92AD19AB9570}"/>
                </a:ext>
              </a:extLst>
            </p:cNvPr>
            <p:cNvSpPr txBox="1"/>
            <p:nvPr/>
          </p:nvSpPr>
          <p:spPr>
            <a:xfrm>
              <a:off x="246534" y="3509766"/>
              <a:ext cx="1242863" cy="1291251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Set Current Model equal to the Candidate Model which incorporates an additional EC</a:t>
              </a:r>
            </a:p>
            <a:p>
              <a:endParaRPr lang="en-AU" sz="591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95789C-3D5C-4A1F-A197-555FF63B865B}"/>
                </a:ext>
              </a:extLst>
            </p:cNvPr>
            <p:cNvSpPr txBox="1"/>
            <p:nvPr/>
          </p:nvSpPr>
          <p:spPr>
            <a:xfrm>
              <a:off x="6387899" y="6098400"/>
              <a:ext cx="1213755" cy="369332"/>
            </a:xfrm>
            <a:prstGeom prst="rect">
              <a:avLst/>
            </a:prstGeom>
            <a:solidFill>
              <a:srgbClr val="CC79A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FINISH!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22AB2F-9256-4896-BB55-B4C7EF982B57}"/>
                </a:ext>
              </a:extLst>
            </p:cNvPr>
            <p:cNvSpPr txBox="1"/>
            <p:nvPr/>
          </p:nvSpPr>
          <p:spPr>
            <a:xfrm>
              <a:off x="8269850" y="5538446"/>
              <a:ext cx="1309673" cy="1291251"/>
            </a:xfrm>
            <a:prstGeom prst="rect">
              <a:avLst/>
            </a:prstGeom>
            <a:solidFill>
              <a:srgbClr val="CC79A7"/>
            </a:solidFill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Set  final model equal to the current model and obtain predictions from the final model</a:t>
              </a:r>
            </a:p>
            <a:p>
              <a:endParaRPr lang="en-AU" sz="591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0270FA5-C8F2-4846-896A-4FD1E1823D44}"/>
                </a:ext>
              </a:extLst>
            </p:cNvPr>
            <p:cNvSpPr/>
            <p:nvPr/>
          </p:nvSpPr>
          <p:spPr>
            <a:xfrm rot="2846323">
              <a:off x="9707900" y="5549068"/>
              <a:ext cx="246499" cy="48327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12C411D8-C94A-4BB1-BE05-46399283A86A}"/>
                </a:ext>
              </a:extLst>
            </p:cNvPr>
            <p:cNvSpPr/>
            <p:nvPr/>
          </p:nvSpPr>
          <p:spPr>
            <a:xfrm rot="5400000">
              <a:off x="7855047" y="5967315"/>
              <a:ext cx="192665" cy="62617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566FF453-509F-4145-8B7D-AB35209B92DB}"/>
                </a:ext>
              </a:extLst>
            </p:cNvPr>
            <p:cNvSpPr/>
            <p:nvPr/>
          </p:nvSpPr>
          <p:spPr>
            <a:xfrm>
              <a:off x="9660659" y="2795053"/>
              <a:ext cx="207412" cy="68819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411065D3-B8A4-4A5C-A542-D536CB2B5773}"/>
                </a:ext>
              </a:extLst>
            </p:cNvPr>
            <p:cNvSpPr/>
            <p:nvPr/>
          </p:nvSpPr>
          <p:spPr>
            <a:xfrm rot="16200000">
              <a:off x="7978385" y="-350053"/>
              <a:ext cx="339577" cy="3256430"/>
            </a:xfrm>
            <a:prstGeom prst="bentArrow">
              <a:avLst>
                <a:gd name="adj1" fmla="val 25350"/>
                <a:gd name="adj2" fmla="val 27970"/>
                <a:gd name="adj3" fmla="val 40699"/>
                <a:gd name="adj4" fmla="val 35955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AU" sz="1063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1E86B8B-803C-48CA-A470-40CC2686132A}"/>
                </a:ext>
              </a:extLst>
            </p:cNvPr>
            <p:cNvGrpSpPr/>
            <p:nvPr/>
          </p:nvGrpSpPr>
          <p:grpSpPr>
            <a:xfrm>
              <a:off x="7355613" y="3727060"/>
              <a:ext cx="1406165" cy="502384"/>
              <a:chOff x="4387148" y="7307779"/>
              <a:chExt cx="1589370" cy="44557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E66013B-A1D6-4FF0-9711-A742FD96AED5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9B187AD-BB5E-4F9F-94EA-2AB15ED0AF0E}"/>
                  </a:ext>
                </a:extLst>
              </p:cNvPr>
              <p:cNvSpPr txBox="1"/>
              <p:nvPr/>
            </p:nvSpPr>
            <p:spPr>
              <a:xfrm>
                <a:off x="4852313" y="7360107"/>
                <a:ext cx="1124205" cy="32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33FE3E9-BD05-42A5-AA37-78F290AF31AC}"/>
                </a:ext>
              </a:extLst>
            </p:cNvPr>
            <p:cNvGrpSpPr/>
            <p:nvPr/>
          </p:nvGrpSpPr>
          <p:grpSpPr>
            <a:xfrm>
              <a:off x="3660369" y="5012019"/>
              <a:ext cx="1406165" cy="502384"/>
              <a:chOff x="4387148" y="7307779"/>
              <a:chExt cx="1589370" cy="44557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D22EBC1-8ECF-43E9-85FC-3F031CF8498D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5AF999-88DF-4BC8-91B7-6BFD16AF550B}"/>
                  </a:ext>
                </a:extLst>
              </p:cNvPr>
              <p:cNvSpPr txBox="1"/>
              <p:nvPr/>
            </p:nvSpPr>
            <p:spPr>
              <a:xfrm>
                <a:off x="4852313" y="7360107"/>
                <a:ext cx="1124205" cy="32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88D30F6C-585E-4B41-BF9A-B6151743D176}"/>
                </a:ext>
              </a:extLst>
            </p:cNvPr>
            <p:cNvSpPr/>
            <p:nvPr/>
          </p:nvSpPr>
          <p:spPr>
            <a:xfrm rot="5400000">
              <a:off x="4884949" y="3807991"/>
              <a:ext cx="224377" cy="4885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C9059F3-38A0-4000-9D2A-8E9EDA628645}"/>
                </a:ext>
              </a:extLst>
            </p:cNvPr>
            <p:cNvGrpSpPr/>
            <p:nvPr/>
          </p:nvGrpSpPr>
          <p:grpSpPr>
            <a:xfrm>
              <a:off x="9748445" y="5136774"/>
              <a:ext cx="1480574" cy="448384"/>
              <a:chOff x="4387148" y="7307779"/>
              <a:chExt cx="1636725" cy="44557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E15D01D-2E97-46AA-985B-351BE65FC759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FB19DB9-22CE-4413-AE8E-B44C4F8C3DAA}"/>
                  </a:ext>
                </a:extLst>
              </p:cNvPr>
              <p:cNvSpPr txBox="1"/>
              <p:nvPr/>
            </p:nvSpPr>
            <p:spPr>
              <a:xfrm>
                <a:off x="4786589" y="7323934"/>
                <a:ext cx="1237284" cy="36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B0377F-5092-412A-A42A-E7135AEF4087}"/>
                </a:ext>
              </a:extLst>
            </p:cNvPr>
            <p:cNvGrpSpPr/>
            <p:nvPr/>
          </p:nvGrpSpPr>
          <p:grpSpPr>
            <a:xfrm>
              <a:off x="1994743" y="3834192"/>
              <a:ext cx="1480574" cy="448384"/>
              <a:chOff x="4387148" y="7307779"/>
              <a:chExt cx="1636725" cy="44557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FF7FBFC-3DDC-41DF-B6B6-F380B1C34B72}"/>
                  </a:ext>
                </a:extLst>
              </p:cNvPr>
              <p:cNvSpPr/>
              <p:nvPr/>
            </p:nvSpPr>
            <p:spPr>
              <a:xfrm>
                <a:off x="4387148" y="7307779"/>
                <a:ext cx="1447800" cy="445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63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3695867-ADB3-4C28-813A-13453563212C}"/>
                  </a:ext>
                </a:extLst>
              </p:cNvPr>
              <p:cNvSpPr txBox="1"/>
              <p:nvPr/>
            </p:nvSpPr>
            <p:spPr>
              <a:xfrm>
                <a:off x="4786589" y="7323934"/>
                <a:ext cx="1237284" cy="36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506BC4AF-34A9-4B66-A295-A449773C25FD}"/>
                </a:ext>
              </a:extLst>
            </p:cNvPr>
            <p:cNvSpPr/>
            <p:nvPr/>
          </p:nvSpPr>
          <p:spPr>
            <a:xfrm rot="16200000">
              <a:off x="5291674" y="4802642"/>
              <a:ext cx="187779" cy="88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94" name="Arrow: Down 93">
              <a:extLst>
                <a:ext uri="{FF2B5EF4-FFF2-40B4-BE49-F238E27FC236}">
                  <a16:creationId xmlns:a16="http://schemas.microsoft.com/office/drawing/2014/main" id="{961DB8CE-DE77-498E-AA41-22E5816C9977}"/>
                </a:ext>
              </a:extLst>
            </p:cNvPr>
            <p:cNvSpPr/>
            <p:nvPr/>
          </p:nvSpPr>
          <p:spPr>
            <a:xfrm rot="5400000">
              <a:off x="1638786" y="3792126"/>
              <a:ext cx="201232" cy="52529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7B70FAAE-6261-47C1-BCAA-8A4D6AE71DE0}"/>
                </a:ext>
              </a:extLst>
            </p:cNvPr>
            <p:cNvSpPr/>
            <p:nvPr/>
          </p:nvSpPr>
          <p:spPr>
            <a:xfrm rot="5400000">
              <a:off x="7039373" y="3769134"/>
              <a:ext cx="265957" cy="41823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44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11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6" y="2540731"/>
            <a:ext cx="10790988" cy="3136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AU" sz="88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4612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1B200-F0AB-4CB0-9D6F-30518273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Results: Post-flowering rainfall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398B9-71C6-3F6D-4B7B-EC973C013685}"/>
              </a:ext>
            </a:extLst>
          </p:cNvPr>
          <p:cNvSpPr txBox="1"/>
          <p:nvPr/>
        </p:nvSpPr>
        <p:spPr>
          <a:xfrm>
            <a:off x="10300068" y="5413732"/>
            <a:ext cx="1610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Points denote grain yield values adjusted for all other environmental covariates &amp; environment lack of fit terms.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63885B3-B165-B937-5B70-BCE041FA9F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9" y="1002633"/>
            <a:ext cx="8197515" cy="58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1B200-F0AB-4CB0-9D6F-30518273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Results: Post-flowering rainfall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B9E866A-8BD8-A224-E14B-FB6A611AA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4301" r="4063" b="8437"/>
          <a:stretch/>
        </p:blipFill>
        <p:spPr>
          <a:xfrm>
            <a:off x="2639685" y="1002633"/>
            <a:ext cx="6782001" cy="58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5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91F682-2B01-41F8-8F45-B0FDBC7E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Results: Pre-flowering rainfall</a:t>
            </a:r>
          </a:p>
        </p:txBody>
      </p:sp>
      <p:pic>
        <p:nvPicPr>
          <p:cNvPr id="13" name="Picture 12" descr="Surface chart&#10;&#10;Description automatically generated">
            <a:extLst>
              <a:ext uri="{FF2B5EF4-FFF2-40B4-BE49-F238E27FC236}">
                <a16:creationId xmlns:a16="http://schemas.microsoft.com/office/drawing/2014/main" id="{141A0669-1DC2-A9D2-D7FF-F0367622FC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5" t="3929" r="3112" b="9405"/>
          <a:stretch/>
        </p:blipFill>
        <p:spPr>
          <a:xfrm>
            <a:off x="2633346" y="1002633"/>
            <a:ext cx="6925307" cy="58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9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9841A-3528-4907-BCDC-9BAC76E9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8" y="56148"/>
            <a:ext cx="10790989" cy="946485"/>
          </a:xfrm>
        </p:spPr>
        <p:txBody>
          <a:bodyPr anchor="ctr">
            <a:normAutofit/>
          </a:bodyPr>
          <a:lstStyle/>
          <a:p>
            <a:r>
              <a:rPr lang="en-AU" sz="3600" dirty="0"/>
              <a:t>Results: Initial soil water</a:t>
            </a: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003E235F-BBE4-3241-D528-730102175C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4167" r="2539" b="9405"/>
          <a:stretch/>
        </p:blipFill>
        <p:spPr>
          <a:xfrm>
            <a:off x="2607782" y="1002633"/>
            <a:ext cx="6976436" cy="58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8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788EC-0638-4169-95DF-16DCF3B9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9" y="56148"/>
            <a:ext cx="9294016" cy="946485"/>
          </a:xfrm>
        </p:spPr>
        <p:txBody>
          <a:bodyPr>
            <a:noAutofit/>
          </a:bodyPr>
          <a:lstStyle/>
          <a:p>
            <a:r>
              <a:rPr lang="en-AU" sz="3600" dirty="0"/>
              <a:t>Yield response to established plant population: predictions 2018/19 data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7C70159-5CB2-457E-4F8D-77C6CFED3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8" y="1002631"/>
            <a:ext cx="8197517" cy="5855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6DEE0-57CB-26C2-8DCC-5B4004583E43}"/>
              </a:ext>
            </a:extLst>
          </p:cNvPr>
          <p:cNvSpPr txBox="1"/>
          <p:nvPr/>
        </p:nvSpPr>
        <p:spPr>
          <a:xfrm>
            <a:off x="312820" y="1997242"/>
            <a:ext cx="209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Red = tested genotype, </a:t>
            </a:r>
            <a:r>
              <a:rPr lang="en-AU" b="1" dirty="0">
                <a:solidFill>
                  <a:srgbClr val="FF0000"/>
                </a:solidFill>
              </a:rPr>
              <a:t>tested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3EAC1-0EF3-DDD8-AE16-AF3D8A282216}"/>
              </a:ext>
            </a:extLst>
          </p:cNvPr>
          <p:cNvSpPr txBox="1"/>
          <p:nvPr/>
        </p:nvSpPr>
        <p:spPr>
          <a:xfrm>
            <a:off x="236621" y="5742620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Shaded area = 95% prediction interval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261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788EC-0638-4169-95DF-16DCF3B9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9" y="56148"/>
            <a:ext cx="9294016" cy="946485"/>
          </a:xfrm>
        </p:spPr>
        <p:txBody>
          <a:bodyPr>
            <a:noAutofit/>
          </a:bodyPr>
          <a:lstStyle/>
          <a:p>
            <a:r>
              <a:rPr lang="en-AU" sz="3600" dirty="0"/>
              <a:t>Yield response to established plant population: predictions 2018/19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6DEE0-57CB-26C2-8DCC-5B4004583E43}"/>
              </a:ext>
            </a:extLst>
          </p:cNvPr>
          <p:cNvSpPr txBox="1"/>
          <p:nvPr/>
        </p:nvSpPr>
        <p:spPr>
          <a:xfrm>
            <a:off x="312820" y="1997242"/>
            <a:ext cx="209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Red = tested genotype, </a:t>
            </a:r>
            <a:r>
              <a:rPr lang="en-AU" b="1" dirty="0">
                <a:solidFill>
                  <a:srgbClr val="FF0000"/>
                </a:solidFill>
              </a:rPr>
              <a:t>tested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D31E8-A797-251A-D142-872F1D9CF7C4}"/>
              </a:ext>
            </a:extLst>
          </p:cNvPr>
          <p:cNvSpPr txBox="1"/>
          <p:nvPr/>
        </p:nvSpPr>
        <p:spPr>
          <a:xfrm>
            <a:off x="251463" y="4225950"/>
            <a:ext cx="197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Blue = tested genotype, </a:t>
            </a:r>
            <a:r>
              <a:rPr lang="en-AU" b="1" dirty="0">
                <a:solidFill>
                  <a:srgbClr val="0070C0"/>
                </a:solidFill>
              </a:rPr>
              <a:t>untested environment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DFDD0F0-0B51-9A35-549C-4879AE492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64" y="1002633"/>
            <a:ext cx="8197514" cy="5855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FCB85-0816-E30E-F37F-A55D25FEB0AD}"/>
              </a:ext>
            </a:extLst>
          </p:cNvPr>
          <p:cNvSpPr txBox="1"/>
          <p:nvPr/>
        </p:nvSpPr>
        <p:spPr>
          <a:xfrm>
            <a:off x="236621" y="5750533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Shaded area = 95% prediction interval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3211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0D7F55-1958-4F3A-ADB9-6CF7EEE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7694"/>
            <a:ext cx="11479426" cy="521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A new statistical methodology was proposed and applied to a series of sorghum agronomy trials that:</a:t>
            </a:r>
          </a:p>
          <a:p>
            <a:pPr marL="0" indent="0">
              <a:buNone/>
            </a:pPr>
            <a:endParaRPr lang="en-AU" sz="2800" dirty="0"/>
          </a:p>
          <a:p>
            <a:r>
              <a:rPr lang="en-AU" sz="2800" dirty="0"/>
              <a:t>Identified key ECs contributing to the </a:t>
            </a:r>
            <a:r>
              <a:rPr lang="en-AU" sz="2800" dirty="0" err="1"/>
              <a:t>GxExM</a:t>
            </a:r>
            <a:r>
              <a:rPr lang="en-AU" sz="2800" dirty="0"/>
              <a:t> interaction. </a:t>
            </a:r>
            <a:r>
              <a:rPr lang="en-AU" sz="2800" dirty="0">
                <a:sym typeface="Wingdings" panose="05000000000000000000" pitchFamily="2" charset="2"/>
              </a:rPr>
              <a:t></a:t>
            </a:r>
            <a:endParaRPr lang="en-AU" sz="2800" dirty="0"/>
          </a:p>
          <a:p>
            <a:r>
              <a:rPr lang="en-AU" sz="2800" dirty="0"/>
              <a:t>Quantified the effect of each EC with respect to yield. </a:t>
            </a:r>
            <a:r>
              <a:rPr lang="en-AU" sz="2800" dirty="0">
                <a:sym typeface="Wingdings" panose="05000000000000000000" pitchFamily="2" charset="2"/>
              </a:rPr>
              <a:t></a:t>
            </a:r>
            <a:endParaRPr lang="en-AU" sz="2800" dirty="0"/>
          </a:p>
          <a:p>
            <a:r>
              <a:rPr lang="en-AU" sz="2800" dirty="0"/>
              <a:t>Predicted for any observed value of established plant population. </a:t>
            </a:r>
            <a:r>
              <a:rPr lang="en-AU" sz="2800" dirty="0">
                <a:sym typeface="Wingdings" panose="05000000000000000000" pitchFamily="2" charset="2"/>
              </a:rPr>
              <a:t></a:t>
            </a:r>
            <a:endParaRPr lang="en-AU" sz="2800" dirty="0"/>
          </a:p>
          <a:p>
            <a:r>
              <a:rPr lang="en-AU" sz="2800" dirty="0"/>
              <a:t>Can predict in a future or untested environment </a:t>
            </a:r>
            <a:r>
              <a:rPr lang="en-AU" sz="2800" dirty="0">
                <a:sym typeface="Wingdings" panose="05000000000000000000" pitchFamily="2" charset="2"/>
              </a:rPr>
              <a:t></a:t>
            </a: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41D37-50ED-4176-848C-C698B1E3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8392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909DC-48CA-4EDA-B3FA-2D08D227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2" y="1287378"/>
            <a:ext cx="10790989" cy="946485"/>
          </a:xfrm>
        </p:spPr>
        <p:txBody>
          <a:bodyPr>
            <a:normAutofit/>
          </a:bodyPr>
          <a:lstStyle/>
          <a:p>
            <a:r>
              <a:rPr lang="en-AU" sz="3600" b="1" dirty="0"/>
              <a:t>Acknowledgements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EFB8-668D-4B5C-86CD-AE0788DB6EB3}"/>
              </a:ext>
            </a:extLst>
          </p:cNvPr>
          <p:cNvSpPr txBox="1"/>
          <p:nvPr/>
        </p:nvSpPr>
        <p:spPr>
          <a:xfrm>
            <a:off x="350252" y="2520063"/>
            <a:ext cx="11443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We would like to acknowledge the Grains Research Development Corporation for their financial support of sorghum agronomy research which is conducted under GRDC projects UOQ 1808-001RTX and the SAGI-North project (DAQ00208).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6A2D7D6-5109-4D2E-A7E0-F3F5D5CDF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" y="5806392"/>
            <a:ext cx="3208759" cy="803107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E980F0F-1255-4CB9-B8FC-67D97DA22C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12" r="14601" b="1"/>
          <a:stretch/>
        </p:blipFill>
        <p:spPr>
          <a:xfrm>
            <a:off x="4035045" y="5806392"/>
            <a:ext cx="1710701" cy="8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03C07-E990-43F5-91B3-C0BE9D6B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/>
          </a:p>
          <a:p>
            <a:r>
              <a:rPr lang="en-AU" sz="2400" dirty="0"/>
              <a:t>The FALMM in the context of modelling G×E </a:t>
            </a:r>
          </a:p>
          <a:p>
            <a:pPr lvl="1"/>
            <a:r>
              <a:rPr lang="en-AU" sz="2100" dirty="0"/>
              <a:t>Does not provide an understanding of the environmental drivers influencing the G×E pattern</a:t>
            </a:r>
          </a:p>
          <a:p>
            <a:pPr lvl="1"/>
            <a:r>
              <a:rPr lang="en-AU" sz="2100" dirty="0"/>
              <a:t>Does not enable prediction at a ‘new’ untested environment</a:t>
            </a:r>
          </a:p>
          <a:p>
            <a:pPr lvl="1"/>
            <a:r>
              <a:rPr lang="en-AU" sz="2100" b="1" dirty="0"/>
              <a:t>Does not (traditionally) incorporate for different management practices (M) </a:t>
            </a:r>
          </a:p>
          <a:p>
            <a:pPr lvl="1"/>
            <a:r>
              <a:rPr lang="en-AU" sz="2100" dirty="0"/>
              <a:t>May not be appropriate when small number of genotypes are tested (Macdonald, 2018) </a:t>
            </a:r>
          </a:p>
          <a:p>
            <a:pPr marL="342900" lvl="1" indent="0">
              <a:buNone/>
            </a:pPr>
            <a:endParaRPr lang="en-AU" sz="2100" dirty="0"/>
          </a:p>
          <a:p>
            <a:r>
              <a:rPr lang="en-AU" sz="2400" dirty="0"/>
              <a:t>Some of these limitations can be addressed by the inclusion of environment covariates (ECs) into the MET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29540-9340-4C6F-A180-9CC3E80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Limitations of FALMM</a:t>
            </a:r>
          </a:p>
        </p:txBody>
      </p:sp>
    </p:spTree>
    <p:extLst>
      <p:ext uri="{BB962C8B-B14F-4D97-AF65-F5344CB8AC3E}">
        <p14:creationId xmlns:p14="http://schemas.microsoft.com/office/powerpoint/2010/main" val="1863145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1F2DF-E305-6299-8236-B86547CA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99"/>
            <a:ext cx="10515600" cy="3542764"/>
          </a:xfrm>
        </p:spPr>
        <p:txBody>
          <a:bodyPr/>
          <a:lstStyle/>
          <a:p>
            <a:pPr marL="0" indent="0">
              <a:buNone/>
            </a:pPr>
            <a:r>
              <a:rPr lang="en-A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Mumford, M. H.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Forknall, C. R., Rodriguez, D., Eyre, J., Kelly, A. M. (In preparation). A one-stage predictive model for the genotype x environment × management (G×E×M) interaction incorporating environmental covariates.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B5232-B037-DA8E-4B72-011C406A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Journal article (in preparation)</a:t>
            </a:r>
          </a:p>
        </p:txBody>
      </p:sp>
    </p:spTree>
    <p:extLst>
      <p:ext uri="{BB962C8B-B14F-4D97-AF65-F5344CB8AC3E}">
        <p14:creationId xmlns:p14="http://schemas.microsoft.com/office/powerpoint/2010/main" val="130591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12F12-2DCB-41EB-9DA8-56DD2060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181098"/>
            <a:ext cx="10515600" cy="5277854"/>
          </a:xfrm>
        </p:spPr>
        <p:txBody>
          <a:bodyPr>
            <a:noAutofit/>
          </a:bodyPr>
          <a:lstStyle/>
          <a:p>
            <a:r>
              <a:rPr lang="en-AU" sz="1500" dirty="0">
                <a:effectLst/>
                <a:ea typeface="Calibri" panose="020F0502020204030204" pitchFamily="34" charset="0"/>
              </a:rPr>
              <a:t>Cooper, M. and Hammer, G.L. (1996). Plant adaptation and crop improvement. IRRI.</a:t>
            </a:r>
          </a:p>
          <a:p>
            <a:r>
              <a:rPr lang="en-AU" sz="1400" b="0" i="0" dirty="0">
                <a:solidFill>
                  <a:srgbClr val="222222"/>
                </a:solidFill>
                <a:effectLst/>
              </a:rPr>
              <a:t>Kenward, M. G., &amp; Roger, J. H. (1997). Small sample inference for fixed effects from restricted maximum likelihood. </a:t>
            </a:r>
            <a:r>
              <a:rPr lang="en-AU" sz="1400" b="0" i="1" dirty="0">
                <a:solidFill>
                  <a:srgbClr val="222222"/>
                </a:solidFill>
                <a:effectLst/>
              </a:rPr>
              <a:t>Biometrics</a:t>
            </a:r>
            <a:r>
              <a:rPr lang="en-AU" sz="1400" b="0" i="0" dirty="0">
                <a:solidFill>
                  <a:srgbClr val="222222"/>
                </a:solidFill>
                <a:effectLst/>
              </a:rPr>
              <a:t>, 983-997</a:t>
            </a:r>
          </a:p>
          <a:p>
            <a:r>
              <a:rPr lang="en-AU" sz="1400" dirty="0">
                <a:effectLst/>
                <a:ea typeface="Calibri" panose="020F0502020204030204" pitchFamily="34" charset="0"/>
              </a:rPr>
              <a:t>Macdonald, B., </a:t>
            </a:r>
            <a:r>
              <a:rPr lang="en-AU" sz="1400" dirty="0">
                <a:ea typeface="Calibri" panose="020F0502020204030204" pitchFamily="34" charset="0"/>
              </a:rPr>
              <a:t>(2018)</a:t>
            </a:r>
            <a:r>
              <a:rPr lang="en-AU" sz="1400" dirty="0">
                <a:effectLst/>
                <a:ea typeface="Calibri" panose="020F0502020204030204" pitchFamily="34" charset="0"/>
              </a:rPr>
              <a:t>. How low can you go? Performance of factor analytic models in the analysis of multi-environment trials with small numbers of varieties. Honours thesis. University of Southern Queensland</a:t>
            </a:r>
          </a:p>
          <a:p>
            <a:r>
              <a:rPr lang="en-AU" sz="1400" dirty="0" err="1">
                <a:effectLst/>
                <a:ea typeface="Calibri" panose="020F0502020204030204" pitchFamily="34" charset="0"/>
              </a:rPr>
              <a:t>Malosetti</a:t>
            </a:r>
            <a:r>
              <a:rPr lang="en-AU" sz="1400" dirty="0">
                <a:effectLst/>
                <a:ea typeface="Calibri" panose="020F0502020204030204" pitchFamily="34" charset="0"/>
              </a:rPr>
              <a:t>, M., Bustos‐</a:t>
            </a:r>
            <a:r>
              <a:rPr lang="en-AU" sz="1400" dirty="0" err="1">
                <a:effectLst/>
                <a:ea typeface="Calibri" panose="020F0502020204030204" pitchFamily="34" charset="0"/>
              </a:rPr>
              <a:t>Korts</a:t>
            </a:r>
            <a:r>
              <a:rPr lang="en-AU" sz="1400" dirty="0">
                <a:effectLst/>
                <a:ea typeface="Calibri" panose="020F0502020204030204" pitchFamily="34" charset="0"/>
              </a:rPr>
              <a:t>, D., Boer, M.P. and van </a:t>
            </a:r>
            <a:r>
              <a:rPr lang="en-AU" sz="1400" dirty="0" err="1">
                <a:effectLst/>
                <a:ea typeface="Calibri" panose="020F0502020204030204" pitchFamily="34" charset="0"/>
              </a:rPr>
              <a:t>Eeuwijk</a:t>
            </a:r>
            <a:r>
              <a:rPr lang="en-AU" sz="1400" dirty="0">
                <a:effectLst/>
                <a:ea typeface="Calibri" panose="020F0502020204030204" pitchFamily="34" charset="0"/>
              </a:rPr>
              <a:t>, F.A. (2016). Predicting responses in multiple environments: issues in relation to genotype × environment interactions. Crop Science, 56(5), pp.2210-2222. 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Smith, A., Cullis, B., &amp; Thompson, R. (2001). </a:t>
            </a:r>
            <a:r>
              <a:rPr lang="en-AU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variety by environment data using multiplicative mixed models and adjustments for spatial field trend.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Biometrics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57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1138-1147.</a:t>
            </a:r>
          </a:p>
          <a:p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Smith, A. B., Cullis, B. R., &amp; Thompson, R. (2005). The analysis of crop cultivar breeding and evaluation trials: an overview of current mixed model approaches.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Agricultural Science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143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449-462.</a:t>
            </a:r>
          </a:p>
          <a:p>
            <a:r>
              <a:rPr lang="en-AU" sz="1400" dirty="0">
                <a:effectLst/>
                <a:ea typeface="Calibri" panose="020F0502020204030204" pitchFamily="34" charset="0"/>
              </a:rPr>
              <a:t>Verbyla, A.P., Cullis, B.R., Kenward, M.G. and Welham, S.J. (1999). The analysis of designed experiments and longitudinal data by using smoothing splines. Journal of the Royal Statistical Society: Series C (Applied Statistics), 48(3), pp.269-311. </a:t>
            </a:r>
          </a:p>
          <a:p>
            <a:r>
              <a:rPr lang="en-AU" sz="1400" dirty="0">
                <a:effectLst/>
                <a:ea typeface="Calibri" panose="020F0502020204030204" pitchFamily="34" charset="0"/>
              </a:rPr>
              <a:t>Verbyla, A.P., De Faveri, J., </a:t>
            </a:r>
            <a:r>
              <a:rPr lang="en-AU" sz="1400" dirty="0" err="1">
                <a:effectLst/>
                <a:ea typeface="Calibri" panose="020F0502020204030204" pitchFamily="34" charset="0"/>
              </a:rPr>
              <a:t>Wilkie</a:t>
            </a:r>
            <a:r>
              <a:rPr lang="en-AU" sz="1400" dirty="0">
                <a:effectLst/>
                <a:ea typeface="Calibri" panose="020F0502020204030204" pitchFamily="34" charset="0"/>
              </a:rPr>
              <a:t>, J.D. and Lewis, T. (2018). Tensor cubic smoothing splines in designed experiments requiring residual modelling. Journal of Agricultural, Biological and Environmental Statistics, 23(4), pp.478-508. </a:t>
            </a:r>
            <a:endParaRPr lang="en-AU" sz="1400" dirty="0">
              <a:solidFill>
                <a:srgbClr val="222222"/>
              </a:solidFill>
            </a:endParaRPr>
          </a:p>
          <a:p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Verbyla, A. P. (2019). A note on model selection using information criteria for general linear models estimated using REML.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Australian &amp; New Zealand Journal of Statistics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61</a:t>
            </a:r>
            <a:r>
              <a:rPr lang="en-AU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39-50.</a:t>
            </a:r>
          </a:p>
          <a:p>
            <a:r>
              <a:rPr lang="en-AU" sz="1400" dirty="0">
                <a:solidFill>
                  <a:srgbClr val="222222"/>
                </a:solidFill>
              </a:rPr>
              <a:t>Wilkinson, G. N., &amp; Rogers, C. E. (1973). Symbolic description of factorial models for analysis of variance. Journal of the Royal Statistical Society: Series C (Applied Statistics), 22(3), 392-399.</a:t>
            </a:r>
          </a:p>
          <a:p>
            <a:endParaRPr lang="en-AU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AU" sz="15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AU" sz="16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24DDF-3F49-49DD-BFE3-D296583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977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868152"/>
            <a:ext cx="10283097" cy="4933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r>
              <a:rPr lang="en-AU" sz="2400" b="1" dirty="0">
                <a:solidFill>
                  <a:schemeClr val="bg1"/>
                </a:solidFill>
              </a:rPr>
              <a:t>Identify key environmental drivers contributing to the G×E×M interaction</a:t>
            </a: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75285-8208-45C7-B546-E73B488B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98229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868152"/>
            <a:ext cx="10283097" cy="4933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r>
              <a:rPr lang="en-AU" sz="2400" dirty="0">
                <a:solidFill>
                  <a:schemeClr val="bg1"/>
                </a:solidFill>
              </a:rPr>
              <a:t>Identify key environmental drivers contributing to the G×E×M interaction</a:t>
            </a:r>
          </a:p>
          <a:p>
            <a:pPr marL="457200" indent="-457200">
              <a:buFont typeface="+mj-lt"/>
              <a:buAutoNum type="arabicParenR"/>
            </a:pPr>
            <a:endParaRPr lang="en-AU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AU" sz="2400" b="1" dirty="0">
                <a:solidFill>
                  <a:schemeClr val="bg1"/>
                </a:solidFill>
              </a:rPr>
              <a:t>Quantify the effect of key ECs with respect to trait of interest </a:t>
            </a:r>
          </a:p>
          <a:p>
            <a:pPr marL="457200" indent="-457200">
              <a:buFont typeface="+mj-lt"/>
              <a:buAutoNum type="arabicParenR"/>
            </a:pP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75285-8208-45C7-B546-E73B488B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250665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868152"/>
            <a:ext cx="10283097" cy="4933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r>
              <a:rPr lang="en-AU" sz="2400" dirty="0">
                <a:solidFill>
                  <a:schemeClr val="bg1"/>
                </a:solidFill>
              </a:rPr>
              <a:t>Identify key environmental drivers contributing to the G×E×M interaction</a:t>
            </a:r>
          </a:p>
          <a:p>
            <a:pPr marL="457200" indent="-457200">
              <a:buFont typeface="+mj-lt"/>
              <a:buAutoNum type="arabicParenR"/>
            </a:pPr>
            <a:endParaRPr lang="en-AU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AU" sz="2400" dirty="0">
                <a:solidFill>
                  <a:schemeClr val="bg1"/>
                </a:solidFill>
              </a:rPr>
              <a:t>Quantify the effect of key ECs with respect to trait of interest </a:t>
            </a:r>
          </a:p>
          <a:p>
            <a:pPr marL="457200" indent="-457200">
              <a:buFont typeface="+mj-lt"/>
              <a:buAutoNum type="arabicParenR"/>
            </a:pP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400" b="1" dirty="0">
                <a:solidFill>
                  <a:schemeClr val="bg1"/>
                </a:solidFill>
              </a:rPr>
              <a:t>3) Predict in an untested/future environment</a:t>
            </a: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75285-8208-45C7-B546-E73B488B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14585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FB319C19-B70B-41A5-8E50-C20C4102C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80" y="1002633"/>
            <a:ext cx="4793089" cy="57992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CF4855-4362-4B8A-AA2E-CF8FA78E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Incomplete G×E interaction table</a:t>
            </a:r>
            <a:br>
              <a:rPr lang="en-AU" sz="2400" dirty="0"/>
            </a:br>
            <a:r>
              <a:rPr lang="en-AU" sz="2400" b="1" dirty="0" err="1"/>
              <a:t>Malosetti</a:t>
            </a:r>
            <a:r>
              <a:rPr lang="en-AU" sz="2400" b="1" dirty="0"/>
              <a:t> </a:t>
            </a:r>
            <a:r>
              <a:rPr lang="en-AU" sz="2400" b="1" i="1" dirty="0"/>
              <a:t>et al.</a:t>
            </a:r>
            <a:r>
              <a:rPr lang="en-AU" sz="2400" b="1" dirty="0"/>
              <a:t> (2016)</a:t>
            </a:r>
            <a:r>
              <a:rPr lang="en-AU" b="1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E6834FB-FC0D-49B3-8C2D-A18EC373609A}"/>
              </a:ext>
            </a:extLst>
          </p:cNvPr>
          <p:cNvSpPr/>
          <p:nvPr/>
        </p:nvSpPr>
        <p:spPr>
          <a:xfrm rot="10800000">
            <a:off x="7364948" y="2183732"/>
            <a:ext cx="1540042" cy="46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BF903-229D-41E2-9D88-BDCC19F26E96}"/>
              </a:ext>
            </a:extLst>
          </p:cNvPr>
          <p:cNvSpPr txBox="1"/>
          <p:nvPr/>
        </p:nvSpPr>
        <p:spPr>
          <a:xfrm>
            <a:off x="9025486" y="1818181"/>
            <a:ext cx="2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The focus of today’s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68941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C0C9A-5496-431B-8668-DBACC87F0155}"/>
              </a:ext>
            </a:extLst>
          </p:cNvPr>
          <p:cNvSpPr/>
          <p:nvPr/>
        </p:nvSpPr>
        <p:spPr>
          <a:xfrm>
            <a:off x="0" y="2163337"/>
            <a:ext cx="12192000" cy="3891775"/>
          </a:xfrm>
          <a:prstGeom prst="rect">
            <a:avLst/>
          </a:prstGeom>
          <a:gradFill flip="none" rotWithShape="1">
            <a:gsLst>
              <a:gs pos="54000">
                <a:srgbClr val="2A5A80"/>
              </a:gs>
              <a:gs pos="100000">
                <a:schemeClr val="accent1">
                  <a:lumMod val="89000"/>
                </a:schemeClr>
              </a:gs>
              <a:gs pos="0">
                <a:srgbClr val="093679"/>
              </a:gs>
              <a:gs pos="100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CAD3D-55D0-47B2-A89D-BDC338D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6" y="2540731"/>
            <a:ext cx="10790988" cy="3136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800" dirty="0"/>
          </a:p>
          <a:p>
            <a:pPr marL="457200" indent="-457200">
              <a:buFont typeface="+mj-lt"/>
              <a:buAutoNum type="arabicParenR"/>
            </a:pPr>
            <a:endParaRPr lang="en-AU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AU" sz="8800" b="1" dirty="0">
                <a:solidFill>
                  <a:schemeClr val="bg1"/>
                </a:solidFill>
              </a:rPr>
              <a:t>MOTIVATING DATA</a:t>
            </a:r>
          </a:p>
        </p:txBody>
      </p:sp>
    </p:spTree>
    <p:extLst>
      <p:ext uri="{BB962C8B-B14F-4D97-AF65-F5344CB8AC3E}">
        <p14:creationId xmlns:p14="http://schemas.microsoft.com/office/powerpoint/2010/main" val="395183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9995CFF-EE18-4B2D-A742-A82026110B4A}" vid="{FB238F94-DEA8-4027-924B-33A9FB7116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DAFBiometry_SNAGI</Template>
  <TotalTime>12216</TotalTime>
  <Words>3851</Words>
  <Application>Microsoft Office PowerPoint</Application>
  <PresentationFormat>Widescreen</PresentationFormat>
  <Paragraphs>638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Helvetica Neue</vt:lpstr>
      <vt:lpstr>Lucida Console</vt:lpstr>
      <vt:lpstr>Office Theme</vt:lpstr>
      <vt:lpstr>Australasian Applied Statistics Conference (AASC)   Incorporating environmental covariates into a MET analysis with G×E×M interaction effects  Michael Mumford   Clayton Forknall  Prof. Daniel Rodriguez Dr. Joe Eyre    Dr. Alison Kelly   December 1, 2022</vt:lpstr>
      <vt:lpstr>Background</vt:lpstr>
      <vt:lpstr>Limitations of FALMM</vt:lpstr>
      <vt:lpstr>Limitations of FALMM</vt:lpstr>
      <vt:lpstr>Aims</vt:lpstr>
      <vt:lpstr>Aims</vt:lpstr>
      <vt:lpstr>Aims</vt:lpstr>
      <vt:lpstr>Incomplete G×E interaction table Malosetti et al. (2016) </vt:lpstr>
      <vt:lpstr>PowerPoint Presentation</vt:lpstr>
      <vt:lpstr>Description of Sorghum agronomy trials</vt:lpstr>
      <vt:lpstr>Description of Sorghum agronomy trials</vt:lpstr>
      <vt:lpstr>Description of Sorghum agronomy trials</vt:lpstr>
      <vt:lpstr>PowerPoint Presentation</vt:lpstr>
      <vt:lpstr>Statistical Methods – Baseline Model</vt:lpstr>
      <vt:lpstr>Statistical Methods – Baseline Model</vt:lpstr>
      <vt:lpstr>Statistical Methods – Baseline Model</vt:lpstr>
      <vt:lpstr>Statistical Methods – Baseline Model</vt:lpstr>
      <vt:lpstr>Statistical Methods – Baseline Model</vt:lpstr>
      <vt:lpstr>Statistical Methods – Baseline Model</vt:lpstr>
      <vt:lpstr>PowerPoint Presentation</vt:lpstr>
      <vt:lpstr>Environmental covariate data</vt:lpstr>
      <vt:lpstr>Statistical Model – Incorporating ECs</vt:lpstr>
      <vt:lpstr>Statistical Model – Incorporating ECs</vt:lpstr>
      <vt:lpstr>Statistical Model – Incorporating one EC</vt:lpstr>
      <vt:lpstr>Statistical Model – Incorporating one EC</vt:lpstr>
      <vt:lpstr>Statistical Model – Incorporating one EC</vt:lpstr>
      <vt:lpstr>Statistical Model – Incorporating ECs</vt:lpstr>
      <vt:lpstr>k-fold cross validation diagram (k=5)</vt:lpstr>
      <vt:lpstr>Statistical Model – Incorporating ECs</vt:lpstr>
      <vt:lpstr>Flow chart - Subset selection procedure</vt:lpstr>
      <vt:lpstr>PowerPoint Presentation</vt:lpstr>
      <vt:lpstr>Results: Post-flowering rainfall</vt:lpstr>
      <vt:lpstr>Results: Post-flowering rainfall</vt:lpstr>
      <vt:lpstr>Results: Pre-flowering rainfall</vt:lpstr>
      <vt:lpstr>Results: Initial soil water</vt:lpstr>
      <vt:lpstr>Yield response to established plant population: predictions 2018/19 data</vt:lpstr>
      <vt:lpstr>Yield response to established plant population: predictions 2018/19 data</vt:lpstr>
      <vt:lpstr>Conclusion</vt:lpstr>
      <vt:lpstr>Acknowledgements</vt:lpstr>
      <vt:lpstr>Journal article (in preparation)</vt:lpstr>
      <vt:lpstr>References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Agriculture and Fisheries Statistical Training Series  Statistical awareness for on-farm experimentation    Susan Fletcher  Alison Kelly Clayton Forknall  June 26, 2017</dc:title>
  <dc:creator>FORKNALL Clayton</dc:creator>
  <cp:lastModifiedBy>Michael Mumford</cp:lastModifiedBy>
  <cp:revision>110</cp:revision>
  <dcterms:created xsi:type="dcterms:W3CDTF">2017-07-05T04:23:57Z</dcterms:created>
  <dcterms:modified xsi:type="dcterms:W3CDTF">2022-11-30T23:41:26Z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2022-11-18T01:16:24Z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88e559e1-a1bf-4df8-aad4-87156dfaa9f3</vt:lpwstr>
  </property>
  <property fmtid="{D5CDD505-2E9C-101B-9397-08002B2CF9AE}" pid="8" name="MSIP_Label_0f488380-630a-4f55-a077-a19445e3f360_ContentBits">
    <vt:lpwstr>0</vt:lpwstr>
  </property>
</Properties>
</file>