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1263" r:id="rId3"/>
    <p:sldId id="1257" r:id="rId4"/>
    <p:sldId id="1253" r:id="rId5"/>
    <p:sldId id="1265" r:id="rId6"/>
    <p:sldId id="1255" r:id="rId7"/>
    <p:sldId id="1266" r:id="rId8"/>
    <p:sldId id="1269" r:id="rId9"/>
    <p:sldId id="1262" r:id="rId10"/>
    <p:sldId id="1259" r:id="rId11"/>
    <p:sldId id="1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B1"/>
    <a:srgbClr val="FF6FB1"/>
    <a:srgbClr val="FB71B3"/>
    <a:srgbClr val="B48654"/>
    <a:srgbClr val="D9AC6D"/>
    <a:srgbClr val="DBAF71"/>
    <a:srgbClr val="FF74B4"/>
    <a:srgbClr val="009E9B"/>
    <a:srgbClr val="00A2C7"/>
    <a:srgbClr val="512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2" autoAdjust="0"/>
    <p:restoredTop sz="87394" autoAdjust="0"/>
  </p:normalViewPr>
  <p:slideViewPr>
    <p:cSldViewPr showGuides="1">
      <p:cViewPr>
        <p:scale>
          <a:sx n="95" d="100"/>
          <a:sy n="95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25/11/22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25/11/22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These indicate the importance of understanding the difference between melanoma patients, and identifying new melanoma genes, which could help with the development of new, precise treatments.</a:t>
            </a:r>
            <a:endParaRPr lang="en-AU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recent years, gene expression profiling… allows for a deeper understanding of var</a:t>
            </a:r>
            <a:endParaRPr lang="en-AU" sz="120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80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7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Because of…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summarise the main characteristics and highlight the potential patterns in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strike="noStrike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Comprehensible, easier for visualisation</a:t>
            </a:r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72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dirty="0"/>
              <a:t>So, in our study, we analyzed the melanoma RNA-seq data from TCGA using EDA</a:t>
            </a:r>
          </a:p>
          <a:p>
            <a:r>
              <a:rPr lang="en-US" strike="noStrike" dirty="0"/>
              <a:t>Joint representation of…</a:t>
            </a:r>
          </a:p>
          <a:p>
            <a:r>
              <a:rPr lang="en-US" strike="noStrike" dirty="0"/>
              <a:t>Got a list… used enrichment analysis to suggest…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83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dirty="0"/>
              <a:t>Here are our key results, starting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dirty="0"/>
              <a:t>Point, vector (direction and length). Perpendicularly.</a:t>
            </a:r>
          </a:p>
          <a:p>
            <a:r>
              <a:rPr lang="en-US" strike="noStrike" dirty="0"/>
              <a:t>PC1: red, blue, green; PC2: purple vs. other; PC3: black.</a:t>
            </a:r>
          </a:p>
          <a:p>
            <a:r>
              <a:rPr lang="en-US" strike="noStrike" dirty="0"/>
              <a:t>Purple distinct?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49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 complete separation, there’s no doubt…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their PC2 values at least 5 SDs (0.69) from the mean (-0.27)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62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(the most extreme genes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all 5,000 genes on the PC2 score, being more than 5.5 standard deviations from the overall mean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Q&amp;A: From the previous analysis, PC2 appeared to be most associated with primary cancers</a:t>
            </a:r>
            <a:r>
              <a:rPr kumimoji="1" 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en-AU" sz="1200" u="sn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Calculated the mean </a:t>
            </a:r>
            <a:r>
              <a:rPr kumimoji="1" lang="en-AU" u="sn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AU" sz="1200" u="sng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-0.27) and standard deviation (0.69) of the PC2 values for each of the 5,000 genes and selected those that had PC2 values at least 5.5 standard deviations from the mean. </a:t>
            </a:r>
            <a:r>
              <a:rPr lang="en-AU" sz="1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returned 93 genes and all of them belonged to Gene group 6 – corresponding to about 40% of the genes in this group.</a:t>
            </a:r>
            <a:r>
              <a:rPr lang="en-AU" u="sng" dirty="0">
                <a:effectLst/>
              </a:rPr>
              <a:t> </a:t>
            </a:r>
            <a:endParaRPr lang="en-AU" sz="12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55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r>
              <a:rPr kumimoji="1" lang="en-US" altLang="zh-CN" strike="no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Significantly, very small p-values.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r>
              <a:rPr kumimoji="1" lang="en-US" altLang="zh-CN" strike="no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TFs and SPs linked with cancer progression in literature.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r>
              <a:rPr kumimoji="1" lang="en-US" altLang="zh-CN" strike="no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Enriched genes important in… suggesting the potential importance of ep. </a:t>
            </a:r>
            <a:r>
              <a:rPr kumimoji="1" lang="en-US" altLang="zh-CN" strike="noStrik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devlop</a:t>
            </a:r>
            <a:r>
              <a:rPr kumimoji="1" lang="en-US" altLang="zh-CN" strike="no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melanoma progression.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42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identifying genes DE between melanoma samples.</a:t>
            </a:r>
          </a:p>
          <a:p>
            <a:r>
              <a:rPr lang="en-US" dirty="0"/>
              <a:t>Variations between </a:t>
            </a:r>
            <a:r>
              <a:rPr lang="en-US" dirty="0" err="1"/>
              <a:t>pri</a:t>
            </a:r>
            <a:r>
              <a:rPr lang="en-US" dirty="0"/>
              <a:t>. and </a:t>
            </a:r>
            <a:r>
              <a:rPr lang="en-US" dirty="0" err="1"/>
              <a:t>metas</a:t>
            </a:r>
            <a:r>
              <a:rPr lang="en-US" dirty="0"/>
              <a:t>. samples and provided a list 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82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299873" y="1772816"/>
            <a:ext cx="9592254" cy="4049791"/>
          </a:xfrm>
        </p:spPr>
        <p:txBody>
          <a:bodyPr>
            <a:normAutofit/>
          </a:bodyPr>
          <a:lstStyle/>
          <a:p>
            <a:pPr algn="ctr"/>
            <a:endParaRPr lang="en-AU" sz="3200" b="0" i="0" u="none" strike="noStrike" dirty="0">
              <a:effectLst/>
              <a:latin typeface="+mj-lt"/>
            </a:endParaRPr>
          </a:p>
          <a:p>
            <a:pPr algn="ctr"/>
            <a:r>
              <a:rPr lang="en-AU" sz="3200" b="0" i="0" u="none" strike="noStrike" dirty="0">
                <a:effectLst/>
                <a:latin typeface="+mj-lt"/>
              </a:rPr>
              <a:t>Exploratory data analysis of TCGA </a:t>
            </a:r>
          </a:p>
          <a:p>
            <a:pPr algn="ctr"/>
            <a:r>
              <a:rPr lang="en-AU" sz="3200" b="0" i="0" u="none" strike="noStrike" dirty="0">
                <a:effectLst/>
                <a:latin typeface="+mj-lt"/>
              </a:rPr>
              <a:t>skin cutaneous melanoma RNA-seq data</a:t>
            </a:r>
            <a:endParaRPr lang="en-US" sz="3200" strike="sngStrike" dirty="0">
              <a:latin typeface="+mj-lt"/>
            </a:endParaRP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300" dirty="0"/>
              <a:t>AASC2022</a:t>
            </a:r>
          </a:p>
          <a:p>
            <a:pPr algn="ctr"/>
            <a:endParaRPr lang="en-US" sz="2200" dirty="0"/>
          </a:p>
          <a:p>
            <a:pPr algn="ctr"/>
            <a:r>
              <a:rPr lang="en-US" sz="2300" dirty="0"/>
              <a:t>Min Zhang, Vivi </a:t>
            </a:r>
            <a:r>
              <a:rPr lang="en-US" sz="2300" dirty="0" err="1"/>
              <a:t>Arief</a:t>
            </a:r>
            <a:r>
              <a:rPr lang="en-US" sz="2300" dirty="0"/>
              <a:t>, Geoff McLachlan, Quan Nguyen, Kaye Basford</a:t>
            </a:r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CE7A26-653A-084F-A6C8-EB5218BD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547F-60CC-A240-BC7D-5AD70896D4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A015-097C-1041-B790-C562DA00C2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8B5693E-8F4C-4943-B443-6114F1022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05850" y="1988840"/>
            <a:ext cx="8374066" cy="3728999"/>
          </a:xfrm>
        </p:spPr>
        <p:txBody>
          <a:bodyPr/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AU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of exploratory data analysis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93 genes for melanoma progression 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 novel melanoma genes for further investigation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46A09-6CC0-114A-9044-7744CDA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206" y="1700808"/>
            <a:ext cx="3361352" cy="2664296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2E40C-2E72-5549-BFE8-7469D3DF3A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0488-D4C5-F44A-9807-FF51D0916D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6B5720-3D61-3D10-24CC-EBF945293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8446" y="4041068"/>
            <a:ext cx="7848872" cy="1944216"/>
          </a:xfrm>
        </p:spPr>
        <p:txBody>
          <a:bodyPr>
            <a:normAutofit/>
          </a:bodyPr>
          <a:lstStyle/>
          <a:p>
            <a:pPr algn="ctr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Funding sources to attend AASC2022:</a:t>
            </a:r>
          </a:p>
          <a:p>
            <a:pPr algn="ctr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University of Queensland (UQ) Travel Award</a:t>
            </a:r>
          </a:p>
          <a:p>
            <a:pPr algn="ctr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Society of Australia (SSA) Conference Scholarship</a:t>
            </a:r>
          </a:p>
        </p:txBody>
      </p:sp>
    </p:spTree>
    <p:extLst>
      <p:ext uri="{BB962C8B-B14F-4D97-AF65-F5344CB8AC3E}">
        <p14:creationId xmlns:p14="http://schemas.microsoft.com/office/powerpoint/2010/main" val="29493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713CE-5716-6540-81FD-A291779F9E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6780" y="1268760"/>
            <a:ext cx="9472206" cy="4608512"/>
          </a:xfrm>
        </p:spPr>
        <p:txBody>
          <a:bodyPr/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fatal skin cancer</a:t>
            </a:r>
            <a:endParaRPr kumimoji="1" lang="en-US" altLang="zh-CN" sz="22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Australia and New Zealand have the highest rates in the world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Immune checkpoint blockade therapy and molecular targeted therapy only help some patients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difference between patients, identifying new melanoma genes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expression profiling using RNA-seq now available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4C91A-1BD0-6147-B954-32D161ED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Melanoma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2F20-1910-044F-B93F-FF9BE1622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1924-C5D6-DD4F-924C-B36B4EB38E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67B427-D2E6-08A9-121B-9432ACB3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72" y="4967948"/>
            <a:ext cx="2631553" cy="119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E61BEF5-BE1E-565E-78CE-DB991008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76" y="5363426"/>
            <a:ext cx="31750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EO Logo">
            <a:extLst>
              <a:ext uri="{FF2B5EF4-FFF2-40B4-BE49-F238E27FC236}">
                <a16:creationId xmlns:a16="http://schemas.microsoft.com/office/drawing/2014/main" id="{95F5382E-45EE-749C-3033-97585FB9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24" y="5141176"/>
            <a:ext cx="18542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4CBF0-05A8-7E43-881C-E083D003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3155-F8F2-CE46-917B-9BD0429A0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8F34-AED6-BD46-8818-0E21F6FB3E6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4FA94FE-4E6B-0F44-844C-FFFE2748B2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55640" y="2492896"/>
            <a:ext cx="5405421" cy="2016224"/>
          </a:xfrm>
        </p:spPr>
        <p:txBody>
          <a:bodyPr/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(PCA)</a:t>
            </a:r>
            <a:endParaRPr kumimoji="1" lang="en-US" altLang="zh-CN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8E9385-612D-E747-8D1C-BFA8AB1F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C6921-2DF5-F542-8BDD-2DA93EBCBC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DB77-4AFF-9342-B6A1-7072EABB04B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D4298F1-E22E-7742-B8C1-B90E91156D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7009" y="1716225"/>
            <a:ext cx="9491748" cy="4608512"/>
          </a:xfrm>
        </p:spPr>
        <p:txBody>
          <a:bodyPr/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Cancer Genome Atlas (TCGA) skin cutaneous melanoma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5,000 genes x 473 melanoma samples (104 primary, 369 metastasized)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Ward’s method of hierarchical clustering 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PCA biplots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Enrichment analysis (</a:t>
            </a:r>
            <a:r>
              <a:rPr kumimoji="1"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Enrichr</a:t>
            </a: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A7027-3632-B64A-8021-30EDFBB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Results – clustering (Ward’s method)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9B8D-AC72-1542-9D62-F380129B91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3296-770D-464E-B442-9E45ACDE65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57895A4-2AAC-1847-9641-B1209EE421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19568" y="2049063"/>
            <a:ext cx="3600691" cy="483090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 473 melanoma samples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4552DF3-14CB-B047-9AF4-8DEF6B00EE8F}"/>
              </a:ext>
            </a:extLst>
          </p:cNvPr>
          <p:cNvSpPr txBox="1">
            <a:spLocks/>
          </p:cNvSpPr>
          <p:nvPr/>
        </p:nvSpPr>
        <p:spPr>
          <a:xfrm>
            <a:off x="7608136" y="2049063"/>
            <a:ext cx="2664296" cy="55010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5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kumimoji="1" lang="en-AU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 5,000 genes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AU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D7D585-7CC5-A446-92ED-26A716D731C4}"/>
              </a:ext>
            </a:extLst>
          </p:cNvPr>
          <p:cNvGrpSpPr/>
          <p:nvPr/>
        </p:nvGrpSpPr>
        <p:grpSpPr>
          <a:xfrm>
            <a:off x="436841" y="2732616"/>
            <a:ext cx="11740351" cy="3006777"/>
            <a:chOff x="188297" y="2485547"/>
            <a:chExt cx="11740351" cy="3006777"/>
          </a:xfrm>
        </p:grpSpPr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E2D7BE73-D4A3-204D-82B6-A0EE8F360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67"/>
            <a:stretch/>
          </p:blipFill>
          <p:spPr>
            <a:xfrm>
              <a:off x="6649031" y="2485547"/>
              <a:ext cx="4886198" cy="30067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9945BC-E865-D84E-8D77-770E7742CDE4}"/>
                </a:ext>
              </a:extLst>
            </p:cNvPr>
            <p:cNvGrpSpPr/>
            <p:nvPr/>
          </p:nvGrpSpPr>
          <p:grpSpPr>
            <a:xfrm>
              <a:off x="188297" y="2532783"/>
              <a:ext cx="6948434" cy="2890800"/>
              <a:chOff x="493137" y="2527418"/>
              <a:chExt cx="6948434" cy="2890800"/>
            </a:xfrm>
          </p:grpSpPr>
          <p:pic>
            <p:nvPicPr>
              <p:cNvPr id="15" name="Picture 14" descr="Chart&#10;&#10;Description automatically generated">
                <a:extLst>
                  <a:ext uri="{FF2B5EF4-FFF2-40B4-BE49-F238E27FC236}">
                    <a16:creationId xmlns:a16="http://schemas.microsoft.com/office/drawing/2014/main" id="{0F806519-5310-B343-A77D-73B7F4356663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529" y="2527418"/>
                <a:ext cx="5806312" cy="2890800"/>
              </a:xfrm>
              <a:prstGeom prst="rect">
                <a:avLst/>
              </a:prstGeom>
            </p:spPr>
          </p:pic>
          <p:pic>
            <p:nvPicPr>
              <p:cNvPr id="16" name="Picture 15" descr="Chart, histogram&#10;&#10;Description automatically generated">
                <a:extLst>
                  <a:ext uri="{FF2B5EF4-FFF2-40B4-BE49-F238E27FC236}">
                    <a16:creationId xmlns:a16="http://schemas.microsoft.com/office/drawing/2014/main" id="{8A60D6B5-98EE-E840-A99D-A34D7BFC01A6}"/>
                  </a:ext>
                </a:extLst>
              </p:cNvPr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0" r="90214"/>
              <a:stretch/>
            </p:blipFill>
            <p:spPr>
              <a:xfrm>
                <a:off x="6385688" y="2770487"/>
                <a:ext cx="568183" cy="2645599"/>
              </a:xfrm>
              <a:prstGeom prst="rect">
                <a:avLst/>
              </a:prstGeom>
            </p:spPr>
          </p:pic>
          <p:pic>
            <p:nvPicPr>
              <p:cNvPr id="17" name="Picture 16" descr="Chart, histogram&#10;&#10;Description automatically generated">
                <a:extLst>
                  <a:ext uri="{FF2B5EF4-FFF2-40B4-BE49-F238E27FC236}">
                    <a16:creationId xmlns:a16="http://schemas.microsoft.com/office/drawing/2014/main" id="{60BF65BB-21E8-AA48-8C0A-44F89EEFB6B1}"/>
                  </a:ext>
                </a:extLst>
              </p:cNvPr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0" r="90284"/>
              <a:stretch/>
            </p:blipFill>
            <p:spPr>
              <a:xfrm>
                <a:off x="518879" y="2770486"/>
                <a:ext cx="545816" cy="264559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44810B-9220-4C42-9295-5B1917959379}"/>
                  </a:ext>
                </a:extLst>
              </p:cNvPr>
              <p:cNvSpPr txBox="1"/>
              <p:nvPr/>
            </p:nvSpPr>
            <p:spPr>
              <a:xfrm>
                <a:off x="897079" y="2656249"/>
                <a:ext cx="691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83E240-50E9-284C-A343-889087ED63E2}"/>
                  </a:ext>
                </a:extLst>
              </p:cNvPr>
              <p:cNvSpPr txBox="1"/>
              <p:nvPr/>
            </p:nvSpPr>
            <p:spPr>
              <a:xfrm>
                <a:off x="6750454" y="2650585"/>
                <a:ext cx="6911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BFDC3D4-CB1A-6543-9A01-97C20605DBAB}"/>
                  </a:ext>
                </a:extLst>
              </p:cNvPr>
              <p:cNvSpPr/>
              <p:nvPr/>
            </p:nvSpPr>
            <p:spPr>
              <a:xfrm>
                <a:off x="567027" y="2974119"/>
                <a:ext cx="361507" cy="148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19E502-9614-394E-9A2E-E0EE357160BC}"/>
                  </a:ext>
                </a:extLst>
              </p:cNvPr>
              <p:cNvSpPr/>
              <p:nvPr/>
            </p:nvSpPr>
            <p:spPr>
              <a:xfrm>
                <a:off x="493137" y="3512044"/>
                <a:ext cx="361507" cy="148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1A666E-4537-E34F-9DD6-FCC15E6FFBF3}"/>
                  </a:ext>
                </a:extLst>
              </p:cNvPr>
              <p:cNvSpPr/>
              <p:nvPr/>
            </p:nvSpPr>
            <p:spPr>
              <a:xfrm>
                <a:off x="496638" y="4047051"/>
                <a:ext cx="361507" cy="148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6B216F-5204-3F46-BC6F-1FB4EFDE4983}"/>
                  </a:ext>
                </a:extLst>
              </p:cNvPr>
              <p:cNvSpPr/>
              <p:nvPr/>
            </p:nvSpPr>
            <p:spPr>
              <a:xfrm>
                <a:off x="518879" y="4626891"/>
                <a:ext cx="361507" cy="148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75970F-A508-2F41-9526-EB2BCDC20012}"/>
                </a:ext>
              </a:extLst>
            </p:cNvPr>
            <p:cNvSpPr txBox="1"/>
            <p:nvPr/>
          </p:nvSpPr>
          <p:spPr>
            <a:xfrm>
              <a:off x="839415" y="4385017"/>
              <a:ext cx="526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1            2                             3                         4                   5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E41F85-7F0D-564C-AFBE-BD9F62538D55}"/>
                </a:ext>
              </a:extLst>
            </p:cNvPr>
            <p:cNvSpPr txBox="1"/>
            <p:nvPr/>
          </p:nvSpPr>
          <p:spPr>
            <a:xfrm>
              <a:off x="6895906" y="4713485"/>
              <a:ext cx="5032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1               2                   3                       4          5       6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1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A7027-3632-B64A-8021-30EDFBB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Results – PCA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9B8D-AC72-1542-9D62-F380129B91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3296-770D-464E-B442-9E45ACDE65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8F29863-6744-7741-B2EC-BE66E603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6" y="1540371"/>
            <a:ext cx="9060212" cy="497880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E2BE2F6-8F03-C848-B780-61345C6A5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09487" y="3429000"/>
            <a:ext cx="3051328" cy="2808313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groups 1 &amp; 5: red vs blue vs green samples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group 6: purple samples vs rest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groups 2 &amp; 4: black samples vs rest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A51CE24-6CC7-2249-8D57-55CA7B5D6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9699"/>
          <a:stretch/>
        </p:blipFill>
        <p:spPr bwMode="auto">
          <a:xfrm>
            <a:off x="9048328" y="1196752"/>
            <a:ext cx="3112487" cy="1474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30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2ADFADF-88D8-7C46-A722-F3B8BCBA5387}"/>
              </a:ext>
            </a:extLst>
          </p:cNvPr>
          <p:cNvGrpSpPr/>
          <p:nvPr/>
        </p:nvGrpSpPr>
        <p:grpSpPr>
          <a:xfrm>
            <a:off x="8278" y="1722568"/>
            <a:ext cx="9040050" cy="5018800"/>
            <a:chOff x="160244" y="1884606"/>
            <a:chExt cx="8507224" cy="4722989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878E66D5-8A75-D347-8DB4-26748900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6" t="24801" r="25062" b="13216"/>
            <a:stretch/>
          </p:blipFill>
          <p:spPr>
            <a:xfrm>
              <a:off x="160244" y="1884606"/>
              <a:ext cx="8480612" cy="472298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3C15C-D082-E14A-94B8-F35FCA3DB5B7}"/>
                </a:ext>
              </a:extLst>
            </p:cNvPr>
            <p:cNvSpPr txBox="1"/>
            <p:nvPr/>
          </p:nvSpPr>
          <p:spPr>
            <a:xfrm>
              <a:off x="4151784" y="3284984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86458-C354-1F47-8CCC-4285F526026D}"/>
                </a:ext>
              </a:extLst>
            </p:cNvPr>
            <p:cNvSpPr txBox="1"/>
            <p:nvPr/>
          </p:nvSpPr>
          <p:spPr>
            <a:xfrm>
              <a:off x="7502011" y="337343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333D5D-4B11-7841-903B-80F8CAD36F6C}"/>
                </a:ext>
              </a:extLst>
            </p:cNvPr>
            <p:cNvSpPr txBox="1"/>
            <p:nvPr/>
          </p:nvSpPr>
          <p:spPr>
            <a:xfrm>
              <a:off x="4579058" y="361683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3B3336-2AD7-FC49-83E1-FFBCD07F6883}"/>
                </a:ext>
              </a:extLst>
            </p:cNvPr>
            <p:cNvSpPr txBox="1"/>
            <p:nvPr/>
          </p:nvSpPr>
          <p:spPr>
            <a:xfrm>
              <a:off x="3164492" y="3738518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F5F34A-32F0-7044-9E57-3B3039ED4F2E}"/>
                </a:ext>
              </a:extLst>
            </p:cNvPr>
            <p:cNvSpPr txBox="1"/>
            <p:nvPr/>
          </p:nvSpPr>
          <p:spPr>
            <a:xfrm>
              <a:off x="2927648" y="4077072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5301EB-D46B-9244-91C7-EAE54F19A039}"/>
                </a:ext>
              </a:extLst>
            </p:cNvPr>
            <p:cNvSpPr txBox="1"/>
            <p:nvPr/>
          </p:nvSpPr>
          <p:spPr>
            <a:xfrm>
              <a:off x="5900796" y="4048881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5AE69D-CF04-B74D-A50B-88C163BD1D2B}"/>
                </a:ext>
              </a:extLst>
            </p:cNvPr>
            <p:cNvSpPr txBox="1"/>
            <p:nvPr/>
          </p:nvSpPr>
          <p:spPr>
            <a:xfrm>
              <a:off x="3719736" y="4120889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0FDEC9-8421-7547-9AF1-4B6741037579}"/>
                </a:ext>
              </a:extLst>
            </p:cNvPr>
            <p:cNvSpPr txBox="1"/>
            <p:nvPr/>
          </p:nvSpPr>
          <p:spPr>
            <a:xfrm>
              <a:off x="5396740" y="416515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4DBB55-1417-F44F-961A-D93620B43DE0}"/>
                </a:ext>
              </a:extLst>
            </p:cNvPr>
            <p:cNvSpPr txBox="1"/>
            <p:nvPr/>
          </p:nvSpPr>
          <p:spPr>
            <a:xfrm>
              <a:off x="2135560" y="3789040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2AB32C-0128-AF40-9C05-71DD0B07C535}"/>
                </a:ext>
              </a:extLst>
            </p:cNvPr>
            <p:cNvSpPr txBox="1"/>
            <p:nvPr/>
          </p:nvSpPr>
          <p:spPr>
            <a:xfrm>
              <a:off x="7785217" y="380277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2662CC-B4EE-E943-AB35-A78BE34FEC02}"/>
                </a:ext>
              </a:extLst>
            </p:cNvPr>
            <p:cNvSpPr txBox="1"/>
            <p:nvPr/>
          </p:nvSpPr>
          <p:spPr>
            <a:xfrm>
              <a:off x="2711624" y="541703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12CAB6-0A84-294D-BF3F-2D1E6B3075B4}"/>
                </a:ext>
              </a:extLst>
            </p:cNvPr>
            <p:cNvSpPr txBox="1"/>
            <p:nvPr/>
          </p:nvSpPr>
          <p:spPr>
            <a:xfrm>
              <a:off x="7896200" y="5417033"/>
              <a:ext cx="7712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gene</a:t>
              </a:r>
            </a:p>
            <a:p>
              <a:pPr algn="ctr"/>
              <a:r>
                <a:rPr lang="en-US" sz="800" dirty="0">
                  <a:solidFill>
                    <a:srgbClr val="B48654"/>
                  </a:solidFill>
                </a:rPr>
                <a:t>group 6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BAA7027-3632-B64A-8021-30EDFBB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980728"/>
            <a:ext cx="10801350" cy="469056"/>
          </a:xfrm>
        </p:spPr>
        <p:txBody>
          <a:bodyPr/>
          <a:lstStyle/>
          <a:p>
            <a:r>
              <a:rPr lang="en-US" dirty="0"/>
              <a:t>Results – PCA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9B8D-AC72-1542-9D62-F380129B91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3296-770D-464E-B442-9E45ACDE65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8B11299-43C6-F84E-A950-DA3C626051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30394" y="2306174"/>
            <a:ext cx="3240360" cy="2726399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(85%) purple samples from last slide are primary melanoma</a:t>
            </a:r>
          </a:p>
          <a:p>
            <a:pPr marL="342900" indent="-34290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 group 6: associated with the separation of primary and metastasized samples</a:t>
            </a:r>
          </a:p>
          <a:p>
            <a:pPr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9F1E343-83EA-414E-97EC-FCEC54A7FB90}"/>
              </a:ext>
            </a:extLst>
          </p:cNvPr>
          <p:cNvSpPr txBox="1">
            <a:spLocks/>
          </p:cNvSpPr>
          <p:nvPr/>
        </p:nvSpPr>
        <p:spPr>
          <a:xfrm>
            <a:off x="3381257" y="1447776"/>
            <a:ext cx="1367861" cy="469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Clr>
                <a:srgbClr val="009B99"/>
              </a:buClr>
              <a:buFont typeface="Arial" panose="020B0604020202020204" pitchFamily="34" charset="0"/>
              <a:buChar char="•"/>
            </a:pPr>
            <a:r>
              <a:rPr kumimoji="1" lang="en-AU" altLang="zh-CN" dirty="0">
                <a:solidFill>
                  <a:srgbClr val="009E9B"/>
                </a:solidFill>
              </a:rPr>
              <a:t>primary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AU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0365B90-F2A1-3D47-98B0-5C1EDDC0D4CC}"/>
              </a:ext>
            </a:extLst>
          </p:cNvPr>
          <p:cNvSpPr txBox="1">
            <a:spLocks/>
          </p:cNvSpPr>
          <p:nvPr/>
        </p:nvSpPr>
        <p:spPr>
          <a:xfrm>
            <a:off x="4964692" y="1447776"/>
            <a:ext cx="2098161" cy="4690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Clr>
                <a:srgbClr val="FF74B4"/>
              </a:buClr>
              <a:buFont typeface="Arial" panose="020B0604020202020204" pitchFamily="34" charset="0"/>
              <a:buChar char="•"/>
            </a:pPr>
            <a:r>
              <a:rPr kumimoji="1" lang="en-AU" altLang="zh-CN" dirty="0">
                <a:solidFill>
                  <a:srgbClr val="FF6DB1"/>
                </a:solidFill>
              </a:rPr>
              <a:t>metastasized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kumimoji="1" lang="en-AU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322CA-52AB-F63C-F51C-351B1AC7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4" y="1052736"/>
            <a:ext cx="10801350" cy="469056"/>
          </a:xfrm>
        </p:spPr>
        <p:txBody>
          <a:bodyPr/>
          <a:lstStyle/>
          <a:p>
            <a:r>
              <a:rPr lang="en-US" dirty="0"/>
              <a:t>Enrichment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3EA3-C4B1-9737-BC3A-CAAB31F8BB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8943-672D-EC4B-31F0-80AF085ECD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73C82-045B-5BE9-8CC2-43DE78BE5D4A}"/>
              </a:ext>
            </a:extLst>
          </p:cNvPr>
          <p:cNvSpPr txBox="1"/>
          <p:nvPr/>
        </p:nvSpPr>
        <p:spPr>
          <a:xfrm>
            <a:off x="7248128" y="593002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Enrichr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https://maayanlab.cloud/Enrichr/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en-US" altLang="zh-CN" strike="sngStrike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8B52BA8-C547-5AA0-76A6-792D04BE3B04}"/>
              </a:ext>
            </a:extLst>
          </p:cNvPr>
          <p:cNvSpPr txBox="1">
            <a:spLocks/>
          </p:cNvSpPr>
          <p:nvPr/>
        </p:nvSpPr>
        <p:spPr>
          <a:xfrm>
            <a:off x="1229986" y="2420888"/>
            <a:ext cx="9725793" cy="2808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 93 genes from Gene group 6 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Enrichment analysis (using “</a:t>
            </a:r>
            <a:r>
              <a:rPr lang="en-A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Enrichr</a:t>
            </a: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”): Fisher’s exact test to associate genes with functional biological terms (by querying genes against gene-set libraries that were created from prior knowledge)</a:t>
            </a:r>
          </a:p>
        </p:txBody>
      </p:sp>
    </p:spTree>
    <p:extLst>
      <p:ext uri="{BB962C8B-B14F-4D97-AF65-F5344CB8AC3E}">
        <p14:creationId xmlns:p14="http://schemas.microsoft.com/office/powerpoint/2010/main" val="29478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A7027-3632-B64A-8021-30EDFBB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66" y="1087736"/>
            <a:ext cx="10801350" cy="469056"/>
          </a:xfrm>
        </p:spPr>
        <p:txBody>
          <a:bodyPr/>
          <a:lstStyle/>
          <a:p>
            <a:r>
              <a:rPr lang="en-US" dirty="0"/>
              <a:t>Results from </a:t>
            </a:r>
            <a:r>
              <a:rPr lang="en-US" dirty="0" err="1"/>
              <a:t>Enrichr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9B8D-AC72-1542-9D62-F380129B91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3296-770D-464E-B442-9E45ACDE656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D605652-69E1-B147-989B-1B8EA77F52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4743" y="2060848"/>
            <a:ext cx="9796280" cy="4608512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Transcription factors: GRHL3, ZNF750, and TP63 (all p &lt; 0.0001)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AU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Signalling pathways: </a:t>
            </a: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RIPK4, apoptotic cleavage of cell adhesion proteins, and oncostatin M (all p &lt; 0.0001)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en-AU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processes: </a:t>
            </a: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epidermis development, epidermal cell differentiation (all p &lt; 0.0001)</a:t>
            </a:r>
          </a:p>
          <a:p>
            <a:pPr marL="342900" indent="-342900">
              <a:spcAft>
                <a:spcPts val="15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Unlinked genes: possibly important in melanoma progression</a:t>
            </a:r>
          </a:p>
        </p:txBody>
      </p:sp>
    </p:spTree>
    <p:extLst>
      <p:ext uri="{BB962C8B-B14F-4D97-AF65-F5344CB8AC3E}">
        <p14:creationId xmlns:p14="http://schemas.microsoft.com/office/powerpoint/2010/main" val="12356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45945</TotalTime>
  <Words>757</Words>
  <Application>Microsoft Macintosh PowerPoint</Application>
  <PresentationFormat>Widescreen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University of Queensland</vt:lpstr>
      <vt:lpstr>PowerPoint Presentation</vt:lpstr>
      <vt:lpstr>Melanoma</vt:lpstr>
      <vt:lpstr>Exploratory data analysis (EDA)</vt:lpstr>
      <vt:lpstr>Methods</vt:lpstr>
      <vt:lpstr>Results – clustering (Ward’s method)</vt:lpstr>
      <vt:lpstr>Results – PCA </vt:lpstr>
      <vt:lpstr>Results – PCA </vt:lpstr>
      <vt:lpstr>Enrichment Analysis</vt:lpstr>
      <vt:lpstr>Results from Enrichr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Min Zhang</cp:lastModifiedBy>
  <cp:revision>111</cp:revision>
  <dcterms:created xsi:type="dcterms:W3CDTF">2018-09-28T01:38:30Z</dcterms:created>
  <dcterms:modified xsi:type="dcterms:W3CDTF">2022-11-28T14:18:16Z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2022-02-02T03:24:36Z</vt:lpwstr>
  </property>
  <property fmtid="{D5CDD505-2E9C-101B-9397-08002B2CF9AE}" pid="4" name="MSIP_Label_0f488380-630a-4f55-a077-a19445e3f360_Method">
    <vt:lpwstr>Privileged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380b2b7a-9a36-46e0-9562-540ec282ffc7</vt:lpwstr>
  </property>
  <property fmtid="{D5CDD505-2E9C-101B-9397-08002B2CF9AE}" pid="8" name="MSIP_Label_0f488380-630a-4f55-a077-a19445e3f360_ContentBits">
    <vt:lpwstr>0</vt:lpwstr>
  </property>
</Properties>
</file>