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22"/>
  </p:notesMasterIdLst>
  <p:sldIdLst>
    <p:sldId id="261" r:id="rId5"/>
    <p:sldId id="307" r:id="rId6"/>
    <p:sldId id="319" r:id="rId7"/>
    <p:sldId id="311" r:id="rId8"/>
    <p:sldId id="312" r:id="rId9"/>
    <p:sldId id="310" r:id="rId10"/>
    <p:sldId id="257" r:id="rId11"/>
    <p:sldId id="258" r:id="rId12"/>
    <p:sldId id="314" r:id="rId13"/>
    <p:sldId id="308" r:id="rId14"/>
    <p:sldId id="315" r:id="rId15"/>
    <p:sldId id="260" r:id="rId16"/>
    <p:sldId id="316" r:id="rId17"/>
    <p:sldId id="262" r:id="rId18"/>
    <p:sldId id="317" r:id="rId19"/>
    <p:sldId id="309" r:id="rId20"/>
    <p:sldId id="31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7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687"/>
  </p:normalViewPr>
  <p:slideViewPr>
    <p:cSldViewPr snapToGrid="0" snapToObjects="1">
      <p:cViewPr varScale="1">
        <p:scale>
          <a:sx n="103" d="100"/>
          <a:sy n="103" d="100"/>
        </p:scale>
        <p:origin x="132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48DFF-0C19-194E-8E90-9A328B66E130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A5335-289F-6E48-B951-BD51353C0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8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darecentre.org.au/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2" Type="http://schemas.openxmlformats.org/officeDocument/2006/relationships/hyperlink" Target="about:blank" TargetMode="External"/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GB" dirty="0"/>
              <a:t>Font: </a:t>
            </a:r>
            <a:r>
              <a:rPr lang="en-GB" dirty="0" err="1"/>
              <a:t>Lato</a:t>
            </a:r>
            <a:r>
              <a:rPr lang="en-GB" dirty="0"/>
              <a:t> 44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Presenter: </a:t>
            </a:r>
            <a:r>
              <a:rPr lang="en-GB" dirty="0" err="1"/>
              <a:t>Lato</a:t>
            </a:r>
            <a:r>
              <a:rPr lang="en-GB" dirty="0"/>
              <a:t> 28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72DB4-FFC9-2A43-9166-60ED298C8935}" type="datetime1">
              <a:rPr lang="en-AU" smtClean="0"/>
              <a:t>23/11/2022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8F1DDD-7A26-4449-973D-821DF05B001F}"/>
              </a:ext>
            </a:extLst>
          </p:cNvPr>
          <p:cNvGrpSpPr/>
          <p:nvPr userDrawn="1"/>
        </p:nvGrpSpPr>
        <p:grpSpPr>
          <a:xfrm>
            <a:off x="2834612" y="5777053"/>
            <a:ext cx="6201409" cy="535650"/>
            <a:chOff x="559682" y="6119573"/>
            <a:chExt cx="6201409" cy="535650"/>
          </a:xfrm>
        </p:grpSpPr>
        <p:pic>
          <p:nvPicPr>
            <p:cNvPr id="8" name="Picture 7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AA0420FA-F434-4547-8149-D134FAF8B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0620" y="6209583"/>
              <a:ext cx="1016405" cy="44564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CDA97C9-82D5-F946-ADCC-4BD8F7080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69831" y="6209583"/>
              <a:ext cx="1016405" cy="345090"/>
            </a:xfrm>
            <a:prstGeom prst="rect">
              <a:avLst/>
            </a:prstGeom>
          </p:spPr>
        </p:pic>
        <p:pic>
          <p:nvPicPr>
            <p:cNvPr id="10" name="Picture 9" descr="Text&#10;&#10;Description automatically generated">
              <a:extLst>
                <a:ext uri="{FF2B5EF4-FFF2-40B4-BE49-F238E27FC236}">
                  <a16:creationId xmlns:a16="http://schemas.microsoft.com/office/drawing/2014/main" id="{6B7EBA1D-3D7F-8043-B0B0-13070ECED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682" y="6189990"/>
              <a:ext cx="1048132" cy="37596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2A1D8D1-87D0-D448-8C04-6E1FF92006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1075" r="7623"/>
            <a:stretch/>
          </p:blipFill>
          <p:spPr>
            <a:xfrm>
              <a:off x="5708981" y="6119573"/>
              <a:ext cx="1052110" cy="51679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4BDB8E7-6D76-E14B-A610-41DFB8675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08230" y="6141032"/>
              <a:ext cx="1178757" cy="445640"/>
            </a:xfrm>
            <a:prstGeom prst="rect">
              <a:avLst/>
            </a:prstGeom>
          </p:spPr>
        </p:pic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9CA98D93-D727-1D4E-B86E-FB97ECF3DEC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036021" y="614484"/>
            <a:ext cx="2289830" cy="1423988"/>
          </a:xfrm>
          <a:prstGeom prst="rect">
            <a:avLst/>
          </a:prstGeom>
        </p:spPr>
      </p:pic>
      <p:pic>
        <p:nvPicPr>
          <p:cNvPr id="14" name="Picture 1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E0766DF-3671-514E-AEB5-031AD3C7BF1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45761" y="906045"/>
            <a:ext cx="3911002" cy="84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7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A5F-C549-B44E-8385-1B0E7496DCE9}" type="datetime1">
              <a:rPr lang="en-AU" smtClean="0"/>
              <a:t>23/11/2022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7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425A-4C37-264A-AE8E-398981FBCEE8}" type="datetime1">
              <a:rPr lang="en-AU" smtClean="0"/>
              <a:t>23/11/2022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5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4488" y="365125"/>
            <a:ext cx="9769311" cy="1325563"/>
          </a:xfrm>
        </p:spPr>
        <p:txBody>
          <a:bodyPr>
            <a:normAutofit/>
          </a:bodyPr>
          <a:lstStyle>
            <a:lvl1pPr>
              <a:defRPr sz="3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GB" dirty="0"/>
              <a:t>Font: </a:t>
            </a:r>
            <a:r>
              <a:rPr lang="en-GB" dirty="0" err="1"/>
              <a:t>Lato</a:t>
            </a:r>
            <a:r>
              <a:rPr lang="en-GB" dirty="0"/>
              <a:t> 36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GB" dirty="0" err="1"/>
              <a:t>Lato</a:t>
            </a:r>
            <a:r>
              <a:rPr lang="en-GB" dirty="0"/>
              <a:t> 28</a:t>
            </a:r>
          </a:p>
          <a:p>
            <a:pPr lvl="1"/>
            <a:r>
              <a:rPr lang="en-GB" dirty="0" err="1"/>
              <a:t>Lato</a:t>
            </a:r>
            <a:r>
              <a:rPr lang="en-GB" dirty="0"/>
              <a:t> 24</a:t>
            </a:r>
          </a:p>
          <a:p>
            <a:pPr lvl="2"/>
            <a:r>
              <a:rPr lang="en-GB" dirty="0" err="1"/>
              <a:t>Lato</a:t>
            </a:r>
            <a:r>
              <a:rPr lang="en-GB" dirty="0"/>
              <a:t> 20</a:t>
            </a:r>
          </a:p>
          <a:p>
            <a:pPr lvl="3"/>
            <a:r>
              <a:rPr lang="en-GB" dirty="0" err="1"/>
              <a:t>Lato</a:t>
            </a:r>
            <a:r>
              <a:rPr lang="en-GB" dirty="0"/>
              <a:t> 18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5B2E-28FD-6B4B-B33F-B39AC0A8F457}" type="datetime1">
              <a:rPr lang="en-AU" smtClean="0"/>
              <a:t>23/11/2022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3FE0E7EA-7F6B-2047-895F-D452EEA3F7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8885" b="456"/>
          <a:stretch/>
        </p:blipFill>
        <p:spPr>
          <a:xfrm>
            <a:off x="699248" y="645326"/>
            <a:ext cx="777860" cy="7884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FCC09C-0501-E04E-8EA1-DF1F98DC003E}"/>
              </a:ext>
            </a:extLst>
          </p:cNvPr>
          <p:cNvSpPr txBox="1"/>
          <p:nvPr userDrawn="1"/>
        </p:nvSpPr>
        <p:spPr>
          <a:xfrm>
            <a:off x="10084" y="6544464"/>
            <a:ext cx="12192000" cy="307777"/>
          </a:xfrm>
          <a:prstGeom prst="rect">
            <a:avLst/>
          </a:prstGeom>
          <a:gradFill>
            <a:gsLst>
              <a:gs pos="0">
                <a:srgbClr val="5D9147"/>
              </a:gs>
              <a:gs pos="100000">
                <a:srgbClr val="B8D433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5D9147"/>
              </a:gs>
            </a:gsLst>
            <a:lin ang="0" scaled="0"/>
          </a:gradFill>
        </p:spPr>
        <p:txBody>
          <a:bodyPr wrap="square" rtlCol="0">
            <a:spAutoFit/>
          </a:bodyPr>
          <a:lstStyle/>
          <a:p>
            <a:pPr algn="r"/>
            <a:r>
              <a:rPr lang="en-AU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AU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darecentre.org.au</a:t>
            </a:r>
            <a:endParaRPr lang="en-AU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35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E85-5421-FD45-AA31-ABDC3050F15B}" type="datetime1">
              <a:rPr lang="en-AU" smtClean="0"/>
              <a:t>23/11/2022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2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4488" y="365125"/>
            <a:ext cx="9769311" cy="1325563"/>
          </a:xfrm>
        </p:spPr>
        <p:txBody>
          <a:bodyPr/>
          <a:lstStyle>
            <a:lvl1pPr>
              <a:defRPr sz="3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GB" dirty="0"/>
              <a:t>Font: </a:t>
            </a:r>
            <a:r>
              <a:rPr lang="en-GB" dirty="0" err="1"/>
              <a:t>Lato</a:t>
            </a:r>
            <a:r>
              <a:rPr lang="en-GB" dirty="0"/>
              <a:t> 36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F8EB-A3A7-444A-83F7-93B54ECE653A}" type="datetime1">
              <a:rPr lang="en-AU" smtClean="0"/>
              <a:t>23/11/2022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12C4B653-6DBA-FF49-B3A9-F7D98F8F7D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8885" b="456"/>
          <a:stretch/>
        </p:blipFill>
        <p:spPr>
          <a:xfrm>
            <a:off x="702888" y="648349"/>
            <a:ext cx="777847" cy="78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8951DF-A598-7246-83CB-772715CE7613}"/>
              </a:ext>
            </a:extLst>
          </p:cNvPr>
          <p:cNvSpPr txBox="1"/>
          <p:nvPr userDrawn="1"/>
        </p:nvSpPr>
        <p:spPr>
          <a:xfrm>
            <a:off x="-3363" y="6544464"/>
            <a:ext cx="12192000" cy="307777"/>
          </a:xfrm>
          <a:prstGeom prst="rect">
            <a:avLst/>
          </a:prstGeom>
          <a:gradFill>
            <a:gsLst>
              <a:gs pos="0">
                <a:srgbClr val="5D9147"/>
              </a:gs>
              <a:gs pos="100000">
                <a:srgbClr val="B8D433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5D9147"/>
              </a:gs>
            </a:gsLst>
            <a:lin ang="0" scaled="0"/>
          </a:gradFill>
        </p:spPr>
        <p:txBody>
          <a:bodyPr wrap="square" rtlCol="0">
            <a:spAutoFit/>
          </a:bodyPr>
          <a:lstStyle/>
          <a:p>
            <a:pPr algn="r"/>
            <a:r>
              <a:rPr lang="en-AU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AU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darecentre.org.au</a:t>
            </a:r>
            <a:endParaRPr lang="en-AU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8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43A5-9809-5648-9BED-7EF8218D31FA}" type="datetime1">
              <a:rPr lang="en-AU" smtClean="0"/>
              <a:t>23/11/2022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69DA7-6972-7347-8A3A-DF774DD80476}"/>
              </a:ext>
            </a:extLst>
          </p:cNvPr>
          <p:cNvSpPr txBox="1"/>
          <p:nvPr userDrawn="1"/>
        </p:nvSpPr>
        <p:spPr>
          <a:xfrm>
            <a:off x="-3363" y="6544464"/>
            <a:ext cx="12192000" cy="307777"/>
          </a:xfrm>
          <a:prstGeom prst="rect">
            <a:avLst/>
          </a:prstGeom>
          <a:gradFill>
            <a:gsLst>
              <a:gs pos="0">
                <a:srgbClr val="5D9147"/>
              </a:gs>
              <a:gs pos="100000">
                <a:srgbClr val="B8D433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5D9147"/>
              </a:gs>
            </a:gsLst>
            <a:lin ang="0" scaled="0"/>
          </a:gradFill>
        </p:spPr>
        <p:txBody>
          <a:bodyPr wrap="square" rtlCol="0">
            <a:spAutoFit/>
          </a:bodyPr>
          <a:lstStyle/>
          <a:p>
            <a:pPr algn="r"/>
            <a:r>
              <a:rPr lang="en-AU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AU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2"/>
              </a:rPr>
              <a:t>darecentre.org.au</a:t>
            </a:r>
            <a:endParaRPr lang="en-AU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62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7659-B75D-5D43-8BFC-14B615995A8E}" type="datetime1">
              <a:rPr lang="en-AU" smtClean="0"/>
              <a:t>23/11/2022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0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A16F-0AD2-D44B-B290-3678AC8EC483}" type="datetime1">
              <a:rPr lang="en-AU" smtClean="0"/>
              <a:t>23/11/2022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0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ACCF-E395-8248-957E-E80E37554D3D}" type="datetime1">
              <a:rPr lang="en-AU" smtClean="0"/>
              <a:t>23/11/2022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7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4EEB-3F5A-4E4D-BB15-5594924FA391}" type="datetime1">
              <a:rPr lang="en-AU" smtClean="0"/>
              <a:t>23/11/2022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9DF8-523A-0346-BF85-70F5D3EDD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4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BE43-55AB-5E4C-B9B7-D94558044D01}" type="datetime1">
              <a:rPr lang="en-AU" smtClean="0"/>
              <a:t>23/11/2022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9DF8-523A-0346-BF85-70F5D3EDD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3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38A5-DBCC-2F4A-A73D-50DE1C5D7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5820"/>
            <a:ext cx="9144000" cy="23876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Application of Bayesian model selection to Lower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Namoi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aquifer water balance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B184D-D88A-1C46-B660-E47EAD085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6985"/>
            <a:ext cx="9144000" cy="1129420"/>
          </a:xfrm>
        </p:spPr>
        <p:txBody>
          <a:bodyPr/>
          <a:lstStyle/>
          <a:p>
            <a:r>
              <a:rPr lang="en-US" dirty="0"/>
              <a:t>Katie Silversides</a:t>
            </a:r>
          </a:p>
          <a:p>
            <a:r>
              <a:rPr lang="en-AU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R. Willem Vervoort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41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DB4D-F89A-1796-3084-6FA91C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745" y="584230"/>
            <a:ext cx="10515600" cy="889463"/>
          </a:xfrm>
        </p:spPr>
        <p:txBody>
          <a:bodyPr/>
          <a:lstStyle/>
          <a:p>
            <a:r>
              <a:rPr lang="en-AU" dirty="0"/>
              <a:t>Pumping = mean ± 1stdev (39-98 GL/year)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AC40A-5D12-1342-CD08-F0553FFE0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49" y="1473692"/>
            <a:ext cx="6490545" cy="45921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dirty="0"/>
              <a:t>Reduced range of pumping. </a:t>
            </a:r>
          </a:p>
          <a:p>
            <a:pPr>
              <a:lnSpc>
                <a:spcPct val="100000"/>
              </a:lnSpc>
            </a:pPr>
            <a:r>
              <a:rPr lang="en-AU" dirty="0"/>
              <a:t>Uncertain components have a clearer impact.</a:t>
            </a:r>
          </a:p>
          <a:p>
            <a:pPr>
              <a:lnSpc>
                <a:spcPct val="100000"/>
              </a:lnSpc>
            </a:pPr>
            <a:r>
              <a:rPr lang="en-AU" dirty="0"/>
              <a:t>Still no substantial support for any component existing.</a:t>
            </a:r>
          </a:p>
          <a:p>
            <a:pPr>
              <a:lnSpc>
                <a:spcPct val="100000"/>
              </a:lnSpc>
            </a:pPr>
            <a:r>
              <a:rPr lang="en-AU" dirty="0"/>
              <a:t>Substantial support for no additional pumping.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1BAD17B-CFFE-820E-8B82-7282E42E8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444328"/>
              </p:ext>
            </p:extLst>
          </p:nvPr>
        </p:nvGraphicFramePr>
        <p:xfrm>
          <a:off x="7170345" y="2848412"/>
          <a:ext cx="4311121" cy="2244090"/>
        </p:xfrm>
        <a:graphic>
          <a:graphicData uri="http://schemas.openxmlformats.org/drawingml/2006/table">
            <a:tbl>
              <a:tblPr/>
              <a:tblGrid>
                <a:gridCol w="722903">
                  <a:extLst>
                    <a:ext uri="{9D8B030D-6E8A-4147-A177-3AD203B41FA5}">
                      <a16:colId xmlns:a16="http://schemas.microsoft.com/office/drawing/2014/main" val="1823468078"/>
                    </a:ext>
                  </a:extLst>
                </a:gridCol>
                <a:gridCol w="2891604">
                  <a:extLst>
                    <a:ext uri="{9D8B030D-6E8A-4147-A177-3AD203B41FA5}">
                      <a16:colId xmlns:a16="http://schemas.microsoft.com/office/drawing/2014/main" val="204492966"/>
                    </a:ext>
                  </a:extLst>
                </a:gridCol>
                <a:gridCol w="696614">
                  <a:extLst>
                    <a:ext uri="{9D8B030D-6E8A-4147-A177-3AD203B41FA5}">
                      <a16:colId xmlns:a16="http://schemas.microsoft.com/office/drawing/2014/main" val="1514986265"/>
                    </a:ext>
                  </a:extLst>
                </a:gridCol>
              </a:tblGrid>
              <a:tr h="256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m1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Storage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09560"/>
                  </a:ext>
                </a:extLst>
              </a:tr>
              <a:tr h="300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m2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Lateral flow out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108791"/>
                  </a:ext>
                </a:extLst>
              </a:tr>
              <a:tr h="300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m3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Additional pumping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215261"/>
                  </a:ext>
                </a:extLst>
              </a:tr>
              <a:tr h="300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m4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Irrigation in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AC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528125"/>
                  </a:ext>
                </a:extLst>
              </a:tr>
              <a:tr h="300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m5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Additional GAB in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6F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182645"/>
                  </a:ext>
                </a:extLst>
              </a:tr>
              <a:tr h="300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m6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Evapotranspiration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8341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A26483C-EC96-EE81-0164-1640A506D844}"/>
              </a:ext>
            </a:extLst>
          </p:cNvPr>
          <p:cNvSpPr txBox="1"/>
          <p:nvPr/>
        </p:nvSpPr>
        <p:spPr>
          <a:xfrm>
            <a:off x="7451000" y="2003796"/>
            <a:ext cx="3659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Simple posterior probability that the component exists</a:t>
            </a:r>
          </a:p>
        </p:txBody>
      </p:sp>
    </p:spTree>
    <p:extLst>
      <p:ext uri="{BB962C8B-B14F-4D97-AF65-F5344CB8AC3E}">
        <p14:creationId xmlns:p14="http://schemas.microsoft.com/office/powerpoint/2010/main" val="165072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FB14AC-C4F7-01FE-5F72-6E0B39B96959}"/>
              </a:ext>
            </a:extLst>
          </p:cNvPr>
          <p:cNvSpPr txBox="1"/>
          <p:nvPr/>
        </p:nvSpPr>
        <p:spPr>
          <a:xfrm>
            <a:off x="4201833" y="5007516"/>
            <a:ext cx="18941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Simple posterior probability that the component exists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8DB4D-F89A-1796-3084-6FA91C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637" y="584230"/>
            <a:ext cx="10515600" cy="889463"/>
          </a:xfrm>
        </p:spPr>
        <p:txBody>
          <a:bodyPr/>
          <a:lstStyle/>
          <a:p>
            <a:r>
              <a:rPr lang="en-AU" dirty="0"/>
              <a:t>Pumping = mean ± 1stdev (39-98 GL/year)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AC40A-5D12-1342-CD08-F0553FFE0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49" y="1473693"/>
            <a:ext cx="7022237" cy="326126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AU" dirty="0"/>
              <a:t>Using the conditional probabilities, there is substantial support for:</a:t>
            </a:r>
          </a:p>
          <a:p>
            <a:pPr lvl="1">
              <a:lnSpc>
                <a:spcPct val="110000"/>
              </a:lnSpc>
            </a:pPr>
            <a:r>
              <a:rPr lang="en-AU" sz="2800" dirty="0"/>
              <a:t>A decrease in storage if there is additional GAB.</a:t>
            </a:r>
          </a:p>
          <a:p>
            <a:pPr lvl="1">
              <a:lnSpc>
                <a:spcPct val="110000"/>
              </a:lnSpc>
            </a:pPr>
            <a:r>
              <a:rPr lang="en-AU" sz="2800" dirty="0"/>
              <a:t>Additional GAB in if there is irrigation in.</a:t>
            </a:r>
          </a:p>
          <a:p>
            <a:pPr lvl="1">
              <a:lnSpc>
                <a:spcPct val="110000"/>
              </a:lnSpc>
            </a:pPr>
            <a:r>
              <a:rPr lang="en-AU" sz="2800" dirty="0"/>
              <a:t>No additional pumping.</a:t>
            </a:r>
          </a:p>
          <a:p>
            <a:pPr lvl="1">
              <a:lnSpc>
                <a:spcPct val="110000"/>
              </a:lnSpc>
            </a:pPr>
            <a:r>
              <a:rPr lang="en-AU" sz="2800" dirty="0"/>
              <a:t>No evapotranspiration in most cases.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1BAD17B-CFFE-820E-8B82-7282E42E8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729031"/>
              </p:ext>
            </p:extLst>
          </p:nvPr>
        </p:nvGraphicFramePr>
        <p:xfrm>
          <a:off x="787651" y="4662661"/>
          <a:ext cx="3414181" cy="1874520"/>
        </p:xfrm>
        <a:graphic>
          <a:graphicData uri="http://schemas.openxmlformats.org/drawingml/2006/table">
            <a:tbl>
              <a:tblPr/>
              <a:tblGrid>
                <a:gridCol w="572500">
                  <a:extLst>
                    <a:ext uri="{9D8B030D-6E8A-4147-A177-3AD203B41FA5}">
                      <a16:colId xmlns:a16="http://schemas.microsoft.com/office/drawing/2014/main" val="1823468078"/>
                    </a:ext>
                  </a:extLst>
                </a:gridCol>
                <a:gridCol w="2289999">
                  <a:extLst>
                    <a:ext uri="{9D8B030D-6E8A-4147-A177-3AD203B41FA5}">
                      <a16:colId xmlns:a16="http://schemas.microsoft.com/office/drawing/2014/main" val="204492966"/>
                    </a:ext>
                  </a:extLst>
                </a:gridCol>
                <a:gridCol w="551682">
                  <a:extLst>
                    <a:ext uri="{9D8B030D-6E8A-4147-A177-3AD203B41FA5}">
                      <a16:colId xmlns:a16="http://schemas.microsoft.com/office/drawing/2014/main" val="1514986265"/>
                    </a:ext>
                  </a:extLst>
                </a:gridCol>
              </a:tblGrid>
              <a:tr h="2563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m1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Storage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09560"/>
                  </a:ext>
                </a:extLst>
              </a:tr>
              <a:tr h="300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Lateral flow out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108791"/>
                  </a:ext>
                </a:extLst>
              </a:tr>
              <a:tr h="300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Additional pumping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215261"/>
                  </a:ext>
                </a:extLst>
              </a:tr>
              <a:tr h="300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Irrigation in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AC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528125"/>
                  </a:ext>
                </a:extLst>
              </a:tr>
              <a:tr h="300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Additional GAB in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6F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182645"/>
                  </a:ext>
                </a:extLst>
              </a:tr>
              <a:tr h="300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m6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Evapotranspiration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83412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65B6DC6-FB87-B995-3D87-615FED67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194954"/>
              </p:ext>
            </p:extLst>
          </p:nvPr>
        </p:nvGraphicFramePr>
        <p:xfrm>
          <a:off x="7403976" y="1534856"/>
          <a:ext cx="4474344" cy="2186940"/>
        </p:xfrm>
        <a:graphic>
          <a:graphicData uri="http://schemas.openxmlformats.org/drawingml/2006/table">
            <a:tbl>
              <a:tblPr/>
              <a:tblGrid>
                <a:gridCol w="639192">
                  <a:extLst>
                    <a:ext uri="{9D8B030D-6E8A-4147-A177-3AD203B41FA5}">
                      <a16:colId xmlns:a16="http://schemas.microsoft.com/office/drawing/2014/main" val="2596037657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val="4266811816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val="4257261754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val="3102907556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val="513276759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val="33585608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val="20862002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4E4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424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111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43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261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2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6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5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028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0236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8D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C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87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383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552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35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83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1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712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3436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5727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F89994A-653B-3647-C554-5FC363D56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646847"/>
              </p:ext>
            </p:extLst>
          </p:nvPr>
        </p:nvGraphicFramePr>
        <p:xfrm>
          <a:off x="7403978" y="4131251"/>
          <a:ext cx="4474344" cy="2186940"/>
        </p:xfrm>
        <a:graphic>
          <a:graphicData uri="http://schemas.openxmlformats.org/drawingml/2006/table">
            <a:tbl>
              <a:tblPr/>
              <a:tblGrid>
                <a:gridCol w="639192">
                  <a:extLst>
                    <a:ext uri="{9D8B030D-6E8A-4147-A177-3AD203B41FA5}">
                      <a16:colId xmlns:a16="http://schemas.microsoft.com/office/drawing/2014/main" val="1536805983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val="2622905470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val="207635673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val="82187627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val="3849751158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val="1985149963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val="27222005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181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2B2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5B5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858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4787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3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7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6619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8508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A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B9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E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2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619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8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5B5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5E5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2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49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5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83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81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752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4609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F7D687-CCF0-F165-86FC-CBB27E991ABA}"/>
              </a:ext>
            </a:extLst>
          </p:cNvPr>
          <p:cNvSpPr txBox="1"/>
          <p:nvPr/>
        </p:nvSpPr>
        <p:spPr>
          <a:xfrm>
            <a:off x="7474996" y="3636175"/>
            <a:ext cx="4403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 of row, given column is 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15BB0-1C9A-4C8D-9B6D-B0AE4DC6B240}"/>
              </a:ext>
            </a:extLst>
          </p:cNvPr>
          <p:cNvSpPr txBox="1"/>
          <p:nvPr/>
        </p:nvSpPr>
        <p:spPr>
          <a:xfrm>
            <a:off x="7439486" y="6257146"/>
            <a:ext cx="44743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 of row, given column is 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6E093-A5FD-13E5-8E30-D0BE583B6FCE}"/>
              </a:ext>
            </a:extLst>
          </p:cNvPr>
          <p:cNvSpPr txBox="1"/>
          <p:nvPr/>
        </p:nvSpPr>
        <p:spPr>
          <a:xfrm>
            <a:off x="7741747" y="1190652"/>
            <a:ext cx="36879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Conditional </a:t>
            </a:r>
            <a:r>
              <a:rPr lang="en-AU" sz="2000" dirty="0"/>
              <a:t>posterior probability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581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DB4D-F89A-1796-3084-6FA91C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530" y="584230"/>
            <a:ext cx="10515600" cy="889463"/>
          </a:xfrm>
        </p:spPr>
        <p:txBody>
          <a:bodyPr/>
          <a:lstStyle/>
          <a:p>
            <a:r>
              <a:rPr lang="en-AU" dirty="0"/>
              <a:t>Pumping = mean ± 0.5stdev (54-83 GL/year)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AC40A-5D12-1342-CD08-F0553FFE0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49" y="1584356"/>
            <a:ext cx="6734989" cy="4689413"/>
          </a:xfrm>
        </p:spPr>
        <p:txBody>
          <a:bodyPr>
            <a:normAutofit/>
          </a:bodyPr>
          <a:lstStyle/>
          <a:p>
            <a:r>
              <a:rPr lang="en-AU" dirty="0"/>
              <a:t>Further limiting the range of pumping increased these trends.</a:t>
            </a:r>
          </a:p>
          <a:p>
            <a:r>
              <a:rPr lang="en-AU" dirty="0"/>
              <a:t>Substantial support for a decrease in storage. </a:t>
            </a:r>
          </a:p>
          <a:p>
            <a:r>
              <a:rPr lang="en-AU" dirty="0"/>
              <a:t>Substantial support for no evapotranspiration.</a:t>
            </a:r>
          </a:p>
          <a:p>
            <a:r>
              <a:rPr lang="en-AU" dirty="0"/>
              <a:t>Strong support for no additional pumping.</a:t>
            </a:r>
          </a:p>
          <a:p>
            <a:r>
              <a:rPr lang="en-AU" dirty="0"/>
              <a:t>There is no evidence for or against additional lateral flow out.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0A206C-CD4E-5075-7A3E-21FC21FAC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308507"/>
              </p:ext>
            </p:extLst>
          </p:nvPr>
        </p:nvGraphicFramePr>
        <p:xfrm>
          <a:off x="7323793" y="2841825"/>
          <a:ext cx="4328017" cy="2244090"/>
        </p:xfrm>
        <a:graphic>
          <a:graphicData uri="http://schemas.openxmlformats.org/drawingml/2006/table">
            <a:tbl>
              <a:tblPr/>
              <a:tblGrid>
                <a:gridCol w="708907">
                  <a:extLst>
                    <a:ext uri="{9D8B030D-6E8A-4147-A177-3AD203B41FA5}">
                      <a16:colId xmlns:a16="http://schemas.microsoft.com/office/drawing/2014/main" val="2044327069"/>
                    </a:ext>
                  </a:extLst>
                </a:gridCol>
                <a:gridCol w="2912359">
                  <a:extLst>
                    <a:ext uri="{9D8B030D-6E8A-4147-A177-3AD203B41FA5}">
                      <a16:colId xmlns:a16="http://schemas.microsoft.com/office/drawing/2014/main" val="919382962"/>
                    </a:ext>
                  </a:extLst>
                </a:gridCol>
                <a:gridCol w="706751">
                  <a:extLst>
                    <a:ext uri="{9D8B030D-6E8A-4147-A177-3AD203B41FA5}">
                      <a16:colId xmlns:a16="http://schemas.microsoft.com/office/drawing/2014/main" val="1199223426"/>
                    </a:ext>
                  </a:extLst>
                </a:gridCol>
              </a:tblGrid>
              <a:tr h="238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Storage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312550"/>
                  </a:ext>
                </a:extLst>
              </a:tr>
              <a:tr h="3149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Lateral flow out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53324"/>
                  </a:ext>
                </a:extLst>
              </a:tr>
              <a:tr h="3149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Additional pumping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57639"/>
                  </a:ext>
                </a:extLst>
              </a:tr>
              <a:tr h="2614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Irrigation in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A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353921"/>
                  </a:ext>
                </a:extLst>
              </a:tr>
              <a:tr h="3149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Additional GAB in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73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267197"/>
                  </a:ext>
                </a:extLst>
              </a:tr>
              <a:tr h="3149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Evapotranspiration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0261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3CBBDF9-A545-F488-1432-5462E74E5990}"/>
              </a:ext>
            </a:extLst>
          </p:cNvPr>
          <p:cNvSpPr txBox="1"/>
          <p:nvPr/>
        </p:nvSpPr>
        <p:spPr>
          <a:xfrm>
            <a:off x="7451000" y="2003796"/>
            <a:ext cx="3659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Simple posterior probability that the component exists</a:t>
            </a:r>
          </a:p>
        </p:txBody>
      </p:sp>
    </p:spTree>
    <p:extLst>
      <p:ext uri="{BB962C8B-B14F-4D97-AF65-F5344CB8AC3E}">
        <p14:creationId xmlns:p14="http://schemas.microsoft.com/office/powerpoint/2010/main" val="401042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DB4D-F89A-1796-3084-6FA91C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48796"/>
            <a:ext cx="10515600" cy="889463"/>
          </a:xfrm>
        </p:spPr>
        <p:txBody>
          <a:bodyPr/>
          <a:lstStyle/>
          <a:p>
            <a:r>
              <a:rPr lang="en-AU" dirty="0"/>
              <a:t>Pumping = mean ± 0.5stdev (54-83 GL/year)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AC40A-5D12-1342-CD08-F0553FFE0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0" y="1473693"/>
            <a:ext cx="6562172" cy="34356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dirty="0"/>
              <a:t>Conditional probability shows:</a:t>
            </a:r>
          </a:p>
          <a:p>
            <a:pPr lvl="1">
              <a:lnSpc>
                <a:spcPct val="100000"/>
              </a:lnSpc>
            </a:pPr>
            <a:r>
              <a:rPr lang="en-AU" sz="2800" dirty="0"/>
              <a:t>Additional GAB and irrigation in have substantial support in some cases.</a:t>
            </a:r>
          </a:p>
          <a:p>
            <a:pPr lvl="1">
              <a:lnSpc>
                <a:spcPct val="100000"/>
              </a:lnSpc>
            </a:pPr>
            <a:r>
              <a:rPr lang="en-AU" sz="2800" dirty="0"/>
              <a:t>There is no evidence for or against additional lateral flow out.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0A206C-CD4E-5075-7A3E-21FC21FAC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633488"/>
              </p:ext>
            </p:extLst>
          </p:nvPr>
        </p:nvGraphicFramePr>
        <p:xfrm>
          <a:off x="654032" y="4657617"/>
          <a:ext cx="3513769" cy="1884804"/>
        </p:xfrm>
        <a:graphic>
          <a:graphicData uri="http://schemas.openxmlformats.org/drawingml/2006/table">
            <a:tbl>
              <a:tblPr/>
              <a:tblGrid>
                <a:gridCol w="575536">
                  <a:extLst>
                    <a:ext uri="{9D8B030D-6E8A-4147-A177-3AD203B41FA5}">
                      <a16:colId xmlns:a16="http://schemas.microsoft.com/office/drawing/2014/main" val="2044327069"/>
                    </a:ext>
                  </a:extLst>
                </a:gridCol>
                <a:gridCol w="2364446">
                  <a:extLst>
                    <a:ext uri="{9D8B030D-6E8A-4147-A177-3AD203B41FA5}">
                      <a16:colId xmlns:a16="http://schemas.microsoft.com/office/drawing/2014/main" val="919382962"/>
                    </a:ext>
                  </a:extLst>
                </a:gridCol>
                <a:gridCol w="573787">
                  <a:extLst>
                    <a:ext uri="{9D8B030D-6E8A-4147-A177-3AD203B41FA5}">
                      <a16:colId xmlns:a16="http://schemas.microsoft.com/office/drawing/2014/main" val="1199223426"/>
                    </a:ext>
                  </a:extLst>
                </a:gridCol>
              </a:tblGrid>
              <a:tr h="238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Storage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312550"/>
                  </a:ext>
                </a:extLst>
              </a:tr>
              <a:tr h="3149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Lateral flow out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53324"/>
                  </a:ext>
                </a:extLst>
              </a:tr>
              <a:tr h="3149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Additional pumping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57639"/>
                  </a:ext>
                </a:extLst>
              </a:tr>
              <a:tr h="2614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Irrigation in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A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353921"/>
                  </a:ext>
                </a:extLst>
              </a:tr>
              <a:tr h="3149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Additional GAB in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73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267197"/>
                  </a:ext>
                </a:extLst>
              </a:tr>
              <a:tr h="3149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Evapotranspiration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0261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06D9EC-38E5-68D7-B1E0-5BD57D493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283249"/>
              </p:ext>
            </p:extLst>
          </p:nvPr>
        </p:nvGraphicFramePr>
        <p:xfrm>
          <a:off x="7507549" y="1520113"/>
          <a:ext cx="4267200" cy="21869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893797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652438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308087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853801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99300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425772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721190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32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D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1601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32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8F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4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6F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0D0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0670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83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8D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040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239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7426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57461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87C647-ED5B-07EF-42FB-F3C4BFBF0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53071"/>
              </p:ext>
            </p:extLst>
          </p:nvPr>
        </p:nvGraphicFramePr>
        <p:xfrm>
          <a:off x="7507549" y="4149471"/>
          <a:ext cx="4267200" cy="21869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4408240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803487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260266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833340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77457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874043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504398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831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610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434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A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C9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9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2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073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4A4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58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87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0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E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5436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6214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3154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84B24E2-0C01-C56A-4873-92BE957A2217}"/>
              </a:ext>
            </a:extLst>
          </p:cNvPr>
          <p:cNvSpPr txBox="1"/>
          <p:nvPr/>
        </p:nvSpPr>
        <p:spPr>
          <a:xfrm>
            <a:off x="4201833" y="5007516"/>
            <a:ext cx="18941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Simple posterior probability that the component exists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6327F-499E-496A-C110-0FA16BA64636}"/>
              </a:ext>
            </a:extLst>
          </p:cNvPr>
          <p:cNvSpPr txBox="1"/>
          <p:nvPr/>
        </p:nvSpPr>
        <p:spPr>
          <a:xfrm>
            <a:off x="7474996" y="3636175"/>
            <a:ext cx="4403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 of row, given column is 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3D3F2-64DA-2ED7-D55A-4A6612889752}"/>
              </a:ext>
            </a:extLst>
          </p:cNvPr>
          <p:cNvSpPr txBox="1"/>
          <p:nvPr/>
        </p:nvSpPr>
        <p:spPr>
          <a:xfrm>
            <a:off x="7439486" y="6257146"/>
            <a:ext cx="44743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 of row, given column is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63B49-51B4-DE37-FFC2-E598DAE6EE4C}"/>
              </a:ext>
            </a:extLst>
          </p:cNvPr>
          <p:cNvSpPr txBox="1"/>
          <p:nvPr/>
        </p:nvSpPr>
        <p:spPr>
          <a:xfrm>
            <a:off x="7741747" y="1190652"/>
            <a:ext cx="36879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Conditional </a:t>
            </a:r>
            <a:r>
              <a:rPr lang="en-AU" sz="2000" dirty="0"/>
              <a:t>posterior probability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4990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DB4D-F89A-1796-3084-6FA91C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638" y="654836"/>
            <a:ext cx="10515600" cy="889463"/>
          </a:xfrm>
        </p:spPr>
        <p:txBody>
          <a:bodyPr>
            <a:normAutofit/>
          </a:bodyPr>
          <a:lstStyle/>
          <a:p>
            <a:r>
              <a:rPr lang="en-AU" dirty="0"/>
              <a:t>Pumping = planned (75-82 GL/year)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AC40A-5D12-1342-CD08-F0553FFE0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0" y="1665837"/>
            <a:ext cx="6273262" cy="3243513"/>
          </a:xfrm>
        </p:spPr>
        <p:txBody>
          <a:bodyPr>
            <a:normAutofit/>
          </a:bodyPr>
          <a:lstStyle/>
          <a:p>
            <a:r>
              <a:rPr lang="en-AU" dirty="0"/>
              <a:t>Only substantial support for no additional pumping.</a:t>
            </a:r>
          </a:p>
          <a:p>
            <a:r>
              <a:rPr lang="en-AU" dirty="0"/>
              <a:t>Trends similar to previous cases.</a:t>
            </a:r>
          </a:p>
          <a:p>
            <a:r>
              <a:rPr lang="en-AU" dirty="0"/>
              <a:t>Components more dependent on which other components are included.</a:t>
            </a:r>
          </a:p>
          <a:p>
            <a:endParaRPr lang="en-AU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001242-4B84-1F13-F9A4-C7E46A228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860355"/>
              </p:ext>
            </p:extLst>
          </p:nvPr>
        </p:nvGraphicFramePr>
        <p:xfrm>
          <a:off x="7269933" y="2834793"/>
          <a:ext cx="4157211" cy="2244090"/>
        </p:xfrm>
        <a:graphic>
          <a:graphicData uri="http://schemas.openxmlformats.org/drawingml/2006/table">
            <a:tbl>
              <a:tblPr/>
              <a:tblGrid>
                <a:gridCol w="680929">
                  <a:extLst>
                    <a:ext uri="{9D8B030D-6E8A-4147-A177-3AD203B41FA5}">
                      <a16:colId xmlns:a16="http://schemas.microsoft.com/office/drawing/2014/main" val="1398612662"/>
                    </a:ext>
                  </a:extLst>
                </a:gridCol>
                <a:gridCol w="2797424">
                  <a:extLst>
                    <a:ext uri="{9D8B030D-6E8A-4147-A177-3AD203B41FA5}">
                      <a16:colId xmlns:a16="http://schemas.microsoft.com/office/drawing/2014/main" val="724324634"/>
                    </a:ext>
                  </a:extLst>
                </a:gridCol>
                <a:gridCol w="678858">
                  <a:extLst>
                    <a:ext uri="{9D8B030D-6E8A-4147-A177-3AD203B41FA5}">
                      <a16:colId xmlns:a16="http://schemas.microsoft.com/office/drawing/2014/main" val="1341614122"/>
                    </a:ext>
                  </a:extLst>
                </a:gridCol>
              </a:tblGrid>
              <a:tr h="29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Storage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62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450413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Lateral flow out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376135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Additional pumping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6722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Irrigation in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56628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Additional GAB in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533430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Evapotranspiration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8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761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E636ACC-D86B-54D5-455B-E07B04D08D1F}"/>
              </a:ext>
            </a:extLst>
          </p:cNvPr>
          <p:cNvSpPr txBox="1"/>
          <p:nvPr/>
        </p:nvSpPr>
        <p:spPr>
          <a:xfrm>
            <a:off x="7451000" y="2003796"/>
            <a:ext cx="3659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Simple posterior probability that the component exists</a:t>
            </a:r>
          </a:p>
        </p:txBody>
      </p:sp>
    </p:spTree>
    <p:extLst>
      <p:ext uri="{BB962C8B-B14F-4D97-AF65-F5344CB8AC3E}">
        <p14:creationId xmlns:p14="http://schemas.microsoft.com/office/powerpoint/2010/main" val="2007530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DB4D-F89A-1796-3084-6FA91C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531" y="578060"/>
            <a:ext cx="10515600" cy="889463"/>
          </a:xfrm>
        </p:spPr>
        <p:txBody>
          <a:bodyPr>
            <a:normAutofit/>
          </a:bodyPr>
          <a:lstStyle/>
          <a:p>
            <a:r>
              <a:rPr lang="en-AU" dirty="0"/>
              <a:t>Pumping = planned (75-82 GL/year)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AC40A-5D12-1342-CD08-F0553FFE0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73693"/>
            <a:ext cx="7570110" cy="3351804"/>
          </a:xfrm>
        </p:spPr>
        <p:txBody>
          <a:bodyPr>
            <a:normAutofit fontScale="55000" lnSpcReduction="20000"/>
          </a:bodyPr>
          <a:lstStyle/>
          <a:p>
            <a:r>
              <a:rPr lang="en-AU" dirty="0"/>
              <a:t>Conditional probability shows strong support for:</a:t>
            </a:r>
          </a:p>
          <a:p>
            <a:pPr lvl="1"/>
            <a:r>
              <a:rPr lang="en-AU" sz="2700" dirty="0"/>
              <a:t>A decrease in storage if there is additional pumping.</a:t>
            </a:r>
          </a:p>
          <a:p>
            <a:pPr lvl="1"/>
            <a:r>
              <a:rPr lang="en-AU" sz="2700" dirty="0"/>
              <a:t>Irrigation in if there is evapotranspiration.</a:t>
            </a:r>
          </a:p>
          <a:p>
            <a:pPr lvl="1"/>
            <a:r>
              <a:rPr lang="en-AU" sz="2700" dirty="0"/>
              <a:t>Additional GAB if there is evapotranspiration.</a:t>
            </a:r>
          </a:p>
          <a:p>
            <a:pPr lvl="1"/>
            <a:r>
              <a:rPr lang="en-AU" sz="2700" dirty="0"/>
              <a:t>No additional pumping if there is lateral flow out.</a:t>
            </a:r>
          </a:p>
          <a:p>
            <a:pPr lvl="1"/>
            <a:r>
              <a:rPr lang="en-AU" sz="2700" dirty="0"/>
              <a:t>No additional storage if there is lateral flow out, irrigation in or additional GAB.</a:t>
            </a:r>
          </a:p>
          <a:p>
            <a:pPr lvl="1"/>
            <a:r>
              <a:rPr lang="en-AU" sz="2700" dirty="0"/>
              <a:t>No additional GAB if there is no irrigation in or evapotranspiration.</a:t>
            </a:r>
          </a:p>
          <a:p>
            <a:pPr lvl="1"/>
            <a:r>
              <a:rPr lang="en-AU" sz="2700" dirty="0"/>
              <a:t>No evapotranspiration if there is no decrease in storage, irrigation in or additional GAB.</a:t>
            </a:r>
            <a:endParaRPr lang="en-AU" dirty="0"/>
          </a:p>
          <a:p>
            <a:r>
              <a:rPr lang="en-AU" dirty="0"/>
              <a:t>Substantial support for:</a:t>
            </a:r>
          </a:p>
          <a:p>
            <a:pPr lvl="1"/>
            <a:r>
              <a:rPr lang="en-AU" sz="2800" dirty="0"/>
              <a:t>A decrease in storage if there is evapotranspiration.</a:t>
            </a:r>
          </a:p>
          <a:p>
            <a:pPr lvl="1"/>
            <a:r>
              <a:rPr lang="en-AU" sz="2800" dirty="0"/>
              <a:t>No additional pumping if there is evapotranspiration.</a:t>
            </a:r>
          </a:p>
          <a:p>
            <a:pPr lvl="1"/>
            <a:r>
              <a:rPr lang="en-AU" sz="2800" dirty="0"/>
              <a:t>No evapotranspiration if there is additional pumping.</a:t>
            </a:r>
          </a:p>
          <a:p>
            <a:pPr lvl="1"/>
            <a:r>
              <a:rPr lang="en-AU" sz="2800" dirty="0"/>
              <a:t>No additional pumping if there is no decrease in storage.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001242-4B84-1F13-F9A4-C7E46A228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660536"/>
              </p:ext>
            </p:extLst>
          </p:nvPr>
        </p:nvGraphicFramePr>
        <p:xfrm>
          <a:off x="832920" y="4683229"/>
          <a:ext cx="3300850" cy="1874520"/>
        </p:xfrm>
        <a:graphic>
          <a:graphicData uri="http://schemas.openxmlformats.org/drawingml/2006/table">
            <a:tbl>
              <a:tblPr/>
              <a:tblGrid>
                <a:gridCol w="540662">
                  <a:extLst>
                    <a:ext uri="{9D8B030D-6E8A-4147-A177-3AD203B41FA5}">
                      <a16:colId xmlns:a16="http://schemas.microsoft.com/office/drawing/2014/main" val="1398612662"/>
                    </a:ext>
                  </a:extLst>
                </a:gridCol>
                <a:gridCol w="2221170">
                  <a:extLst>
                    <a:ext uri="{9D8B030D-6E8A-4147-A177-3AD203B41FA5}">
                      <a16:colId xmlns:a16="http://schemas.microsoft.com/office/drawing/2014/main" val="724324634"/>
                    </a:ext>
                  </a:extLst>
                </a:gridCol>
                <a:gridCol w="539018">
                  <a:extLst>
                    <a:ext uri="{9D8B030D-6E8A-4147-A177-3AD203B41FA5}">
                      <a16:colId xmlns:a16="http://schemas.microsoft.com/office/drawing/2014/main" val="1341614122"/>
                    </a:ext>
                  </a:extLst>
                </a:gridCol>
              </a:tblGrid>
              <a:tr h="29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Storage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62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450413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Lateral flow out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376135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Additional pumping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6722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Irrigation in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56628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Additional GAB in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533430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Evapotranspiration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8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761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DBCB537-1C79-FE8A-2F58-31C854F90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673622"/>
              </p:ext>
            </p:extLst>
          </p:nvPr>
        </p:nvGraphicFramePr>
        <p:xfrm>
          <a:off x="7439486" y="1534956"/>
          <a:ext cx="4267200" cy="21869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1647269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012998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986637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543443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416525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231673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674253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46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282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8367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5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7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6679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0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77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7E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139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555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34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419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6E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62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98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6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79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6B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465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45888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14938E4-00C7-7A1B-64D0-481AAB847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25335"/>
              </p:ext>
            </p:extLst>
          </p:nvPr>
        </p:nvGraphicFramePr>
        <p:xfrm>
          <a:off x="7439486" y="4134542"/>
          <a:ext cx="4267200" cy="21869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6051432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495687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477628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42080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892707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716982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5393443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8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BD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9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E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7104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9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1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891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B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79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B9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7B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E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947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96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8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A2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3383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7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9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5531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09060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41B66C3-B843-1045-2D6A-B8F71C9C7949}"/>
              </a:ext>
            </a:extLst>
          </p:cNvPr>
          <p:cNvSpPr txBox="1"/>
          <p:nvPr/>
        </p:nvSpPr>
        <p:spPr>
          <a:xfrm>
            <a:off x="4201833" y="5007516"/>
            <a:ext cx="18941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Simple posterior probability that the component exists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D49BD-D833-432C-2669-CB7B81041A5E}"/>
              </a:ext>
            </a:extLst>
          </p:cNvPr>
          <p:cNvSpPr txBox="1"/>
          <p:nvPr/>
        </p:nvSpPr>
        <p:spPr>
          <a:xfrm>
            <a:off x="7474996" y="3636175"/>
            <a:ext cx="4403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 of row, given column is 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8C383-D356-7603-DBB8-AFA777A349DB}"/>
              </a:ext>
            </a:extLst>
          </p:cNvPr>
          <p:cNvSpPr txBox="1"/>
          <p:nvPr/>
        </p:nvSpPr>
        <p:spPr>
          <a:xfrm>
            <a:off x="7439486" y="6257146"/>
            <a:ext cx="44743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 of row, given column is 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8C9C62-2C4F-E6C4-EC89-8653B7611A31}"/>
              </a:ext>
            </a:extLst>
          </p:cNvPr>
          <p:cNvSpPr txBox="1"/>
          <p:nvPr/>
        </p:nvSpPr>
        <p:spPr>
          <a:xfrm>
            <a:off x="7741747" y="1190652"/>
            <a:ext cx="36879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Conditional </a:t>
            </a:r>
            <a:r>
              <a:rPr lang="en-AU" sz="2000" dirty="0"/>
              <a:t>posterior probability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205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510A-1D98-5A08-8EC0-919B5F35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01FF6-2CEA-C645-C2DB-00B686B0E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8519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AU" dirty="0"/>
              <a:t>A really large range for pumping creates too much uncertainty, resulting in no support.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Restricting the pumping range increased the support.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AU" dirty="0"/>
              <a:t>Increased support for a decrease in storage and against additional pumping or evapotranspiration.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AU" dirty="0"/>
              <a:t>Using the predicted pumping values made the components more conditional on other included components.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AU" dirty="0"/>
              <a:t>It is hard to get support for a component that has a relatively small value.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AU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5670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032B-0B92-8232-2EF1-AA68D4D6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F92D-89A8-3B5B-D902-902B25828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250"/>
            <a:ext cx="10515600" cy="46107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The values used in model selection need to be carefully considered so that they are realistic, but the scale between the different components is considered.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Future work could include modelling individual years, where values such as the known pumping can be tightly constrained.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Investigate different </a:t>
            </a:r>
            <a:r>
              <a:rPr lang="en-AU" dirty="0"/>
              <a:t>behaviours</a:t>
            </a:r>
            <a:r>
              <a:rPr lang="en-US" dirty="0"/>
              <a:t> during wet and dry years.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299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BB95-FC7F-63A9-5DEF-F469DAE7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AD3C1-EF54-2D45-6E4B-0359D4A94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694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Groundwater is vital for reliable water supply.</a:t>
            </a:r>
          </a:p>
          <a:p>
            <a:pPr>
              <a:lnSpc>
                <a:spcPct val="150000"/>
              </a:lnSpc>
            </a:pPr>
            <a:r>
              <a:rPr lang="en-US" dirty="0"/>
              <a:t>Underground water cannot be directly observed.</a:t>
            </a:r>
          </a:p>
          <a:p>
            <a:pPr>
              <a:lnSpc>
                <a:spcPct val="150000"/>
              </a:lnSpc>
            </a:pPr>
            <a:r>
              <a:rPr lang="en-US" dirty="0"/>
              <a:t>Water balance models can be used to constrain overall inputs and outputs.</a:t>
            </a:r>
          </a:p>
          <a:p>
            <a:pPr>
              <a:lnSpc>
                <a:spcPct val="150000"/>
              </a:lnSpc>
            </a:pPr>
            <a:r>
              <a:rPr lang="en-US" dirty="0"/>
              <a:t>Several competing models may equally explain observations.</a:t>
            </a:r>
          </a:p>
          <a:p>
            <a:pPr>
              <a:lnSpc>
                <a:spcPct val="150000"/>
              </a:lnSpc>
            </a:pPr>
            <a:r>
              <a:rPr lang="en-US" dirty="0"/>
              <a:t>Some components are well known, others are uncertain.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D9624F-A7FE-795E-ECD3-09D312C4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247" y="484309"/>
            <a:ext cx="3102118" cy="241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5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DEA3-4785-686C-60D0-0CAB2CBA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7169-9C36-9F94-3775-0807AA77E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Evaluate different water balance models.</a:t>
            </a:r>
          </a:p>
          <a:p>
            <a:pPr>
              <a:lnSpc>
                <a:spcPct val="150000"/>
              </a:lnSpc>
            </a:pPr>
            <a:r>
              <a:rPr lang="en-US" dirty="0"/>
              <a:t>Probabilistic comparison.</a:t>
            </a:r>
          </a:p>
          <a:p>
            <a:pPr>
              <a:lnSpc>
                <a:spcPct val="150000"/>
              </a:lnSpc>
            </a:pPr>
            <a:r>
              <a:rPr lang="en-US" dirty="0"/>
              <a:t>Investigate impacts of component magnitudes</a:t>
            </a:r>
          </a:p>
          <a:p>
            <a:pPr>
              <a:lnSpc>
                <a:spcPct val="150000"/>
              </a:lnSpc>
            </a:pPr>
            <a:r>
              <a:rPr lang="en-US" dirty="0"/>
              <a:t>Investigate different reported ranges of pumping values.</a:t>
            </a:r>
          </a:p>
          <a:p>
            <a:pPr>
              <a:lnSpc>
                <a:spcPct val="150000"/>
              </a:lnSpc>
            </a:pPr>
            <a:r>
              <a:rPr lang="en-US" dirty="0"/>
              <a:t>Test site is the Lower </a:t>
            </a:r>
            <a:r>
              <a:rPr lang="en-US" dirty="0" err="1"/>
              <a:t>Namoi</a:t>
            </a:r>
            <a:r>
              <a:rPr lang="en-US" dirty="0"/>
              <a:t>.</a:t>
            </a:r>
          </a:p>
          <a:p>
            <a:endParaRPr lang="en-AU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6AA305F-25E6-696F-B5C8-21E2D53D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86"/>
          <a:stretch/>
        </p:blipFill>
        <p:spPr>
          <a:xfrm>
            <a:off x="7867462" y="230385"/>
            <a:ext cx="4103106" cy="305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4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3FD7-5858-078D-D87E-DDFB5A1E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model selection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B1A3E-8A03-66E2-04C2-8599980DF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2188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Applying the method presented by </a:t>
            </a:r>
            <a:r>
              <a:rPr lang="en-US" dirty="0" err="1"/>
              <a:t>Enemark</a:t>
            </a:r>
            <a:r>
              <a:rPr lang="en-US" dirty="0"/>
              <a:t> et al (2019).</a:t>
            </a:r>
          </a:p>
          <a:p>
            <a:pPr>
              <a:lnSpc>
                <a:spcPct val="120000"/>
              </a:lnSpc>
            </a:pPr>
            <a:r>
              <a:rPr lang="en-US" dirty="0"/>
              <a:t>Hypotheses relating to uncertain components existing or not.</a:t>
            </a:r>
          </a:p>
          <a:p>
            <a:pPr>
              <a:lnSpc>
                <a:spcPct val="120000"/>
              </a:lnSpc>
            </a:pPr>
            <a:r>
              <a:rPr lang="en-US" dirty="0"/>
              <a:t>Initially each has an equal probability.</a:t>
            </a:r>
          </a:p>
          <a:p>
            <a:pPr>
              <a:lnSpc>
                <a:spcPct val="120000"/>
              </a:lnSpc>
            </a:pPr>
            <a:r>
              <a:rPr lang="en-US" dirty="0"/>
              <a:t>Prior probability is updated to the posterior probability by evaluating model performance.</a:t>
            </a:r>
          </a:p>
          <a:p>
            <a:pPr>
              <a:lnSpc>
                <a:spcPct val="120000"/>
              </a:lnSpc>
            </a:pPr>
            <a:r>
              <a:rPr lang="en-US" dirty="0"/>
              <a:t>Final likelihood of each component based on water balance errors.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28D48-C95C-CEF2-5DE9-3132398141ED}"/>
              </a:ext>
            </a:extLst>
          </p:cNvPr>
          <p:cNvSpPr txBox="1"/>
          <p:nvPr/>
        </p:nvSpPr>
        <p:spPr>
          <a:xfrm>
            <a:off x="919679" y="6030266"/>
            <a:ext cx="10515601" cy="607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Enemark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Peeters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Mallants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Batelaan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Valentine,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Sambridge</a:t>
            </a:r>
            <a:r>
              <a:rPr lang="en-A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2019. Hydrogeological Bayesian Hypothesis Testing through Trans-Dimensional Sampling of a Stochastic Water Balance Model. </a:t>
            </a:r>
            <a:r>
              <a:rPr lang="en-AU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Water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11. doi:10.3390/w11071463</a:t>
            </a:r>
          </a:p>
        </p:txBody>
      </p:sp>
    </p:spTree>
    <p:extLst>
      <p:ext uri="{BB962C8B-B14F-4D97-AF65-F5344CB8AC3E}">
        <p14:creationId xmlns:p14="http://schemas.microsoft.com/office/powerpoint/2010/main" val="20576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C17F98-8EAD-80C3-DDFC-92D6825BA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198" y="3928935"/>
            <a:ext cx="4743411" cy="20261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ADC44D-5CEE-957B-55A5-5C7B3B31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9A0AF-2EB2-2817-EA28-E2062210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15" y="1566249"/>
            <a:ext cx="6827883" cy="515142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includes every possibly combination of the uncertain components. </a:t>
            </a:r>
          </a:p>
          <a:p>
            <a:pPr>
              <a:lnSpc>
                <a:spcPct val="130000"/>
              </a:lnSpc>
            </a:pP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runs with random values. </a:t>
            </a:r>
          </a:p>
          <a:p>
            <a:pPr>
              <a:lnSpc>
                <a:spcPct val="130000"/>
              </a:lnSpc>
            </a:pP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Metropolis-Hastings sampling to find model with the smallest water balance error. </a:t>
            </a:r>
          </a:p>
          <a:p>
            <a:pPr>
              <a:lnSpc>
                <a:spcPct val="130000"/>
              </a:lnSpc>
            </a:pPr>
            <a: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 of times a specific model structure was identified indicates the posterior likelihood.</a:t>
            </a:r>
          </a:p>
          <a:p>
            <a:pPr>
              <a:lnSpc>
                <a:spcPct val="130000"/>
              </a:lnSpc>
            </a:pPr>
            <a:endParaRPr lang="en-AU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C8A9B-0D78-3978-30B9-00620D88F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520" y="902884"/>
            <a:ext cx="3272242" cy="26846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B3D8C5-29E1-9CD7-A616-502C9936FDB2}"/>
              </a:ext>
            </a:extLst>
          </p:cNvPr>
          <p:cNvSpPr txBox="1"/>
          <p:nvPr/>
        </p:nvSpPr>
        <p:spPr>
          <a:xfrm>
            <a:off x="8555527" y="6154321"/>
            <a:ext cx="25259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A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Enemark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 2019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12858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C77A-95D2-9BCF-F9CA-9F455280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Certain inputs and outputs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2B4A5-B2B0-E8E2-15D5-14418FDA4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04" y="1690688"/>
            <a:ext cx="6156356" cy="4655791"/>
          </a:xfrm>
        </p:spPr>
        <p:txBody>
          <a:bodyPr>
            <a:normAutofit/>
          </a:bodyPr>
          <a:lstStyle/>
          <a:p>
            <a:r>
              <a:rPr lang="en-AU" dirty="0"/>
              <a:t>Hydrologists confident.</a:t>
            </a:r>
          </a:p>
          <a:p>
            <a:r>
              <a:rPr lang="en-AU" dirty="0"/>
              <a:t>Most ranges are based on Barrett (2012).</a:t>
            </a:r>
          </a:p>
          <a:p>
            <a:r>
              <a:rPr lang="en-AU" dirty="0"/>
              <a:t>The pumping values varied to include:</a:t>
            </a:r>
          </a:p>
          <a:p>
            <a:pPr lvl="1"/>
            <a:r>
              <a:rPr lang="en-US" sz="2800" dirty="0"/>
              <a:t>minimum and maximum of actual values pumped, </a:t>
            </a:r>
          </a:p>
          <a:p>
            <a:pPr lvl="1"/>
            <a:r>
              <a:rPr lang="en-US" sz="2800" dirty="0"/>
              <a:t>mean ± </a:t>
            </a:r>
            <a:r>
              <a:rPr lang="en-US" sz="2800" dirty="0" err="1"/>
              <a:t>stdev</a:t>
            </a:r>
            <a:endParaRPr lang="en-US" sz="2800" dirty="0"/>
          </a:p>
          <a:p>
            <a:pPr lvl="1"/>
            <a:r>
              <a:rPr lang="en-US" sz="2800" dirty="0"/>
              <a:t>mean ± </a:t>
            </a:r>
            <a:r>
              <a:rPr lang="en-US" sz="2800" dirty="0" err="1"/>
              <a:t>stdev</a:t>
            </a:r>
            <a:r>
              <a:rPr lang="en-US" sz="2800" dirty="0"/>
              <a:t>/2</a:t>
            </a:r>
          </a:p>
          <a:p>
            <a:pPr lvl="1"/>
            <a:r>
              <a:rPr lang="en-US" sz="2800" dirty="0"/>
              <a:t>planned pumping values.</a:t>
            </a:r>
            <a:endParaRPr lang="en-AU" sz="2800" dirty="0"/>
          </a:p>
          <a:p>
            <a:endParaRPr lang="en-AU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76DB238-4E43-B6A0-A35D-D847B59892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5386928"/>
              </p:ext>
            </p:extLst>
          </p:nvPr>
        </p:nvGraphicFramePr>
        <p:xfrm>
          <a:off x="7351414" y="1825625"/>
          <a:ext cx="4400737" cy="2992120"/>
        </p:xfrm>
        <a:graphic>
          <a:graphicData uri="http://schemas.openxmlformats.org/drawingml/2006/table">
            <a:tbl>
              <a:tblPr firstRow="1" firstCol="1" bandRow="1"/>
              <a:tblGrid>
                <a:gridCol w="2625651">
                  <a:extLst>
                    <a:ext uri="{9D8B030D-6E8A-4147-A177-3AD203B41FA5}">
                      <a16:colId xmlns:a16="http://schemas.microsoft.com/office/drawing/2014/main" val="3774457627"/>
                    </a:ext>
                  </a:extLst>
                </a:gridCol>
                <a:gridCol w="887543">
                  <a:extLst>
                    <a:ext uri="{9D8B030D-6E8A-4147-A177-3AD203B41FA5}">
                      <a16:colId xmlns:a16="http://schemas.microsoft.com/office/drawing/2014/main" val="2538690946"/>
                    </a:ext>
                  </a:extLst>
                </a:gridCol>
                <a:gridCol w="887543">
                  <a:extLst>
                    <a:ext uri="{9D8B030D-6E8A-4147-A177-3AD203B41FA5}">
                      <a16:colId xmlns:a16="http://schemas.microsoft.com/office/drawing/2014/main" val="42575519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Parameter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7362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GAB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5638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River in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669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Rainfall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657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Lateral flow in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0386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River out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2867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Pumping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7029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Lateral flow out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6512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2B5B58-3800-FBBB-1747-575A212211DF}"/>
              </a:ext>
            </a:extLst>
          </p:cNvPr>
          <p:cNvSpPr txBox="1"/>
          <p:nvPr/>
        </p:nvSpPr>
        <p:spPr>
          <a:xfrm>
            <a:off x="6482281" y="5663004"/>
            <a:ext cx="57097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rgbClr val="201F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Barrett, C., 2012. Upper Namoi Groundwater Source – Status Report 2011. NSW Department of Primary Industries, Office of Water, Sydney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427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68B-D970-879B-60A3-61227721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Uncertain inputs and outputs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95790E8-FAE4-F5B0-4852-FAF34628A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973334"/>
              </p:ext>
            </p:extLst>
          </p:nvPr>
        </p:nvGraphicFramePr>
        <p:xfrm>
          <a:off x="6461533" y="2246695"/>
          <a:ext cx="5094083" cy="2618105"/>
        </p:xfrm>
        <a:graphic>
          <a:graphicData uri="http://schemas.openxmlformats.org/drawingml/2006/table">
            <a:tbl>
              <a:tblPr firstRow="1" firstCol="1" bandRow="1"/>
              <a:tblGrid>
                <a:gridCol w="3468308">
                  <a:extLst>
                    <a:ext uri="{9D8B030D-6E8A-4147-A177-3AD203B41FA5}">
                      <a16:colId xmlns:a16="http://schemas.microsoft.com/office/drawing/2014/main" val="3774457627"/>
                    </a:ext>
                  </a:extLst>
                </a:gridCol>
                <a:gridCol w="774749">
                  <a:extLst>
                    <a:ext uri="{9D8B030D-6E8A-4147-A177-3AD203B41FA5}">
                      <a16:colId xmlns:a16="http://schemas.microsoft.com/office/drawing/2014/main" val="2538690946"/>
                    </a:ext>
                  </a:extLst>
                </a:gridCol>
                <a:gridCol w="851026">
                  <a:extLst>
                    <a:ext uri="{9D8B030D-6E8A-4147-A177-3AD203B41FA5}">
                      <a16:colId xmlns:a16="http://schemas.microsoft.com/office/drawing/2014/main" val="42575519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Parameter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7362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Storage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-20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720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Additional lateral flow out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0930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Additional pumping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1985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Irrigation 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284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Additional GAB in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3766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Evapotranspiration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59031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F37064-40EF-B3A0-792C-4E3F2B0C8160}"/>
              </a:ext>
            </a:extLst>
          </p:cNvPr>
          <p:cNvSpPr txBox="1">
            <a:spLocks/>
          </p:cNvSpPr>
          <p:nvPr/>
        </p:nvSpPr>
        <p:spPr>
          <a:xfrm>
            <a:off x="541538" y="1482570"/>
            <a:ext cx="6121811" cy="5010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AU" dirty="0"/>
              <a:t>Decrease in water storage.</a:t>
            </a:r>
          </a:p>
          <a:p>
            <a:pPr>
              <a:lnSpc>
                <a:spcPct val="100000"/>
              </a:lnSpc>
            </a:pPr>
            <a:r>
              <a:rPr lang="en-AU" dirty="0"/>
              <a:t>Outputs:</a:t>
            </a:r>
          </a:p>
          <a:p>
            <a:pPr lvl="1">
              <a:lnSpc>
                <a:spcPct val="100000"/>
              </a:lnSpc>
            </a:pPr>
            <a:r>
              <a:rPr lang="en-AU" sz="2800" dirty="0"/>
              <a:t>Additional Lateral flow out. </a:t>
            </a:r>
          </a:p>
          <a:p>
            <a:pPr lvl="1">
              <a:lnSpc>
                <a:spcPct val="100000"/>
              </a:lnSpc>
            </a:pPr>
            <a:r>
              <a:rPr lang="en-AU" sz="2800" dirty="0"/>
              <a:t>Additional pumping.</a:t>
            </a:r>
          </a:p>
          <a:p>
            <a:pPr lvl="1">
              <a:lnSpc>
                <a:spcPct val="100000"/>
              </a:lnSpc>
            </a:pPr>
            <a:r>
              <a:rPr lang="en-AU" sz="2800" dirty="0"/>
              <a:t>Evapotranspiration.</a:t>
            </a:r>
          </a:p>
          <a:p>
            <a:pPr>
              <a:lnSpc>
                <a:spcPct val="100000"/>
              </a:lnSpc>
            </a:pPr>
            <a:r>
              <a:rPr lang="en-AU" dirty="0"/>
              <a:t>Inputs:</a:t>
            </a:r>
          </a:p>
          <a:p>
            <a:pPr lvl="1">
              <a:lnSpc>
                <a:spcPct val="100000"/>
              </a:lnSpc>
            </a:pPr>
            <a:r>
              <a:rPr lang="en-AU" sz="2800" dirty="0"/>
              <a:t>Irrigation in.</a:t>
            </a:r>
          </a:p>
          <a:p>
            <a:pPr lvl="1">
              <a:lnSpc>
                <a:spcPct val="100000"/>
              </a:lnSpc>
            </a:pPr>
            <a:r>
              <a:rPr lang="en-AU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 GAB</a:t>
            </a:r>
            <a:r>
              <a:rPr lang="en-AU" sz="2800" dirty="0"/>
              <a:t> in.</a:t>
            </a:r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635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DB4D-F89A-1796-3084-6FA91C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44172"/>
            <a:ext cx="10515600" cy="889463"/>
          </a:xfrm>
        </p:spPr>
        <p:txBody>
          <a:bodyPr/>
          <a:lstStyle/>
          <a:p>
            <a:r>
              <a:rPr lang="en-AU" dirty="0"/>
              <a:t>Pumping = min to max (15-110 GL/year)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AC40A-5D12-1342-CD08-F0553FFE0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0" y="1473692"/>
            <a:ext cx="6409064" cy="449254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AU" dirty="0"/>
              <a:t>No support for any hypothesis.</a:t>
            </a:r>
          </a:p>
          <a:p>
            <a:pPr>
              <a:lnSpc>
                <a:spcPct val="120000"/>
              </a:lnSpc>
            </a:pPr>
            <a:r>
              <a:rPr lang="en-AU" dirty="0"/>
              <a:t>Pumping range multiple times the range of other components.</a:t>
            </a:r>
          </a:p>
          <a:p>
            <a:pPr>
              <a:lnSpc>
                <a:spcPct val="120000"/>
              </a:lnSpc>
            </a:pPr>
            <a:r>
              <a:rPr lang="en-AU" dirty="0"/>
              <a:t>Essentially representing a large uncertainty.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65026A-63F9-77A7-327E-103CA689BA8C}"/>
              </a:ext>
            </a:extLst>
          </p:cNvPr>
          <p:cNvSpPr txBox="1"/>
          <p:nvPr/>
        </p:nvSpPr>
        <p:spPr>
          <a:xfrm>
            <a:off x="7451000" y="2003796"/>
            <a:ext cx="3659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Simple posterior probability that the component exists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C8E0F61-AB1F-1765-DF8B-ED5C6D2D5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72092"/>
              </p:ext>
            </p:extLst>
          </p:nvPr>
        </p:nvGraphicFramePr>
        <p:xfrm>
          <a:off x="7206557" y="2856845"/>
          <a:ext cx="4148159" cy="2244090"/>
        </p:xfrm>
        <a:graphic>
          <a:graphicData uri="http://schemas.openxmlformats.org/drawingml/2006/table">
            <a:tbl>
              <a:tblPr/>
              <a:tblGrid>
                <a:gridCol w="727992">
                  <a:extLst>
                    <a:ext uri="{9D8B030D-6E8A-4147-A177-3AD203B41FA5}">
                      <a16:colId xmlns:a16="http://schemas.microsoft.com/office/drawing/2014/main" val="996806374"/>
                    </a:ext>
                  </a:extLst>
                </a:gridCol>
                <a:gridCol w="2724593">
                  <a:extLst>
                    <a:ext uri="{9D8B030D-6E8A-4147-A177-3AD203B41FA5}">
                      <a16:colId xmlns:a16="http://schemas.microsoft.com/office/drawing/2014/main" val="2570194333"/>
                    </a:ext>
                  </a:extLst>
                </a:gridCol>
                <a:gridCol w="695574">
                  <a:extLst>
                    <a:ext uri="{9D8B030D-6E8A-4147-A177-3AD203B41FA5}">
                      <a16:colId xmlns:a16="http://schemas.microsoft.com/office/drawing/2014/main" val="2819389190"/>
                    </a:ext>
                  </a:extLst>
                </a:gridCol>
              </a:tblGrid>
              <a:tr h="1722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m1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Storage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67763"/>
                  </a:ext>
                </a:extLst>
              </a:tr>
              <a:tr h="3011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m2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Lateral flow out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063203"/>
                  </a:ext>
                </a:extLst>
              </a:tr>
              <a:tr h="3011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m3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Additional pumping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26427"/>
                  </a:ext>
                </a:extLst>
              </a:tr>
              <a:tr h="3011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m4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Irrigation 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41795"/>
                  </a:ext>
                </a:extLst>
              </a:tr>
              <a:tr h="3011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m5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Additional GAB 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A3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355137"/>
                  </a:ext>
                </a:extLst>
              </a:tr>
              <a:tr h="3011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m6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Evapotranspiration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988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06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AC40A-5D12-1342-CD08-F0553FFE0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13" y="1473693"/>
            <a:ext cx="6645243" cy="31889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AU" dirty="0"/>
              <a:t>Conditional probabilities show a weak increase in probability for some components:</a:t>
            </a:r>
          </a:p>
          <a:p>
            <a:pPr lvl="1">
              <a:lnSpc>
                <a:spcPct val="120000"/>
              </a:lnSpc>
            </a:pPr>
            <a:r>
              <a:rPr lang="en-AU" sz="2800" dirty="0"/>
              <a:t>Additional GAB if there is a decrease in storage or additional pumping.</a:t>
            </a:r>
          </a:p>
          <a:p>
            <a:pPr lvl="1">
              <a:lnSpc>
                <a:spcPct val="120000"/>
              </a:lnSpc>
            </a:pPr>
            <a:r>
              <a:rPr lang="en-AU" sz="2800" dirty="0"/>
              <a:t>Evapotranspiration if there is additional pumping.</a:t>
            </a:r>
          </a:p>
          <a:p>
            <a:pPr lvl="1">
              <a:lnSpc>
                <a:spcPct val="120000"/>
              </a:lnSpc>
            </a:pPr>
            <a:r>
              <a:rPr lang="en-AU" sz="2800" dirty="0"/>
              <a:t>No additional pumping if no evapotranspiration.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1328296-1389-EEE3-9186-A197BFCE1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189751"/>
              </p:ext>
            </p:extLst>
          </p:nvPr>
        </p:nvGraphicFramePr>
        <p:xfrm>
          <a:off x="7260879" y="1535092"/>
          <a:ext cx="4649664" cy="2186940"/>
        </p:xfrm>
        <a:graphic>
          <a:graphicData uri="http://schemas.openxmlformats.org/drawingml/2006/table">
            <a:tbl>
              <a:tblPr/>
              <a:tblGrid>
                <a:gridCol w="656472">
                  <a:extLst>
                    <a:ext uri="{9D8B030D-6E8A-4147-A177-3AD203B41FA5}">
                      <a16:colId xmlns:a16="http://schemas.microsoft.com/office/drawing/2014/main" val="2439055914"/>
                    </a:ext>
                  </a:extLst>
                </a:gridCol>
                <a:gridCol w="665532">
                  <a:extLst>
                    <a:ext uri="{9D8B030D-6E8A-4147-A177-3AD203B41FA5}">
                      <a16:colId xmlns:a16="http://schemas.microsoft.com/office/drawing/2014/main" val="267257511"/>
                    </a:ext>
                  </a:extLst>
                </a:gridCol>
                <a:gridCol w="665532">
                  <a:extLst>
                    <a:ext uri="{9D8B030D-6E8A-4147-A177-3AD203B41FA5}">
                      <a16:colId xmlns:a16="http://schemas.microsoft.com/office/drawing/2014/main" val="3701548020"/>
                    </a:ext>
                  </a:extLst>
                </a:gridCol>
                <a:gridCol w="665532">
                  <a:extLst>
                    <a:ext uri="{9D8B030D-6E8A-4147-A177-3AD203B41FA5}">
                      <a16:colId xmlns:a16="http://schemas.microsoft.com/office/drawing/2014/main" val="3223669292"/>
                    </a:ext>
                  </a:extLst>
                </a:gridCol>
                <a:gridCol w="665532">
                  <a:extLst>
                    <a:ext uri="{9D8B030D-6E8A-4147-A177-3AD203B41FA5}">
                      <a16:colId xmlns:a16="http://schemas.microsoft.com/office/drawing/2014/main" val="3300356983"/>
                    </a:ext>
                  </a:extLst>
                </a:gridCol>
                <a:gridCol w="665532">
                  <a:extLst>
                    <a:ext uri="{9D8B030D-6E8A-4147-A177-3AD203B41FA5}">
                      <a16:colId xmlns:a16="http://schemas.microsoft.com/office/drawing/2014/main" val="731727241"/>
                    </a:ext>
                  </a:extLst>
                </a:gridCol>
                <a:gridCol w="665532">
                  <a:extLst>
                    <a:ext uri="{9D8B030D-6E8A-4147-A177-3AD203B41FA5}">
                      <a16:colId xmlns:a16="http://schemas.microsoft.com/office/drawing/2014/main" val="6492981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B8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E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78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5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009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A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A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4484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9A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F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5E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464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8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3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868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38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3E3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7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4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303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77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195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4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3A3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3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7796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91293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DB798D9-8D8E-9613-4455-91E5227D8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61123"/>
              </p:ext>
            </p:extLst>
          </p:nvPr>
        </p:nvGraphicFramePr>
        <p:xfrm>
          <a:off x="7260879" y="4128041"/>
          <a:ext cx="4649666" cy="2186940"/>
        </p:xfrm>
        <a:graphic>
          <a:graphicData uri="http://schemas.openxmlformats.org/drawingml/2006/table">
            <a:tbl>
              <a:tblPr/>
              <a:tblGrid>
                <a:gridCol w="664238">
                  <a:extLst>
                    <a:ext uri="{9D8B030D-6E8A-4147-A177-3AD203B41FA5}">
                      <a16:colId xmlns:a16="http://schemas.microsoft.com/office/drawing/2014/main" val="30701204"/>
                    </a:ext>
                  </a:extLst>
                </a:gridCol>
                <a:gridCol w="664238">
                  <a:extLst>
                    <a:ext uri="{9D8B030D-6E8A-4147-A177-3AD203B41FA5}">
                      <a16:colId xmlns:a16="http://schemas.microsoft.com/office/drawing/2014/main" val="4230830775"/>
                    </a:ext>
                  </a:extLst>
                </a:gridCol>
                <a:gridCol w="664238">
                  <a:extLst>
                    <a:ext uri="{9D8B030D-6E8A-4147-A177-3AD203B41FA5}">
                      <a16:colId xmlns:a16="http://schemas.microsoft.com/office/drawing/2014/main" val="3898597982"/>
                    </a:ext>
                  </a:extLst>
                </a:gridCol>
                <a:gridCol w="664238">
                  <a:extLst>
                    <a:ext uri="{9D8B030D-6E8A-4147-A177-3AD203B41FA5}">
                      <a16:colId xmlns:a16="http://schemas.microsoft.com/office/drawing/2014/main" val="266106786"/>
                    </a:ext>
                  </a:extLst>
                </a:gridCol>
                <a:gridCol w="664238">
                  <a:extLst>
                    <a:ext uri="{9D8B030D-6E8A-4147-A177-3AD203B41FA5}">
                      <a16:colId xmlns:a16="http://schemas.microsoft.com/office/drawing/2014/main" val="3465984659"/>
                    </a:ext>
                  </a:extLst>
                </a:gridCol>
                <a:gridCol w="664238">
                  <a:extLst>
                    <a:ext uri="{9D8B030D-6E8A-4147-A177-3AD203B41FA5}">
                      <a16:colId xmlns:a16="http://schemas.microsoft.com/office/drawing/2014/main" val="2894882567"/>
                    </a:ext>
                  </a:extLst>
                </a:gridCol>
                <a:gridCol w="664238">
                  <a:extLst>
                    <a:ext uri="{9D8B030D-6E8A-4147-A177-3AD203B41FA5}">
                      <a16:colId xmlns:a16="http://schemas.microsoft.com/office/drawing/2014/main" val="15766470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6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424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0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362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5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D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291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79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5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8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441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0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BB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355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8F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74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E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20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8C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98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F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563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93426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F65026A-63F9-77A7-327E-103CA689BA8C}"/>
              </a:ext>
            </a:extLst>
          </p:cNvPr>
          <p:cNvSpPr txBox="1"/>
          <p:nvPr/>
        </p:nvSpPr>
        <p:spPr>
          <a:xfrm>
            <a:off x="4201833" y="5007516"/>
            <a:ext cx="18941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Simple posterior probability that the component exists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83DA0A-D19A-8417-1BFA-E529887562FF}"/>
              </a:ext>
            </a:extLst>
          </p:cNvPr>
          <p:cNvSpPr txBox="1"/>
          <p:nvPr/>
        </p:nvSpPr>
        <p:spPr>
          <a:xfrm>
            <a:off x="7474996" y="3636175"/>
            <a:ext cx="4403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 of row, given column is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027AF-7412-43F1-EE8A-50992740ED9C}"/>
              </a:ext>
            </a:extLst>
          </p:cNvPr>
          <p:cNvSpPr txBox="1"/>
          <p:nvPr/>
        </p:nvSpPr>
        <p:spPr>
          <a:xfrm>
            <a:off x="7439486" y="6257146"/>
            <a:ext cx="44743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 of row, given column is false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C8E0F61-AB1F-1765-DF8B-ED5C6D2D5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76904"/>
              </p:ext>
            </p:extLst>
          </p:nvPr>
        </p:nvGraphicFramePr>
        <p:xfrm>
          <a:off x="841327" y="4662661"/>
          <a:ext cx="3369559" cy="1874520"/>
        </p:xfrm>
        <a:graphic>
          <a:graphicData uri="http://schemas.openxmlformats.org/drawingml/2006/table">
            <a:tbl>
              <a:tblPr/>
              <a:tblGrid>
                <a:gridCol w="591349">
                  <a:extLst>
                    <a:ext uri="{9D8B030D-6E8A-4147-A177-3AD203B41FA5}">
                      <a16:colId xmlns:a16="http://schemas.microsoft.com/office/drawing/2014/main" val="996806374"/>
                    </a:ext>
                  </a:extLst>
                </a:gridCol>
                <a:gridCol w="2213194">
                  <a:extLst>
                    <a:ext uri="{9D8B030D-6E8A-4147-A177-3AD203B41FA5}">
                      <a16:colId xmlns:a16="http://schemas.microsoft.com/office/drawing/2014/main" val="2570194333"/>
                    </a:ext>
                  </a:extLst>
                </a:gridCol>
                <a:gridCol w="565016">
                  <a:extLst>
                    <a:ext uri="{9D8B030D-6E8A-4147-A177-3AD203B41FA5}">
                      <a16:colId xmlns:a16="http://schemas.microsoft.com/office/drawing/2014/main" val="2819389190"/>
                    </a:ext>
                  </a:extLst>
                </a:gridCol>
              </a:tblGrid>
              <a:tr h="1722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Storage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67763"/>
                  </a:ext>
                </a:extLst>
              </a:tr>
              <a:tr h="3011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Lateral flow out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063203"/>
                  </a:ext>
                </a:extLst>
              </a:tr>
              <a:tr h="3011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Additional pumping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26427"/>
                  </a:ext>
                </a:extLst>
              </a:tr>
              <a:tr h="3011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Irrigation in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41795"/>
                  </a:ext>
                </a:extLst>
              </a:tr>
              <a:tr h="3011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Additional GAB in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A3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355137"/>
                  </a:ext>
                </a:extLst>
              </a:tr>
              <a:tr h="3011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m6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Evapotranspiration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98891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33DDA50-094E-B9E5-7F2A-6655C672FDFB}"/>
              </a:ext>
            </a:extLst>
          </p:cNvPr>
          <p:cNvSpPr txBox="1">
            <a:spLocks/>
          </p:cNvSpPr>
          <p:nvPr/>
        </p:nvSpPr>
        <p:spPr>
          <a:xfrm>
            <a:off x="1676400" y="544172"/>
            <a:ext cx="10515600" cy="88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AU" dirty="0"/>
              <a:t>Pumping = min to max (15-110 GL/year)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E3D80-55D2-9F92-25F8-E5122FF78E1D}"/>
              </a:ext>
            </a:extLst>
          </p:cNvPr>
          <p:cNvSpPr txBox="1"/>
          <p:nvPr/>
        </p:nvSpPr>
        <p:spPr>
          <a:xfrm>
            <a:off x="7741747" y="1190652"/>
            <a:ext cx="36879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Conditional </a:t>
            </a:r>
            <a:r>
              <a:rPr lang="en-AU" sz="2000" dirty="0"/>
              <a:t>posterior probability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66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D80433F514FF4890CBD4A6E06E5ACE" ma:contentTypeVersion="16" ma:contentTypeDescription="Create a new document." ma:contentTypeScope="" ma:versionID="1389aaee747b1ac73c1d69509552c0e0">
  <xsd:schema xmlns:xsd="http://www.w3.org/2001/XMLSchema" xmlns:xs="http://www.w3.org/2001/XMLSchema" xmlns:p="http://schemas.microsoft.com/office/2006/metadata/properties" xmlns:ns2="6fdd71b8-71e6-4089-8460-3cad69b0ce6c" xmlns:ns3="59c635cb-1df2-432e-9bfc-cc47da5f6499" targetNamespace="http://schemas.microsoft.com/office/2006/metadata/properties" ma:root="true" ma:fieldsID="3c39e4d38b34b2443237437c521babbe" ns2:_="" ns3:_="">
    <xsd:import namespace="6fdd71b8-71e6-4089-8460-3cad69b0ce6c"/>
    <xsd:import namespace="59c635cb-1df2-432e-9bfc-cc47da5f64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dd71b8-71e6-4089-8460-3cad69b0ce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b492977-2dea-498c-99b4-1555f3d0d9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c635cb-1df2-432e-9bfc-cc47da5f649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328c6a6-a5f6-4ab9-8c6a-ffd9f4ccd54e}" ma:internalName="TaxCatchAll" ma:showField="CatchAllData" ma:web="59c635cb-1df2-432e-9bfc-cc47da5f64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fdd71b8-71e6-4089-8460-3cad69b0ce6c">
      <Terms xmlns="http://schemas.microsoft.com/office/infopath/2007/PartnerControls"/>
    </lcf76f155ced4ddcb4097134ff3c332f>
    <TaxCatchAll xmlns="59c635cb-1df2-432e-9bfc-cc47da5f649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FAF666-4BA4-4188-81E6-210F52A6BD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dd71b8-71e6-4089-8460-3cad69b0ce6c"/>
    <ds:schemaRef ds:uri="59c635cb-1df2-432e-9bfc-cc47da5f64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D7ED6D-0BBD-43E0-8454-4A2023B986F4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59c635cb-1df2-432e-9bfc-cc47da5f6499"/>
    <ds:schemaRef ds:uri="6fdd71b8-71e6-4089-8460-3cad69b0ce6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A086FD5-AF96-472E-9F46-C62C0457BC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11262</TotalTime>
  <Words>1669</Words>
  <Application>Microsoft Office PowerPoint</Application>
  <PresentationFormat>Widescreen</PresentationFormat>
  <Paragraphs>706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Lato</vt:lpstr>
      <vt:lpstr>Segoe UI</vt:lpstr>
      <vt:lpstr>Office Theme</vt:lpstr>
      <vt:lpstr>Application of Bayesian model selection to Lower Namoi aquifer water balance models</vt:lpstr>
      <vt:lpstr>Introduction</vt:lpstr>
      <vt:lpstr>Aims</vt:lpstr>
      <vt:lpstr>Bayesian model selection</vt:lpstr>
      <vt:lpstr>Method</vt:lpstr>
      <vt:lpstr>Certain inputs and outputs</vt:lpstr>
      <vt:lpstr>Uncertain inputs and outputs</vt:lpstr>
      <vt:lpstr>Pumping = min to max (15-110 GL/year)</vt:lpstr>
      <vt:lpstr>PowerPoint Presentation</vt:lpstr>
      <vt:lpstr>Pumping = mean ± 1stdev (39-98 GL/year)</vt:lpstr>
      <vt:lpstr>Pumping = mean ± 1stdev (39-98 GL/year)</vt:lpstr>
      <vt:lpstr>Pumping = mean ± 0.5stdev (54-83 GL/year)</vt:lpstr>
      <vt:lpstr>Pumping = mean ± 0.5stdev (54-83 GL/year)</vt:lpstr>
      <vt:lpstr>Pumping = planned (75-82 GL/year)</vt:lpstr>
      <vt:lpstr>Pumping = planned (75-82 GL/year)</vt:lpstr>
      <vt:lpstr>Discussion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Solmaz Jahangir</dc:creator>
  <cp:lastModifiedBy>Katherine Silversides</cp:lastModifiedBy>
  <cp:revision>13</cp:revision>
  <dcterms:created xsi:type="dcterms:W3CDTF">2022-04-11T23:22:29Z</dcterms:created>
  <dcterms:modified xsi:type="dcterms:W3CDTF">2022-11-24T06:29:11Z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0x010100BBD80433F514FF4890CBD4A6E06E5ACE</vt:lpwstr>
  </property>
  <property fmtid="{D5CDD505-2E9C-101B-9397-08002B2CF9AE}" pid="3" name="MediaServiceImageTags">
    <vt:lpwstr/>
  </property>
</Properties>
</file>