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  <a:endParaRPr sz="30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3000"/>
              <a:t>Body Level Three</a:t>
            </a:r>
            <a:endParaRPr sz="3000"/>
          </a:p>
          <a:p>
            <a:pPr lvl="3">
              <a:defRPr sz="1800"/>
            </a:pPr>
            <a:r>
              <a:rPr sz="3000"/>
              <a:t>Body Level Four</a:t>
            </a:r>
            <a:endParaRPr sz="3000"/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eativecommons.org/licenses/by/4.0/" TargetMode="External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://www.fontsquirrel.com/fonts/source-sans-pro" TargetMode="External"/><Relationship Id="rId7" Type="http://schemas.openxmlformats.org/officeDocument/2006/relationships/hyperlink" Target="http://fortawesome.github.io/Font-Awesome/get-started/" TargetMode="External"/><Relationship Id="rId8" Type="http://schemas.openxmlformats.org/officeDocument/2006/relationships/hyperlink" Target="http://fortawesome.github.io/Font-Awesome/cheatsheet/" TargetMode="External"/><Relationship Id="rId9" Type="http://schemas.openxmlformats.org/officeDocument/2006/relationships/hyperlink" Target="http://www.rstudio.com/resources/cheatsheets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hyperlink" Target="http://rstudio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www.fontsquirrel.com/fonts/source-sans-pro" TargetMode="External"/><Relationship Id="rId6" Type="http://schemas.openxmlformats.org/officeDocument/2006/relationships/hyperlink" Target="http://fortawesome.github.io/Font-Awesome/get-started/" TargetMode="External"/><Relationship Id="rId7" Type="http://schemas.openxmlformats.org/officeDocument/2006/relationships/hyperlink" Target="http://fortawesome.github.io/Font-Awesome/cheatsheet/" TargetMode="External"/><Relationship Id="rId8" Type="http://schemas.openxmlformats.org/officeDocument/2006/relationships/hyperlink" Target="http://creativecommons.org/licenses/by/4.0/" TargetMode="External"/><Relationship Id="rId9" Type="http://schemas.openxmlformats.org/officeDocument/2006/relationships/hyperlink" Target="http://www.rstudio.com/resources/cheatsheet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649591" y="330190"/>
            <a:ext cx="10060108" cy="10033736"/>
          </a:xfrm>
          <a:prstGeom prst="roundRect">
            <a:avLst>
              <a:gd name="adj" fmla="val 1316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3714602" y="8985839"/>
            <a:ext cx="3259957" cy="1285718"/>
          </a:xfrm>
          <a:prstGeom prst="roundRect">
            <a:avLst>
              <a:gd name="adj" fmla="val 5770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  <a:endParaRPr sz="14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2" invalidUrl="" action="" tgtFrame="" tooltip="" history="1" highlightClick="0" endSnd="0"/>
              </a:rPr>
              <a:t>http://creativecommons.org/licenses/by/4.0/</a:t>
            </a:r>
          </a:p>
        </p:txBody>
      </p:sp>
      <p:sp>
        <p:nvSpPr>
          <p:cNvPr id="34" name="Shape 34"/>
          <p:cNvSpPr/>
          <p:nvPr/>
        </p:nvSpPr>
        <p:spPr>
          <a:xfrm>
            <a:off x="260259" y="2232051"/>
            <a:ext cx="3268912" cy="813927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318237" y="2428910"/>
            <a:ext cx="3135956" cy="8059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  <a:endParaRPr sz="1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  <a:endParaRPr sz="1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7" name="Shape 37"/>
          <p:cNvSpPr/>
          <p:nvPr>
            <p:ph type="title"/>
          </p:nvPr>
        </p:nvSpPr>
        <p:spPr>
          <a:xfrm>
            <a:off x="277225" y="273049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Four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</a:t>
            </a: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sz="2304">
              <a:solidFill>
                <a:srgbClr val="53585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8" name="Shape 38"/>
          <p:cNvSpPr/>
          <p:nvPr/>
        </p:nvSpPr>
        <p:spPr>
          <a:xfrm>
            <a:off x="256414" y="2070619"/>
            <a:ext cx="326390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 invalidUrl="" action="" tgtFrame="" tooltip="" history="1" highlightClick="0" endSnd="0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 invalidUrl="" action="" tgtFrame="" tooltip="" history="1" highlightClick="0" endSnd="0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1" name="Shape 41"/>
          <p:cNvSpPr/>
          <p:nvPr/>
        </p:nvSpPr>
        <p:spPr>
          <a:xfrm>
            <a:off x="1240411" y="1440939"/>
            <a:ext cx="1291607" cy="528269"/>
          </a:xfrm>
          <a:prstGeom prst="roundRect">
            <a:avLst>
              <a:gd name="adj" fmla="val 3606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70000"/>
              </a:lnSpc>
              <a:defRPr sz="1800"/>
            </a:pPr>
            <a:r>
              <a:rPr b="1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42" name="Shape 42"/>
          <p:cNvSpPr/>
          <p:nvPr/>
        </p:nvSpPr>
        <p:spPr>
          <a:xfrm>
            <a:off x="3711500" y="4905547"/>
            <a:ext cx="3263901" cy="3971456"/>
          </a:xfrm>
          <a:prstGeom prst="roundRect">
            <a:avLst>
              <a:gd name="adj" fmla="val 143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3714282" y="4849638"/>
            <a:ext cx="3263901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44" name="Shape 44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  <a:r>
              <a: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sz="15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sections with titles, subtitles, and subsubtitles to create a visual hierarchy</a:t>
            </a:r>
          </a:p>
        </p:txBody>
      </p:sp>
      <p:sp>
        <p:nvSpPr>
          <p:cNvPr id="45" name="Shape 45"/>
          <p:cNvSpPr/>
          <p:nvPr/>
        </p:nvSpPr>
        <p:spPr>
          <a:xfrm>
            <a:off x="3711500" y="758261"/>
            <a:ext cx="3263901" cy="3933356"/>
          </a:xfrm>
          <a:prstGeom prst="roundRect">
            <a:avLst>
              <a:gd name="adj" fmla="val 119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3708552" y="679450"/>
            <a:ext cx="3263901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47" name="Shape 47"/>
          <p:cNvSpPr/>
          <p:nvPr/>
        </p:nvSpPr>
        <p:spPr>
          <a:xfrm>
            <a:off x="7046645" y="726416"/>
            <a:ext cx="6579483" cy="8139270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063899" y="679450"/>
            <a:ext cx="6562919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49" name="Shape 49"/>
          <p:cNvSpPr/>
          <p:nvPr/>
        </p:nvSpPr>
        <p:spPr>
          <a:xfrm>
            <a:off x="7063899" y="9088749"/>
            <a:ext cx="6562229" cy="1162062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7063899" y="8948580"/>
            <a:ext cx="6561119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Fonts</a:t>
            </a:r>
          </a:p>
        </p:txBody>
      </p:sp>
      <p:sp>
        <p:nvSpPr>
          <p:cNvPr id="51" name="Shape 51"/>
          <p:cNvSpPr/>
          <p:nvPr/>
        </p:nvSpPr>
        <p:spPr>
          <a:xfrm>
            <a:off x="7093608" y="3358151"/>
            <a:ext cx="42271" cy="46441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7067998" y="9236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" name="Shape 53"/>
          <p:cNvSpPr/>
          <p:nvPr/>
        </p:nvSpPr>
        <p:spPr>
          <a:xfrm>
            <a:off x="10396737" y="925145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4" name="Shape 54"/>
          <p:cNvSpPr/>
          <p:nvPr/>
        </p:nvSpPr>
        <p:spPr>
          <a:xfrm>
            <a:off x="10396510" y="6150709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55" name="Shape 55"/>
          <p:cNvSpPr/>
          <p:nvPr/>
        </p:nvSpPr>
        <p:spPr>
          <a:xfrm rot="5400000">
            <a:off x="1600526" y="6087035"/>
            <a:ext cx="566803" cy="1805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6" name="Table 56"/>
          <p:cNvGraphicFramePr/>
          <p:nvPr/>
        </p:nvGraphicFramePr>
        <p:xfrm>
          <a:off x="715783" y="6703803"/>
          <a:ext cx="241919" cy="584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81337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57" name="Table 57"/>
          <p:cNvGraphicFramePr/>
          <p:nvPr/>
        </p:nvGraphicFramePr>
        <p:xfrm>
          <a:off x="2878845" y="6932403"/>
          <a:ext cx="241919" cy="127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81337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60" name="Group 60"/>
          <p:cNvGrpSpPr/>
          <p:nvPr/>
        </p:nvGrpSpPr>
        <p:grpSpPr>
          <a:xfrm>
            <a:off x="1019611" y="6711312"/>
            <a:ext cx="1759557" cy="513001"/>
            <a:chOff x="329227" y="32908"/>
            <a:chExt cx="1759555" cy="513000"/>
          </a:xfrm>
        </p:grpSpPr>
        <p:sp>
          <p:nvSpPr>
            <p:cNvPr id="58" name="Shape 58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  <a:endPara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61" name="Shape 61"/>
          <p:cNvSpPr/>
          <p:nvPr/>
        </p:nvSpPr>
        <p:spPr>
          <a:xfrm>
            <a:off x="783599" y="9649647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62" name="Shape 62"/>
          <p:cNvSpPr/>
          <p:nvPr/>
        </p:nvSpPr>
        <p:spPr>
          <a:xfrm>
            <a:off x="1186008" y="7932303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86" name="Group 86"/>
          <p:cNvGrpSpPr/>
          <p:nvPr/>
        </p:nvGrpSpPr>
        <p:grpSpPr>
          <a:xfrm>
            <a:off x="661737" y="7928516"/>
            <a:ext cx="449505" cy="453669"/>
            <a:chOff x="0" y="0"/>
            <a:chExt cx="449503" cy="453667"/>
          </a:xfrm>
        </p:grpSpPr>
        <p:sp>
          <p:nvSpPr>
            <p:cNvPr id="63" name="Shape 63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83" name="Group 8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82" name="Group 8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73" name="Shape 7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77" name="Shape 7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84" name="Shape 84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85" name="Shape 85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661737" y="8434499"/>
            <a:ext cx="447696" cy="448872"/>
            <a:chOff x="0" y="0"/>
            <a:chExt cx="447694" cy="448871"/>
          </a:xfrm>
        </p:grpSpPr>
        <p:sp>
          <p:nvSpPr>
            <p:cNvPr id="87" name="Shape 87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2" name="Shape 92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106" name="Group 106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97" name="Shape 97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01" name="Shape 101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02" name="Shape 102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03" name="Shape 103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04" name="Shape 104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108" name="Shape 108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pic>
        <p:nvPicPr>
          <p:cNvPr id="111" name="ggplot2-cheatsheet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176" y="4893204"/>
            <a:ext cx="1370977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114" name="Group 114"/>
          <p:cNvGrpSpPr/>
          <p:nvPr/>
        </p:nvGrpSpPr>
        <p:grpSpPr>
          <a:xfrm>
            <a:off x="572686" y="4991775"/>
            <a:ext cx="1247567" cy="968018"/>
            <a:chOff x="0" y="0"/>
            <a:chExt cx="1247566" cy="968016"/>
          </a:xfrm>
        </p:grpSpPr>
        <p:sp>
          <p:nvSpPr>
            <p:cNvPr id="112" name="Shape 112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113" name="Shape 113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1929386" y="4893204"/>
            <a:ext cx="1375981" cy="1059391"/>
            <a:chOff x="0" y="0"/>
            <a:chExt cx="1375980" cy="1059390"/>
          </a:xfrm>
        </p:grpSpPr>
        <p:pic>
          <p:nvPicPr>
            <p:cNvPr id="115" name="ggplot2-cheatsheet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6" name="Shape 116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7" name="ggplot2-cheatsheet.png"/>
            <p:cNvPicPr/>
            <p:nvPr/>
          </p:nvPicPr>
          <p:blipFill>
            <a:blip r:embed="rId5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" name="Shape 118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19" name="ggplot2-cheatsheet.png"/>
            <p:cNvPicPr/>
            <p:nvPr/>
          </p:nvPicPr>
          <p:blipFill>
            <a:blip r:embed="rId5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Shape 120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21" name="ggplot2-cheatsheet.png"/>
            <p:cNvPicPr/>
            <p:nvPr/>
          </p:nvPicPr>
          <p:blipFill>
            <a:blip r:embed="rId5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3" name="Shape 123"/>
          <p:cNvSpPr/>
          <p:nvPr/>
        </p:nvSpPr>
        <p:spPr>
          <a:xfrm>
            <a:off x="10494925" y="5026176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85573" y="4739368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125" name="Shape 125"/>
          <p:cNvSpPr/>
          <p:nvPr/>
        </p:nvSpPr>
        <p:spPr>
          <a:xfrm>
            <a:off x="7147569" y="9187732"/>
            <a:ext cx="6410262" cy="650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b="1" sz="1200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b="1" sz="120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 invalidUrl="" action="" tgtFrame="" tooltip="" history="1" highlightClick="0" endSnd="0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 invalidUrl="" action="" tgtFrame="" tooltip="" history="1" highlightClick="0" endSnd="0"/>
              </a:rPr>
              <a:t>http://fortawesome.github.io/Font-Awesome/get-started/</a:t>
            </a:r>
          </a:p>
        </p:txBody>
      </p:sp>
      <p:sp>
        <p:nvSpPr>
          <p:cNvPr id="126" name="Shape 126"/>
          <p:cNvSpPr/>
          <p:nvPr/>
        </p:nvSpPr>
        <p:spPr>
          <a:xfrm>
            <a:off x="3669336" y="775188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127" name="Shape 127"/>
          <p:cNvSpPr/>
          <p:nvPr/>
        </p:nvSpPr>
        <p:spPr>
          <a:xfrm>
            <a:off x="3661301" y="5093423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3686617" y="5867515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129" name="Shape 129"/>
          <p:cNvSpPr/>
          <p:nvPr/>
        </p:nvSpPr>
        <p:spPr>
          <a:xfrm>
            <a:off x="3696875" y="5281900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130" name="Shape 130"/>
          <p:cNvSpPr/>
          <p:nvPr/>
        </p:nvSpPr>
        <p:spPr>
          <a:xfrm>
            <a:off x="3666120" y="6882562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131" name="Shape 131"/>
          <p:cNvSpPr/>
          <p:nvPr/>
        </p:nvSpPr>
        <p:spPr>
          <a:xfrm>
            <a:off x="3775472" y="943264"/>
            <a:ext cx="3135956" cy="367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titles, subtitles, and subsubtitles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will help users navigate the page.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132" name="Shape 132"/>
          <p:cNvSpPr/>
          <p:nvPr/>
        </p:nvSpPr>
        <p:spPr>
          <a:xfrm>
            <a:off x="4043972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133" name="Shape 133"/>
          <p:cNvSpPr/>
          <p:nvPr/>
        </p:nvSpPr>
        <p:spPr>
          <a:xfrm>
            <a:off x="4936033" y="1478438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4931116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135" name="Shape 135"/>
          <p:cNvSpPr/>
          <p:nvPr/>
        </p:nvSpPr>
        <p:spPr>
          <a:xfrm>
            <a:off x="5823177" y="1478438"/>
            <a:ext cx="824668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818260" y="1453038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137" name="Shape 137"/>
          <p:cNvSpPr/>
          <p:nvPr/>
        </p:nvSpPr>
        <p:spPr>
          <a:xfrm>
            <a:off x="3949613" y="2825503"/>
            <a:ext cx="2746951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138" name="Shape 138"/>
          <p:cNvSpPr/>
          <p:nvPr/>
        </p:nvSpPr>
        <p:spPr>
          <a:xfrm>
            <a:off x="4221695" y="3237501"/>
            <a:ext cx="2202786" cy="248842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139" name="Shape 139"/>
          <p:cNvSpPr/>
          <p:nvPr/>
        </p:nvSpPr>
        <p:spPr>
          <a:xfrm>
            <a:off x="3703056" y="3524713"/>
            <a:ext cx="323850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140" name="Shape 140"/>
          <p:cNvSpPr/>
          <p:nvPr/>
        </p:nvSpPr>
        <p:spPr>
          <a:xfrm>
            <a:off x="7147569" y="9817811"/>
            <a:ext cx="6410262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8" invalidUrl="" action="" tgtFrame="" tooltip="" history="1" highlightClick="0" endSnd="0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141" name="Shape 141"/>
          <p:cNvSpPr/>
          <p:nvPr/>
        </p:nvSpPr>
        <p:spPr>
          <a:xfrm>
            <a:off x="5677336" y="5305722"/>
            <a:ext cx="1291607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142" name="Table 142"/>
          <p:cNvGraphicFramePr/>
          <p:nvPr/>
        </p:nvGraphicFramePr>
        <p:xfrm>
          <a:off x="4751891" y="6158924"/>
          <a:ext cx="997697" cy="304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00549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143"/>
          <p:cNvGraphicFramePr/>
          <p:nvPr/>
        </p:nvGraphicFramePr>
        <p:xfrm>
          <a:off x="6078856" y="6158924"/>
          <a:ext cx="724146" cy="711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144" name="Shape 144"/>
          <p:cNvSpPr/>
          <p:nvPr/>
        </p:nvSpPr>
        <p:spPr>
          <a:xfrm flipV="1">
            <a:off x="5799393" y="6342589"/>
            <a:ext cx="2285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5" name="Table 145"/>
          <p:cNvGraphicFramePr/>
          <p:nvPr/>
        </p:nvGraphicFramePr>
        <p:xfrm>
          <a:off x="3834903" y="6159247"/>
          <a:ext cx="712909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pSp>
        <p:nvGrpSpPr>
          <p:cNvPr id="150" name="Group 150"/>
          <p:cNvGrpSpPr/>
          <p:nvPr/>
        </p:nvGrpSpPr>
        <p:grpSpPr>
          <a:xfrm>
            <a:off x="3819927" y="6102762"/>
            <a:ext cx="735185" cy="767059"/>
            <a:chOff x="299157" y="0"/>
            <a:chExt cx="735183" cy="767057"/>
          </a:xfrm>
        </p:grpSpPr>
        <p:sp>
          <p:nvSpPr>
            <p:cNvPr id="146" name="Shape 146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6237967" y="7221055"/>
            <a:ext cx="444501" cy="444501"/>
            <a:chOff x="0" y="0"/>
            <a:chExt cx="444500" cy="4445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0" name="Group 160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</p:grpSp>
        <p:sp>
          <p:nvSpPr>
            <p:cNvPr id="161" name="Shape 161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162" name="Shape 162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163" name="Shape 163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164" name="Shape 164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679614" y="7217434"/>
            <a:ext cx="447696" cy="451743"/>
            <a:chOff x="0" y="0"/>
            <a:chExt cx="447694" cy="451741"/>
          </a:xfrm>
        </p:grpSpPr>
        <p:sp>
          <p:nvSpPr>
            <p:cNvPr id="166" name="Shape 16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6" name="Group 18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185" name="Group 18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176" name="Shape 17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187" name="Shape 18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 19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122860" y="7217434"/>
            <a:ext cx="447695" cy="451743"/>
            <a:chOff x="0" y="0"/>
            <a:chExt cx="447694" cy="451741"/>
          </a:xfrm>
        </p:grpSpPr>
        <p:sp>
          <p:nvSpPr>
            <p:cNvPr id="193" name="Shape 193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3" name="Group 213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212" name="Group 21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03" name="Shape 20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214" name="Shape 214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4009349" y="7218870"/>
            <a:ext cx="447696" cy="448872"/>
            <a:chOff x="0" y="0"/>
            <a:chExt cx="447694" cy="448871"/>
          </a:xfrm>
        </p:grpSpPr>
        <p:sp>
          <p:nvSpPr>
            <p:cNvPr id="220" name="Shape 220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40" name="Group 2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21" name="Shape 2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2" name="Shape 2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5" name="Shape 2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239" name="Group 2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5" name="Shape 2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241" name="Shape 241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4566105" y="7218870"/>
            <a:ext cx="447695" cy="448872"/>
            <a:chOff x="0" y="0"/>
            <a:chExt cx="447694" cy="448871"/>
          </a:xfrm>
        </p:grpSpPr>
        <p:sp>
          <p:nvSpPr>
            <p:cNvPr id="243" name="Shape 24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63" name="Group 26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244" name="Shape 24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51" name="Shape 25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262" name="Group 26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253" name="Shape 25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54" name="Shape 25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56" name="Shape 25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261" name="Shape 26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264" name="Shape 26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graphicFrame>
        <p:nvGraphicFramePr>
          <p:cNvPr id="267" name="Table 267"/>
          <p:cNvGraphicFramePr/>
          <p:nvPr/>
        </p:nvGraphicFramePr>
        <p:xfrm>
          <a:off x="3809906" y="8042526"/>
          <a:ext cx="3070920" cy="774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75" name="Group 275"/>
          <p:cNvGrpSpPr/>
          <p:nvPr/>
        </p:nvGrpSpPr>
        <p:grpSpPr>
          <a:xfrm>
            <a:off x="10592068" y="1948056"/>
            <a:ext cx="837369" cy="2766039"/>
            <a:chOff x="0" y="0"/>
            <a:chExt cx="837367" cy="2766038"/>
          </a:xfrm>
        </p:grpSpPr>
        <p:sp>
          <p:nvSpPr>
            <p:cNvPr id="268" name="Shape 268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73F9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4" name="Shape 274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4C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</p:grpSp>
      <p:sp>
        <p:nvSpPr>
          <p:cNvPr id="276" name="Shape 276"/>
          <p:cNvSpPr/>
          <p:nvPr/>
        </p:nvSpPr>
        <p:spPr>
          <a:xfrm>
            <a:off x="10473931" y="6421993"/>
            <a:ext cx="3135956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10592068" y="1953211"/>
            <a:ext cx="837369" cy="2766039"/>
            <a:chOff x="0" y="0"/>
            <a:chExt cx="837367" cy="2766038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837368" cy="376820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398203"/>
              <a:ext cx="837368" cy="376820"/>
            </a:xfrm>
            <a:prstGeom prst="rect">
              <a:avLst/>
            </a:prstGeom>
            <a:solidFill>
              <a:srgbClr val="797B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796406"/>
              <a:ext cx="837368" cy="376820"/>
            </a:xfrm>
            <a:prstGeom prst="rect">
              <a:avLst/>
            </a:prstGeom>
            <a:solidFill>
              <a:srgbClr val="407AA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1194609"/>
              <a:ext cx="837368" cy="376821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1592812"/>
              <a:ext cx="837368" cy="376821"/>
            </a:xfrm>
            <a:prstGeom prst="rect">
              <a:avLst/>
            </a:prstGeom>
            <a:solidFill>
              <a:srgbClr val="FFFC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1991015"/>
              <a:ext cx="837368" cy="376821"/>
            </a:xfrm>
            <a:prstGeom prst="rect">
              <a:avLst/>
            </a:prstGeom>
            <a:solidFill>
              <a:srgbClr val="FFD4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0" y="2389218"/>
              <a:ext cx="837368" cy="376821"/>
            </a:xfrm>
            <a:prstGeom prst="rect">
              <a:avLst/>
            </a:prstGeom>
            <a:solidFill>
              <a:srgbClr val="FF7E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9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pPr>
            </a:p>
          </p:txBody>
        </p:sp>
      </p:grpSp>
      <p:sp>
        <p:nvSpPr>
          <p:cNvPr id="285" name="Shape 285"/>
          <p:cNvSpPr/>
          <p:nvPr/>
        </p:nvSpPr>
        <p:spPr>
          <a:xfrm>
            <a:off x="10513211" y="1108791"/>
            <a:ext cx="3135956" cy="813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 invalidUrl="" action="" tgtFrame="" tooltip="" history="1" highlightClick="0" endSnd="0"/>
              </a:rPr>
              <a:t>http://www.rstudio.com/resources/cheatsheets/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11510023" y="1959561"/>
            <a:ext cx="2088966" cy="2218355"/>
            <a:chOff x="0" y="-6350"/>
            <a:chExt cx="2088964" cy="2218353"/>
          </a:xfrm>
        </p:grpSpPr>
        <p:sp>
          <p:nvSpPr>
            <p:cNvPr id="286" name="Shape 286"/>
            <p:cNvSpPr/>
            <p:nvPr/>
          </p:nvSpPr>
          <p:spPr>
            <a:xfrm>
              <a:off x="0" y="-6351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spcBef>
                  <a:spcPts val="300"/>
                </a:spcBef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Greys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Programming topics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318047"/>
              <a:ext cx="2088965" cy="4710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Purples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Reporting topics (knitr, R Markdown, etc.)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814675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Blues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Shiny or RStudio related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180639"/>
              <a:ext cx="2088965" cy="2996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Greens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Visualization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569463"/>
              <a:ext cx="2088965" cy="64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0" algn="l">
                <a:lnSpc>
                  <a:spcPct val="90000"/>
                </a:lnSpc>
                <a:buClr>
                  <a:srgbClr val="F39019"/>
                </a:buClr>
                <a:defRPr sz="1800"/>
              </a:pPr>
              <a:r>
                <a:rPr sz="1200"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Warm Colors</a:t>
              </a:r>
              <a:r>
                <a:rPr sz="120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- Data Manipulation and modeling topics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7512696" y="1593818"/>
            <a:ext cx="2391663" cy="449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dense_rank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with no gaps.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min_rank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get min rank.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percent_rank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 rescaled to [0, 1].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row_number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Ranks. Ties got to first value.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ntile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Bin vector into n buckets.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between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Are values between a and b?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cume_dist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Cumulative distribution.</a:t>
            </a:r>
          </a:p>
        </p:txBody>
      </p:sp>
      <p:sp>
        <p:nvSpPr>
          <p:cNvPr id="293" name="Shape 293"/>
          <p:cNvSpPr/>
          <p:nvPr/>
        </p:nvSpPr>
        <p:spPr>
          <a:xfrm>
            <a:off x="7062709" y="6481550"/>
            <a:ext cx="326083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Code snippets</a:t>
            </a:r>
          </a:p>
        </p:txBody>
      </p:sp>
      <p:sp>
        <p:nvSpPr>
          <p:cNvPr id="294" name="Shape 294"/>
          <p:cNvSpPr/>
          <p:nvPr/>
        </p:nvSpPr>
        <p:spPr>
          <a:xfrm>
            <a:off x="7184849" y="6810095"/>
            <a:ext cx="3025059" cy="136644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295" name="Shape 295"/>
          <p:cNvSpPr/>
          <p:nvPr/>
        </p:nvSpPr>
        <p:spPr>
          <a:xfrm>
            <a:off x="9297268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296" name="Shape 296"/>
          <p:cNvSpPr/>
          <p:nvPr/>
        </p:nvSpPr>
        <p:spPr>
          <a:xfrm>
            <a:off x="8310129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  <a:endParaRPr sz="12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297" name="Shape 297"/>
          <p:cNvSpPr/>
          <p:nvPr/>
        </p:nvSpPr>
        <p:spPr>
          <a:xfrm>
            <a:off x="7322990" y="8071652"/>
            <a:ext cx="879873" cy="6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50" y="0"/>
                </a:moveTo>
                <a:lnTo>
                  <a:pt x="7171" y="6119"/>
                </a:lnTo>
                <a:lnTo>
                  <a:pt x="1832" y="6119"/>
                </a:lnTo>
                <a:cubicBezTo>
                  <a:pt x="822" y="6119"/>
                  <a:pt x="0" y="7274"/>
                  <a:pt x="0" y="8692"/>
                </a:cubicBezTo>
                <a:lnTo>
                  <a:pt x="0" y="19027"/>
                </a:lnTo>
                <a:cubicBezTo>
                  <a:pt x="0" y="20445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445"/>
                  <a:pt x="21600" y="19027"/>
                </a:cubicBezTo>
                <a:lnTo>
                  <a:pt x="21600" y="8692"/>
                </a:lnTo>
                <a:cubicBezTo>
                  <a:pt x="21600" y="7274"/>
                  <a:pt x="20787" y="6119"/>
                  <a:pt x="19778" y="6119"/>
                </a:cubicBezTo>
                <a:lnTo>
                  <a:pt x="9879" y="6119"/>
                </a:lnTo>
                <a:lnTo>
                  <a:pt x="6450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298" name="Shape 298"/>
          <p:cNvSpPr/>
          <p:nvPr/>
        </p:nvSpPr>
        <p:spPr>
          <a:xfrm>
            <a:off x="7134070" y="1200820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/>
        </p:nvSpPr>
        <p:spPr>
          <a:xfrm>
            <a:off x="263086" y="1901745"/>
            <a:ext cx="4386486" cy="8467049"/>
          </a:xfrm>
          <a:prstGeom prst="roundRect">
            <a:avLst>
              <a:gd name="adj" fmla="val 144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260934" y="1901745"/>
            <a:ext cx="439079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</a:p>
        </p:txBody>
      </p:sp>
      <p:sp>
        <p:nvSpPr>
          <p:cNvPr id="302" name="Shape 302"/>
          <p:cNvSpPr/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sz="3167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Column</a:t>
            </a:r>
            <a:endParaRPr sz="4224">
              <a:solidFill>
                <a:srgbClr val="53585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layout</a:t>
            </a:r>
            <a:r>
              <a:rPr sz="2304">
                <a:solidFill>
                  <a:srgbClr val="53585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endParaRPr sz="2304">
              <a:solidFill>
                <a:srgbClr val="53585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>
                <a:solidFill>
                  <a:srgbClr val="53585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303" name="Shape 303"/>
          <p:cNvSpPr/>
          <p:nvPr/>
        </p:nvSpPr>
        <p:spPr>
          <a:xfrm>
            <a:off x="1826816" y="1377023"/>
            <a:ext cx="1291608" cy="487312"/>
          </a:xfrm>
          <a:prstGeom prst="roundRect">
            <a:avLst>
              <a:gd name="adj" fmla="val 39092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70000"/>
              </a:lnSpc>
              <a:defRPr sz="1800"/>
            </a:pPr>
            <a:r>
              <a: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</a:t>
            </a:r>
            <a:r>
              <a: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70000"/>
              </a:lnSpc>
              <a:defRPr sz="1800"/>
            </a:pPr>
            <a:r>
              <a:rPr b="1" sz="2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LOGO</a:t>
            </a:r>
          </a:p>
        </p:txBody>
      </p:sp>
      <p:sp>
        <p:nvSpPr>
          <p:cNvPr id="304" name="Shape 304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 invalidUrl="" action="" tgtFrame="" tooltip="" history="1" highlightClick="0" endSnd="0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3" invalidUrl="" action="" tgtFrame="" tooltip="" history="1" highlightClick="0" endSnd="0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305" name="Shape 305"/>
          <p:cNvSpPr/>
          <p:nvPr/>
        </p:nvSpPr>
        <p:spPr>
          <a:xfrm>
            <a:off x="8723072" y="10340910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306" name="Shape 306"/>
          <p:cNvSpPr/>
          <p:nvPr/>
        </p:nvSpPr>
        <p:spPr>
          <a:xfrm>
            <a:off x="4790962" y="1901745"/>
            <a:ext cx="8915401" cy="2949848"/>
          </a:xfrm>
          <a:prstGeom prst="roundRect">
            <a:avLst>
              <a:gd name="adj" fmla="val 2147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4791666" y="1901745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Code and Color</a:t>
            </a:r>
          </a:p>
        </p:txBody>
      </p:sp>
      <p:sp>
        <p:nvSpPr>
          <p:cNvPr id="308" name="Shape 308"/>
          <p:cNvSpPr/>
          <p:nvPr/>
        </p:nvSpPr>
        <p:spPr>
          <a:xfrm>
            <a:off x="4797133" y="4962676"/>
            <a:ext cx="4388434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Elements</a:t>
            </a:r>
          </a:p>
        </p:txBody>
      </p:sp>
      <p:sp>
        <p:nvSpPr>
          <p:cNvPr id="309" name="Shape 309"/>
          <p:cNvSpPr/>
          <p:nvPr/>
        </p:nvSpPr>
        <p:spPr>
          <a:xfrm>
            <a:off x="9307324" y="4962676"/>
            <a:ext cx="43942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Logistics</a:t>
            </a:r>
          </a:p>
        </p:txBody>
      </p:sp>
      <p:sp>
        <p:nvSpPr>
          <p:cNvPr id="310" name="Shape 310"/>
          <p:cNvSpPr/>
          <p:nvPr/>
        </p:nvSpPr>
        <p:spPr>
          <a:xfrm>
            <a:off x="4791666" y="247047"/>
            <a:ext cx="8915401" cy="387049"/>
          </a:xfrm>
          <a:prstGeom prst="roundRect">
            <a:avLst>
              <a:gd name="adj" fmla="val 1663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Layout Suggestions</a:t>
            </a:r>
          </a:p>
        </p:txBody>
      </p:sp>
      <p:sp>
        <p:nvSpPr>
          <p:cNvPr id="311" name="Shape 311"/>
          <p:cNvSpPr/>
          <p:nvPr/>
        </p:nvSpPr>
        <p:spPr>
          <a:xfrm>
            <a:off x="305537" y="2276510"/>
            <a:ext cx="4301585" cy="6325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Thank you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for making a new cheatsheet for R! These cheatsheets have an important job: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Cheatsheets make it easy for R users </a:t>
            </a:r>
            <a:endParaRPr sz="1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to look up useful information.</a:t>
            </a:r>
            <a:endParaRPr sz="12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Remember that the best cheatsheets are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—not written—documents. Whenever possible use visual elements to make it easier for readers to find the information they need.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1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a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layout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that flows and makes it easy to zero in on specific topics.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2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visualizations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to explain concepts quickly and concisely.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3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elements to make the sheet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scannable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AutoNum type="arabicPeriod" startAt="4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visual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emphasis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(like color, size, and font weight) to make important information easy to find.</a:t>
            </a:r>
          </a:p>
        </p:txBody>
      </p:sp>
      <p:sp>
        <p:nvSpPr>
          <p:cNvPr id="312" name="Shape 312"/>
          <p:cNvSpPr/>
          <p:nvPr/>
        </p:nvSpPr>
        <p:spPr>
          <a:xfrm rot="5400000">
            <a:off x="2186931" y="5403305"/>
            <a:ext cx="566804" cy="1805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10020">
                <a:srgbClr val="0365C0"/>
              </a:gs>
              <a:gs pos="54709">
                <a:srgbClr val="6C9DCB"/>
              </a:gs>
              <a:gs pos="100000">
                <a:srgbClr val="D6D6D6"/>
              </a:gs>
            </a:gsLst>
            <a:path>
              <a:fillToRect l="50000" t="22662" r="50000" b="77337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13" name="Table 313"/>
          <p:cNvGraphicFramePr/>
          <p:nvPr/>
        </p:nvGraphicFramePr>
        <p:xfrm>
          <a:off x="1302189" y="6020072"/>
          <a:ext cx="241919" cy="5842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81337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Table 314"/>
          <p:cNvGraphicFramePr/>
          <p:nvPr/>
        </p:nvGraphicFramePr>
        <p:xfrm>
          <a:off x="3465251" y="6248672"/>
          <a:ext cx="241919" cy="127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81337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317" name="Group 317"/>
          <p:cNvGrpSpPr/>
          <p:nvPr/>
        </p:nvGrpSpPr>
        <p:grpSpPr>
          <a:xfrm>
            <a:off x="1606016" y="6027581"/>
            <a:ext cx="1759557" cy="513001"/>
            <a:chOff x="329227" y="32908"/>
            <a:chExt cx="1759555" cy="513000"/>
          </a:xfrm>
        </p:grpSpPr>
        <p:sp>
          <p:nvSpPr>
            <p:cNvPr id="315" name="Shape 315"/>
            <p:cNvSpPr/>
            <p:nvPr/>
          </p:nvSpPr>
          <p:spPr>
            <a:xfrm rot="5400000">
              <a:off x="1818624" y="166581"/>
              <a:ext cx="251183" cy="28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365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 316"/>
            <p:cNvSpPr/>
            <p:nvPr/>
          </p:nvSpPr>
          <p:spPr>
            <a:xfrm>
              <a:off x="329227" y="32908"/>
              <a:ext cx="883004" cy="5130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summary</a:t>
              </a:r>
              <a:endPara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endParaRPr>
            </a:p>
            <a:p>
              <a:pPr lvl="0">
                <a:lnSpc>
                  <a:spcPct val="60000"/>
                </a:lnSpc>
                <a:spcBef>
                  <a:spcPts val="300"/>
                </a:spcBef>
                <a:defRPr sz="1800"/>
              </a:pPr>
              <a:r>
                <a:rPr sz="1400">
                  <a:solidFill>
                    <a:srgbClr val="FFFFFF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rPr>
                <a:t>function</a:t>
              </a:r>
            </a:p>
          </p:txBody>
        </p:sp>
      </p:grpSp>
      <p:sp>
        <p:nvSpPr>
          <p:cNvPr id="318" name="Shape 318"/>
          <p:cNvSpPr/>
          <p:nvPr/>
        </p:nvSpPr>
        <p:spPr>
          <a:xfrm>
            <a:off x="1354021" y="8489661"/>
            <a:ext cx="2202787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bind_rows(y, z)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Append z to y as new rows.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712645" y="7083478"/>
            <a:ext cx="2009809" cy="98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geom_area()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3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fill, linetype, size</a:t>
            </a:r>
            <a:endParaRPr sz="11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70BF4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j +</a:t>
            </a:r>
            <a:r>
              <a:rPr sz="1200">
                <a:solidFill>
                  <a:srgbClr val="F39019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geom_line()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80000"/>
              </a:lnSpc>
              <a:spcBef>
                <a:spcPts val="1400"/>
              </a:spcBef>
              <a:defRPr sz="1800"/>
            </a:pPr>
            <a:r>
              <a:rPr sz="11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x, y, alpha, color, linetype, size</a:t>
            </a:r>
          </a:p>
        </p:txBody>
      </p:sp>
      <p:grpSp>
        <p:nvGrpSpPr>
          <p:cNvPr id="343" name="Group 343"/>
          <p:cNvGrpSpPr/>
          <p:nvPr/>
        </p:nvGrpSpPr>
        <p:grpSpPr>
          <a:xfrm>
            <a:off x="1188374" y="7079691"/>
            <a:ext cx="449505" cy="453669"/>
            <a:chOff x="0" y="0"/>
            <a:chExt cx="449503" cy="453667"/>
          </a:xfrm>
        </p:grpSpPr>
        <p:sp>
          <p:nvSpPr>
            <p:cNvPr id="320" name="Shape 320"/>
            <p:cNvSpPr/>
            <p:nvPr/>
          </p:nvSpPr>
          <p:spPr>
            <a:xfrm>
              <a:off x="1597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0" name="Group 340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339" name="Group 339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1" name="Shape 331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341" name="Shape 341"/>
            <p:cNvSpPr/>
            <p:nvPr/>
          </p:nvSpPr>
          <p:spPr>
            <a:xfrm>
              <a:off x="315" y="92719"/>
              <a:ext cx="449189" cy="36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" y="16494"/>
                  </a:moveTo>
                  <a:lnTo>
                    <a:pt x="2281" y="15338"/>
                  </a:lnTo>
                  <a:lnTo>
                    <a:pt x="3747" y="14133"/>
                  </a:lnTo>
                  <a:lnTo>
                    <a:pt x="4748" y="12375"/>
                  </a:lnTo>
                  <a:cubicBezTo>
                    <a:pt x="4884" y="12127"/>
                    <a:pt x="5019" y="11878"/>
                    <a:pt x="5155" y="11630"/>
                  </a:cubicBezTo>
                  <a:cubicBezTo>
                    <a:pt x="5291" y="11381"/>
                    <a:pt x="5427" y="11133"/>
                    <a:pt x="5563" y="10884"/>
                  </a:cubicBezTo>
                  <a:cubicBezTo>
                    <a:pt x="5730" y="11316"/>
                    <a:pt x="5898" y="11747"/>
                    <a:pt x="6066" y="12178"/>
                  </a:cubicBezTo>
                  <a:cubicBezTo>
                    <a:pt x="6234" y="12610"/>
                    <a:pt x="6402" y="13041"/>
                    <a:pt x="6570" y="13472"/>
                  </a:cubicBezTo>
                  <a:lnTo>
                    <a:pt x="8188" y="12224"/>
                  </a:lnTo>
                  <a:lnTo>
                    <a:pt x="9369" y="10392"/>
                  </a:lnTo>
                  <a:lnTo>
                    <a:pt x="10582" y="7160"/>
                  </a:lnTo>
                  <a:lnTo>
                    <a:pt x="12272" y="8959"/>
                  </a:lnTo>
                  <a:lnTo>
                    <a:pt x="13333" y="6557"/>
                  </a:lnTo>
                  <a:lnTo>
                    <a:pt x="14546" y="3207"/>
                  </a:lnTo>
                  <a:lnTo>
                    <a:pt x="15541" y="0"/>
                  </a:lnTo>
                  <a:lnTo>
                    <a:pt x="16860" y="3764"/>
                  </a:lnTo>
                  <a:lnTo>
                    <a:pt x="18332" y="3049"/>
                  </a:lnTo>
                  <a:lnTo>
                    <a:pt x="19763" y="6934"/>
                  </a:lnTo>
                  <a:lnTo>
                    <a:pt x="21600" y="10679"/>
                  </a:lnTo>
                  <a:lnTo>
                    <a:pt x="21459" y="21600"/>
                  </a:lnTo>
                  <a:lnTo>
                    <a:pt x="0" y="21508"/>
                  </a:lnTo>
                  <a:lnTo>
                    <a:pt x="200" y="16494"/>
                  </a:lnTo>
                  <a:close/>
                </a:path>
              </a:pathLst>
            </a:cu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3175" y="4272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67" name="Group 367"/>
          <p:cNvGrpSpPr/>
          <p:nvPr/>
        </p:nvGrpSpPr>
        <p:grpSpPr>
          <a:xfrm>
            <a:off x="1188374" y="7585674"/>
            <a:ext cx="447696" cy="448872"/>
            <a:chOff x="0" y="0"/>
            <a:chExt cx="447694" cy="448871"/>
          </a:xfrm>
        </p:grpSpPr>
        <p:sp>
          <p:nvSpPr>
            <p:cNvPr id="344" name="Shape 344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Group 364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363" name="Group 363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55" name="Shape 355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56" name="Shape 356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57" name="Shape 357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58" name="Shape 358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59" name="Shape 359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362" name="Shape 362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365" name="Shape 365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pic>
        <p:nvPicPr>
          <p:cNvPr id="368" name="ggplot2-cheatsheet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528" y="4478065"/>
            <a:ext cx="1370976" cy="1059391"/>
          </a:xfrm>
          <a:prstGeom prst="rect">
            <a:avLst/>
          </a:prstGeom>
          <a:ln w="3175">
            <a:solidFill/>
            <a:miter lim="400000"/>
          </a:ln>
        </p:spPr>
      </p:pic>
      <p:grpSp>
        <p:nvGrpSpPr>
          <p:cNvPr id="371" name="Group 371"/>
          <p:cNvGrpSpPr/>
          <p:nvPr/>
        </p:nvGrpSpPr>
        <p:grpSpPr>
          <a:xfrm>
            <a:off x="1163037" y="4576636"/>
            <a:ext cx="1247567" cy="968018"/>
            <a:chOff x="0" y="0"/>
            <a:chExt cx="1247566" cy="968016"/>
          </a:xfrm>
        </p:grpSpPr>
        <p:sp>
          <p:nvSpPr>
            <p:cNvPr id="369" name="Shape 369"/>
            <p:cNvSpPr/>
            <p:nvPr/>
          </p:nvSpPr>
          <p:spPr>
            <a:xfrm>
              <a:off x="-1" y="0"/>
              <a:ext cx="1119317" cy="861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854" y="685"/>
                  </a:moveTo>
                  <a:cubicBezTo>
                    <a:pt x="275" y="4059"/>
                    <a:pt x="-11" y="7506"/>
                    <a:pt x="0" y="10963"/>
                  </a:cubicBezTo>
                  <a:cubicBezTo>
                    <a:pt x="12" y="14423"/>
                    <a:pt x="321" y="17871"/>
                    <a:pt x="923" y="21242"/>
                  </a:cubicBezTo>
                  <a:cubicBezTo>
                    <a:pt x="1303" y="17428"/>
                    <a:pt x="2054" y="13692"/>
                    <a:pt x="3156" y="10123"/>
                  </a:cubicBezTo>
                  <a:cubicBezTo>
                    <a:pt x="4268" y="6522"/>
                    <a:pt x="5730" y="3120"/>
                    <a:pt x="7506" y="0"/>
                  </a:cubicBezTo>
                  <a:cubicBezTo>
                    <a:pt x="7027" y="1691"/>
                    <a:pt x="6780" y="3479"/>
                    <a:pt x="6776" y="5281"/>
                  </a:cubicBezTo>
                  <a:cubicBezTo>
                    <a:pt x="6772" y="7081"/>
                    <a:pt x="7011" y="8869"/>
                    <a:pt x="7482" y="10562"/>
                  </a:cubicBezTo>
                  <a:cubicBezTo>
                    <a:pt x="6673" y="12123"/>
                    <a:pt x="6240" y="13961"/>
                    <a:pt x="6236" y="15843"/>
                  </a:cubicBezTo>
                  <a:cubicBezTo>
                    <a:pt x="6233" y="17722"/>
                    <a:pt x="6658" y="19560"/>
                    <a:pt x="7458" y="21124"/>
                  </a:cubicBezTo>
                  <a:cubicBezTo>
                    <a:pt x="7594" y="17646"/>
                    <a:pt x="8125" y="14214"/>
                    <a:pt x="9034" y="10938"/>
                  </a:cubicBezTo>
                  <a:cubicBezTo>
                    <a:pt x="10021" y="7383"/>
                    <a:pt x="11440" y="4056"/>
                    <a:pt x="13237" y="1085"/>
                  </a:cubicBezTo>
                  <a:cubicBezTo>
                    <a:pt x="12734" y="2559"/>
                    <a:pt x="12494" y="4162"/>
                    <a:pt x="12536" y="5774"/>
                  </a:cubicBezTo>
                  <a:cubicBezTo>
                    <a:pt x="12573" y="7165"/>
                    <a:pt x="12819" y="8533"/>
                    <a:pt x="13261" y="9800"/>
                  </a:cubicBezTo>
                  <a:cubicBezTo>
                    <a:pt x="12874" y="10854"/>
                    <a:pt x="12673" y="12007"/>
                    <a:pt x="12674" y="13174"/>
                  </a:cubicBezTo>
                  <a:cubicBezTo>
                    <a:pt x="12675" y="14342"/>
                    <a:pt x="12878" y="15495"/>
                    <a:pt x="13268" y="16547"/>
                  </a:cubicBezTo>
                  <a:cubicBezTo>
                    <a:pt x="12947" y="16864"/>
                    <a:pt x="12759" y="17358"/>
                    <a:pt x="12761" y="17881"/>
                  </a:cubicBezTo>
                  <a:cubicBezTo>
                    <a:pt x="12763" y="18409"/>
                    <a:pt x="12958" y="18904"/>
                    <a:pt x="13285" y="19215"/>
                  </a:cubicBezTo>
                  <a:cubicBezTo>
                    <a:pt x="13803" y="16210"/>
                    <a:pt x="14523" y="13270"/>
                    <a:pt x="15438" y="10430"/>
                  </a:cubicBezTo>
                  <a:cubicBezTo>
                    <a:pt x="16500" y="7130"/>
                    <a:pt x="17818" y="3981"/>
                    <a:pt x="19372" y="1029"/>
                  </a:cubicBezTo>
                  <a:cubicBezTo>
                    <a:pt x="19154" y="1685"/>
                    <a:pt x="19042" y="2392"/>
                    <a:pt x="19042" y="3107"/>
                  </a:cubicBezTo>
                  <a:cubicBezTo>
                    <a:pt x="19042" y="3821"/>
                    <a:pt x="19154" y="4528"/>
                    <a:pt x="19372" y="5184"/>
                  </a:cubicBezTo>
                  <a:cubicBezTo>
                    <a:pt x="18985" y="5878"/>
                    <a:pt x="18777" y="6713"/>
                    <a:pt x="18777" y="7570"/>
                  </a:cubicBezTo>
                  <a:cubicBezTo>
                    <a:pt x="18777" y="8427"/>
                    <a:pt x="18985" y="9263"/>
                    <a:pt x="19372" y="9957"/>
                  </a:cubicBezTo>
                  <a:cubicBezTo>
                    <a:pt x="18824" y="10876"/>
                    <a:pt x="18527" y="12005"/>
                    <a:pt x="18527" y="13168"/>
                  </a:cubicBezTo>
                  <a:cubicBezTo>
                    <a:pt x="18527" y="14331"/>
                    <a:pt x="18824" y="15461"/>
                    <a:pt x="19372" y="16380"/>
                  </a:cubicBezTo>
                  <a:cubicBezTo>
                    <a:pt x="19054" y="16693"/>
                    <a:pt x="18854" y="17169"/>
                    <a:pt x="18825" y="17687"/>
                  </a:cubicBezTo>
                  <a:cubicBezTo>
                    <a:pt x="18797" y="18162"/>
                    <a:pt x="18916" y="18632"/>
                    <a:pt x="19155" y="18994"/>
                  </a:cubicBezTo>
                  <a:cubicBezTo>
                    <a:pt x="18064" y="18928"/>
                    <a:pt x="16972" y="19093"/>
                    <a:pt x="15921" y="19481"/>
                  </a:cubicBezTo>
                  <a:cubicBezTo>
                    <a:pt x="14732" y="19920"/>
                    <a:pt x="13615" y="20638"/>
                    <a:pt x="12625" y="21600"/>
                  </a:cubicBezTo>
                  <a:cubicBezTo>
                    <a:pt x="14146" y="21108"/>
                    <a:pt x="15710" y="20869"/>
                    <a:pt x="17277" y="20888"/>
                  </a:cubicBezTo>
                  <a:cubicBezTo>
                    <a:pt x="18731" y="20905"/>
                    <a:pt x="20178" y="21144"/>
                    <a:pt x="21589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370" name="Shape 370"/>
            <p:cNvSpPr/>
            <p:nvPr/>
          </p:nvSpPr>
          <p:spPr>
            <a:xfrm rot="6477870">
              <a:off x="1104609" y="825059"/>
              <a:ext cx="126530" cy="126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9" name="Group 379"/>
          <p:cNvGrpSpPr/>
          <p:nvPr/>
        </p:nvGrpSpPr>
        <p:grpSpPr>
          <a:xfrm>
            <a:off x="2519737" y="4478065"/>
            <a:ext cx="1375981" cy="1059391"/>
            <a:chOff x="0" y="0"/>
            <a:chExt cx="1375980" cy="1059390"/>
          </a:xfrm>
        </p:grpSpPr>
        <p:pic>
          <p:nvPicPr>
            <p:cNvPr id="372" name="ggplot2-cheatsheet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92" y="0"/>
              <a:ext cx="1370977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373" name="Shape 373"/>
            <p:cNvSpPr/>
            <p:nvPr/>
          </p:nvSpPr>
          <p:spPr>
            <a:xfrm>
              <a:off x="0" y="2645"/>
              <a:ext cx="1371600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74" name="ggplot2-cheatsheet.png"/>
            <p:cNvPicPr/>
            <p:nvPr/>
          </p:nvPicPr>
          <p:blipFill>
            <a:blip r:embed="rId4">
              <a:extLst/>
            </a:blip>
            <a:srcRect l="50670" t="5520" r="2092" b="17626"/>
            <a:stretch>
              <a:fillRect/>
            </a:stretch>
          </p:blipFill>
          <p:spPr>
            <a:xfrm>
              <a:off x="696342" y="59856"/>
              <a:ext cx="647606" cy="814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Shape 375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76" name="ggplot2-cheatsheet.png"/>
            <p:cNvPicPr/>
            <p:nvPr/>
          </p:nvPicPr>
          <p:blipFill>
            <a:blip r:embed="rId4">
              <a:extLst/>
            </a:blip>
            <a:srcRect l="73554" t="25553" r="2092" b="55133"/>
            <a:stretch>
              <a:fillRect/>
            </a:stretch>
          </p:blipFill>
          <p:spPr>
            <a:xfrm>
              <a:off x="1007851" y="267807"/>
              <a:ext cx="333876" cy="204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4380" y="2645"/>
              <a:ext cx="1371601" cy="1054101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78" name="ggplot2-cheatsheet.png"/>
            <p:cNvPicPr/>
            <p:nvPr/>
          </p:nvPicPr>
          <p:blipFill>
            <a:blip r:embed="rId4">
              <a:extLst/>
            </a:blip>
            <a:srcRect l="73554" t="34350" r="2092" b="60546"/>
            <a:stretch>
              <a:fillRect/>
            </a:stretch>
          </p:blipFill>
          <p:spPr>
            <a:xfrm>
              <a:off x="1007851" y="355914"/>
              <a:ext cx="333876" cy="54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Shape 380"/>
          <p:cNvSpPr/>
          <p:nvPr/>
        </p:nvSpPr>
        <p:spPr>
          <a:xfrm>
            <a:off x="9307324" y="5592427"/>
            <a:ext cx="4394201" cy="993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This template uses several fonts: </a:t>
            </a:r>
            <a:r>
              <a:rPr b="1" sz="1200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</a:t>
            </a:r>
            <a:r>
              <a:rPr b="1" sz="1200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Source Sans 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for free here, 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 invalidUrl="" action="" tgtFrame="" tooltip="" history="1" highlightClick="0" endSnd="0"/>
              </a:rPr>
              <a:t>http://www.fontsquirrel.com/fonts/source-sans-pro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which you can acquire here,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6" invalidUrl="" action="" tgtFrame="" tooltip="" history="1" highlightClick="0" endSnd="0"/>
              </a:rPr>
              <a:t>http://fortawesome.github.io/Font-Awesome/get-started/</a:t>
            </a:r>
          </a:p>
        </p:txBody>
      </p:sp>
      <p:sp>
        <p:nvSpPr>
          <p:cNvPr id="381" name="Shape 381"/>
          <p:cNvSpPr/>
          <p:nvPr/>
        </p:nvSpPr>
        <p:spPr>
          <a:xfrm>
            <a:off x="9307324" y="6573689"/>
            <a:ext cx="4394201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use a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font awesome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icon, copy and paste one from here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7" invalidUrl="" action="" tgtFrame="" tooltip="" history="1" highlightClick="0" endSnd="0"/>
              </a:rPr>
              <a:t>http://fortawesome.github.io/Font-Awesome/cheatsheet/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Then set the text font to font awesome.</a:t>
            </a:r>
          </a:p>
        </p:txBody>
      </p:sp>
      <p:sp>
        <p:nvSpPr>
          <p:cNvPr id="382" name="Shape 382"/>
          <p:cNvSpPr/>
          <p:nvPr/>
        </p:nvSpPr>
        <p:spPr>
          <a:xfrm>
            <a:off x="324783" y="9118200"/>
            <a:ext cx="4261263" cy="1168078"/>
          </a:xfrm>
          <a:prstGeom prst="roundRect">
            <a:avLst>
              <a:gd name="adj" fmla="val 6351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14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Copyright</a:t>
            </a:r>
            <a:endParaRPr sz="14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1" indent="0" algn="l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cheatsheet should be licensed under the creative commons license.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1" indent="0" algn="l">
              <a:lnSpc>
                <a:spcPct val="80000"/>
              </a:lnSpc>
              <a:defRPr sz="1800"/>
            </a:pPr>
            <a:r>
              <a:rPr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license the sheet as creative commons, put CC'd by &lt;your name&gt; in the small print at the bottom of each page and link it to </a:t>
            </a: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8" invalidUrl="" action="" tgtFrame="" tooltip="" history="1" highlightClick="0" endSnd="0"/>
              </a:rPr>
              <a:t>http://creativecommons.org/licenses/by/4.0/</a:t>
            </a:r>
          </a:p>
        </p:txBody>
      </p:sp>
      <p:sp>
        <p:nvSpPr>
          <p:cNvPr id="383" name="Shape 383"/>
          <p:cNvSpPr/>
          <p:nvPr/>
        </p:nvSpPr>
        <p:spPr>
          <a:xfrm>
            <a:off x="4880566" y="596816"/>
            <a:ext cx="277419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headers, outlines, and/or backgrounds 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separate or group together sections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84" name="Shape 384"/>
          <p:cNvSpPr/>
          <p:nvPr/>
        </p:nvSpPr>
        <p:spPr>
          <a:xfrm>
            <a:off x="7892705" y="59588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Create a visual hierarchy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Help users navigate the page with titles, subtitles, and subsubtitles</a:t>
            </a:r>
          </a:p>
        </p:txBody>
      </p:sp>
      <p:sp>
        <p:nvSpPr>
          <p:cNvPr id="385" name="Shape 385"/>
          <p:cNvSpPr/>
          <p:nvPr/>
        </p:nvSpPr>
        <p:spPr>
          <a:xfrm>
            <a:off x="11083583" y="596900"/>
            <a:ext cx="2537610" cy="10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Fit sections to content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Try several different layouts. 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Use numbers or arrows to link sections if the order/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flow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is confusing.</a:t>
            </a:r>
          </a:p>
        </p:txBody>
      </p:sp>
      <p:sp>
        <p:nvSpPr>
          <p:cNvPr id="386" name="Shape 386"/>
          <p:cNvSpPr/>
          <p:nvPr/>
        </p:nvSpPr>
        <p:spPr>
          <a:xfrm>
            <a:off x="4956987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1</a:t>
            </a:r>
          </a:p>
        </p:txBody>
      </p:sp>
      <p:sp>
        <p:nvSpPr>
          <p:cNvPr id="387" name="Shape 387"/>
          <p:cNvSpPr/>
          <p:nvPr/>
        </p:nvSpPr>
        <p:spPr>
          <a:xfrm>
            <a:off x="5849048" y="1134206"/>
            <a:ext cx="824668" cy="650107"/>
          </a:xfrm>
          <a:prstGeom prst="roundRect">
            <a:avLst>
              <a:gd name="adj" fmla="val 5649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88" name="Shape 388"/>
          <p:cNvSpPr/>
          <p:nvPr/>
        </p:nvSpPr>
        <p:spPr>
          <a:xfrm>
            <a:off x="5844131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2</a:t>
            </a:r>
          </a:p>
        </p:txBody>
      </p:sp>
      <p:sp>
        <p:nvSpPr>
          <p:cNvPr id="389" name="Shape 389"/>
          <p:cNvSpPr/>
          <p:nvPr/>
        </p:nvSpPr>
        <p:spPr>
          <a:xfrm>
            <a:off x="6736191" y="1134206"/>
            <a:ext cx="824669" cy="650107"/>
          </a:xfrm>
          <a:prstGeom prst="roundRect">
            <a:avLst>
              <a:gd name="adj" fmla="val 5649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1" indent="0">
              <a:def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6731275" y="1108806"/>
            <a:ext cx="824668" cy="141924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Section 3</a:t>
            </a:r>
          </a:p>
        </p:txBody>
      </p:sp>
      <p:sp>
        <p:nvSpPr>
          <p:cNvPr id="391" name="Shape 391"/>
          <p:cNvSpPr/>
          <p:nvPr/>
        </p:nvSpPr>
        <p:spPr>
          <a:xfrm>
            <a:off x="8022104" y="1042383"/>
            <a:ext cx="274695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</a:t>
            </a:r>
          </a:p>
        </p:txBody>
      </p:sp>
      <p:sp>
        <p:nvSpPr>
          <p:cNvPr id="392" name="Shape 392"/>
          <p:cNvSpPr/>
          <p:nvPr/>
        </p:nvSpPr>
        <p:spPr>
          <a:xfrm>
            <a:off x="8294186" y="1416282"/>
            <a:ext cx="2202787" cy="248841"/>
          </a:xfrm>
          <a:prstGeom prst="roundRect">
            <a:avLst>
              <a:gd name="adj" fmla="val 25876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</a:p>
        </p:txBody>
      </p:sp>
      <p:sp>
        <p:nvSpPr>
          <p:cNvPr id="393" name="Shape 393"/>
          <p:cNvSpPr/>
          <p:nvPr/>
        </p:nvSpPr>
        <p:spPr>
          <a:xfrm>
            <a:off x="7775548" y="1652694"/>
            <a:ext cx="323850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Subsubtitle</a:t>
            </a:r>
          </a:p>
        </p:txBody>
      </p:sp>
      <p:sp>
        <p:nvSpPr>
          <p:cNvPr id="394" name="Shape 394"/>
          <p:cNvSpPr/>
          <p:nvPr/>
        </p:nvSpPr>
        <p:spPr>
          <a:xfrm>
            <a:off x="9884669" y="8294581"/>
            <a:ext cx="323951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Keynote tips</a:t>
            </a:r>
          </a:p>
        </p:txBody>
      </p:sp>
      <p:sp>
        <p:nvSpPr>
          <p:cNvPr id="395" name="Shape 395"/>
          <p:cNvSpPr/>
          <p:nvPr/>
        </p:nvSpPr>
        <p:spPr>
          <a:xfrm>
            <a:off x="9359344" y="8507031"/>
            <a:ext cx="4301586" cy="18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Select multiple elements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by holding down shift and then selecting each. Click on a selected element before letting go of shift to unselect it.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group elements together.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Select them all , then click Arrange &gt; Group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To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evenly space multiple objects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select them all then Right Click &gt; Align objects or Right Click &gt; Distribute objects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marL="114300" indent="-114300" algn="l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Click on a table, then visit Format &gt;Table &gt; Row and Column Size to make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even width rows/columns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</p:txBody>
      </p:sp>
      <p:sp>
        <p:nvSpPr>
          <p:cNvPr id="396" name="Shape 396"/>
          <p:cNvSpPr/>
          <p:nvPr/>
        </p:nvSpPr>
        <p:spPr>
          <a:xfrm>
            <a:off x="9351116" y="7482289"/>
            <a:ext cx="4306616" cy="64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 make my cheatsheets in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Apple Keynote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97" name="Shape 397"/>
          <p:cNvSpPr/>
          <p:nvPr/>
        </p:nvSpPr>
        <p:spPr>
          <a:xfrm>
            <a:off x="9874009" y="724945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Keynote</a:t>
            </a:r>
          </a:p>
        </p:txBody>
      </p:sp>
      <p:sp>
        <p:nvSpPr>
          <p:cNvPr id="398" name="Shape 398"/>
          <p:cNvSpPr/>
          <p:nvPr/>
        </p:nvSpPr>
        <p:spPr>
          <a:xfrm>
            <a:off x="9874009" y="5347796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Fonts</a:t>
            </a:r>
          </a:p>
        </p:txBody>
      </p:sp>
      <p:sp>
        <p:nvSpPr>
          <p:cNvPr id="399" name="Shape 399"/>
          <p:cNvSpPr/>
          <p:nvPr/>
        </p:nvSpPr>
        <p:spPr>
          <a:xfrm>
            <a:off x="5354559" y="812561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Tables</a:t>
            </a:r>
          </a:p>
        </p:txBody>
      </p:sp>
      <p:sp>
        <p:nvSpPr>
          <p:cNvPr id="400" name="Shape 400"/>
          <p:cNvSpPr/>
          <p:nvPr/>
        </p:nvSpPr>
        <p:spPr>
          <a:xfrm>
            <a:off x="5346524" y="546715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icons</a:t>
            </a:r>
          </a:p>
        </p:txBody>
      </p:sp>
      <p:sp>
        <p:nvSpPr>
          <p:cNvPr id="401" name="Shape 401"/>
          <p:cNvSpPr/>
          <p:nvPr/>
        </p:nvSpPr>
        <p:spPr>
          <a:xfrm>
            <a:off x="5371840" y="6241250"/>
            <a:ext cx="326083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Mock tables</a:t>
            </a:r>
          </a:p>
        </p:txBody>
      </p:sp>
      <p:sp>
        <p:nvSpPr>
          <p:cNvPr id="402" name="Shape 402"/>
          <p:cNvSpPr/>
          <p:nvPr/>
        </p:nvSpPr>
        <p:spPr>
          <a:xfrm>
            <a:off x="5382098" y="5655634"/>
            <a:ext cx="201595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sz="290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A6AAA9"/>
                </a:solidFill>
              </a:rPr>
              <a:t>    </a:t>
            </a:r>
          </a:p>
        </p:txBody>
      </p:sp>
      <p:sp>
        <p:nvSpPr>
          <p:cNvPr id="403" name="Shape 403"/>
          <p:cNvSpPr/>
          <p:nvPr/>
        </p:nvSpPr>
        <p:spPr>
          <a:xfrm>
            <a:off x="5351342" y="7256297"/>
            <a:ext cx="3260830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Mock graphs</a:t>
            </a:r>
          </a:p>
        </p:txBody>
      </p:sp>
      <p:sp>
        <p:nvSpPr>
          <p:cNvPr id="404" name="Shape 404"/>
          <p:cNvSpPr/>
          <p:nvPr/>
        </p:nvSpPr>
        <p:spPr>
          <a:xfrm>
            <a:off x="7362558" y="5679457"/>
            <a:ext cx="1291607" cy="446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1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 lvl="0">
              <a:defRPr sz="1800"/>
            </a:pPr>
            <a:r>
              <a:rPr sz="1100"/>
              <a:t>These are just font awesome characters</a:t>
            </a:r>
          </a:p>
        </p:txBody>
      </p:sp>
      <p:graphicFrame>
        <p:nvGraphicFramePr>
          <p:cNvPr id="405" name="Table 405"/>
          <p:cNvGraphicFramePr/>
          <p:nvPr/>
        </p:nvGraphicFramePr>
        <p:xfrm>
          <a:off x="6437114" y="6532659"/>
          <a:ext cx="997696" cy="304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47032"/>
                <a:gridCol w="247032"/>
                <a:gridCol w="247032"/>
                <a:gridCol w="247032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549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Table 406"/>
          <p:cNvGraphicFramePr/>
          <p:nvPr/>
        </p:nvGraphicFramePr>
        <p:xfrm>
          <a:off x="7764078" y="6532659"/>
          <a:ext cx="724146" cy="711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38519"/>
                <a:gridCol w="238519"/>
                <a:gridCol w="238519"/>
              </a:tblGrid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wwindind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09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/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A8D6F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Allison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78AAD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Arlene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lvl="0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Arthur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164F86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407" name="Shape 407"/>
          <p:cNvSpPr/>
          <p:nvPr/>
        </p:nvSpPr>
        <p:spPr>
          <a:xfrm flipV="1">
            <a:off x="7484615" y="6716324"/>
            <a:ext cx="228506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 lvl="0"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408" name="Table 408"/>
          <p:cNvGraphicFramePr/>
          <p:nvPr/>
        </p:nvGraphicFramePr>
        <p:xfrm>
          <a:off x="5520125" y="6532981"/>
          <a:ext cx="712910" cy="7129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33402"/>
                <a:gridCol w="233402"/>
                <a:gridCol w="233402"/>
              </a:tblGrid>
              <a:tr h="235352"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F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M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latin typeface="ChunkFive"/>
                          <a:ea typeface="ChunkFive"/>
                          <a:cs typeface="ChunkFive"/>
                          <a:sym typeface="ChunkFive"/>
                        </a:rPr>
                        <a:t>A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54952"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68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413" name="Group 413"/>
          <p:cNvGrpSpPr/>
          <p:nvPr/>
        </p:nvGrpSpPr>
        <p:grpSpPr>
          <a:xfrm>
            <a:off x="5505150" y="6476496"/>
            <a:ext cx="735185" cy="767059"/>
            <a:chOff x="299157" y="0"/>
            <a:chExt cx="735183" cy="767057"/>
          </a:xfrm>
        </p:grpSpPr>
        <p:sp>
          <p:nvSpPr>
            <p:cNvPr id="409" name="Shape 409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56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7923190" y="7594789"/>
            <a:ext cx="444501" cy="444501"/>
            <a:chOff x="0" y="0"/>
            <a:chExt cx="444500" cy="444500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444500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23" name="Group 423"/>
            <p:cNvGrpSpPr/>
            <p:nvPr/>
          </p:nvGrpSpPr>
          <p:grpSpPr>
            <a:xfrm>
              <a:off x="3414" y="360"/>
              <a:ext cx="440827" cy="440826"/>
              <a:chOff x="0" y="0"/>
              <a:chExt cx="440825" cy="440825"/>
            </a:xfrm>
          </p:grpSpPr>
          <p:sp>
            <p:nvSpPr>
              <p:cNvPr id="415" name="Shape 415"/>
              <p:cNvSpPr/>
              <p:nvPr/>
            </p:nvSpPr>
            <p:spPr>
              <a:xfrm>
                <a:off x="41035" y="44089"/>
                <a:ext cx="355601" cy="355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6" name="Shape 416"/>
              <p:cNvSpPr/>
              <p:nvPr/>
            </p:nvSpPr>
            <p:spPr>
              <a:xfrm>
                <a:off x="85485" y="88539"/>
                <a:ext cx="266701" cy="266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129935" y="132989"/>
                <a:ext cx="177801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8" name="Shape 418"/>
              <p:cNvSpPr/>
              <p:nvPr/>
            </p:nvSpPr>
            <p:spPr>
              <a:xfrm>
                <a:off x="174385" y="177439"/>
                <a:ext cx="88901" cy="889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20" name="Shape 420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21" name="Shape 421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22" name="Shape 422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</p:grpSp>
        <p:sp>
          <p:nvSpPr>
            <p:cNvPr id="424" name="Shape 424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425" name="Shape 425"/>
            <p:cNvSpPr/>
            <p:nvPr/>
          </p:nvSpPr>
          <p:spPr>
            <a:xfrm rot="5400000">
              <a:off x="232933" y="218845"/>
              <a:ext cx="86908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426" name="Shape 426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  <p:sp>
          <p:nvSpPr>
            <p:cNvPr id="427" name="Shape 427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fill="norm" stroke="1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7364837" y="7591169"/>
            <a:ext cx="447696" cy="451742"/>
            <a:chOff x="0" y="0"/>
            <a:chExt cx="447694" cy="451741"/>
          </a:xfrm>
        </p:grpSpPr>
        <p:sp>
          <p:nvSpPr>
            <p:cNvPr id="429" name="Shape 429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49" name="Group 449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30" name="Shape 430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1" name="Shape 431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448" name="Group 448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39" name="Shape 439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0" name="Shape 440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1" name="Shape 441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2" name="Shape 442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3" name="Shape 443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4" name="Shape 444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5" name="Shape 445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6" name="Shape 446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47" name="Shape 447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450" name="Shape 450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Shape 452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3" name="Shape 453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2" name="Group 482"/>
          <p:cNvGrpSpPr/>
          <p:nvPr/>
        </p:nvGrpSpPr>
        <p:grpSpPr>
          <a:xfrm>
            <a:off x="6808082" y="7591169"/>
            <a:ext cx="447696" cy="451742"/>
            <a:chOff x="0" y="0"/>
            <a:chExt cx="447694" cy="451741"/>
          </a:xfrm>
        </p:grpSpPr>
        <p:sp>
          <p:nvSpPr>
            <p:cNvPr id="456" name="Shape 456"/>
            <p:cNvSpPr/>
            <p:nvPr/>
          </p:nvSpPr>
          <p:spPr>
            <a:xfrm>
              <a:off x="2795" y="0"/>
              <a:ext cx="444501" cy="4445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76" name="Group 476"/>
            <p:cNvGrpSpPr/>
            <p:nvPr/>
          </p:nvGrpSpPr>
          <p:grpSpPr>
            <a:xfrm>
              <a:off x="0" y="2870"/>
              <a:ext cx="447695" cy="448872"/>
              <a:chOff x="0" y="0"/>
              <a:chExt cx="447694" cy="448871"/>
            </a:xfrm>
          </p:grpSpPr>
          <p:sp>
            <p:nvSpPr>
              <p:cNvPr id="457" name="Shape 45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475" name="Group 47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66" name="Shape 46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67" name="Shape 46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68" name="Shape 46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70" name="Shape 47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71" name="Shape 47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72" name="Shape 47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73" name="Shape 47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74" name="Shape 47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477" name="Shape 477"/>
            <p:cNvSpPr/>
            <p:nvPr/>
          </p:nvSpPr>
          <p:spPr>
            <a:xfrm>
              <a:off x="17974" y="391416"/>
              <a:ext cx="76201" cy="57151"/>
            </a:xfrm>
            <a:prstGeom prst="rect">
              <a:avLst/>
            </a:prstGeom>
            <a:solidFill>
              <a:srgbClr val="51A7F9"/>
            </a:solidFill>
            <a:ln w="635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30621" y="350004"/>
              <a:ext cx="76201" cy="98563"/>
            </a:xfrm>
            <a:prstGeom prst="rect">
              <a:avLst/>
            </a:prstGeom>
            <a:solidFill>
              <a:srgbClr val="0365C0"/>
            </a:solidFill>
            <a:ln w="6350" cap="flat">
              <a:solidFill>
                <a:srgbClr val="0365C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243269" y="266330"/>
              <a:ext cx="76201" cy="182237"/>
            </a:xfrm>
            <a:prstGeom prst="rect">
              <a:avLst/>
            </a:prstGeom>
            <a:solidFill>
              <a:srgbClr val="164F86"/>
            </a:solidFill>
            <a:ln w="635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355917" y="122933"/>
              <a:ext cx="76201" cy="325634"/>
            </a:xfrm>
            <a:prstGeom prst="rect">
              <a:avLst/>
            </a:prstGeom>
            <a:solidFill>
              <a:srgbClr val="002452"/>
            </a:solidFill>
            <a:ln w="6350" cap="flat">
              <a:solidFill>
                <a:srgbClr val="00245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175" y="4066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5694572" y="7592604"/>
            <a:ext cx="447696" cy="448873"/>
            <a:chOff x="0" y="0"/>
            <a:chExt cx="447694" cy="448871"/>
          </a:xfrm>
        </p:grpSpPr>
        <p:sp>
          <p:nvSpPr>
            <p:cNvPr id="483" name="Shape 483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03" name="Group 503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88" name="Shape 488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91" name="Shape 491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502" name="Group 502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493" name="Shape 493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94" name="Shape 494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95" name="Shape 495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96" name="Shape 496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97" name="Shape 497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98" name="Shape 498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499" name="Shape 499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504" name="Shape 504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29" name="Group 529"/>
          <p:cNvGrpSpPr/>
          <p:nvPr/>
        </p:nvGrpSpPr>
        <p:grpSpPr>
          <a:xfrm>
            <a:off x="6251327" y="7592604"/>
            <a:ext cx="447696" cy="448873"/>
            <a:chOff x="0" y="0"/>
            <a:chExt cx="447694" cy="448871"/>
          </a:xfrm>
        </p:grpSpPr>
        <p:sp>
          <p:nvSpPr>
            <p:cNvPr id="506" name="Shape 506"/>
            <p:cNvSpPr/>
            <p:nvPr/>
          </p:nvSpPr>
          <p:spPr>
            <a:xfrm>
              <a:off x="2501" y="2185"/>
              <a:ext cx="444501" cy="4445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26" name="Group 526"/>
            <p:cNvGrpSpPr/>
            <p:nvPr/>
          </p:nvGrpSpPr>
          <p:grpSpPr>
            <a:xfrm>
              <a:off x="0" y="0"/>
              <a:ext cx="447695" cy="448872"/>
              <a:chOff x="0" y="0"/>
              <a:chExt cx="447694" cy="448871"/>
            </a:xfrm>
          </p:grpSpPr>
          <p:sp>
            <p:nvSpPr>
              <p:cNvPr id="507" name="Shape 507"/>
              <p:cNvSpPr/>
              <p:nvPr/>
            </p:nvSpPr>
            <p:spPr>
              <a:xfrm>
                <a:off x="0" y="220547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08" name="Shape 508"/>
              <p:cNvSpPr/>
              <p:nvPr/>
            </p:nvSpPr>
            <p:spPr>
              <a:xfrm>
                <a:off x="0" y="0"/>
                <a:ext cx="447695" cy="0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09" name="Shape 509"/>
              <p:cNvSpPr/>
              <p:nvPr/>
            </p:nvSpPr>
            <p:spPr>
              <a:xfrm>
                <a:off x="0" y="441095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0" y="110273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11" name="Shape 511"/>
              <p:cNvSpPr/>
              <p:nvPr/>
            </p:nvSpPr>
            <p:spPr>
              <a:xfrm>
                <a:off x="0" y="330821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0" y="275684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0" y="385958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0" y="165410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sp>
            <p:nvSpPr>
              <p:cNvPr id="515" name="Shape 515"/>
              <p:cNvSpPr/>
              <p:nvPr/>
            </p:nvSpPr>
            <p:spPr>
              <a:xfrm>
                <a:off x="0" y="55136"/>
                <a:ext cx="447695" cy="1"/>
              </a:xfrm>
              <a:prstGeom prst="line">
                <a:avLst/>
              </a:prstGeom>
              <a:noFill/>
              <a:ln w="3175" cap="flat">
                <a:solidFill>
                  <a:srgbClr val="A6AAA9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</a:p>
            </p:txBody>
          </p:sp>
          <p:grpSp>
            <p:nvGrpSpPr>
              <p:cNvPr id="525" name="Group 525"/>
              <p:cNvGrpSpPr/>
              <p:nvPr/>
            </p:nvGrpSpPr>
            <p:grpSpPr>
              <a:xfrm rot="16200000">
                <a:off x="1256" y="4476"/>
                <a:ext cx="447696" cy="441096"/>
                <a:chOff x="0" y="0"/>
                <a:chExt cx="447694" cy="441095"/>
              </a:xfrm>
            </p:grpSpPr>
            <p:sp>
              <p:nvSpPr>
                <p:cNvPr id="516" name="Shape 516"/>
                <p:cNvSpPr/>
                <p:nvPr/>
              </p:nvSpPr>
              <p:spPr>
                <a:xfrm>
                  <a:off x="0" y="220547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0" y="0"/>
                  <a:ext cx="447695" cy="0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0" y="441095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0" y="110273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0" y="330821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0" y="275684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0" y="385958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0" y="165410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0" y="55136"/>
                  <a:ext cx="447695" cy="1"/>
                </a:xfrm>
                <a:prstGeom prst="line">
                  <a:avLst/>
                </a:prstGeom>
                <a:noFill/>
                <a:ln w="3175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600"/>
                  </a:pPr>
                </a:p>
              </p:txBody>
            </p:sp>
          </p:grpSp>
        </p:grpSp>
        <p:sp>
          <p:nvSpPr>
            <p:cNvPr id="527" name="Shape 527"/>
            <p:cNvSpPr/>
            <p:nvPr/>
          </p:nvSpPr>
          <p:spPr>
            <a:xfrm>
              <a:off x="3175" y="3905"/>
              <a:ext cx="444500" cy="444501"/>
            </a:xfrm>
            <a:prstGeom prst="rect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667" y="87922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</a:p>
          </p:txBody>
        </p:sp>
      </p:grpSp>
      <p:graphicFrame>
        <p:nvGraphicFramePr>
          <p:cNvPr id="530" name="Table 530"/>
          <p:cNvGraphicFramePr/>
          <p:nvPr/>
        </p:nvGraphicFramePr>
        <p:xfrm>
          <a:off x="5495129" y="8416260"/>
          <a:ext cx="3070920" cy="774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44233"/>
                <a:gridCol w="1913985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expect_equal()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equal within small numerical tolerance?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expect_identical()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is exactly equal?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expect_match()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 specified string or regular expression?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expect_output()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0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prints specified output?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DCDEE0"/>
                      </a:solidFill>
                      <a:miter lim="400000"/>
                    </a:lnL>
                    <a:lnR w="12700">
                      <a:solidFill>
                        <a:srgbClr val="DCDEE0"/>
                      </a:solidFill>
                      <a:miter lim="400000"/>
                    </a:lnR>
                    <a:lnT w="12700">
                      <a:solidFill>
                        <a:srgbClr val="DCDEE0"/>
                      </a:solidFill>
                      <a:miter lim="400000"/>
                    </a:lnT>
                    <a:lnB w="12700">
                      <a:solidFill>
                        <a:srgbClr val="DCDEE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1" name="Shape 531"/>
          <p:cNvSpPr/>
          <p:nvPr/>
        </p:nvSpPr>
        <p:spPr>
          <a:xfrm>
            <a:off x="4764949" y="2013588"/>
            <a:ext cx="323804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Example code</a:t>
            </a:r>
          </a:p>
        </p:txBody>
      </p:sp>
      <p:sp>
        <p:nvSpPr>
          <p:cNvPr id="532" name="Shape 532"/>
          <p:cNvSpPr/>
          <p:nvPr/>
        </p:nvSpPr>
        <p:spPr>
          <a:xfrm>
            <a:off x="5733022" y="2487712"/>
            <a:ext cx="2391663" cy="1125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lead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shifted by 1.</a:t>
            </a:r>
            <a:endParaRPr sz="14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solidFill>
                  <a:srgbClr val="F3901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dplyr::</a:t>
            </a:r>
            <a:r>
              <a:rPr sz="14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lag</a:t>
            </a:r>
            <a:endParaRPr sz="1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sz="14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Copy with values lagged by 1.</a:t>
            </a:r>
          </a:p>
        </p:txBody>
      </p:sp>
      <p:sp>
        <p:nvSpPr>
          <p:cNvPr id="533" name="Shape 533"/>
          <p:cNvSpPr/>
          <p:nvPr/>
        </p:nvSpPr>
        <p:spPr>
          <a:xfrm>
            <a:off x="5009591" y="3574600"/>
            <a:ext cx="3025059" cy="11886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ggplot(mpg, aes(hwy, cty))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geom_point(aes(color = cyl))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geom_smooth(method ="lm")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coord_cartesian()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scale_color_gradient() +</a:t>
            </a:r>
            <a:endParaRPr sz="12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/>
            </a:pPr>
            <a:r>
              <a:rPr sz="1200">
                <a:latin typeface="Menlo"/>
                <a:ea typeface="Menlo"/>
                <a:cs typeface="Menlo"/>
                <a:sym typeface="Menlo"/>
              </a:rPr>
              <a:t> theme_bw()</a:t>
            </a:r>
          </a:p>
        </p:txBody>
      </p:sp>
      <p:sp>
        <p:nvSpPr>
          <p:cNvPr id="534" name="Shape 534"/>
          <p:cNvSpPr/>
          <p:nvPr/>
        </p:nvSpPr>
        <p:spPr>
          <a:xfrm>
            <a:off x="7929456" y="4305699"/>
            <a:ext cx="1067991" cy="448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14" y="0"/>
                </a:moveTo>
                <a:cubicBezTo>
                  <a:pt x="4482" y="0"/>
                  <a:pt x="3805" y="1612"/>
                  <a:pt x="3805" y="3590"/>
                </a:cubicBezTo>
                <a:lnTo>
                  <a:pt x="3805" y="8651"/>
                </a:lnTo>
                <a:lnTo>
                  <a:pt x="0" y="11192"/>
                </a:lnTo>
                <a:lnTo>
                  <a:pt x="3805" y="13464"/>
                </a:lnTo>
                <a:lnTo>
                  <a:pt x="3805" y="18010"/>
                </a:lnTo>
                <a:cubicBezTo>
                  <a:pt x="3805" y="19988"/>
                  <a:pt x="4482" y="21600"/>
                  <a:pt x="5314" y="21600"/>
                </a:cubicBezTo>
                <a:lnTo>
                  <a:pt x="20099" y="21600"/>
                </a:lnTo>
                <a:cubicBezTo>
                  <a:pt x="20931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31" y="0"/>
                  <a:pt x="20099" y="0"/>
                </a:cubicBezTo>
                <a:lnTo>
                  <a:pt x="5314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explaining code</a:t>
            </a:r>
          </a:p>
        </p:txBody>
      </p:sp>
      <p:sp>
        <p:nvSpPr>
          <p:cNvPr id="535" name="Shape 535"/>
          <p:cNvSpPr/>
          <p:nvPr/>
        </p:nvSpPr>
        <p:spPr>
          <a:xfrm>
            <a:off x="7955253" y="3821853"/>
            <a:ext cx="1042194" cy="448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11" y="0"/>
                </a:moveTo>
                <a:cubicBezTo>
                  <a:pt x="4058" y="0"/>
                  <a:pt x="3364" y="1612"/>
                  <a:pt x="3364" y="3590"/>
                </a:cubicBezTo>
                <a:lnTo>
                  <a:pt x="3364" y="9454"/>
                </a:lnTo>
                <a:lnTo>
                  <a:pt x="0" y="12299"/>
                </a:lnTo>
                <a:lnTo>
                  <a:pt x="3364" y="14266"/>
                </a:lnTo>
                <a:lnTo>
                  <a:pt x="3364" y="18010"/>
                </a:lnTo>
                <a:cubicBezTo>
                  <a:pt x="3364" y="19988"/>
                  <a:pt x="4058" y="21600"/>
                  <a:pt x="4911" y="21600"/>
                </a:cubicBezTo>
                <a:lnTo>
                  <a:pt x="20062" y="21600"/>
                </a:lnTo>
                <a:cubicBezTo>
                  <a:pt x="20914" y="21600"/>
                  <a:pt x="21600" y="19988"/>
                  <a:pt x="21600" y="18010"/>
                </a:cubicBezTo>
                <a:lnTo>
                  <a:pt x="21600" y="3590"/>
                </a:lnTo>
                <a:cubicBezTo>
                  <a:pt x="21600" y="1612"/>
                  <a:pt x="20914" y="0"/>
                  <a:pt x="20062" y="0"/>
                </a:cubicBezTo>
                <a:lnTo>
                  <a:pt x="491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lnSpc>
                <a:spcPct val="80000"/>
              </a:lnSpc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can be </a:t>
            </a:r>
            <a:endParaRPr sz="120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lvl="0"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useful for</a:t>
            </a:r>
          </a:p>
        </p:txBody>
      </p:sp>
      <p:sp>
        <p:nvSpPr>
          <p:cNvPr id="536" name="Shape 536"/>
          <p:cNvSpPr/>
          <p:nvPr/>
        </p:nvSpPr>
        <p:spPr>
          <a:xfrm>
            <a:off x="7935009" y="3338014"/>
            <a:ext cx="1056482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rgbClr val="F39019"/>
              </a:buClr>
              <a:defRPr sz="12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FFFFFF"/>
                </a:solidFill>
              </a:rPr>
              <a:t>Word balloons</a:t>
            </a:r>
          </a:p>
        </p:txBody>
      </p:sp>
      <p:sp>
        <p:nvSpPr>
          <p:cNvPr id="537" name="Shape 537"/>
          <p:cNvSpPr/>
          <p:nvPr/>
        </p:nvSpPr>
        <p:spPr>
          <a:xfrm>
            <a:off x="5415255" y="2288793"/>
            <a:ext cx="313595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Where possible, use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code that works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when run.</a:t>
            </a:r>
          </a:p>
        </p:txBody>
      </p:sp>
      <p:sp>
        <p:nvSpPr>
          <p:cNvPr id="538" name="Shape 538"/>
          <p:cNvSpPr/>
          <p:nvPr/>
        </p:nvSpPr>
        <p:spPr>
          <a:xfrm>
            <a:off x="9298591" y="2288793"/>
            <a:ext cx="4390791" cy="28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defRPr b="1" sz="12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200">
                <a:solidFill>
                  <a:srgbClr val="A6AAA9"/>
                </a:solidFill>
              </a:rPr>
              <a:t>Color Scheme</a:t>
            </a:r>
          </a:p>
        </p:txBody>
      </p:sp>
      <p:sp>
        <p:nvSpPr>
          <p:cNvPr id="539" name="Shape 539"/>
          <p:cNvSpPr/>
          <p:nvPr/>
        </p:nvSpPr>
        <p:spPr>
          <a:xfrm>
            <a:off x="9403467" y="3177159"/>
            <a:ext cx="837368" cy="203201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9403467" y="3403912"/>
            <a:ext cx="837368" cy="203201"/>
          </a:xfrm>
          <a:prstGeom prst="rect">
            <a:avLst/>
          </a:prstGeom>
          <a:solidFill>
            <a:srgbClr val="797B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9403467" y="3630665"/>
            <a:ext cx="837368" cy="203201"/>
          </a:xfrm>
          <a:prstGeom prst="rect">
            <a:avLst/>
          </a:prstGeom>
          <a:solidFill>
            <a:srgbClr val="407AA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9403467" y="3857418"/>
            <a:ext cx="837368" cy="203201"/>
          </a:xfrm>
          <a:prstGeom prst="rect">
            <a:avLst/>
          </a:prstGeom>
          <a:solidFill>
            <a:srgbClr val="78A7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9403467" y="4084172"/>
            <a:ext cx="837368" cy="203201"/>
          </a:xfrm>
          <a:prstGeom prst="rect">
            <a:avLst/>
          </a:prstGeom>
          <a:solidFill>
            <a:srgbClr val="FFFC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9403467" y="4310924"/>
            <a:ext cx="837368" cy="20320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9403467" y="4537678"/>
            <a:ext cx="837368" cy="20320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190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9324609" y="2481963"/>
            <a:ext cx="438648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Please use the following </a:t>
            </a: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color scheme 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when designing new cheatsheets to be distributed through </a:t>
            </a:r>
            <a:r>
              <a:rPr sz="12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9" invalidUrl="" action="" tgtFrame="" tooltip="" history="1" highlightClick="0" endSnd="0"/>
              </a:rPr>
              <a:t>http://www.rstudio.com/resources/cheatsheets/</a:t>
            </a:r>
          </a:p>
        </p:txBody>
      </p:sp>
      <p:sp>
        <p:nvSpPr>
          <p:cNvPr id="547" name="Shape 547"/>
          <p:cNvSpPr/>
          <p:nvPr/>
        </p:nvSpPr>
        <p:spPr>
          <a:xfrm>
            <a:off x="10321421" y="3120009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Greys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Programming topics</a:t>
            </a:r>
          </a:p>
        </p:txBody>
      </p:sp>
      <p:sp>
        <p:nvSpPr>
          <p:cNvPr id="548" name="Shape 548"/>
          <p:cNvSpPr/>
          <p:nvPr/>
        </p:nvSpPr>
        <p:spPr>
          <a:xfrm>
            <a:off x="10321421" y="3352331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Purples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Reporting topics (knitr, R Markdown, etc.)</a:t>
            </a:r>
          </a:p>
        </p:txBody>
      </p:sp>
      <p:sp>
        <p:nvSpPr>
          <p:cNvPr id="549" name="Shape 549"/>
          <p:cNvSpPr/>
          <p:nvPr/>
        </p:nvSpPr>
        <p:spPr>
          <a:xfrm>
            <a:off x="10321421" y="3585435"/>
            <a:ext cx="3394330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Blues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Shiny or RStudio related</a:t>
            </a:r>
          </a:p>
        </p:txBody>
      </p:sp>
      <p:sp>
        <p:nvSpPr>
          <p:cNvPr id="550" name="Shape 550"/>
          <p:cNvSpPr/>
          <p:nvPr/>
        </p:nvSpPr>
        <p:spPr>
          <a:xfrm>
            <a:off x="10321421" y="3798998"/>
            <a:ext cx="3394330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Greens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Visualization</a:t>
            </a:r>
          </a:p>
        </p:txBody>
      </p:sp>
      <p:sp>
        <p:nvSpPr>
          <p:cNvPr id="551" name="Shape 551"/>
          <p:cNvSpPr/>
          <p:nvPr/>
        </p:nvSpPr>
        <p:spPr>
          <a:xfrm>
            <a:off x="10321421" y="4032247"/>
            <a:ext cx="27816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buClr>
                <a:srgbClr val="F39019"/>
              </a:buClr>
              <a:defRPr sz="1800"/>
            </a:pPr>
            <a:r>
              <a:rPr sz="12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Warm Colors</a:t>
            </a:r>
            <a:r>
              <a:rPr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- Data Manipulation and modeling topics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