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 marL="0" marR="0" indent="0" algn="l" defTabSz="61895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1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154739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309479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464218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618957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773697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928436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083175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237915" algn="l" defTabSz="395445" rtl="0" fontAlgn="auto" latinLnBrk="0" hangingPunct="0">
      <a:lnSpc>
        <a:spcPct val="100000"/>
      </a:lnSpc>
      <a:spcBef>
        <a:spcPts val="135"/>
      </a:spcBef>
      <a:spcAft>
        <a:spcPts val="0"/>
      </a:spcAft>
      <a:buClrTx/>
      <a:buSzTx/>
      <a:buFontTx/>
      <a:buNone/>
      <a:tabLst/>
      <a:defRPr kumimoji="0" sz="812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8"/>
    <p:restoredTop sz="94619"/>
  </p:normalViewPr>
  <p:slideViewPr>
    <p:cSldViewPr snapToGrid="0" snapToObjects="1">
      <p:cViewPr>
        <p:scale>
          <a:sx n="286" d="100"/>
          <a:sy n="286" d="100"/>
        </p:scale>
        <p:origin x="240" y="-3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1pPr>
    <a:lvl2pPr indent="154739"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2pPr>
    <a:lvl3pPr indent="309479"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3pPr>
    <a:lvl4pPr indent="464218"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4pPr>
    <a:lvl5pPr indent="618957"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5pPr>
    <a:lvl6pPr indent="773697"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6pPr>
    <a:lvl7pPr indent="928436"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7pPr>
    <a:lvl8pPr indent="1083175"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8pPr>
    <a:lvl9pPr indent="1237915" defTabSz="309479" latinLnBrk="0">
      <a:lnSpc>
        <a:spcPct val="125000"/>
      </a:lnSpc>
      <a:defRPr sz="176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67382" y="1218902"/>
            <a:ext cx="7971236" cy="22534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7382" y="3533005"/>
            <a:ext cx="7971236" cy="7713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967382" y="4443045"/>
            <a:ext cx="7971236" cy="18945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572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967382" y="3143959"/>
            <a:ext cx="7971236" cy="20606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00853"/>
            <a:ext cx="9901900" cy="66562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8442" indent="-78442">
              <a:defRPr sz="635"/>
            </a:lvl1pPr>
            <a:lvl2pPr marL="360833" indent="-78442">
              <a:defRPr sz="635"/>
            </a:lvl2pPr>
            <a:lvl3pPr marL="643223" indent="-78442">
              <a:defRPr sz="635"/>
            </a:lvl3pPr>
            <a:lvl4pPr marL="925614" indent="-78442">
              <a:defRPr sz="635"/>
            </a:lvl4pPr>
            <a:lvl5pPr marL="1208005" indent="-78442">
              <a:defRPr sz="63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23739" y="534205"/>
            <a:ext cx="7448848" cy="403884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967382" y="4685722"/>
            <a:ext cx="7971236" cy="97071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7382" y="5691100"/>
            <a:ext cx="7971236" cy="7713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794475" y="6410465"/>
            <a:ext cx="307376" cy="28628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67382" y="2302283"/>
            <a:ext cx="7971236" cy="22534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5117454" y="534205"/>
            <a:ext cx="4063009" cy="56162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5537" y="534205"/>
            <a:ext cx="4063009" cy="2721455"/>
          </a:xfrm>
          <a:prstGeom prst="rect">
            <a:avLst/>
          </a:prstGeom>
        </p:spPr>
        <p:txBody>
          <a:bodyPr anchor="b"/>
          <a:lstStyle>
            <a:lvl1pPr>
              <a:defRPr sz="2096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5537" y="3350996"/>
            <a:ext cx="4063009" cy="279945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117454" y="1877598"/>
            <a:ext cx="4063009" cy="42901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5537" y="1877598"/>
            <a:ext cx="4063009" cy="4290190"/>
          </a:xfrm>
          <a:prstGeom prst="rect">
            <a:avLst/>
          </a:prstGeom>
        </p:spPr>
        <p:txBody>
          <a:bodyPr/>
          <a:lstStyle>
            <a:lvl1pPr marL="93362" indent="-93362">
              <a:defRPr b="1"/>
            </a:lvl1pPr>
            <a:lvl2pPr marL="311206" indent="-93362">
              <a:defRPr b="1"/>
            </a:lvl2pPr>
            <a:lvl3pPr marL="529051" indent="-93362">
              <a:defRPr b="1"/>
            </a:lvl3pPr>
            <a:lvl4pPr marL="746895" indent="-93362">
              <a:defRPr b="1"/>
            </a:lvl4pPr>
            <a:lvl5pPr marL="964739" indent="-93362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25537" y="967558"/>
            <a:ext cx="8454926" cy="49228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725537" y="707546"/>
            <a:ext cx="4063009" cy="54429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5117454" y="3576339"/>
            <a:ext cx="4063009" cy="25741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5122191" y="707546"/>
            <a:ext cx="4063009" cy="25741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25537" y="404200"/>
            <a:ext cx="8454926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25537" y="1877598"/>
            <a:ext cx="8454926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794475" y="6414799"/>
            <a:ext cx="307376" cy="286280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144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1452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290459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435689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580918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726148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87137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01660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16183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94130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376521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658912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941302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223693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1506084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1788475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070866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2353257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5230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90459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5689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80918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26148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7137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1660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6183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roup">
            <a:extLst>
              <a:ext uri="{FF2B5EF4-FFF2-40B4-BE49-F238E27FC236}">
                <a16:creationId xmlns:a16="http://schemas.microsoft.com/office/drawing/2014/main" id="{6F5806BF-27FB-908D-86C2-7056F6627132}"/>
              </a:ext>
            </a:extLst>
          </p:cNvPr>
          <p:cNvSpPr/>
          <p:nvPr/>
        </p:nvSpPr>
        <p:spPr>
          <a:xfrm>
            <a:off x="204904" y="702316"/>
            <a:ext cx="2160000" cy="54667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635" dirty="0"/>
          </a:p>
        </p:txBody>
      </p:sp>
      <p:sp>
        <p:nvSpPr>
          <p:cNvPr id="147" name="Line"/>
          <p:cNvSpPr/>
          <p:nvPr/>
        </p:nvSpPr>
        <p:spPr>
          <a:xfrm flipV="1">
            <a:off x="177346" y="6683271"/>
            <a:ext cx="9587439" cy="19058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149" name="Basics"/>
          <p:cNvSpPr txBox="1"/>
          <p:nvPr/>
        </p:nvSpPr>
        <p:spPr>
          <a:xfrm>
            <a:off x="277567" y="730144"/>
            <a:ext cx="551697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1588"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734037" y="773285"/>
            <a:ext cx="1929575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177346" y="147205"/>
            <a:ext cx="8128474" cy="51036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AU" dirty="0"/>
              <a:t>Introduction to Statistics with R </a:t>
            </a:r>
            <a:r>
              <a:rPr lang="en-AU" sz="2000" dirty="0"/>
              <a:t>workshop</a:t>
            </a:r>
            <a:r>
              <a:rPr lang="en-AU" dirty="0"/>
              <a:t> </a:t>
            </a:r>
            <a:r>
              <a:rPr dirty="0"/>
              <a:t>: : </a:t>
            </a:r>
            <a:r>
              <a:rPr sz="2096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sz="1016" dirty="0">
              <a:latin typeface="+mn-ea"/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36731" y="6705018"/>
            <a:ext cx="7193223" cy="14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 lvl="1"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572" dirty="0">
                <a:hlinkClick r:id="rId3"/>
              </a:rPr>
              <a:t>CC BY SA</a:t>
            </a:r>
            <a:r>
              <a:rPr sz="572" dirty="0"/>
              <a:t> </a:t>
            </a:r>
            <a:r>
              <a:rPr lang="en-AU" sz="572" dirty="0"/>
              <a:t>Emi Tanaka</a:t>
            </a:r>
            <a:r>
              <a:rPr sz="572" dirty="0"/>
              <a:t> •  </a:t>
            </a:r>
            <a:r>
              <a:rPr lang="en-AU" sz="572" dirty="0" err="1"/>
              <a:t>dr.emi.tanaka@gmail.com</a:t>
            </a:r>
            <a:r>
              <a:rPr lang="en-AU" sz="572" dirty="0"/>
              <a:t>.</a:t>
            </a:r>
            <a:r>
              <a:rPr sz="572" dirty="0"/>
              <a:t>  • </a:t>
            </a:r>
            <a:r>
              <a:rPr lang="en-AU" sz="572" dirty="0"/>
              <a:t> </a:t>
            </a:r>
            <a:r>
              <a:rPr lang="en-AU" sz="572" dirty="0" err="1"/>
              <a:t>emitanaka.org</a:t>
            </a:r>
            <a:r>
              <a:rPr sz="572" dirty="0"/>
              <a:t> •  Learn more at webpage or vignette •  Updated: 20</a:t>
            </a:r>
            <a:r>
              <a:rPr lang="en-AU" sz="572" dirty="0"/>
              <a:t>25</a:t>
            </a:r>
            <a:r>
              <a:rPr sz="572" dirty="0"/>
              <a:t>-0</a:t>
            </a:r>
            <a:r>
              <a:rPr lang="en-AU" sz="572" dirty="0"/>
              <a:t>2</a:t>
            </a:r>
            <a:endParaRPr sz="572" dirty="0"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77567" y="984739"/>
            <a:ext cx="1915852" cy="24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sz="516" dirty="0"/>
          </a:p>
        </p:txBody>
      </p:sp>
      <p:grpSp>
        <p:nvGrpSpPr>
          <p:cNvPr id="159" name="Group"/>
          <p:cNvGrpSpPr/>
          <p:nvPr/>
        </p:nvGrpSpPr>
        <p:grpSpPr>
          <a:xfrm>
            <a:off x="2715861" y="4333276"/>
            <a:ext cx="1578035" cy="175421"/>
            <a:chOff x="0" y="0"/>
            <a:chExt cx="2483943" cy="276124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840240" cy="10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516" dirty="0"/>
                <a:t>summary function</a:t>
              </a:r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2605874" y="1207903"/>
            <a:ext cx="1915852" cy="23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An event with two possible outcomes.</a:t>
            </a:r>
          </a:p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The probability of outcome with “success” is p. </a:t>
            </a:r>
            <a:endParaRPr sz="516"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2504181" y="814142"/>
            <a:ext cx="2084167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sz="1588" dirty="0"/>
              <a:t>Parametric distributions</a:t>
            </a:r>
            <a:endParaRPr sz="1588" dirty="0"/>
          </a:p>
        </p:txBody>
      </p:sp>
      <p:sp>
        <p:nvSpPr>
          <p:cNvPr id="186" name="Line"/>
          <p:cNvSpPr/>
          <p:nvPr/>
        </p:nvSpPr>
        <p:spPr>
          <a:xfrm>
            <a:off x="2504181" y="699496"/>
            <a:ext cx="2160000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4979049" y="812747"/>
            <a:ext cx="1388464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1588" dirty="0"/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4979049" y="704062"/>
            <a:ext cx="2160000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191" name="Logistics"/>
          <p:cNvSpPr txBox="1"/>
          <p:nvPr/>
        </p:nvSpPr>
        <p:spPr>
          <a:xfrm>
            <a:off x="7489849" y="830524"/>
            <a:ext cx="760087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1588" dirty="0"/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7464980" y="729183"/>
            <a:ext cx="2160000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graphicFrame>
        <p:nvGraphicFramePr>
          <p:cNvPr id="193" name="Table"/>
          <p:cNvGraphicFramePr/>
          <p:nvPr/>
        </p:nvGraphicFramePr>
        <p:xfrm>
          <a:off x="5209012" y="5766256"/>
          <a:ext cx="1829071" cy="59167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62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955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6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6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5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6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These are just font awesome characters"/>
          <p:cNvSpPr txBox="1"/>
          <p:nvPr/>
        </p:nvSpPr>
        <p:spPr>
          <a:xfrm>
            <a:off x="5182928" y="2724094"/>
            <a:ext cx="1755353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516"/>
              <a:t>These are just font awesome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2629706" y="1059847"/>
            <a:ext cx="447502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BERNOULLI (p)</a:t>
            </a:r>
            <a:endParaRPr sz="516" dirty="0"/>
          </a:p>
        </p:txBody>
      </p:sp>
      <p:sp>
        <p:nvSpPr>
          <p:cNvPr id="203" name="MOCK TABLES"/>
          <p:cNvSpPr txBox="1"/>
          <p:nvPr/>
        </p:nvSpPr>
        <p:spPr>
          <a:xfrm>
            <a:off x="5083049" y="3389827"/>
            <a:ext cx="425060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5083049" y="4852608"/>
            <a:ext cx="444296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5083049" y="5580727"/>
            <a:ext cx="239111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5083049" y="1200571"/>
            <a:ext cx="178197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5213046" y="1649972"/>
            <a:ext cx="1782315" cy="30815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516" dirty="0" err="1"/>
              <a:t>ggplot</a:t>
            </a:r>
            <a:r>
              <a:rPr sz="516" dirty="0"/>
              <a:t>(mpg, </a:t>
            </a:r>
            <a:r>
              <a:rPr sz="516" dirty="0" err="1"/>
              <a:t>aes</a:t>
            </a:r>
            <a:r>
              <a:rPr sz="516" dirty="0"/>
              <a:t>(</a:t>
            </a:r>
            <a:r>
              <a:rPr sz="516" dirty="0" err="1"/>
              <a:t>hwy</a:t>
            </a:r>
            <a:r>
              <a:rPr sz="516" dirty="0"/>
              <a:t>, </a:t>
            </a:r>
            <a:r>
              <a:rPr sz="516" dirty="0" err="1"/>
              <a:t>cty</a:t>
            </a:r>
            <a:r>
              <a:rPr sz="516"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516" dirty="0"/>
              <a:t> </a:t>
            </a:r>
            <a:r>
              <a:rPr sz="516" dirty="0" err="1"/>
              <a:t>geom_point</a:t>
            </a:r>
            <a:r>
              <a:rPr sz="516" dirty="0"/>
              <a:t>(</a:t>
            </a:r>
            <a:r>
              <a:rPr sz="516" dirty="0" err="1"/>
              <a:t>aes</a:t>
            </a:r>
            <a:r>
              <a:rPr sz="516" dirty="0"/>
              <a:t>(size = </a:t>
            </a:r>
            <a:r>
              <a:rPr sz="516" dirty="0" err="1"/>
              <a:t>fl</a:t>
            </a:r>
            <a:r>
              <a:rPr sz="516"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516" dirty="0"/>
              <a:t> </a:t>
            </a:r>
            <a:r>
              <a:rPr sz="516" dirty="0" err="1"/>
              <a:t>geom_smooth</a:t>
            </a:r>
            <a:r>
              <a:rPr sz="516" dirty="0"/>
              <a:t>(method ="</a:t>
            </a:r>
            <a:r>
              <a:rPr sz="516" dirty="0" err="1"/>
              <a:t>lm</a:t>
            </a:r>
            <a:r>
              <a:rPr sz="516" dirty="0"/>
              <a:t>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5182928" y="1371127"/>
            <a:ext cx="1755353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Where possible, use code that works 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5824715" y="1989716"/>
            <a:ext cx="558978" cy="367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sz="516"/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5209012" y="1986943"/>
            <a:ext cx="558978" cy="370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sz="516"/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6440417" y="1987195"/>
            <a:ext cx="558978" cy="369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sz="516"/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5056848" y="1152436"/>
            <a:ext cx="19258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223" name="Line"/>
          <p:cNvSpPr/>
          <p:nvPr/>
        </p:nvSpPr>
        <p:spPr>
          <a:xfrm>
            <a:off x="5056848" y="2544744"/>
            <a:ext cx="19258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224" name="Line"/>
          <p:cNvSpPr/>
          <p:nvPr/>
        </p:nvSpPr>
        <p:spPr>
          <a:xfrm>
            <a:off x="5056848" y="3325744"/>
            <a:ext cx="19258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225" name="Line"/>
          <p:cNvSpPr/>
          <p:nvPr/>
        </p:nvSpPr>
        <p:spPr>
          <a:xfrm>
            <a:off x="5056848" y="4800387"/>
            <a:ext cx="19258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226" name="Line"/>
          <p:cNvSpPr/>
          <p:nvPr/>
        </p:nvSpPr>
        <p:spPr>
          <a:xfrm>
            <a:off x="5056848" y="5530681"/>
            <a:ext cx="19258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231" name="FONTS"/>
          <p:cNvSpPr txBox="1"/>
          <p:nvPr/>
        </p:nvSpPr>
        <p:spPr>
          <a:xfrm>
            <a:off x="7276386" y="1200571"/>
            <a:ext cx="213463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7276386" y="3441102"/>
            <a:ext cx="290408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7276387" y="4526905"/>
            <a:ext cx="436280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7227342" y="3335217"/>
            <a:ext cx="19258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235" name="Line"/>
          <p:cNvSpPr/>
          <p:nvPr/>
        </p:nvSpPr>
        <p:spPr>
          <a:xfrm>
            <a:off x="7208636" y="1152436"/>
            <a:ext cx="19258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734" y="5057235"/>
            <a:ext cx="284882" cy="2849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6624840" y="5058519"/>
            <a:ext cx="282389" cy="282389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6270878" y="5057234"/>
            <a:ext cx="284882" cy="284958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5565449" y="5057235"/>
            <a:ext cx="284882" cy="284957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5918164" y="5057235"/>
            <a:ext cx="284882" cy="284957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</p:grpSp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5312326" y="4413920"/>
            <a:ext cx="88692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29044" tIns="29044" rIns="29044" bIns="29044"/>
          <a:lstStyle/>
          <a:p>
            <a:endParaRPr sz="516"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5691331" y="4413920"/>
            <a:ext cx="88692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29044" tIns="29044" rIns="29044" bIns="29044"/>
          <a:lstStyle/>
          <a:p>
            <a:endParaRPr sz="516"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563162"/>
              </p:ext>
            </p:extLst>
          </p:nvPr>
        </p:nvGraphicFramePr>
        <p:xfrm>
          <a:off x="5070128" y="4134160"/>
          <a:ext cx="217842" cy="50829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8615"/>
              </p:ext>
            </p:extLst>
          </p:nvPr>
        </p:nvGraphicFramePr>
        <p:xfrm>
          <a:off x="5429027" y="4097554"/>
          <a:ext cx="217842" cy="21784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61392"/>
              </p:ext>
            </p:extLst>
          </p:nvPr>
        </p:nvGraphicFramePr>
        <p:xfrm>
          <a:off x="5429027" y="4373552"/>
          <a:ext cx="217842" cy="145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712845"/>
              </p:ext>
            </p:extLst>
          </p:nvPr>
        </p:nvGraphicFramePr>
        <p:xfrm>
          <a:off x="5429027" y="4563846"/>
          <a:ext cx="217842" cy="145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619349"/>
              </p:ext>
            </p:extLst>
          </p:nvPr>
        </p:nvGraphicFramePr>
        <p:xfrm>
          <a:off x="5838153" y="4238387"/>
          <a:ext cx="145228" cy="29045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5345224" y="3708589"/>
            <a:ext cx="8869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29044" tIns="29044" rIns="29044" bIns="29044"/>
          <a:lstStyle/>
          <a:p>
            <a:endParaRPr sz="516"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054571"/>
              </p:ext>
            </p:extLst>
          </p:nvPr>
        </p:nvGraphicFramePr>
        <p:xfrm>
          <a:off x="5074007" y="3597288"/>
          <a:ext cx="217842" cy="3630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07733"/>
              </p:ext>
            </p:extLst>
          </p:nvPr>
        </p:nvGraphicFramePr>
        <p:xfrm>
          <a:off x="5483259" y="3597288"/>
          <a:ext cx="217842" cy="14522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125105"/>
              </p:ext>
            </p:extLst>
          </p:nvPr>
        </p:nvGraphicFramePr>
        <p:xfrm>
          <a:off x="6504805" y="3527593"/>
          <a:ext cx="217842" cy="29045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6504804" y="3639998"/>
            <a:ext cx="217846" cy="147423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9044" tIns="29044" rIns="29044" bIns="29044" numCol="1" anchor="t">
              <a:noAutofit/>
            </a:bodyPr>
            <a:lstStyle/>
            <a:p>
              <a:endParaRPr sz="516"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9044" tIns="29044" rIns="29044" bIns="29044" numCol="1" anchor="t">
              <a:noAutofit/>
            </a:bodyPr>
            <a:lstStyle/>
            <a:p>
              <a:endParaRPr sz="516"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9044" tIns="29044" rIns="29044" bIns="29044" numCol="1" anchor="t">
              <a:noAutofit/>
            </a:bodyPr>
            <a:lstStyle/>
            <a:p>
              <a:endParaRPr sz="516"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950857"/>
              </p:ext>
            </p:extLst>
          </p:nvPr>
        </p:nvGraphicFramePr>
        <p:xfrm>
          <a:off x="6504805" y="4265597"/>
          <a:ext cx="217842" cy="29045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981FB06-B0D2-DA00-2271-CC1802F68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217" y="2925064"/>
            <a:ext cx="1581374" cy="266252"/>
          </a:xfrm>
          <a:prstGeom prst="rect">
            <a:avLst/>
          </a:prstGeom>
        </p:spPr>
      </p:pic>
      <p:sp>
        <p:nvSpPr>
          <p:cNvPr id="3" name="ICONS">
            <a:extLst>
              <a:ext uri="{FF2B5EF4-FFF2-40B4-BE49-F238E27FC236}">
                <a16:creationId xmlns:a16="http://schemas.microsoft.com/office/drawing/2014/main" id="{428B69F5-218C-5BCD-81A0-B1A5ED8848A3}"/>
              </a:ext>
            </a:extLst>
          </p:cNvPr>
          <p:cNvSpPr txBox="1"/>
          <p:nvPr/>
        </p:nvSpPr>
        <p:spPr>
          <a:xfrm>
            <a:off x="2645768" y="1827317"/>
            <a:ext cx="471546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BINOMIAL (n, p)</a:t>
            </a:r>
            <a:endParaRPr sz="516" dirty="0"/>
          </a:p>
        </p:txBody>
      </p:sp>
      <p:sp>
        <p:nvSpPr>
          <p:cNvPr id="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7B1CB8D-5AA0-DB45-2B25-77DF6D31BA5E}"/>
              </a:ext>
            </a:extLst>
          </p:cNvPr>
          <p:cNvSpPr txBox="1"/>
          <p:nvPr/>
        </p:nvSpPr>
        <p:spPr>
          <a:xfrm>
            <a:off x="2804665" y="2343467"/>
            <a:ext cx="2068133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The sum of n Bernoulli random variables with probability p.</a:t>
            </a:r>
            <a:endParaRPr sz="516" dirty="0"/>
          </a:p>
        </p:txBody>
      </p:sp>
      <p:sp>
        <p:nvSpPr>
          <p:cNvPr id="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19390021-9011-DD6E-8EE4-5407456A3A28}"/>
              </a:ext>
            </a:extLst>
          </p:cNvPr>
          <p:cNvSpPr txBox="1"/>
          <p:nvPr/>
        </p:nvSpPr>
        <p:spPr>
          <a:xfrm>
            <a:off x="2605874" y="1930103"/>
            <a:ext cx="1850168" cy="21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The number of successes out of n cases where each case is independent and has the same probability of success p. </a:t>
            </a:r>
            <a:endParaRPr sz="51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CONS">
                <a:extLst>
                  <a:ext uri="{FF2B5EF4-FFF2-40B4-BE49-F238E27FC236}">
                    <a16:creationId xmlns:a16="http://schemas.microsoft.com/office/drawing/2014/main" id="{54C7BE82-8595-5610-C884-FA74A5C2560F}"/>
                  </a:ext>
                </a:extLst>
              </p:cNvPr>
              <p:cNvSpPr txBox="1"/>
              <p:nvPr/>
            </p:nvSpPr>
            <p:spPr>
              <a:xfrm>
                <a:off x="2643348" y="2903550"/>
                <a:ext cx="785735" cy="956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8068" tIns="8068" rIns="8068" bIns="8068" anchor="ctr">
                <a:spAutoFit/>
              </a:bodyPr>
              <a:lstStyle/>
              <a:p>
                <a:pPr lvl="1" indent="0"/>
                <a:r>
                  <a:rPr lang="en-AU" sz="516" dirty="0"/>
                  <a:t>NORMAL / GAUSSIAN (</a:t>
                </a:r>
                <a14:m>
                  <m:oMath xmlns:m="http://schemas.openxmlformats.org/officeDocument/2006/math">
                    <m:r>
                      <a:rPr lang="en-AU" sz="51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AU" sz="516" dirty="0"/>
                  <a:t>, </a:t>
                </a:r>
                <a14:m>
                  <m:oMath xmlns:m="http://schemas.openxmlformats.org/officeDocument/2006/math">
                    <m:r>
                      <a:rPr lang="en-AU" sz="51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U" sz="516" dirty="0"/>
                  <a:t>)</a:t>
                </a:r>
                <a:endParaRPr sz="516" dirty="0"/>
              </a:p>
            </p:txBody>
          </p:sp>
        </mc:Choice>
        <mc:Fallback>
          <p:sp>
            <p:nvSpPr>
              <p:cNvPr id="6" name="ICONS">
                <a:extLst>
                  <a:ext uri="{FF2B5EF4-FFF2-40B4-BE49-F238E27FC236}">
                    <a16:creationId xmlns:a16="http://schemas.microsoft.com/office/drawing/2014/main" id="{54C7BE82-8595-5610-C884-FA74A5C2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48" y="2903550"/>
                <a:ext cx="785735" cy="95674"/>
              </a:xfrm>
              <a:prstGeom prst="rect">
                <a:avLst/>
              </a:prstGeom>
              <a:blipFill>
                <a:blip r:embed="rId7"/>
                <a:stretch>
                  <a:fillRect l="-4762" t="-11111" r="-3175" b="-2222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CONS">
            <a:extLst>
              <a:ext uri="{FF2B5EF4-FFF2-40B4-BE49-F238E27FC236}">
                <a16:creationId xmlns:a16="http://schemas.microsoft.com/office/drawing/2014/main" id="{AF3C26BE-4252-1382-7BD6-C10092C45FF4}"/>
              </a:ext>
            </a:extLst>
          </p:cNvPr>
          <p:cNvSpPr txBox="1"/>
          <p:nvPr/>
        </p:nvSpPr>
        <p:spPr>
          <a:xfrm>
            <a:off x="2629707" y="3544690"/>
            <a:ext cx="671922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T (degrees of freedom)</a:t>
            </a:r>
            <a:endParaRPr sz="516" dirty="0"/>
          </a:p>
        </p:txBody>
      </p:sp>
      <p:sp>
        <p:nvSpPr>
          <p:cNvPr id="9" name="ggplot(mpg, aes(hwy, cty)) +…">
            <a:extLst>
              <a:ext uri="{FF2B5EF4-FFF2-40B4-BE49-F238E27FC236}">
                <a16:creationId xmlns:a16="http://schemas.microsoft.com/office/drawing/2014/main" id="{A1F1FA67-DC0E-E072-863C-0A3ED5A88B88}"/>
              </a:ext>
            </a:extLst>
          </p:cNvPr>
          <p:cNvSpPr txBox="1"/>
          <p:nvPr/>
        </p:nvSpPr>
        <p:spPr>
          <a:xfrm>
            <a:off x="2619691" y="1592239"/>
            <a:ext cx="1782315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 err="1"/>
              <a:t>rbinom</a:t>
            </a:r>
            <a:r>
              <a:rPr lang="en-AU" sz="516" dirty="0"/>
              <a:t>(1, 1, p)</a:t>
            </a:r>
            <a:endParaRPr sz="516" dirty="0"/>
          </a:p>
        </p:txBody>
      </p:sp>
      <p:sp>
        <p:nvSpPr>
          <p:cNvPr id="10" name="ggplot(mpg, aes(hwy, cty)) +…">
            <a:extLst>
              <a:ext uri="{FF2B5EF4-FFF2-40B4-BE49-F238E27FC236}">
                <a16:creationId xmlns:a16="http://schemas.microsoft.com/office/drawing/2014/main" id="{E825D6C4-90E6-9937-3175-EEFDE69FF6DC}"/>
              </a:ext>
            </a:extLst>
          </p:cNvPr>
          <p:cNvSpPr txBox="1"/>
          <p:nvPr/>
        </p:nvSpPr>
        <p:spPr>
          <a:xfrm>
            <a:off x="2619691" y="3210957"/>
            <a:ext cx="1782315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 err="1"/>
              <a:t>rnorm</a:t>
            </a:r>
            <a:r>
              <a:rPr lang="en-AU" sz="516" dirty="0"/>
              <a:t>(1, mean, </a:t>
            </a:r>
            <a:r>
              <a:rPr lang="en-AU" sz="516" dirty="0" err="1"/>
              <a:t>sd</a:t>
            </a:r>
            <a:r>
              <a:rPr lang="en-AU" sz="516" dirty="0"/>
              <a:t>)</a:t>
            </a:r>
            <a:endParaRPr sz="516" dirty="0"/>
          </a:p>
        </p:txBody>
      </p:sp>
      <p:sp>
        <p:nvSpPr>
          <p:cNvPr id="11" name="ggplot(mpg, aes(hwy, cty)) +…">
            <a:extLst>
              <a:ext uri="{FF2B5EF4-FFF2-40B4-BE49-F238E27FC236}">
                <a16:creationId xmlns:a16="http://schemas.microsoft.com/office/drawing/2014/main" id="{B3422355-7B1A-02FC-5BCB-3D35EA795E45}"/>
              </a:ext>
            </a:extLst>
          </p:cNvPr>
          <p:cNvSpPr txBox="1"/>
          <p:nvPr/>
        </p:nvSpPr>
        <p:spPr>
          <a:xfrm>
            <a:off x="2619691" y="2641486"/>
            <a:ext cx="1782315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 err="1"/>
              <a:t>rbinom</a:t>
            </a:r>
            <a:r>
              <a:rPr lang="en-AU" sz="516" dirty="0"/>
              <a:t>(1, n, p)</a:t>
            </a:r>
            <a:endParaRPr sz="516" dirty="0"/>
          </a:p>
        </p:txBody>
      </p:sp>
      <p:sp>
        <p:nvSpPr>
          <p:cNvPr id="12" name="ggplot(mpg, aes(hwy, cty)) +…">
            <a:extLst>
              <a:ext uri="{FF2B5EF4-FFF2-40B4-BE49-F238E27FC236}">
                <a16:creationId xmlns:a16="http://schemas.microsoft.com/office/drawing/2014/main" id="{C47C86DA-2413-2B91-E6B5-806623438002}"/>
              </a:ext>
            </a:extLst>
          </p:cNvPr>
          <p:cNvSpPr txBox="1"/>
          <p:nvPr/>
        </p:nvSpPr>
        <p:spPr>
          <a:xfrm>
            <a:off x="2650316" y="3892282"/>
            <a:ext cx="1782315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rt(1, </a:t>
            </a:r>
            <a:r>
              <a:rPr lang="en-AU" sz="516" dirty="0" err="1"/>
              <a:t>df</a:t>
            </a:r>
            <a:r>
              <a:rPr lang="en-AU" sz="516" dirty="0"/>
              <a:t>)</a:t>
            </a:r>
            <a:endParaRPr sz="516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3CA253A-9BA9-C43E-38A8-6A0182F0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1410" y="1797837"/>
            <a:ext cx="258908" cy="13361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EC7C720-7A49-B69D-8316-F1E3B7ADD6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7335" y="1045488"/>
            <a:ext cx="172523" cy="11483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4BEA687-1640-4FCE-74B4-E29BE693F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47701" y="2831835"/>
            <a:ext cx="457412" cy="11315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C0496EC-1A88-920B-AC00-A6F822CB4A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38156" y="3558514"/>
            <a:ext cx="457412" cy="820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A19FD5-D8B8-03A8-05C8-16A9E49BC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211" y="55660"/>
            <a:ext cx="698166" cy="54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CONS">
            <a:extLst>
              <a:ext uri="{FF2B5EF4-FFF2-40B4-BE49-F238E27FC236}">
                <a16:creationId xmlns:a16="http://schemas.microsoft.com/office/drawing/2014/main" id="{C542179B-EB0A-E753-C06B-90A3BE751EF4}"/>
              </a:ext>
            </a:extLst>
          </p:cNvPr>
          <p:cNvSpPr txBox="1"/>
          <p:nvPr/>
        </p:nvSpPr>
        <p:spPr>
          <a:xfrm>
            <a:off x="329664" y="1292654"/>
            <a:ext cx="723218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NUMERICAL SUMMARIES</a:t>
            </a:r>
            <a:endParaRPr sz="516" dirty="0"/>
          </a:p>
        </p:txBody>
      </p:sp>
      <p:sp>
        <p:nvSpPr>
          <p:cNvPr id="36" name="ICONS">
            <a:extLst>
              <a:ext uri="{FF2B5EF4-FFF2-40B4-BE49-F238E27FC236}">
                <a16:creationId xmlns:a16="http://schemas.microsoft.com/office/drawing/2014/main" id="{53E64852-DE86-D3C0-146E-64A597CF2568}"/>
              </a:ext>
            </a:extLst>
          </p:cNvPr>
          <p:cNvSpPr txBox="1"/>
          <p:nvPr/>
        </p:nvSpPr>
        <p:spPr>
          <a:xfrm>
            <a:off x="345206" y="3257127"/>
            <a:ext cx="715203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GRAPHICAL SUMMARIES</a:t>
            </a:r>
            <a:endParaRPr sz="516" dirty="0"/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233B70EB-370A-892A-DA42-15F3231F58E1}"/>
              </a:ext>
            </a:extLst>
          </p:cNvPr>
          <p:cNvSpPr/>
          <p:nvPr/>
        </p:nvSpPr>
        <p:spPr>
          <a:xfrm>
            <a:off x="298865" y="1224628"/>
            <a:ext cx="19258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4B04B411-B182-A855-D358-4A46BA95BCBC}"/>
              </a:ext>
            </a:extLst>
          </p:cNvPr>
          <p:cNvSpPr/>
          <p:nvPr/>
        </p:nvSpPr>
        <p:spPr>
          <a:xfrm>
            <a:off x="298864" y="3166280"/>
            <a:ext cx="19258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9" name="ggplot(mpg, aes(hwy, cty)) +…">
            <a:extLst>
              <a:ext uri="{FF2B5EF4-FFF2-40B4-BE49-F238E27FC236}">
                <a16:creationId xmlns:a16="http://schemas.microsoft.com/office/drawing/2014/main" id="{84B7E68F-61AB-A1D0-C153-C25F4CA1A5D8}"/>
              </a:ext>
            </a:extLst>
          </p:cNvPr>
          <p:cNvSpPr txBox="1"/>
          <p:nvPr/>
        </p:nvSpPr>
        <p:spPr>
          <a:xfrm>
            <a:off x="400564" y="1709006"/>
            <a:ext cx="388831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mean(x)</a:t>
            </a:r>
            <a:endParaRPr sz="516" dirty="0"/>
          </a:p>
        </p:txBody>
      </p:sp>
      <p:sp>
        <p:nvSpPr>
          <p:cNvPr id="40" name="ggplot(mpg, aes(hwy, cty)) +…">
            <a:extLst>
              <a:ext uri="{FF2B5EF4-FFF2-40B4-BE49-F238E27FC236}">
                <a16:creationId xmlns:a16="http://schemas.microsoft.com/office/drawing/2014/main" id="{DD28DDF0-057E-6A6F-2552-3C92EBDB52AD}"/>
              </a:ext>
            </a:extLst>
          </p:cNvPr>
          <p:cNvSpPr txBox="1"/>
          <p:nvPr/>
        </p:nvSpPr>
        <p:spPr>
          <a:xfrm>
            <a:off x="851329" y="1709006"/>
            <a:ext cx="484052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median(x)</a:t>
            </a:r>
            <a:endParaRPr sz="516" dirty="0"/>
          </a:p>
        </p:txBody>
      </p:sp>
      <p:sp>
        <p:nvSpPr>
          <p:cNvPr id="41" name="ggplot(mpg, aes(hwy, cty)) +…">
            <a:extLst>
              <a:ext uri="{FF2B5EF4-FFF2-40B4-BE49-F238E27FC236}">
                <a16:creationId xmlns:a16="http://schemas.microsoft.com/office/drawing/2014/main" id="{3040BFA3-560B-F601-7A33-398E015F019A}"/>
              </a:ext>
            </a:extLst>
          </p:cNvPr>
          <p:cNvSpPr txBox="1"/>
          <p:nvPr/>
        </p:nvSpPr>
        <p:spPr>
          <a:xfrm>
            <a:off x="418699" y="2117442"/>
            <a:ext cx="284108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 err="1"/>
              <a:t>sd</a:t>
            </a:r>
            <a:r>
              <a:rPr lang="en-AU" sz="516" dirty="0"/>
              <a:t>(x)</a:t>
            </a:r>
            <a:endParaRPr sz="516" dirty="0"/>
          </a:p>
        </p:txBody>
      </p:sp>
      <p:sp>
        <p:nvSpPr>
          <p:cNvPr id="42" name="ggplot(mpg, aes(hwy, cty)) +…">
            <a:extLst>
              <a:ext uri="{FF2B5EF4-FFF2-40B4-BE49-F238E27FC236}">
                <a16:creationId xmlns:a16="http://schemas.microsoft.com/office/drawing/2014/main" id="{BBFA39E6-9698-190A-EB47-4AA279C4C06B}"/>
              </a:ext>
            </a:extLst>
          </p:cNvPr>
          <p:cNvSpPr txBox="1"/>
          <p:nvPr/>
        </p:nvSpPr>
        <p:spPr>
          <a:xfrm>
            <a:off x="400564" y="2568715"/>
            <a:ext cx="789377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quantile(x, 0.25)</a:t>
            </a:r>
            <a:endParaRPr sz="516" dirty="0"/>
          </a:p>
        </p:txBody>
      </p:sp>
      <p:sp>
        <p:nvSpPr>
          <p:cNvPr id="44" name="ggplot(mpg, aes(hwy, cty)) +…">
            <a:extLst>
              <a:ext uri="{FF2B5EF4-FFF2-40B4-BE49-F238E27FC236}">
                <a16:creationId xmlns:a16="http://schemas.microsoft.com/office/drawing/2014/main" id="{F1A8B613-E2EA-E9F0-E4FC-31A12E3272C4}"/>
              </a:ext>
            </a:extLst>
          </p:cNvPr>
          <p:cNvSpPr txBox="1"/>
          <p:nvPr/>
        </p:nvSpPr>
        <p:spPr>
          <a:xfrm>
            <a:off x="1228193" y="2433837"/>
            <a:ext cx="769731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quantile(x, 0.75)</a:t>
            </a:r>
            <a:endParaRPr sz="516" dirty="0"/>
          </a:p>
        </p:txBody>
      </p:sp>
      <p:sp>
        <p:nvSpPr>
          <p:cNvPr id="45" name="ICONS">
            <a:extLst>
              <a:ext uri="{FF2B5EF4-FFF2-40B4-BE49-F238E27FC236}">
                <a16:creationId xmlns:a16="http://schemas.microsoft.com/office/drawing/2014/main" id="{2F9F20C8-820C-F94F-226F-98A6BB1850AC}"/>
              </a:ext>
            </a:extLst>
          </p:cNvPr>
          <p:cNvSpPr txBox="1"/>
          <p:nvPr/>
        </p:nvSpPr>
        <p:spPr>
          <a:xfrm>
            <a:off x="393978" y="3452589"/>
            <a:ext cx="322468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Histogram</a:t>
            </a:r>
            <a:endParaRPr sz="516" dirty="0"/>
          </a:p>
        </p:txBody>
      </p:sp>
      <p:sp>
        <p:nvSpPr>
          <p:cNvPr id="4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7382E878-1B84-293E-29D8-86DF57D243D4}"/>
              </a:ext>
            </a:extLst>
          </p:cNvPr>
          <p:cNvSpPr txBox="1"/>
          <p:nvPr/>
        </p:nvSpPr>
        <p:spPr>
          <a:xfrm>
            <a:off x="308119" y="1409387"/>
            <a:ext cx="789376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Numerical variable</a:t>
            </a:r>
            <a:endParaRPr sz="516" dirty="0"/>
          </a:p>
        </p:txBody>
      </p:sp>
      <p:sp>
        <p:nvSpPr>
          <p:cNvPr id="52" name="ggplot(mpg, aes(hwy, cty)) +…">
            <a:extLst>
              <a:ext uri="{FF2B5EF4-FFF2-40B4-BE49-F238E27FC236}">
                <a16:creationId xmlns:a16="http://schemas.microsoft.com/office/drawing/2014/main" id="{2703C09E-6B30-6946-A8B7-4B7D4108417B}"/>
              </a:ext>
            </a:extLst>
          </p:cNvPr>
          <p:cNvSpPr txBox="1"/>
          <p:nvPr/>
        </p:nvSpPr>
        <p:spPr>
          <a:xfrm>
            <a:off x="789395" y="2110676"/>
            <a:ext cx="320549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var(x)</a:t>
            </a:r>
            <a:endParaRPr sz="516" dirty="0"/>
          </a:p>
        </p:txBody>
      </p:sp>
      <p:sp>
        <p:nvSpPr>
          <p:cNvPr id="5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9A4E36B-C067-9372-04ED-0992B054D3C5}"/>
              </a:ext>
            </a:extLst>
          </p:cNvPr>
          <p:cNvSpPr txBox="1"/>
          <p:nvPr/>
        </p:nvSpPr>
        <p:spPr>
          <a:xfrm>
            <a:off x="345206" y="1553425"/>
            <a:ext cx="789376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Measure of central location</a:t>
            </a:r>
            <a:endParaRPr sz="516" dirty="0"/>
          </a:p>
        </p:txBody>
      </p:sp>
      <p:sp>
        <p:nvSpPr>
          <p:cNvPr id="5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54C194C-9B87-27DB-CF3F-0399C30A2332}"/>
              </a:ext>
            </a:extLst>
          </p:cNvPr>
          <p:cNvSpPr txBox="1"/>
          <p:nvPr/>
        </p:nvSpPr>
        <p:spPr>
          <a:xfrm>
            <a:off x="339349" y="1925875"/>
            <a:ext cx="789376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Measure of variation</a:t>
            </a:r>
            <a:endParaRPr sz="516" dirty="0"/>
          </a:p>
        </p:txBody>
      </p:sp>
      <p:sp>
        <p:nvSpPr>
          <p:cNvPr id="56" name="ggplot(mpg, aes(hwy, cty)) +…">
            <a:extLst>
              <a:ext uri="{FF2B5EF4-FFF2-40B4-BE49-F238E27FC236}">
                <a16:creationId xmlns:a16="http://schemas.microsoft.com/office/drawing/2014/main" id="{261094D0-8A44-05C0-D033-BB8F2FD62871}"/>
              </a:ext>
            </a:extLst>
          </p:cNvPr>
          <p:cNvSpPr txBox="1"/>
          <p:nvPr/>
        </p:nvSpPr>
        <p:spPr>
          <a:xfrm>
            <a:off x="1195567" y="2130689"/>
            <a:ext cx="320549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IQR(x)</a:t>
            </a:r>
            <a:endParaRPr sz="516" dirty="0"/>
          </a:p>
        </p:txBody>
      </p:sp>
      <p:sp>
        <p:nvSpPr>
          <p:cNvPr id="57" name="ggplot(mpg, aes(hwy, cty)) +…">
            <a:extLst>
              <a:ext uri="{FF2B5EF4-FFF2-40B4-BE49-F238E27FC236}">
                <a16:creationId xmlns:a16="http://schemas.microsoft.com/office/drawing/2014/main" id="{40B4086A-83FB-B9DE-1FE4-BEFAB55307FA}"/>
              </a:ext>
            </a:extLst>
          </p:cNvPr>
          <p:cNvSpPr txBox="1"/>
          <p:nvPr/>
        </p:nvSpPr>
        <p:spPr>
          <a:xfrm>
            <a:off x="418699" y="2705806"/>
            <a:ext cx="388831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min(x)</a:t>
            </a:r>
            <a:endParaRPr sz="516" dirty="0"/>
          </a:p>
        </p:txBody>
      </p:sp>
      <p:sp>
        <p:nvSpPr>
          <p:cNvPr id="58" name="ggplot(mpg, aes(hwy, cty)) +…">
            <a:extLst>
              <a:ext uri="{FF2B5EF4-FFF2-40B4-BE49-F238E27FC236}">
                <a16:creationId xmlns:a16="http://schemas.microsoft.com/office/drawing/2014/main" id="{3CA6DABF-378A-6AB8-6A56-FCE8D5F78833}"/>
              </a:ext>
            </a:extLst>
          </p:cNvPr>
          <p:cNvSpPr txBox="1"/>
          <p:nvPr/>
        </p:nvSpPr>
        <p:spPr>
          <a:xfrm>
            <a:off x="1261807" y="2640064"/>
            <a:ext cx="388831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/>
              <a:t>max(x)</a:t>
            </a:r>
            <a:endParaRPr sz="516" dirty="0"/>
          </a:p>
        </p:txBody>
      </p:sp>
      <p:sp>
        <p:nvSpPr>
          <p:cNvPr id="59" name="ggplot(mpg, aes(hwy, cty)) +…">
            <a:extLst>
              <a:ext uri="{FF2B5EF4-FFF2-40B4-BE49-F238E27FC236}">
                <a16:creationId xmlns:a16="http://schemas.microsoft.com/office/drawing/2014/main" id="{B181455E-FA80-5455-15E7-D902F8D267BF}"/>
              </a:ext>
            </a:extLst>
          </p:cNvPr>
          <p:cNvSpPr txBox="1"/>
          <p:nvPr/>
        </p:nvSpPr>
        <p:spPr>
          <a:xfrm>
            <a:off x="1189941" y="2912214"/>
            <a:ext cx="484931" cy="1493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516" dirty="0" err="1"/>
              <a:t>fivenum</a:t>
            </a:r>
            <a:r>
              <a:rPr lang="en-AU" sz="516" dirty="0"/>
              <a:t>(x)</a:t>
            </a:r>
            <a:endParaRPr sz="516" dirty="0"/>
          </a:p>
        </p:txBody>
      </p:sp>
      <p:sp>
        <p:nvSpPr>
          <p:cNvPr id="6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4099119-F38A-BD65-7956-9B0CEB56FDFC}"/>
              </a:ext>
            </a:extLst>
          </p:cNvPr>
          <p:cNvSpPr txBox="1"/>
          <p:nvPr/>
        </p:nvSpPr>
        <p:spPr>
          <a:xfrm>
            <a:off x="307340" y="2298677"/>
            <a:ext cx="789376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Empirical quantiles</a:t>
            </a:r>
            <a:endParaRPr sz="516" dirty="0"/>
          </a:p>
        </p:txBody>
      </p:sp>
      <p:sp>
        <p:nvSpPr>
          <p:cNvPr id="6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A477067-9334-913D-BCDF-0A3FA77999D1}"/>
              </a:ext>
            </a:extLst>
          </p:cNvPr>
          <p:cNvSpPr txBox="1"/>
          <p:nvPr/>
        </p:nvSpPr>
        <p:spPr>
          <a:xfrm>
            <a:off x="451526" y="2911586"/>
            <a:ext cx="789376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Five number summaries</a:t>
            </a:r>
            <a:endParaRPr sz="516" dirty="0"/>
          </a:p>
        </p:txBody>
      </p:sp>
      <p:sp>
        <p:nvSpPr>
          <p:cNvPr id="1024" name="ICONS">
            <a:extLst>
              <a:ext uri="{FF2B5EF4-FFF2-40B4-BE49-F238E27FC236}">
                <a16:creationId xmlns:a16="http://schemas.microsoft.com/office/drawing/2014/main" id="{227051D5-9708-0142-6972-7ED79437BC91}"/>
              </a:ext>
            </a:extLst>
          </p:cNvPr>
          <p:cNvSpPr txBox="1"/>
          <p:nvPr/>
        </p:nvSpPr>
        <p:spPr>
          <a:xfrm>
            <a:off x="386751" y="3683149"/>
            <a:ext cx="247126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Boxplot</a:t>
            </a:r>
            <a:endParaRPr sz="516" dirty="0"/>
          </a:p>
        </p:txBody>
      </p:sp>
      <p:sp>
        <p:nvSpPr>
          <p:cNvPr id="102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0B41928-55C7-8782-C3F6-BA4A828FB7F4}"/>
              </a:ext>
            </a:extLst>
          </p:cNvPr>
          <p:cNvSpPr txBox="1"/>
          <p:nvPr/>
        </p:nvSpPr>
        <p:spPr>
          <a:xfrm>
            <a:off x="1093355" y="3239596"/>
            <a:ext cx="789376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sz="516" dirty="0"/>
              <a:t>See ggplot2 </a:t>
            </a:r>
            <a:r>
              <a:rPr lang="en-AU" sz="516" dirty="0" err="1"/>
              <a:t>cheatsheet</a:t>
            </a:r>
            <a:endParaRPr sz="516" dirty="0"/>
          </a:p>
        </p:txBody>
      </p:sp>
      <p:sp>
        <p:nvSpPr>
          <p:cNvPr id="1027" name="ICONS">
            <a:extLst>
              <a:ext uri="{FF2B5EF4-FFF2-40B4-BE49-F238E27FC236}">
                <a16:creationId xmlns:a16="http://schemas.microsoft.com/office/drawing/2014/main" id="{C439D0EC-48EA-4D07-6026-AB1590CFA4DF}"/>
              </a:ext>
            </a:extLst>
          </p:cNvPr>
          <p:cNvSpPr txBox="1"/>
          <p:nvPr/>
        </p:nvSpPr>
        <p:spPr>
          <a:xfrm>
            <a:off x="397415" y="4076004"/>
            <a:ext cx="453914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 err="1"/>
              <a:t>Beeswarm</a:t>
            </a:r>
            <a:r>
              <a:rPr lang="en-AU" sz="516" dirty="0"/>
              <a:t> plot</a:t>
            </a:r>
            <a:endParaRPr sz="516" dirty="0"/>
          </a:p>
        </p:txBody>
      </p:sp>
      <p:sp>
        <p:nvSpPr>
          <p:cNvPr id="1028" name="ICONS">
            <a:extLst>
              <a:ext uri="{FF2B5EF4-FFF2-40B4-BE49-F238E27FC236}">
                <a16:creationId xmlns:a16="http://schemas.microsoft.com/office/drawing/2014/main" id="{FBB66741-A613-98FE-301D-1E4126192EA1}"/>
              </a:ext>
            </a:extLst>
          </p:cNvPr>
          <p:cNvSpPr txBox="1"/>
          <p:nvPr/>
        </p:nvSpPr>
        <p:spPr>
          <a:xfrm>
            <a:off x="1211247" y="3515402"/>
            <a:ext cx="237508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 err="1"/>
              <a:t>Barplot</a:t>
            </a:r>
            <a:endParaRPr sz="516" dirty="0"/>
          </a:p>
        </p:txBody>
      </p:sp>
      <p:sp>
        <p:nvSpPr>
          <p:cNvPr id="1029" name="ICONS">
            <a:extLst>
              <a:ext uri="{FF2B5EF4-FFF2-40B4-BE49-F238E27FC236}">
                <a16:creationId xmlns:a16="http://schemas.microsoft.com/office/drawing/2014/main" id="{3541B2F0-A797-0075-0048-283D1C1AB913}"/>
              </a:ext>
            </a:extLst>
          </p:cNvPr>
          <p:cNvSpPr txBox="1"/>
          <p:nvPr/>
        </p:nvSpPr>
        <p:spPr>
          <a:xfrm>
            <a:off x="1363647" y="3667802"/>
            <a:ext cx="362542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Scatter plot</a:t>
            </a:r>
            <a:endParaRPr sz="516" dirty="0"/>
          </a:p>
        </p:txBody>
      </p:sp>
      <p:sp>
        <p:nvSpPr>
          <p:cNvPr id="1030" name="ICONS">
            <a:extLst>
              <a:ext uri="{FF2B5EF4-FFF2-40B4-BE49-F238E27FC236}">
                <a16:creationId xmlns:a16="http://schemas.microsoft.com/office/drawing/2014/main" id="{62DE0A96-C3D4-F578-E781-093613A9A32B}"/>
              </a:ext>
            </a:extLst>
          </p:cNvPr>
          <p:cNvSpPr txBox="1"/>
          <p:nvPr/>
        </p:nvSpPr>
        <p:spPr>
          <a:xfrm>
            <a:off x="539151" y="3835549"/>
            <a:ext cx="316056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lang="en-AU" sz="516" dirty="0"/>
              <a:t>Violin plot</a:t>
            </a:r>
            <a:endParaRPr sz="516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14" y="-434873"/>
            <a:ext cx="3560072" cy="19014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5832314" y="-643655"/>
            <a:ext cx="3913142" cy="2257811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668767" y="6567361"/>
            <a:ext cx="853467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13" name="YOUR LOGO…"/>
          <p:cNvSpPr/>
          <p:nvPr/>
        </p:nvSpPr>
        <p:spPr>
          <a:xfrm>
            <a:off x="666106" y="6399558"/>
            <a:ext cx="1116812" cy="335607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16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516"/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650951" y="968188"/>
            <a:ext cx="2761516" cy="54667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635"/>
          </a:p>
        </p:txBody>
      </p:sp>
      <p:sp>
        <p:nvSpPr>
          <p:cNvPr id="315" name="Square"/>
          <p:cNvSpPr/>
          <p:nvPr/>
        </p:nvSpPr>
        <p:spPr>
          <a:xfrm>
            <a:off x="1276804" y="4570088"/>
            <a:ext cx="225911" cy="2259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16" name="Rectangle"/>
          <p:cNvSpPr/>
          <p:nvPr/>
        </p:nvSpPr>
        <p:spPr>
          <a:xfrm>
            <a:off x="1276804" y="4323321"/>
            <a:ext cx="225911" cy="2178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graphicFrame>
        <p:nvGraphicFramePr>
          <p:cNvPr id="317" name="Table"/>
          <p:cNvGraphicFramePr/>
          <p:nvPr/>
        </p:nvGraphicFramePr>
        <p:xfrm>
          <a:off x="6584287" y="5951751"/>
          <a:ext cx="2123801" cy="59167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955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6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6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5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6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6504190" y="972222"/>
            <a:ext cx="2709362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19" name="Basics"/>
          <p:cNvSpPr txBox="1"/>
          <p:nvPr/>
        </p:nvSpPr>
        <p:spPr>
          <a:xfrm>
            <a:off x="710005" y="990640"/>
            <a:ext cx="551697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1588"/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720879" y="5772967"/>
            <a:ext cx="2639075" cy="63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r>
              <a:rPr sz="516"/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516"/>
              <a:t>To license the sheet as creative commons, put CC'd by &lt;your name&gt; in the small print at the bottom of each page and link it to 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720879" y="1959634"/>
            <a:ext cx="2630366" cy="403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516"/>
              <a:t>Remember that the best cheatsheets are visual—not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010681" y="6573930"/>
            <a:ext cx="7193223" cy="14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572"/>
              <a:t>RStudio® is a trademark of RStudio, Inc.  •  </a:t>
            </a:r>
            <a:r>
              <a:rPr sz="572">
                <a:hlinkClick r:id="rId3"/>
              </a:rPr>
              <a:t>CC BY SA</a:t>
            </a:r>
            <a:r>
              <a:rPr sz="572"/>
              <a:t> Your Name •  </a:t>
            </a:r>
            <a:r>
              <a:rPr sz="572">
                <a:hlinkClick r:id="rId4"/>
              </a:rPr>
              <a:t>your@email.com</a:t>
            </a:r>
            <a:r>
              <a:rPr sz="572"/>
              <a:t>  •  844-448-1212 • </a:t>
            </a:r>
            <a:r>
              <a:rPr sz="572">
                <a:hlinkClick r:id="rId5"/>
              </a:rPr>
              <a:t>your.website.com</a:t>
            </a:r>
            <a:r>
              <a:rPr sz="572"/>
              <a:t> •  Learn more at webpage or vignette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20879" y="1315123"/>
            <a:ext cx="2709362" cy="24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516"/>
              <a:t>Thank you 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186245" y="1628743"/>
            <a:ext cx="1585855" cy="23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068" tIns="8068" rIns="8068" bIns="8068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516"/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516"/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6509896" y="1299938"/>
            <a:ext cx="2581196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26" name="Manipulate Variables"/>
          <p:cNvSpPr txBox="1"/>
          <p:nvPr/>
        </p:nvSpPr>
        <p:spPr>
          <a:xfrm>
            <a:off x="6504190" y="977019"/>
            <a:ext cx="1794024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1588"/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5607293" y="1830349"/>
            <a:ext cx="1790384" cy="124678"/>
            <a:chOff x="0" y="0"/>
            <a:chExt cx="2818195" cy="196250"/>
          </a:xfrm>
        </p:grpSpPr>
        <p:sp>
          <p:nvSpPr>
            <p:cNvPr id="327" name="SUBTITLE"/>
            <p:cNvSpPr txBox="1"/>
            <p:nvPr/>
          </p:nvSpPr>
          <p:spPr>
            <a:xfrm>
              <a:off x="0" y="45654"/>
              <a:ext cx="472263" cy="150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068" tIns="8068" rIns="8068" bIns="8068" numCol="1" anchor="ctr">
              <a:spAutoFit/>
            </a:bodyPr>
            <a:lstStyle/>
            <a:p>
              <a:pPr lvl="1" indent="0"/>
              <a:r>
                <a:rPr sz="516"/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81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</p:grpSp>
      <p:sp>
        <p:nvSpPr>
          <p:cNvPr id="330" name="Line"/>
          <p:cNvSpPr/>
          <p:nvPr/>
        </p:nvSpPr>
        <p:spPr>
          <a:xfrm>
            <a:off x="720879" y="974630"/>
            <a:ext cx="2630366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grpSp>
        <p:nvGrpSpPr>
          <p:cNvPr id="333" name="Group"/>
          <p:cNvGrpSpPr/>
          <p:nvPr/>
        </p:nvGrpSpPr>
        <p:grpSpPr>
          <a:xfrm>
            <a:off x="1279318" y="3788890"/>
            <a:ext cx="1578035" cy="175421"/>
            <a:chOff x="0" y="0"/>
            <a:chExt cx="2483943" cy="276124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840240" cy="10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516"/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690635" y="229454"/>
            <a:ext cx="6923517" cy="51036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t>Three Column Layout: : </a:t>
            </a:r>
            <a:r>
              <a:rPr sz="2096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713654" y="2449217"/>
            <a:ext cx="2709362" cy="24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96820" indent="-9682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sz="516"/>
              <a:t>Use a layout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720367" y="3542786"/>
            <a:ext cx="2709362" cy="15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96820" indent="-9682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sz="516"/>
              <a:t>Use visualizations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720879" y="4074241"/>
            <a:ext cx="2709362" cy="158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96820" indent="-9682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sz="516"/>
              <a:t>Use visual elements to make the sheet scannable.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720879" y="4929632"/>
            <a:ext cx="2709362" cy="24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96820" indent="-9682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rPr sz="516"/>
              <a:t>Use visual emphasis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87624" y="5243230"/>
            <a:ext cx="1496053" cy="22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516"/>
              <a:t>dplyr::lag()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516"/>
              <a:t>dplyr::lead()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3574056" y="972222"/>
            <a:ext cx="451748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3559284" y="1202114"/>
            <a:ext cx="1850168" cy="21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Use headers, colors, and/or backgrounds to separate or group together sections.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5529660" y="1201524"/>
            <a:ext cx="2037633" cy="21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Create a visual hierarchy. 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7556806" y="1202167"/>
            <a:ext cx="1612129" cy="672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Quickly identify content with a package hexsticker (if available)</a:t>
            </a:r>
          </a:p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516"/>
          </a:p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Fit sections to content. Try several different layouts. </a:t>
            </a:r>
          </a:p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516"/>
          </a:p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516"/>
              <a:t>Use numbers or arrows to link sections if the order/flow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3591277" y="1534653"/>
            <a:ext cx="525630" cy="92001"/>
            <a:chOff x="0" y="27028"/>
            <a:chExt cx="827379" cy="144815"/>
          </a:xfrm>
        </p:grpSpPr>
        <p:sp>
          <p:nvSpPr>
            <p:cNvPr id="344" name="Section 1"/>
            <p:cNvSpPr txBox="1"/>
            <p:nvPr/>
          </p:nvSpPr>
          <p:spPr>
            <a:xfrm>
              <a:off x="0" y="44056"/>
              <a:ext cx="447030" cy="127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068" tIns="8068" rIns="8068" bIns="806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sz="516"/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81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4200498" y="1530523"/>
            <a:ext cx="534189" cy="236486"/>
            <a:chOff x="0" y="25249"/>
            <a:chExt cx="840852" cy="372246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44056"/>
              <a:ext cx="447030" cy="12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068" tIns="8068" rIns="8068" bIns="806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sz="516"/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4814160" y="1524027"/>
            <a:ext cx="533865" cy="423852"/>
            <a:chOff x="0" y="12700"/>
            <a:chExt cx="840342" cy="667173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 sz="635"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44057"/>
              <a:ext cx="447030" cy="12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068" tIns="8068" rIns="8068" bIns="806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sz="516"/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5607293" y="1524790"/>
            <a:ext cx="1788894" cy="232037"/>
            <a:chOff x="0" y="20678"/>
            <a:chExt cx="2815850" cy="365243"/>
          </a:xfrm>
        </p:grpSpPr>
        <p:sp>
          <p:nvSpPr>
            <p:cNvPr id="353" name="Title"/>
            <p:cNvSpPr txBox="1"/>
            <p:nvPr/>
          </p:nvSpPr>
          <p:spPr>
            <a:xfrm>
              <a:off x="0" y="45877"/>
              <a:ext cx="623657" cy="34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8068" tIns="8068" rIns="8068" bIns="806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sz="1588"/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81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5607293" y="2061060"/>
            <a:ext cx="420250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8979490" y="1135825"/>
            <a:ext cx="117892" cy="254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58" name="Line"/>
          <p:cNvSpPr/>
          <p:nvPr/>
        </p:nvSpPr>
        <p:spPr>
          <a:xfrm>
            <a:off x="3574055" y="2472914"/>
            <a:ext cx="273791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59" name="Line"/>
          <p:cNvSpPr/>
          <p:nvPr/>
        </p:nvSpPr>
        <p:spPr>
          <a:xfrm>
            <a:off x="6473096" y="2473059"/>
            <a:ext cx="2729843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557196" y="3181490"/>
            <a:ext cx="2592605" cy="284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This template uses several fonts: </a:t>
            </a:r>
            <a:r>
              <a:rPr sz="516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516"/>
              <a:t>, </a:t>
            </a:r>
            <a:r>
              <a:rPr sz="516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516"/>
              <a:t>, Source Sans pro, which you can acquire for free here,  </a:t>
            </a:r>
            <a:r>
              <a:rPr sz="516" u="sng">
                <a:hlinkClick r:id="rId7"/>
              </a:rPr>
              <a:t>www.fontsquirrel.com/fonts/source-sans-pro</a:t>
            </a:r>
            <a:r>
              <a:rPr sz="516"/>
              <a:t>, and Font Awesome, which you can acquire here, </a:t>
            </a:r>
            <a:r>
              <a:rPr sz="516" u="sng"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3557195" y="3809775"/>
            <a:ext cx="2639074" cy="21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516"/>
              <a:t>To use a font awesome icon, copy and paste one from here </a:t>
            </a:r>
            <a:r>
              <a:rPr sz="516" u="sng">
                <a:hlinkClick r:id="rId9"/>
              </a:rPr>
              <a:t>fortawesome.github.io/Font-Awesome/cheatsheet/</a:t>
            </a:r>
            <a:r>
              <a:rPr sz="516"/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3557195" y="5475889"/>
            <a:ext cx="2639074" cy="672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 marL="72615" indent="-72615">
              <a:lnSpc>
                <a:spcPct val="90000"/>
              </a:lnSpc>
              <a:spcBef>
                <a:spcPts val="318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Select multiple elements by holding down shift and then selecting each. Click on a selected element before letting go of shift to unselect it.</a:t>
            </a:r>
          </a:p>
          <a:p>
            <a:pPr marL="72615" indent="-72615">
              <a:lnSpc>
                <a:spcPct val="90000"/>
              </a:lnSpc>
              <a:spcBef>
                <a:spcPts val="318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To group elements together. Select them all , then click Arrange &gt; Group</a:t>
            </a:r>
          </a:p>
          <a:p>
            <a:pPr marL="72615" indent="-72615">
              <a:lnSpc>
                <a:spcPct val="90000"/>
              </a:lnSpc>
              <a:spcBef>
                <a:spcPts val="318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To evenly space multiple objects, select them all then Right Click &gt; Align objects or Right Click &gt; Distribute objects</a:t>
            </a:r>
          </a:p>
          <a:p>
            <a:pPr marL="72615" indent="-72615">
              <a:lnSpc>
                <a:spcPct val="90000"/>
              </a:lnSpc>
              <a:spcBef>
                <a:spcPts val="191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Click on a table, then visit Format &gt;Table &gt; Row and Column Size to make even width rows/columns.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3557195" y="4572572"/>
            <a:ext cx="2639074" cy="21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516"/>
              <a:t>I make my cheatsheets in Apple Keynote,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3557195" y="2831075"/>
            <a:ext cx="213463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3557195" y="4313822"/>
            <a:ext cx="290408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3557196" y="5060760"/>
            <a:ext cx="436280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6922743" y="3848663"/>
            <a:ext cx="603814" cy="353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668" tIns="34668" rIns="34668" bIns="34668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842"/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7842462" y="3894998"/>
            <a:ext cx="880960" cy="26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rPr sz="699"/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6458325" y="3714680"/>
            <a:ext cx="199036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6458325" y="4310326"/>
            <a:ext cx="425060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6458325" y="5119580"/>
            <a:ext cx="444296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6458325" y="5750881"/>
            <a:ext cx="239111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6458325" y="2831075"/>
            <a:ext cx="178197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6588322" y="3191726"/>
            <a:ext cx="1921802" cy="30815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516"/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516"/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516"/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6558203" y="2977426"/>
            <a:ext cx="2091100" cy="14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>
              <a:lnSpc>
                <a:spcPct val="90000"/>
              </a:lnSpc>
              <a:spcBef>
                <a:spcPts val="191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516"/>
              <a:t>Where possible, use code that works 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3559285" y="2477711"/>
            <a:ext cx="760087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1588"/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6458325" y="2477855"/>
            <a:ext cx="1388464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1588"/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3559284" y="977019"/>
            <a:ext cx="1678608" cy="21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1588"/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662270" y="5578703"/>
            <a:ext cx="2738877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34668" tIns="34668" rIns="34668" bIns="34668" anchor="ctr"/>
          <a:lstStyle/>
          <a:p>
            <a:pPr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516"/>
          </a:p>
        </p:txBody>
      </p:sp>
      <p:sp>
        <p:nvSpPr>
          <p:cNvPr id="386" name="COPYRIGHT"/>
          <p:cNvSpPr txBox="1"/>
          <p:nvPr/>
        </p:nvSpPr>
        <p:spPr>
          <a:xfrm>
            <a:off x="661983" y="5601356"/>
            <a:ext cx="357734" cy="9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lvl="1" indent="0"/>
            <a:r>
              <a:rPr sz="516"/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8313458" y="3288232"/>
            <a:ext cx="794722" cy="378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rPr sz="516"/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rPr sz="516"/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8433219" y="2980852"/>
            <a:ext cx="671177" cy="307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sz="516"/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010" y="5324207"/>
            <a:ext cx="284882" cy="2849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169697" y="2760018"/>
            <a:ext cx="1827863" cy="677598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275376" y="4317764"/>
            <a:ext cx="1585157" cy="496343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699"/>
                </a:spcBef>
                <a:defRPr sz="1000">
                  <a:solidFill>
                    <a:srgbClr val="000000"/>
                  </a:solidFill>
                </a:defRPr>
              </a:pPr>
              <a:r>
                <a:rPr sz="635"/>
                <a:t>i + geom_area()</a:t>
              </a:r>
              <a:br>
                <a:rPr sz="635"/>
              </a:br>
              <a:r>
                <a:rPr sz="635"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699"/>
                </a:spcBef>
                <a:defRPr sz="1000">
                  <a:solidFill>
                    <a:srgbClr val="000000"/>
                  </a:solidFill>
                </a:defRPr>
              </a:pPr>
              <a:r>
                <a:rPr sz="635"/>
                <a:t>i + geom_line()</a:t>
              </a:r>
              <a:br>
                <a:rPr sz="635" b="0"/>
              </a:br>
              <a:r>
                <a:rPr sz="635"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8000115" y="5325491"/>
            <a:ext cx="282389" cy="282389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516"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52"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7646154" y="5324207"/>
            <a:ext cx="284882" cy="284958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516"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6940725" y="5324207"/>
            <a:ext cx="284882" cy="284957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7293439" y="5324207"/>
            <a:ext cx="284882" cy="284957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34668" tIns="34668" rIns="34668" bIns="3466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52"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6186" y="124231"/>
            <a:ext cx="880960" cy="102100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7511852" y="4737785"/>
            <a:ext cx="88692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29044" tIns="29044" rIns="29044" bIns="29044"/>
          <a:lstStyle/>
          <a:p>
            <a:endParaRPr sz="516"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7890858" y="4737785"/>
            <a:ext cx="88692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29044" tIns="29044" rIns="29044" bIns="29044"/>
          <a:lstStyle/>
          <a:p>
            <a:endParaRPr sz="516"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653"/>
              </p:ext>
            </p:extLst>
          </p:nvPr>
        </p:nvGraphicFramePr>
        <p:xfrm>
          <a:off x="7269655" y="4458025"/>
          <a:ext cx="217842" cy="50829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32259"/>
              </p:ext>
            </p:extLst>
          </p:nvPr>
        </p:nvGraphicFramePr>
        <p:xfrm>
          <a:off x="7628554" y="4421419"/>
          <a:ext cx="217842" cy="21784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2295"/>
              </p:ext>
            </p:extLst>
          </p:nvPr>
        </p:nvGraphicFramePr>
        <p:xfrm>
          <a:off x="7628554" y="4697417"/>
          <a:ext cx="217842" cy="145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866611"/>
              </p:ext>
            </p:extLst>
          </p:nvPr>
        </p:nvGraphicFramePr>
        <p:xfrm>
          <a:off x="7628554" y="4887711"/>
          <a:ext cx="217842" cy="145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0303"/>
              </p:ext>
            </p:extLst>
          </p:nvPr>
        </p:nvGraphicFramePr>
        <p:xfrm>
          <a:off x="8037680" y="4562252"/>
          <a:ext cx="145228" cy="29045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8689207" y="4632057"/>
            <a:ext cx="8869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29044" tIns="29044" rIns="29044" bIns="29044"/>
          <a:lstStyle/>
          <a:p>
            <a:endParaRPr sz="516"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450728"/>
              </p:ext>
            </p:extLst>
          </p:nvPr>
        </p:nvGraphicFramePr>
        <p:xfrm>
          <a:off x="8417990" y="4520755"/>
          <a:ext cx="217842" cy="3630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4784"/>
              </p:ext>
            </p:extLst>
          </p:nvPr>
        </p:nvGraphicFramePr>
        <p:xfrm>
          <a:off x="8827242" y="4520756"/>
          <a:ext cx="217842" cy="14522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14817"/>
              </p:ext>
            </p:extLst>
          </p:nvPr>
        </p:nvGraphicFramePr>
        <p:xfrm>
          <a:off x="6740955" y="4607421"/>
          <a:ext cx="217842" cy="29045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6740955" y="4719826"/>
            <a:ext cx="217846" cy="147423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9044" tIns="29044" rIns="29044" bIns="29044" numCol="1" anchor="t">
              <a:noAutofit/>
            </a:bodyPr>
            <a:lstStyle/>
            <a:p>
              <a:endParaRPr sz="516"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9044" tIns="29044" rIns="29044" bIns="29044" numCol="1" anchor="t">
              <a:noAutofit/>
            </a:bodyPr>
            <a:lstStyle/>
            <a:p>
              <a:endParaRPr sz="516"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9044" tIns="29044" rIns="29044" bIns="29044" numCol="1" anchor="t">
              <a:noAutofit/>
            </a:bodyPr>
            <a:lstStyle/>
            <a:p>
              <a:endParaRPr sz="516"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1029</Words>
  <Application>Microsoft Macintosh PowerPoint</Application>
  <PresentationFormat>A4 Paper (210x297 mm)</PresentationFormat>
  <Paragraphs>136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Avenir</vt:lpstr>
      <vt:lpstr>Cambria Math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Introduction to Statistics with R workshop : : CHEAT SHEET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Emi Tanaka</cp:lastModifiedBy>
  <cp:revision>34</cp:revision>
  <cp:lastPrinted>2025-02-01T08:45:25Z</cp:lastPrinted>
  <dcterms:modified xsi:type="dcterms:W3CDTF">2025-02-01T09:39:38Z</dcterms:modified>
</cp:coreProperties>
</file>