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4"/>
    <p:restoredTop sz="94619"/>
  </p:normalViewPr>
  <p:slideViewPr>
    <p:cSldViewPr snapToGrid="0" snapToObjects="1">
      <p:cViewPr>
        <p:scale>
          <a:sx n="119" d="100"/>
          <a:sy n="119" d="100"/>
        </p:scale>
        <p:origin x="-393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5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hyperlink" Target="https://creativecommons.org/licenses/by-sa/4.0/" TargetMode="External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fortawesome.github.io/Font-Awesome/get-started/" TargetMode="External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http://www.fontsquirrel.com/fonts/source-sans-pro" TargetMode="External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15.png"/><Relationship Id="rId5" Type="http://schemas.openxmlformats.org/officeDocument/2006/relationships/hyperlink" Target="http://rstudio.com" TargetMode="External"/><Relationship Id="rId10" Type="http://schemas.openxmlformats.org/officeDocument/2006/relationships/image" Target="../media/image4.png"/><Relationship Id="rId4" Type="http://schemas.openxmlformats.org/officeDocument/2006/relationships/hyperlink" Target="mailto:info@rstudio.com" TargetMode="External"/><Relationship Id="rId9" Type="http://schemas.openxmlformats.org/officeDocument/2006/relationships/hyperlink" Target="http://fortawesome.github.io/Font-Awesome/cheatshe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Basics"/>
          <p:cNvSpPr txBox="1"/>
          <p:nvPr/>
        </p:nvSpPr>
        <p:spPr>
          <a:xfrm>
            <a:off x="282688" y="12191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/>
              <a:t>Basics</a:t>
            </a:r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2794820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AU" dirty="0"/>
              <a:t>Introduction to Statistics with R 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lang="en-AU"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</a:t>
            </a:r>
            <a:r>
              <a:rPr lang="en-AU" sz="1600" dirty="0">
                <a:latin typeface="+mn-ea"/>
                <a:cs typeface="Source Sans Pro Semibold"/>
                <a:sym typeface="Source Sans Pro Semibold"/>
              </a:rPr>
              <a:t>from workshop</a:t>
            </a:r>
            <a:r>
              <a:rPr sz="1600" dirty="0">
                <a:latin typeface="+mn-ea"/>
              </a:rPr>
              <a:t> </a:t>
            </a: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1"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>
                <a:hlinkClick r:id="rId4"/>
              </a:rPr>
              <a:t>CC BY SA</a:t>
            </a:r>
            <a:r>
              <a:rPr dirty="0"/>
              <a:t> </a:t>
            </a:r>
            <a:r>
              <a:rPr lang="en-AU" dirty="0"/>
              <a:t>Emi Tanaka</a:t>
            </a:r>
            <a:r>
              <a:rPr dirty="0"/>
              <a:t> •  </a:t>
            </a:r>
            <a:r>
              <a:rPr lang="en-AU" dirty="0" err="1"/>
              <a:t>dr.emi.tanaka@gmail.com</a:t>
            </a:r>
            <a:r>
              <a:rPr lang="en-AU" dirty="0"/>
              <a:t>.</a:t>
            </a:r>
            <a:r>
              <a:rPr dirty="0"/>
              <a:t>  • </a:t>
            </a:r>
            <a:r>
              <a:rPr lang="en-AU" dirty="0"/>
              <a:t> </a:t>
            </a:r>
            <a:r>
              <a:rPr lang="en-AU" dirty="0" err="1"/>
              <a:t>emitanaka.org</a:t>
            </a:r>
            <a:r>
              <a:rPr dirty="0"/>
              <a:t> •  Learn more at </a:t>
            </a:r>
            <a:r>
              <a:rPr b="1" dirty="0"/>
              <a:t>webpage or vignette</a:t>
            </a:r>
            <a:r>
              <a:rPr dirty="0"/>
              <a:t> •  Updated: 20</a:t>
            </a:r>
            <a:r>
              <a:rPr lang="en-AU" dirty="0"/>
              <a:t>25</a:t>
            </a:r>
            <a:r>
              <a:rPr dirty="0"/>
              <a:t>-0</a:t>
            </a:r>
            <a:r>
              <a:rPr lang="en-AU" dirty="0"/>
              <a:t>2</a:t>
            </a:r>
            <a:endParaRPr dirty="0"/>
          </a:p>
        </p:txBody>
      </p:sp>
      <p:sp>
        <p:nvSpPr>
          <p:cNvPr id="153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323328" y="1727200"/>
            <a:ext cx="3015693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grpSp>
        <p:nvGrpSpPr>
          <p:cNvPr id="159" name="Group"/>
          <p:cNvGrpSpPr/>
          <p:nvPr/>
        </p:nvGrpSpPr>
        <p:grpSpPr>
          <a:xfrm>
            <a:off x="373533" y="5165123"/>
            <a:ext cx="2483943" cy="276125"/>
            <a:chOff x="0" y="0"/>
            <a:chExt cx="2483942" cy="276123"/>
          </a:xfrm>
        </p:grpSpPr>
        <p:pic>
          <p:nvPicPr>
            <p:cNvPr id="157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rPr dirty="0"/>
                <a:t>summary function</a:t>
              </a:r>
            </a:p>
          </p:txBody>
        </p:sp>
      </p:grpSp>
      <p:sp>
        <p:nvSpPr>
          <p:cNvPr id="169" name="Use headers, colors, and/or backgrounds to separate or group together sections."/>
          <p:cNvSpPr txBox="1"/>
          <p:nvPr/>
        </p:nvSpPr>
        <p:spPr>
          <a:xfrm>
            <a:off x="3707856" y="1901329"/>
            <a:ext cx="3015693" cy="481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dirty="0"/>
              <a:t>An event with t</a:t>
            </a:r>
            <a:r>
              <a:rPr lang="en-AU" dirty="0">
                <a:latin typeface="Source Sans Pro"/>
                <a:ea typeface="Source Sans Pro"/>
                <a:cs typeface="Source Sans Pro"/>
                <a:sym typeface="Source Sans Pro"/>
              </a:rPr>
              <a:t>wo possible outcomes.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dirty="0"/>
              <a:t>The probability of outcome with “success” is p. </a:t>
            </a:r>
            <a:endParaRPr dirty="0"/>
          </a:p>
        </p:txBody>
      </p:sp>
      <p:sp>
        <p:nvSpPr>
          <p:cNvPr id="185" name="Layout Suggestions"/>
          <p:cNvSpPr txBox="1"/>
          <p:nvPr/>
        </p:nvSpPr>
        <p:spPr>
          <a:xfrm>
            <a:off x="3745370" y="1265085"/>
            <a:ext cx="328615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AU" dirty="0"/>
              <a:t>Parametric distributions</a:t>
            </a:r>
            <a:endParaRPr dirty="0"/>
          </a:p>
        </p:txBody>
      </p:sp>
      <p:sp>
        <p:nvSpPr>
          <p:cNvPr id="186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9" name="Useful Elements"/>
          <p:cNvSpPr txBox="1"/>
          <p:nvPr/>
        </p:nvSpPr>
        <p:spPr>
          <a:xfrm>
            <a:off x="7151460" y="121919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190" name="Line"/>
          <p:cNvSpPr/>
          <p:nvPr/>
        </p:nvSpPr>
        <p:spPr>
          <a:xfrm>
            <a:off x="7124372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1" name="Logistics"/>
          <p:cNvSpPr txBox="1"/>
          <p:nvPr/>
        </p:nvSpPr>
        <p:spPr>
          <a:xfrm>
            <a:off x="10573099" y="121696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192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93" name="Table"/>
          <p:cNvGraphicFramePr/>
          <p:nvPr/>
        </p:nvGraphicFramePr>
        <p:xfrm>
          <a:off x="7387981" y="9076514"/>
          <a:ext cx="2879093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98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5" name="These are just font awesome characters"/>
          <p:cNvSpPr txBox="1"/>
          <p:nvPr/>
        </p:nvSpPr>
        <p:spPr>
          <a:xfrm>
            <a:off x="7346923" y="4249426"/>
            <a:ext cx="276305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These are just f</a:t>
            </a:r>
            <a:r>
              <a:rPr b="1"/>
              <a:t>ont awesome</a:t>
            </a:r>
            <a:r>
              <a:t> characters</a:t>
            </a:r>
          </a:p>
        </p:txBody>
      </p:sp>
      <p:sp>
        <p:nvSpPr>
          <p:cNvPr id="202" name="ICONS"/>
          <p:cNvSpPr txBox="1"/>
          <p:nvPr/>
        </p:nvSpPr>
        <p:spPr>
          <a:xfrm>
            <a:off x="3745370" y="1638419"/>
            <a:ext cx="104034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AU" dirty="0"/>
              <a:t>BERNOULLI (p)</a:t>
            </a:r>
            <a:endParaRPr dirty="0"/>
          </a:p>
        </p:txBody>
      </p:sp>
      <p:sp>
        <p:nvSpPr>
          <p:cNvPr id="203" name="MOCK TABLES"/>
          <p:cNvSpPr txBox="1"/>
          <p:nvPr/>
        </p:nvSpPr>
        <p:spPr>
          <a:xfrm>
            <a:off x="7189707" y="5303186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204" name="MOCK GRAPHS"/>
          <p:cNvSpPr txBox="1"/>
          <p:nvPr/>
        </p:nvSpPr>
        <p:spPr>
          <a:xfrm>
            <a:off x="7189707" y="7605712"/>
            <a:ext cx="102626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205" name="TABLES"/>
          <p:cNvSpPr txBox="1"/>
          <p:nvPr/>
        </p:nvSpPr>
        <p:spPr>
          <a:xfrm>
            <a:off x="7189707" y="8751826"/>
            <a:ext cx="5434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206" name="CODE"/>
          <p:cNvSpPr txBox="1"/>
          <p:nvPr/>
        </p:nvSpPr>
        <p:spPr>
          <a:xfrm>
            <a:off x="7189707" y="1857135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sp>
        <p:nvSpPr>
          <p:cNvPr id="207" name="ggplot(mpg, aes(hwy, cty)) +…"/>
          <p:cNvSpPr txBox="1"/>
          <p:nvPr/>
        </p:nvSpPr>
        <p:spPr>
          <a:xfrm>
            <a:off x="7394331" y="2512088"/>
            <a:ext cx="2805496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ggplot</a:t>
            </a:r>
            <a:r>
              <a:rPr dirty="0"/>
              <a:t>(mpg, </a:t>
            </a:r>
            <a:r>
              <a:rPr dirty="0" err="1"/>
              <a:t>aes</a:t>
            </a:r>
            <a:r>
              <a:rPr dirty="0"/>
              <a:t>(</a:t>
            </a:r>
            <a:r>
              <a:rPr dirty="0" err="1"/>
              <a:t>hwy</a:t>
            </a:r>
            <a:r>
              <a:rPr dirty="0"/>
              <a:t>, </a:t>
            </a:r>
            <a:r>
              <a:rPr dirty="0" err="1"/>
              <a:t>cty</a:t>
            </a:r>
            <a:r>
              <a:rPr dirty="0"/>
              <a:t>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  <a:r>
              <a:rPr dirty="0" err="1"/>
              <a:t>geom_point</a:t>
            </a:r>
            <a:r>
              <a:rPr dirty="0"/>
              <a:t>(</a:t>
            </a:r>
            <a:r>
              <a:rPr dirty="0" err="1"/>
              <a:t>aes</a:t>
            </a:r>
            <a:r>
              <a:rPr dirty="0"/>
              <a:t>(size = </a:t>
            </a:r>
            <a:r>
              <a:rPr dirty="0" err="1"/>
              <a:t>fl</a:t>
            </a:r>
            <a:r>
              <a:rPr dirty="0"/>
              <a:t>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  <a:r>
              <a:rPr dirty="0" err="1"/>
              <a:t>geom_smooth</a:t>
            </a:r>
            <a:r>
              <a:rPr dirty="0"/>
              <a:t>(method ="</a:t>
            </a:r>
            <a:r>
              <a:rPr dirty="0" err="1"/>
              <a:t>lm</a:t>
            </a:r>
            <a:r>
              <a:rPr dirty="0"/>
              <a:t>")</a:t>
            </a:r>
          </a:p>
        </p:txBody>
      </p:sp>
      <p:sp>
        <p:nvSpPr>
          <p:cNvPr id="208" name="Where possible, use code that works when run."/>
          <p:cNvSpPr txBox="1"/>
          <p:nvPr/>
        </p:nvSpPr>
        <p:spPr>
          <a:xfrm>
            <a:off x="7346923" y="2034030"/>
            <a:ext cx="2763056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209" name="can help explain"/>
          <p:cNvSpPr/>
          <p:nvPr/>
        </p:nvSpPr>
        <p:spPr>
          <a:xfrm>
            <a:off x="8357143" y="3131961"/>
            <a:ext cx="879873" cy="578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8" y="0"/>
                </a:moveTo>
                <a:lnTo>
                  <a:pt x="9519" y="4996"/>
                </a:lnTo>
                <a:lnTo>
                  <a:pt x="1832" y="4996"/>
                </a:lnTo>
                <a:cubicBezTo>
                  <a:pt x="822" y="4996"/>
                  <a:pt x="0" y="6247"/>
                  <a:pt x="0" y="7783"/>
                </a:cubicBezTo>
                <a:lnTo>
                  <a:pt x="0" y="18813"/>
                </a:lnTo>
                <a:cubicBezTo>
                  <a:pt x="0" y="20349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49"/>
                  <a:pt x="21600" y="18813"/>
                </a:cubicBezTo>
                <a:lnTo>
                  <a:pt x="21600" y="7783"/>
                </a:lnTo>
                <a:cubicBezTo>
                  <a:pt x="21600" y="6247"/>
                  <a:pt x="20787" y="4996"/>
                  <a:pt x="19778" y="4996"/>
                </a:cubicBezTo>
                <a:lnTo>
                  <a:pt x="11964" y="4996"/>
                </a:lnTo>
                <a:lnTo>
                  <a:pt x="1069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can help explain </a:t>
            </a:r>
          </a:p>
        </p:txBody>
      </p:sp>
      <p:sp>
        <p:nvSpPr>
          <p:cNvPr id="210" name="Word balloons"/>
          <p:cNvSpPr/>
          <p:nvPr/>
        </p:nvSpPr>
        <p:spPr>
          <a:xfrm>
            <a:off x="7387981" y="3127595"/>
            <a:ext cx="879873" cy="582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78" y="0"/>
                </a:moveTo>
                <a:lnTo>
                  <a:pt x="12286" y="4959"/>
                </a:lnTo>
                <a:lnTo>
                  <a:pt x="1832" y="4959"/>
                </a:lnTo>
                <a:cubicBezTo>
                  <a:pt x="822" y="4959"/>
                  <a:pt x="0" y="6200"/>
                  <a:pt x="0" y="7725"/>
                </a:cubicBezTo>
                <a:lnTo>
                  <a:pt x="0" y="18834"/>
                </a:lnTo>
                <a:cubicBezTo>
                  <a:pt x="0" y="20358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8"/>
                  <a:pt x="21600" y="18834"/>
                </a:cubicBezTo>
                <a:lnTo>
                  <a:pt x="21600" y="7725"/>
                </a:lnTo>
                <a:cubicBezTo>
                  <a:pt x="21600" y="6200"/>
                  <a:pt x="20787" y="4959"/>
                  <a:pt x="19778" y="4959"/>
                </a:cubicBezTo>
                <a:lnTo>
                  <a:pt x="15248" y="4959"/>
                </a:lnTo>
                <a:lnTo>
                  <a:pt x="1597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Word balloons</a:t>
            </a:r>
          </a:p>
        </p:txBody>
      </p:sp>
      <p:sp>
        <p:nvSpPr>
          <p:cNvPr id="221" name="code"/>
          <p:cNvSpPr/>
          <p:nvPr/>
        </p:nvSpPr>
        <p:spPr>
          <a:xfrm>
            <a:off x="9326304" y="3127992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code</a:t>
            </a:r>
          </a:p>
        </p:txBody>
      </p:sp>
      <p:sp>
        <p:nvSpPr>
          <p:cNvPr id="222" name="Line"/>
          <p:cNvSpPr/>
          <p:nvPr/>
        </p:nvSpPr>
        <p:spPr>
          <a:xfrm>
            <a:off x="7148465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3" name="Line"/>
          <p:cNvSpPr/>
          <p:nvPr/>
        </p:nvSpPr>
        <p:spPr>
          <a:xfrm>
            <a:off x="7148465" y="400561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4" name="Line"/>
          <p:cNvSpPr/>
          <p:nvPr/>
        </p:nvSpPr>
        <p:spPr>
          <a:xfrm>
            <a:off x="7148465" y="523496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5" name="Line"/>
          <p:cNvSpPr/>
          <p:nvPr/>
        </p:nvSpPr>
        <p:spPr>
          <a:xfrm>
            <a:off x="7148465" y="755616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6" name="Line"/>
          <p:cNvSpPr/>
          <p:nvPr/>
        </p:nvSpPr>
        <p:spPr>
          <a:xfrm>
            <a:off x="7148465" y="87057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1" name="FONTS"/>
          <p:cNvSpPr txBox="1"/>
          <p:nvPr/>
        </p:nvSpPr>
        <p:spPr>
          <a:xfrm>
            <a:off x="10642182" y="1857135"/>
            <a:ext cx="48768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232" name="KEYNOTE"/>
          <p:cNvSpPr txBox="1"/>
          <p:nvPr/>
        </p:nvSpPr>
        <p:spPr>
          <a:xfrm>
            <a:off x="10642182" y="5383897"/>
            <a:ext cx="66477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233" name="KEYNOTE TIPS"/>
          <p:cNvSpPr txBox="1"/>
          <p:nvPr/>
        </p:nvSpPr>
        <p:spPr>
          <a:xfrm>
            <a:off x="10642182" y="7093032"/>
            <a:ext cx="9998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234" name="Line"/>
          <p:cNvSpPr/>
          <p:nvPr/>
        </p:nvSpPr>
        <p:spPr>
          <a:xfrm>
            <a:off x="10564983" y="5249878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5" name="Line"/>
          <p:cNvSpPr/>
          <p:nvPr/>
        </p:nvSpPr>
        <p:spPr>
          <a:xfrm>
            <a:off x="10535538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262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3841" y="7960462"/>
            <a:ext cx="448425" cy="4485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7" name="Group"/>
          <p:cNvGrpSpPr/>
          <p:nvPr/>
        </p:nvGrpSpPr>
        <p:grpSpPr>
          <a:xfrm>
            <a:off x="9616599" y="7962483"/>
            <a:ext cx="444501" cy="444501"/>
            <a:chOff x="0" y="0"/>
            <a:chExt cx="444500" cy="444500"/>
          </a:xfrm>
        </p:grpSpPr>
        <p:sp>
          <p:nvSpPr>
            <p:cNvPr id="263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272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264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5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6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7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8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69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70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71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273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74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75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76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83" name="Group"/>
          <p:cNvGrpSpPr/>
          <p:nvPr/>
        </p:nvGrpSpPr>
        <p:grpSpPr>
          <a:xfrm>
            <a:off x="9059438" y="7960461"/>
            <a:ext cx="448425" cy="448545"/>
            <a:chOff x="0" y="0"/>
            <a:chExt cx="448424" cy="448544"/>
          </a:xfrm>
        </p:grpSpPr>
        <p:pic>
          <p:nvPicPr>
            <p:cNvPr id="278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9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0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1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2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86" name="Group"/>
          <p:cNvGrpSpPr/>
          <p:nvPr/>
        </p:nvGrpSpPr>
        <p:grpSpPr>
          <a:xfrm>
            <a:off x="7949040" y="7960462"/>
            <a:ext cx="448425" cy="448544"/>
            <a:chOff x="0" y="0"/>
            <a:chExt cx="448424" cy="448543"/>
          </a:xfrm>
        </p:grpSpPr>
        <p:pic>
          <p:nvPicPr>
            <p:cNvPr id="284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5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8504239" y="7960462"/>
            <a:ext cx="448425" cy="448544"/>
            <a:chOff x="0" y="0"/>
            <a:chExt cx="448424" cy="448543"/>
          </a:xfrm>
        </p:grpSpPr>
        <p:pic>
          <p:nvPicPr>
            <p:cNvPr id="287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8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291" name="Line">
            <a:extLst>
              <a:ext uri="{FF2B5EF4-FFF2-40B4-BE49-F238E27FC236}">
                <a16:creationId xmlns:a16="http://schemas.microsoft.com/office/drawing/2014/main" id="{0462D4C8-9856-1847-B067-4CC280BE2E9A}"/>
              </a:ext>
            </a:extLst>
          </p:cNvPr>
          <p:cNvSpPr/>
          <p:nvPr/>
        </p:nvSpPr>
        <p:spPr>
          <a:xfrm>
            <a:off x="7550605" y="6947837"/>
            <a:ext cx="139607" cy="3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2" name="Line">
            <a:extLst>
              <a:ext uri="{FF2B5EF4-FFF2-40B4-BE49-F238E27FC236}">
                <a16:creationId xmlns:a16="http://schemas.microsoft.com/office/drawing/2014/main" id="{98509E77-091E-7E49-AE22-7375C02ABC6D}"/>
              </a:ext>
            </a:extLst>
          </p:cNvPr>
          <p:cNvSpPr/>
          <p:nvPr/>
        </p:nvSpPr>
        <p:spPr>
          <a:xfrm>
            <a:off x="8147188" y="6947837"/>
            <a:ext cx="139608" cy="3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293" name="Table">
            <a:extLst>
              <a:ext uri="{FF2B5EF4-FFF2-40B4-BE49-F238E27FC236}">
                <a16:creationId xmlns:a16="http://schemas.microsoft.com/office/drawing/2014/main" id="{758715C0-EB73-7043-8893-88379593C6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3563162"/>
              </p:ext>
            </p:extLst>
          </p:nvPr>
        </p:nvGraphicFramePr>
        <p:xfrm>
          <a:off x="7169368" y="6507474"/>
          <a:ext cx="342900" cy="800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94" name="Table">
            <a:extLst>
              <a:ext uri="{FF2B5EF4-FFF2-40B4-BE49-F238E27FC236}">
                <a16:creationId xmlns:a16="http://schemas.microsoft.com/office/drawing/2014/main" id="{EF1DB40A-D87E-0D41-B2EF-431D91972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398615"/>
              </p:ext>
            </p:extLst>
          </p:nvPr>
        </p:nvGraphicFramePr>
        <p:xfrm>
          <a:off x="7734302" y="6449854"/>
          <a:ext cx="342900" cy="3429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5" name="Table">
            <a:extLst>
              <a:ext uri="{FF2B5EF4-FFF2-40B4-BE49-F238E27FC236}">
                <a16:creationId xmlns:a16="http://schemas.microsoft.com/office/drawing/2014/main" id="{F1B25941-D75A-6E42-9B69-09C15E0906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4661392"/>
              </p:ext>
            </p:extLst>
          </p:nvPr>
        </p:nvGraphicFramePr>
        <p:xfrm>
          <a:off x="7734302" y="6884295"/>
          <a:ext cx="342900" cy="228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6" name="Table">
            <a:extLst>
              <a:ext uri="{FF2B5EF4-FFF2-40B4-BE49-F238E27FC236}">
                <a16:creationId xmlns:a16="http://schemas.microsoft.com/office/drawing/2014/main" id="{A7DA1569-4338-FB40-8057-75A6866D7F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3712845"/>
              </p:ext>
            </p:extLst>
          </p:nvPr>
        </p:nvGraphicFramePr>
        <p:xfrm>
          <a:off x="7734302" y="7183832"/>
          <a:ext cx="342900" cy="228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7" name="Table">
            <a:extLst>
              <a:ext uri="{FF2B5EF4-FFF2-40B4-BE49-F238E27FC236}">
                <a16:creationId xmlns:a16="http://schemas.microsoft.com/office/drawing/2014/main" id="{84BE9FE7-E7F0-0B4D-B930-8F88D4E81C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619349"/>
              </p:ext>
            </p:extLst>
          </p:nvPr>
        </p:nvGraphicFramePr>
        <p:xfrm>
          <a:off x="8378296" y="6671535"/>
          <a:ext cx="2286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43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7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8" name="Line">
            <a:extLst>
              <a:ext uri="{FF2B5EF4-FFF2-40B4-BE49-F238E27FC236}">
                <a16:creationId xmlns:a16="http://schemas.microsoft.com/office/drawing/2014/main" id="{B87C6069-293C-6541-8737-3771F9DCE700}"/>
              </a:ext>
            </a:extLst>
          </p:cNvPr>
          <p:cNvSpPr/>
          <p:nvPr/>
        </p:nvSpPr>
        <p:spPr>
          <a:xfrm>
            <a:off x="7602390" y="5837594"/>
            <a:ext cx="139607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299" name="Table">
            <a:extLst>
              <a:ext uri="{FF2B5EF4-FFF2-40B4-BE49-F238E27FC236}">
                <a16:creationId xmlns:a16="http://schemas.microsoft.com/office/drawing/2014/main" id="{4D44FD49-6CCB-3747-B4FC-4C332597F2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8054571"/>
              </p:ext>
            </p:extLst>
          </p:nvPr>
        </p:nvGraphicFramePr>
        <p:xfrm>
          <a:off x="7175473" y="5662398"/>
          <a:ext cx="342900" cy="5715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0" name="Table">
            <a:extLst>
              <a:ext uri="{FF2B5EF4-FFF2-40B4-BE49-F238E27FC236}">
                <a16:creationId xmlns:a16="http://schemas.microsoft.com/office/drawing/2014/main" id="{7B63F723-8450-3144-A86D-D41406988B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9907733"/>
              </p:ext>
            </p:extLst>
          </p:nvPr>
        </p:nvGraphicFramePr>
        <p:xfrm>
          <a:off x="7819667" y="5662398"/>
          <a:ext cx="342900" cy="228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1" name="Table">
            <a:extLst>
              <a:ext uri="{FF2B5EF4-FFF2-40B4-BE49-F238E27FC236}">
                <a16:creationId xmlns:a16="http://schemas.microsoft.com/office/drawing/2014/main" id="{2BA77880-B562-304D-AEE3-065BCE2B5C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8125105"/>
              </p:ext>
            </p:extLst>
          </p:nvPr>
        </p:nvGraphicFramePr>
        <p:xfrm>
          <a:off x="9427655" y="5552692"/>
          <a:ext cx="3429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02" name="Group">
            <a:extLst>
              <a:ext uri="{FF2B5EF4-FFF2-40B4-BE49-F238E27FC236}">
                <a16:creationId xmlns:a16="http://schemas.microsoft.com/office/drawing/2014/main" id="{BD5982DB-BB97-FB45-BC1A-6DB7A6E12D00}"/>
              </a:ext>
            </a:extLst>
          </p:cNvPr>
          <p:cNvGrpSpPr/>
          <p:nvPr/>
        </p:nvGrpSpPr>
        <p:grpSpPr>
          <a:xfrm>
            <a:off x="9427654" y="5729627"/>
            <a:ext cx="342906" cy="232054"/>
            <a:chOff x="-1" y="-1"/>
            <a:chExt cx="342905" cy="232053"/>
          </a:xfrm>
        </p:grpSpPr>
        <p:sp>
          <p:nvSpPr>
            <p:cNvPr id="303" name="Line">
              <a:extLst>
                <a:ext uri="{FF2B5EF4-FFF2-40B4-BE49-F238E27FC236}">
                  <a16:creationId xmlns:a16="http://schemas.microsoft.com/office/drawing/2014/main" id="{04B458B0-9E1D-5A4C-9EA3-3916320DBAA0}"/>
                </a:ext>
              </a:extLst>
            </p:cNvPr>
            <p:cNvSpPr/>
            <p:nvPr/>
          </p:nvSpPr>
          <p:spPr>
            <a:xfrm>
              <a:off x="-2" y="109957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4" name="Line">
              <a:extLst>
                <a:ext uri="{FF2B5EF4-FFF2-40B4-BE49-F238E27FC236}">
                  <a16:creationId xmlns:a16="http://schemas.microsoft.com/office/drawing/2014/main" id="{B3C1E9E9-825F-264C-A5C4-12A7B92DC522}"/>
                </a:ext>
              </a:extLst>
            </p:cNvPr>
            <p:cNvSpPr/>
            <p:nvPr/>
          </p:nvSpPr>
          <p:spPr>
            <a:xfrm>
              <a:off x="-2" y="232050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5" name="Line">
              <a:extLst>
                <a:ext uri="{FF2B5EF4-FFF2-40B4-BE49-F238E27FC236}">
                  <a16:creationId xmlns:a16="http://schemas.microsoft.com/office/drawing/2014/main" id="{1837B30C-2520-3B40-B55F-D7C7D370A4BE}"/>
                </a:ext>
              </a:extLst>
            </p:cNvPr>
            <p:cNvSpPr/>
            <p:nvPr/>
          </p:nvSpPr>
          <p:spPr>
            <a:xfrm>
              <a:off x="-2" y="-2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aphicFrame>
        <p:nvGraphicFramePr>
          <p:cNvPr id="306" name="Table">
            <a:extLst>
              <a:ext uri="{FF2B5EF4-FFF2-40B4-BE49-F238E27FC236}">
                <a16:creationId xmlns:a16="http://schemas.microsoft.com/office/drawing/2014/main" id="{549327C8-982D-3442-B56A-BCD549908D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0950857"/>
              </p:ext>
            </p:extLst>
          </p:nvPr>
        </p:nvGraphicFramePr>
        <p:xfrm>
          <a:off x="9427655" y="6714365"/>
          <a:ext cx="3429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6981FB06-B0D2-DA00-2271-CC1802F687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5064" y="4604268"/>
            <a:ext cx="2489200" cy="419100"/>
          </a:xfrm>
          <a:prstGeom prst="rect">
            <a:avLst/>
          </a:prstGeom>
        </p:spPr>
      </p:pic>
      <p:sp>
        <p:nvSpPr>
          <p:cNvPr id="3" name="ICONS">
            <a:extLst>
              <a:ext uri="{FF2B5EF4-FFF2-40B4-BE49-F238E27FC236}">
                <a16:creationId xmlns:a16="http://schemas.microsoft.com/office/drawing/2014/main" id="{428B69F5-218C-5BCD-81A0-B1A5ED8848A3}"/>
              </a:ext>
            </a:extLst>
          </p:cNvPr>
          <p:cNvSpPr txBox="1"/>
          <p:nvPr/>
        </p:nvSpPr>
        <p:spPr>
          <a:xfrm>
            <a:off x="3770653" y="2846474"/>
            <a:ext cx="109485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AU" dirty="0"/>
              <a:t>BINOMIAL (n, p)</a:t>
            </a:r>
            <a:endParaRPr dirty="0"/>
          </a:p>
        </p:txBody>
      </p:sp>
      <p:sp>
        <p:nvSpPr>
          <p:cNvPr id="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37B1CB8D-5AA0-DB45-2B25-77DF6D31BA5E}"/>
              </a:ext>
            </a:extLst>
          </p:cNvPr>
          <p:cNvSpPr txBox="1"/>
          <p:nvPr/>
        </p:nvSpPr>
        <p:spPr>
          <a:xfrm>
            <a:off x="3603361" y="3688790"/>
            <a:ext cx="325539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dirty="0"/>
              <a:t>The sum of n Bernoulli random variables with probability p.</a:t>
            </a:r>
            <a:endParaRPr dirty="0"/>
          </a:p>
        </p:txBody>
      </p:sp>
      <p:sp>
        <p:nvSpPr>
          <p:cNvPr id="5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19390021-9011-DD6E-8EE4-5407456A3A28}"/>
              </a:ext>
            </a:extLst>
          </p:cNvPr>
          <p:cNvSpPr txBox="1"/>
          <p:nvPr/>
        </p:nvSpPr>
        <p:spPr>
          <a:xfrm>
            <a:off x="3707856" y="3038125"/>
            <a:ext cx="2912301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AU" dirty="0"/>
              <a:t>The number of successes out of n cases where each case is independent and has the same probability of success p. 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CONS">
                <a:extLst>
                  <a:ext uri="{FF2B5EF4-FFF2-40B4-BE49-F238E27FC236}">
                    <a16:creationId xmlns:a16="http://schemas.microsoft.com/office/drawing/2014/main" id="{54C7BE82-8595-5610-C884-FA74A5C2560F}"/>
                  </a:ext>
                </a:extLst>
              </p:cNvPr>
              <p:cNvSpPr txBox="1"/>
              <p:nvPr/>
            </p:nvSpPr>
            <p:spPr>
              <a:xfrm>
                <a:off x="3766842" y="4540544"/>
                <a:ext cx="1832233" cy="2103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none" lIns="12700" tIns="12700" rIns="12700" bIns="12700" anchor="ctr">
                <a:spAutoFit/>
              </a:bodyPr>
              <a:lstStyle/>
              <a:p>
                <a:pPr lvl="1" indent="0"/>
                <a:r>
                  <a:rPr lang="en-AU" dirty="0"/>
                  <a:t>NORMAL / GAUSSIAN (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AU" dirty="0"/>
                  <a:t>,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AU" dirty="0"/>
                  <a:t>)</a:t>
                </a:r>
                <a:endParaRPr dirty="0"/>
              </a:p>
            </p:txBody>
          </p:sp>
        </mc:Choice>
        <mc:Fallback>
          <p:sp>
            <p:nvSpPr>
              <p:cNvPr id="6" name="ICONS">
                <a:extLst>
                  <a:ext uri="{FF2B5EF4-FFF2-40B4-BE49-F238E27FC236}">
                    <a16:creationId xmlns:a16="http://schemas.microsoft.com/office/drawing/2014/main" id="{54C7BE82-8595-5610-C884-FA74A5C25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842" y="4540544"/>
                <a:ext cx="1832233" cy="210314"/>
              </a:xfrm>
              <a:prstGeom prst="rect">
                <a:avLst/>
              </a:prstGeom>
              <a:blipFill>
                <a:blip r:embed="rId8"/>
                <a:stretch>
                  <a:fillRect l="-4138" t="-17647" r="-3448" b="-3529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ICONS">
            <a:extLst>
              <a:ext uri="{FF2B5EF4-FFF2-40B4-BE49-F238E27FC236}">
                <a16:creationId xmlns:a16="http://schemas.microsoft.com/office/drawing/2014/main" id="{AF3C26BE-4252-1382-7BD6-C10092C45FF4}"/>
              </a:ext>
            </a:extLst>
          </p:cNvPr>
          <p:cNvSpPr txBox="1"/>
          <p:nvPr/>
        </p:nvSpPr>
        <p:spPr>
          <a:xfrm>
            <a:off x="3745370" y="5549747"/>
            <a:ext cx="156453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AU" dirty="0"/>
              <a:t>T (degrees of freedom)</a:t>
            </a:r>
            <a:endParaRPr dirty="0"/>
          </a:p>
        </p:txBody>
      </p:sp>
      <p:sp>
        <p:nvSpPr>
          <p:cNvPr id="9" name="ggplot(mpg, aes(hwy, cty)) +…">
            <a:extLst>
              <a:ext uri="{FF2B5EF4-FFF2-40B4-BE49-F238E27FC236}">
                <a16:creationId xmlns:a16="http://schemas.microsoft.com/office/drawing/2014/main" id="{A1F1FA67-DC0E-E072-863C-0A3ED5A88B88}"/>
              </a:ext>
            </a:extLst>
          </p:cNvPr>
          <p:cNvSpPr txBox="1"/>
          <p:nvPr/>
        </p:nvSpPr>
        <p:spPr>
          <a:xfrm>
            <a:off x="3729605" y="2476444"/>
            <a:ext cx="2805496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AU" dirty="0" err="1"/>
              <a:t>rbinom</a:t>
            </a:r>
            <a:r>
              <a:rPr lang="en-AU" dirty="0"/>
              <a:t>(1, 1, p)</a:t>
            </a:r>
            <a:endParaRPr dirty="0"/>
          </a:p>
        </p:txBody>
      </p:sp>
      <p:sp>
        <p:nvSpPr>
          <p:cNvPr id="10" name="ggplot(mpg, aes(hwy, cty)) +…">
            <a:extLst>
              <a:ext uri="{FF2B5EF4-FFF2-40B4-BE49-F238E27FC236}">
                <a16:creationId xmlns:a16="http://schemas.microsoft.com/office/drawing/2014/main" id="{E825D6C4-90E6-9937-3175-EEFDE69FF6DC}"/>
              </a:ext>
            </a:extLst>
          </p:cNvPr>
          <p:cNvSpPr txBox="1"/>
          <p:nvPr/>
        </p:nvSpPr>
        <p:spPr>
          <a:xfrm>
            <a:off x="3729605" y="5024426"/>
            <a:ext cx="2805496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AU" dirty="0" err="1"/>
              <a:t>rnorm</a:t>
            </a:r>
            <a:r>
              <a:rPr lang="en-AU" dirty="0"/>
              <a:t>(1, mean, </a:t>
            </a:r>
            <a:r>
              <a:rPr lang="en-AU" dirty="0" err="1"/>
              <a:t>sd</a:t>
            </a:r>
            <a:r>
              <a:rPr lang="en-AU" dirty="0"/>
              <a:t>)</a:t>
            </a:r>
            <a:endParaRPr dirty="0"/>
          </a:p>
        </p:txBody>
      </p:sp>
      <p:sp>
        <p:nvSpPr>
          <p:cNvPr id="11" name="ggplot(mpg, aes(hwy, cty)) +…">
            <a:extLst>
              <a:ext uri="{FF2B5EF4-FFF2-40B4-BE49-F238E27FC236}">
                <a16:creationId xmlns:a16="http://schemas.microsoft.com/office/drawing/2014/main" id="{B3422355-7B1A-02FC-5BCB-3D35EA795E45}"/>
              </a:ext>
            </a:extLst>
          </p:cNvPr>
          <p:cNvSpPr txBox="1"/>
          <p:nvPr/>
        </p:nvSpPr>
        <p:spPr>
          <a:xfrm>
            <a:off x="3729605" y="4128037"/>
            <a:ext cx="2805496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AU" dirty="0" err="1"/>
              <a:t>rbinom</a:t>
            </a:r>
            <a:r>
              <a:rPr lang="en-AU" dirty="0"/>
              <a:t>(1, n, p)</a:t>
            </a:r>
            <a:endParaRPr dirty="0"/>
          </a:p>
        </p:txBody>
      </p:sp>
      <p:sp>
        <p:nvSpPr>
          <p:cNvPr id="12" name="ggplot(mpg, aes(hwy, cty)) +…">
            <a:extLst>
              <a:ext uri="{FF2B5EF4-FFF2-40B4-BE49-F238E27FC236}">
                <a16:creationId xmlns:a16="http://schemas.microsoft.com/office/drawing/2014/main" id="{C47C86DA-2413-2B91-E6B5-806623438002}"/>
              </a:ext>
            </a:extLst>
          </p:cNvPr>
          <p:cNvSpPr txBox="1"/>
          <p:nvPr/>
        </p:nvSpPr>
        <p:spPr>
          <a:xfrm>
            <a:off x="3777811" y="6096883"/>
            <a:ext cx="2805496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AU" dirty="0"/>
              <a:t>rt(1, </a:t>
            </a:r>
            <a:r>
              <a:rPr lang="en-AU" dirty="0" err="1"/>
              <a:t>df</a:t>
            </a:r>
            <a:r>
              <a:rPr lang="en-AU" dirty="0"/>
              <a:t>)</a:t>
            </a:r>
            <a:endParaRPr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13CA253A-9BA9-C43E-38A8-6A0182F085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44348" y="2829928"/>
            <a:ext cx="407540" cy="21031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6EC7C720-7A49-B69D-8316-F1E3B7ADD6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22193" y="1645675"/>
            <a:ext cx="271564" cy="180754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14BEA687-1640-4FCE-74B4-E29BE693F5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05177" y="4457518"/>
            <a:ext cx="720000" cy="178116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9C0496EC-1A88-920B-AC00-A6F822CB4A4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32745" y="5601364"/>
            <a:ext cx="720000" cy="12910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308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293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4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5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6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7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8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9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0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1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2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3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4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5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6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7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09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310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3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sp>
        <p:nvSpPr>
          <p:cNvPr id="314" name="Group"/>
          <p:cNvSpPr/>
          <p:nvPr/>
        </p:nvSpPr>
        <p:spPr>
          <a:xfrm>
            <a:off x="213255" y="1523999"/>
            <a:ext cx="4346831" cy="860511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5" name="Square"/>
          <p:cNvSpPr/>
          <p:nvPr/>
        </p:nvSpPr>
        <p:spPr>
          <a:xfrm>
            <a:off x="1198395" y="7193656"/>
            <a:ext cx="355601" cy="355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6" name="Rectangle"/>
          <p:cNvSpPr/>
          <p:nvPr/>
        </p:nvSpPr>
        <p:spPr>
          <a:xfrm>
            <a:off x="1198395" y="6805227"/>
            <a:ext cx="355601" cy="342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317" name="Table"/>
          <p:cNvGraphicFramePr/>
          <p:nvPr/>
        </p:nvGraphicFramePr>
        <p:xfrm>
          <a:off x="9552767" y="9368497"/>
          <a:ext cx="3343020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42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Basics"/>
          <p:cNvSpPr txBox="1"/>
          <p:nvPr/>
        </p:nvSpPr>
        <p:spPr>
          <a:xfrm>
            <a:off x="306210" y="151346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Basics</a:t>
            </a:r>
          </a:p>
        </p:txBody>
      </p:sp>
      <p:sp>
        <p:nvSpPr>
          <p:cNvPr id="320" name="Each cheatsheet should be licensed under the creative commons license.…"/>
          <p:cNvSpPr txBox="1"/>
          <p:nvPr/>
        </p:nvSpPr>
        <p:spPr>
          <a:xfrm>
            <a:off x="323328" y="9087077"/>
            <a:ext cx="4154099" cy="992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creative commons, put CC'd by &lt;your name&gt; in the small print at the bottom of each page and link it to </a:t>
            </a:r>
            <a:r>
              <a:rPr b="1"/>
              <a:t>http://creativecommons.org/licenses/by/4.0/</a:t>
            </a:r>
          </a:p>
        </p:txBody>
      </p:sp>
      <p:sp>
        <p:nvSpPr>
          <p:cNvPr id="321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3084609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Remember that the best cheatsheets are </a:t>
            </a:r>
            <a:r>
              <a:rPr b="1"/>
              <a:t>visual</a:t>
            </a:r>
            <a:r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/>
              </a:rPr>
              <a:t>CC BY SA</a:t>
            </a:r>
            <a:r>
              <a:t> Your Name •  </a:t>
            </a:r>
            <a:r>
              <a:rPr>
                <a:hlinkClick r:id="rId4"/>
              </a:rPr>
              <a:t>your@email.com</a:t>
            </a:r>
            <a:r>
              <a:t>  •  844-448-1212 • </a:t>
            </a:r>
            <a:r>
              <a:rPr>
                <a:hlinkClick r:id="rId5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3328" y="2070100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Thank you </a:t>
            </a:r>
            <a:r>
              <a:t>for making a new cheatsheet for R! These cheatsheets have an important job: </a:t>
            </a:r>
          </a:p>
        </p:txBody>
      </p:sp>
      <p:sp>
        <p:nvSpPr>
          <p:cNvPr id="324" name="Cheatsheets make it easy for R users…"/>
          <p:cNvSpPr txBox="1"/>
          <p:nvPr/>
        </p:nvSpPr>
        <p:spPr>
          <a:xfrm>
            <a:off x="1055848" y="2563762"/>
            <a:ext cx="249625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sp>
        <p:nvSpPr>
          <p:cNvPr id="325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6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grpSp>
        <p:nvGrpSpPr>
          <p:cNvPr id="329" name="Group"/>
          <p:cNvGrpSpPr/>
          <p:nvPr/>
        </p:nvGrpSpPr>
        <p:grpSpPr>
          <a:xfrm>
            <a:off x="8014905" y="2881105"/>
            <a:ext cx="2818196" cy="228903"/>
            <a:chOff x="0" y="0"/>
            <a:chExt cx="2818194" cy="228901"/>
          </a:xfrm>
        </p:grpSpPr>
        <p:sp>
          <p:nvSpPr>
            <p:cNvPr id="327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328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30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33" name="Group"/>
          <p:cNvGrpSpPr/>
          <p:nvPr/>
        </p:nvGrpSpPr>
        <p:grpSpPr>
          <a:xfrm>
            <a:off x="1202352" y="5963994"/>
            <a:ext cx="2483943" cy="276124"/>
            <a:chOff x="0" y="0"/>
            <a:chExt cx="2483942" cy="276123"/>
          </a:xfrm>
        </p:grpSpPr>
        <p:pic>
          <p:nvPicPr>
            <p:cNvPr id="331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2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summary function</a:t>
              </a:r>
            </a:p>
          </p:txBody>
        </p:sp>
      </p:grp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t>Three Column Layout: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335" name="Use a layout that flows and makes it easy to zero in on specific topics."/>
          <p:cNvSpPr txBox="1"/>
          <p:nvPr/>
        </p:nvSpPr>
        <p:spPr>
          <a:xfrm>
            <a:off x="311956" y="3855249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336" name="Use visualizations to explain concepts quickly and concisely."/>
          <p:cNvSpPr txBox="1"/>
          <p:nvPr/>
        </p:nvSpPr>
        <p:spPr>
          <a:xfrm>
            <a:off x="322522" y="5576607"/>
            <a:ext cx="426473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337" name="Use visual elements to make the sheet scannable."/>
          <p:cNvSpPr txBox="1"/>
          <p:nvPr/>
        </p:nvSpPr>
        <p:spPr>
          <a:xfrm>
            <a:off x="323328" y="6413156"/>
            <a:ext cx="4264736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sp>
        <p:nvSpPr>
          <p:cNvPr id="338" name="Use visual emphasis (like color, size, and font weight) to make important information easy to find."/>
          <p:cNvSpPr txBox="1"/>
          <p:nvPr/>
        </p:nvSpPr>
        <p:spPr>
          <a:xfrm>
            <a:off x="323328" y="7759606"/>
            <a:ext cx="4264736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339" name="dplyr::lag() - Offset elements by 1…"/>
          <p:cNvSpPr txBox="1"/>
          <p:nvPr/>
        </p:nvSpPr>
        <p:spPr>
          <a:xfrm>
            <a:off x="1215426" y="8253231"/>
            <a:ext cx="235489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340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4791188" y="1892216"/>
            <a:ext cx="2912301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342" name="Create a visual hierarchy. Help users navigate the page with titles, subtitles, and subsubtitles"/>
          <p:cNvSpPr txBox="1"/>
          <p:nvPr/>
        </p:nvSpPr>
        <p:spPr>
          <a:xfrm>
            <a:off x="7892705" y="1891288"/>
            <a:ext cx="3207385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343" name="Quickly identify content with a package hexsticker (if available)…"/>
          <p:cNvSpPr txBox="1"/>
          <p:nvPr/>
        </p:nvSpPr>
        <p:spPr>
          <a:xfrm>
            <a:off x="11083583" y="1892300"/>
            <a:ext cx="2537610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</p:txBody>
      </p:sp>
      <p:grpSp>
        <p:nvGrpSpPr>
          <p:cNvPr id="346" name="Group"/>
          <p:cNvGrpSpPr/>
          <p:nvPr/>
        </p:nvGrpSpPr>
        <p:grpSpPr>
          <a:xfrm>
            <a:off x="4841546" y="2388629"/>
            <a:ext cx="827380" cy="215901"/>
            <a:chOff x="0" y="0"/>
            <a:chExt cx="827378" cy="215900"/>
          </a:xfrm>
        </p:grpSpPr>
        <p:sp>
          <p:nvSpPr>
            <p:cNvPr id="344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345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9" name="Group"/>
          <p:cNvGrpSpPr/>
          <p:nvPr/>
        </p:nvGrpSpPr>
        <p:grpSpPr>
          <a:xfrm>
            <a:off x="5800505" y="2383907"/>
            <a:ext cx="840852" cy="397495"/>
            <a:chOff x="0" y="0"/>
            <a:chExt cx="840851" cy="397494"/>
          </a:xfrm>
        </p:grpSpPr>
        <p:sp>
          <p:nvSpPr>
            <p:cNvPr id="347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8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352" name="Group"/>
          <p:cNvGrpSpPr/>
          <p:nvPr/>
        </p:nvGrpSpPr>
        <p:grpSpPr>
          <a:xfrm>
            <a:off x="6766455" y="2386231"/>
            <a:ext cx="840342" cy="679874"/>
            <a:chOff x="0" y="0"/>
            <a:chExt cx="840341" cy="679872"/>
          </a:xfrm>
        </p:grpSpPr>
        <p:sp>
          <p:nvSpPr>
            <p:cNvPr id="350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1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355" name="Group"/>
          <p:cNvGrpSpPr/>
          <p:nvPr/>
        </p:nvGrpSpPr>
        <p:grpSpPr>
          <a:xfrm>
            <a:off x="8014905" y="2379454"/>
            <a:ext cx="2815850" cy="431801"/>
            <a:chOff x="0" y="0"/>
            <a:chExt cx="2815849" cy="431800"/>
          </a:xfrm>
        </p:grpSpPr>
        <p:sp>
          <p:nvSpPr>
            <p:cNvPr id="353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354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56" name="SUBSUBTITLE"/>
          <p:cNvSpPr txBox="1"/>
          <p:nvPr/>
        </p:nvSpPr>
        <p:spPr>
          <a:xfrm>
            <a:off x="8014905" y="321160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357" name="Line"/>
          <p:cNvSpPr/>
          <p:nvPr/>
        </p:nvSpPr>
        <p:spPr>
          <a:xfrm>
            <a:off x="13322994" y="1787872"/>
            <a:ext cx="185570" cy="4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243" extrusionOk="0">
                <a:moveTo>
                  <a:pt x="0" y="21139"/>
                </a:moveTo>
                <a:cubicBezTo>
                  <a:pt x="6349" y="21600"/>
                  <a:pt x="12765" y="20509"/>
                  <a:pt x="16945" y="18263"/>
                </a:cubicBezTo>
                <a:cubicBezTo>
                  <a:pt x="20040" y="16600"/>
                  <a:pt x="21600" y="14493"/>
                  <a:pt x="21403" y="12366"/>
                </a:cubicBezTo>
                <a:lnTo>
                  <a:pt x="20454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8" name="Line"/>
          <p:cNvSpPr/>
          <p:nvPr/>
        </p:nvSpPr>
        <p:spPr>
          <a:xfrm>
            <a:off x="4814439" y="3892550"/>
            <a:ext cx="43096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9" name="Line"/>
          <p:cNvSpPr/>
          <p:nvPr/>
        </p:nvSpPr>
        <p:spPr>
          <a:xfrm>
            <a:off x="9377743" y="3892778"/>
            <a:ext cx="429697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0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4787900" y="4734875"/>
            <a:ext cx="4080953" cy="99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7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8"/>
              </a:rPr>
              <a:t>fortawesome.github.io/Font-Awesome/get-started/</a:t>
            </a:r>
          </a:p>
        </p:txBody>
      </p:sp>
      <p:sp>
        <p:nvSpPr>
          <p:cNvPr id="361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4787900" y="5843136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To use a </a:t>
            </a:r>
            <a:r>
              <a:rPr b="1"/>
              <a:t>font awesome</a:t>
            </a:r>
            <a:r>
              <a:t> icon, copy and paste one from here </a:t>
            </a:r>
            <a:r>
              <a:rPr u="sng">
                <a:hlinkClick r:id="rId9"/>
              </a:rPr>
              <a:t>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362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4787900" y="8217956"/>
            <a:ext cx="4154098" cy="18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363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4787900" y="7043835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364" name="FONTS"/>
          <p:cNvSpPr txBox="1"/>
          <p:nvPr/>
        </p:nvSpPr>
        <p:spPr>
          <a:xfrm>
            <a:off x="4787900" y="4423669"/>
            <a:ext cx="4876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365" name="KEYNOTE"/>
          <p:cNvSpPr txBox="1"/>
          <p:nvPr/>
        </p:nvSpPr>
        <p:spPr>
          <a:xfrm>
            <a:off x="4787900" y="6757624"/>
            <a:ext cx="6647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366" name="KEYNOTE TIPS"/>
          <p:cNvSpPr txBox="1"/>
          <p:nvPr/>
        </p:nvSpPr>
        <p:spPr>
          <a:xfrm>
            <a:off x="4787900" y="7933359"/>
            <a:ext cx="99989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367" name="    "/>
          <p:cNvSpPr txBox="1"/>
          <p:nvPr/>
        </p:nvSpPr>
        <p:spPr>
          <a:xfrm>
            <a:off x="9552767" y="6097569"/>
            <a:ext cx="2015955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900" b="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t>    </a:t>
            </a:r>
          </a:p>
        </p:txBody>
      </p:sp>
      <p:sp>
        <p:nvSpPr>
          <p:cNvPr id="368" name="These are just font awesome characters"/>
          <p:cNvSpPr txBox="1"/>
          <p:nvPr/>
        </p:nvSpPr>
        <p:spPr>
          <a:xfrm>
            <a:off x="11533227" y="6115041"/>
            <a:ext cx="138669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 b="0">
                <a:solidFill>
                  <a:srgbClr val="000000"/>
                </a:solidFill>
              </a:defRPr>
            </a:lvl1pPr>
          </a:lstStyle>
          <a:p>
            <a:r>
              <a:t>These are just font awesome characters</a:t>
            </a:r>
          </a:p>
        </p:txBody>
      </p:sp>
      <p:sp>
        <p:nvSpPr>
          <p:cNvPr id="375" name="ICONS"/>
          <p:cNvSpPr txBox="1"/>
          <p:nvPr/>
        </p:nvSpPr>
        <p:spPr>
          <a:xfrm>
            <a:off x="9354493" y="5814529"/>
            <a:ext cx="4573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376" name="MOCK TABLES"/>
          <p:cNvSpPr txBox="1"/>
          <p:nvPr/>
        </p:nvSpPr>
        <p:spPr>
          <a:xfrm>
            <a:off x="9354493" y="6752120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377" name="MOCK GRAPHS"/>
          <p:cNvSpPr txBox="1"/>
          <p:nvPr/>
        </p:nvSpPr>
        <p:spPr>
          <a:xfrm>
            <a:off x="9354493" y="8025946"/>
            <a:ext cx="102626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378" name="TABLES"/>
          <p:cNvSpPr txBox="1"/>
          <p:nvPr/>
        </p:nvSpPr>
        <p:spPr>
          <a:xfrm>
            <a:off x="9354493" y="9019660"/>
            <a:ext cx="5434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379" name="CODE"/>
          <p:cNvSpPr txBox="1"/>
          <p:nvPr/>
        </p:nvSpPr>
        <p:spPr>
          <a:xfrm>
            <a:off x="9354493" y="4423669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9559117" y="4938922"/>
            <a:ext cx="3025059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geom_point(aes(color = cyl))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381" name="Where possible, use code that works when run."/>
          <p:cNvSpPr txBox="1"/>
          <p:nvPr/>
        </p:nvSpPr>
        <p:spPr>
          <a:xfrm>
            <a:off x="9511709" y="4648189"/>
            <a:ext cx="329154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382" name="Logistics"/>
          <p:cNvSpPr txBox="1"/>
          <p:nvPr/>
        </p:nvSpPr>
        <p:spPr>
          <a:xfrm>
            <a:off x="4791188" y="385422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383" name="Useful Elements"/>
          <p:cNvSpPr txBox="1"/>
          <p:nvPr/>
        </p:nvSpPr>
        <p:spPr>
          <a:xfrm>
            <a:off x="9354493" y="385444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492021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sp>
        <p:nvSpPr>
          <p:cNvPr id="385" name="Line"/>
          <p:cNvSpPr/>
          <p:nvPr/>
        </p:nvSpPr>
        <p:spPr>
          <a:xfrm>
            <a:off x="231073" y="8781291"/>
            <a:ext cx="43111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6" name="COPYRIGHT"/>
          <p:cNvSpPr txBox="1"/>
          <p:nvPr/>
        </p:nvSpPr>
        <p:spPr>
          <a:xfrm>
            <a:off x="230622" y="8784297"/>
            <a:ext cx="81869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COPYRIGHT</a:t>
            </a:r>
          </a:p>
        </p:txBody>
      </p:sp>
      <p:sp>
        <p:nvSpPr>
          <p:cNvPr id="387" name="can help explain…"/>
          <p:cNvSpPr/>
          <p:nvPr/>
        </p:nvSpPr>
        <p:spPr>
          <a:xfrm>
            <a:off x="12274610" y="5175920"/>
            <a:ext cx="1250951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96" y="0"/>
                </a:moveTo>
                <a:cubicBezTo>
                  <a:pt x="6986" y="0"/>
                  <a:pt x="6407" y="1215"/>
                  <a:pt x="6407" y="2707"/>
                </a:cubicBezTo>
                <a:lnTo>
                  <a:pt x="6407" y="6826"/>
                </a:lnTo>
                <a:lnTo>
                  <a:pt x="0" y="6797"/>
                </a:lnTo>
                <a:lnTo>
                  <a:pt x="6407" y="10483"/>
                </a:lnTo>
                <a:lnTo>
                  <a:pt x="6407" y="18907"/>
                </a:lnTo>
                <a:cubicBezTo>
                  <a:pt x="6407" y="20399"/>
                  <a:pt x="6986" y="21600"/>
                  <a:pt x="7696" y="21600"/>
                </a:cubicBezTo>
                <a:lnTo>
                  <a:pt x="20319" y="21600"/>
                </a:lnTo>
                <a:cubicBezTo>
                  <a:pt x="21028" y="21600"/>
                  <a:pt x="21600" y="20399"/>
                  <a:pt x="21600" y="18907"/>
                </a:cubicBezTo>
                <a:lnTo>
                  <a:pt x="21600" y="2707"/>
                </a:lnTo>
                <a:cubicBezTo>
                  <a:pt x="21600" y="1215"/>
                  <a:pt x="21028" y="0"/>
                  <a:pt x="20319" y="0"/>
                </a:cubicBezTo>
                <a:lnTo>
                  <a:pt x="769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can help explain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code</a:t>
            </a:r>
          </a:p>
        </p:txBody>
      </p:sp>
      <p:sp>
        <p:nvSpPr>
          <p:cNvPr id="388" name="Word balloons"/>
          <p:cNvSpPr/>
          <p:nvPr/>
        </p:nvSpPr>
        <p:spPr>
          <a:xfrm>
            <a:off x="12463122" y="4692081"/>
            <a:ext cx="1056483" cy="483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Word balloons</a:t>
            </a:r>
          </a:p>
        </p:txBody>
      </p:sp>
      <p:pic>
        <p:nvPicPr>
          <p:cNvPr id="399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58627" y="8380696"/>
            <a:ext cx="448425" cy="4485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2" name="Group"/>
          <p:cNvGrpSpPr/>
          <p:nvPr/>
        </p:nvGrpSpPr>
        <p:grpSpPr>
          <a:xfrm>
            <a:off x="1029800" y="4344473"/>
            <a:ext cx="2877191" cy="1066589"/>
            <a:chOff x="0" y="0"/>
            <a:chExt cx="2877189" cy="1066587"/>
          </a:xfrm>
        </p:grpSpPr>
        <p:pic>
          <p:nvPicPr>
            <p:cNvPr id="400" name="ggplot2-cheatsheet.png" descr="ggplot2-cheatsheet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403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401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02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411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404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405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406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/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07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408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/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09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410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/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420" name="Group"/>
          <p:cNvGrpSpPr/>
          <p:nvPr/>
        </p:nvGrpSpPr>
        <p:grpSpPr>
          <a:xfrm>
            <a:off x="1196148" y="6796480"/>
            <a:ext cx="2495154" cy="781280"/>
            <a:chOff x="0" y="0"/>
            <a:chExt cx="2495152" cy="781279"/>
          </a:xfrm>
        </p:grpSpPr>
        <p:sp>
          <p:nvSpPr>
            <p:cNvPr id="413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/>
              <a:r>
                <a:rPr b="0"/>
                <a:t>x, y, alpha, color, fill, linetype, size</a:t>
              </a:r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</a:p>
          </p:txBody>
        </p:sp>
        <p:grpSp>
          <p:nvGrpSpPr>
            <p:cNvPr id="416" name="Group"/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414" name="Image" descr="Image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15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419" name="Group"/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417" name="Image" descr="Image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18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435" name="Group"/>
          <p:cNvGrpSpPr/>
          <p:nvPr/>
        </p:nvGrpSpPr>
        <p:grpSpPr>
          <a:xfrm>
            <a:off x="11781384" y="8382717"/>
            <a:ext cx="444501" cy="444501"/>
            <a:chOff x="0" y="0"/>
            <a:chExt cx="444500" cy="444500"/>
          </a:xfrm>
        </p:grpSpPr>
        <p:sp>
          <p:nvSpPr>
            <p:cNvPr id="421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430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422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3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4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5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6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7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8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9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431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32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33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34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441" name="Group"/>
          <p:cNvGrpSpPr/>
          <p:nvPr/>
        </p:nvGrpSpPr>
        <p:grpSpPr>
          <a:xfrm>
            <a:off x="11224224" y="8380695"/>
            <a:ext cx="448425" cy="448545"/>
            <a:chOff x="0" y="0"/>
            <a:chExt cx="448424" cy="448544"/>
          </a:xfrm>
        </p:grpSpPr>
        <p:pic>
          <p:nvPicPr>
            <p:cNvPr id="436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7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8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9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0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44" name="Group"/>
          <p:cNvGrpSpPr/>
          <p:nvPr/>
        </p:nvGrpSpPr>
        <p:grpSpPr>
          <a:xfrm>
            <a:off x="10113826" y="8380696"/>
            <a:ext cx="448425" cy="448544"/>
            <a:chOff x="0" y="0"/>
            <a:chExt cx="448424" cy="448543"/>
          </a:xfrm>
        </p:grpSpPr>
        <p:pic>
          <p:nvPicPr>
            <p:cNvPr id="442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3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447" name="Group"/>
          <p:cNvGrpSpPr/>
          <p:nvPr/>
        </p:nvGrpSpPr>
        <p:grpSpPr>
          <a:xfrm>
            <a:off x="10669024" y="8380696"/>
            <a:ext cx="448425" cy="448544"/>
            <a:chOff x="0" y="0"/>
            <a:chExt cx="448424" cy="448543"/>
          </a:xfrm>
        </p:grpSpPr>
        <p:pic>
          <p:nvPicPr>
            <p:cNvPr id="445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6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448" name="rstudio.png" descr="rstudio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294644" y="195549"/>
            <a:ext cx="1386697" cy="1607136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Line">
            <a:extLst>
              <a:ext uri="{FF2B5EF4-FFF2-40B4-BE49-F238E27FC236}">
                <a16:creationId xmlns:a16="http://schemas.microsoft.com/office/drawing/2014/main" id="{136A2DE8-246E-D341-B205-638FCAC50C10}"/>
              </a:ext>
            </a:extLst>
          </p:cNvPr>
          <p:cNvSpPr/>
          <p:nvPr/>
        </p:nvSpPr>
        <p:spPr>
          <a:xfrm>
            <a:off x="11012823" y="7457624"/>
            <a:ext cx="139607" cy="3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6" name="Line">
            <a:extLst>
              <a:ext uri="{FF2B5EF4-FFF2-40B4-BE49-F238E27FC236}">
                <a16:creationId xmlns:a16="http://schemas.microsoft.com/office/drawing/2014/main" id="{A784F01C-B116-2A44-B1D2-50192D07F9C4}"/>
              </a:ext>
            </a:extLst>
          </p:cNvPr>
          <p:cNvSpPr/>
          <p:nvPr/>
        </p:nvSpPr>
        <p:spPr>
          <a:xfrm>
            <a:off x="11609406" y="7457624"/>
            <a:ext cx="139608" cy="3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177" name="Table">
            <a:extLst>
              <a:ext uri="{FF2B5EF4-FFF2-40B4-BE49-F238E27FC236}">
                <a16:creationId xmlns:a16="http://schemas.microsoft.com/office/drawing/2014/main" id="{319A884D-02B6-0A4E-89CD-2E9B618D0A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60653"/>
              </p:ext>
            </p:extLst>
          </p:nvPr>
        </p:nvGraphicFramePr>
        <p:xfrm>
          <a:off x="10631586" y="7017261"/>
          <a:ext cx="342900" cy="800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8" name="Table">
            <a:extLst>
              <a:ext uri="{FF2B5EF4-FFF2-40B4-BE49-F238E27FC236}">
                <a16:creationId xmlns:a16="http://schemas.microsoft.com/office/drawing/2014/main" id="{80EC5E01-5FBB-584A-905E-396D4D3DC7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0932259"/>
              </p:ext>
            </p:extLst>
          </p:nvPr>
        </p:nvGraphicFramePr>
        <p:xfrm>
          <a:off x="11196520" y="6959641"/>
          <a:ext cx="342900" cy="3429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9" name="Table">
            <a:extLst>
              <a:ext uri="{FF2B5EF4-FFF2-40B4-BE49-F238E27FC236}">
                <a16:creationId xmlns:a16="http://schemas.microsoft.com/office/drawing/2014/main" id="{D9C65BE7-74F9-8542-8382-0DB0A8D22A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3402295"/>
              </p:ext>
            </p:extLst>
          </p:nvPr>
        </p:nvGraphicFramePr>
        <p:xfrm>
          <a:off x="11196520" y="7394082"/>
          <a:ext cx="342900" cy="228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0" name="Table">
            <a:extLst>
              <a:ext uri="{FF2B5EF4-FFF2-40B4-BE49-F238E27FC236}">
                <a16:creationId xmlns:a16="http://schemas.microsoft.com/office/drawing/2014/main" id="{AFA6A18A-E48A-514B-A205-ADBB65EDF4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5866611"/>
              </p:ext>
            </p:extLst>
          </p:nvPr>
        </p:nvGraphicFramePr>
        <p:xfrm>
          <a:off x="11196520" y="7693619"/>
          <a:ext cx="342900" cy="228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1" name="Table">
            <a:extLst>
              <a:ext uri="{FF2B5EF4-FFF2-40B4-BE49-F238E27FC236}">
                <a16:creationId xmlns:a16="http://schemas.microsoft.com/office/drawing/2014/main" id="{791A5D2B-71CF-FC4E-8E1A-D0164DAC68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490303"/>
              </p:ext>
            </p:extLst>
          </p:nvPr>
        </p:nvGraphicFramePr>
        <p:xfrm>
          <a:off x="11840514" y="7181322"/>
          <a:ext cx="2286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43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7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2" name="Line">
            <a:extLst>
              <a:ext uri="{FF2B5EF4-FFF2-40B4-BE49-F238E27FC236}">
                <a16:creationId xmlns:a16="http://schemas.microsoft.com/office/drawing/2014/main" id="{7668FFBE-924A-3044-A9A0-8EEB7253E34D}"/>
              </a:ext>
            </a:extLst>
          </p:cNvPr>
          <p:cNvSpPr/>
          <p:nvPr/>
        </p:nvSpPr>
        <p:spPr>
          <a:xfrm>
            <a:off x="12866067" y="7291200"/>
            <a:ext cx="139607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183" name="Table">
            <a:extLst>
              <a:ext uri="{FF2B5EF4-FFF2-40B4-BE49-F238E27FC236}">
                <a16:creationId xmlns:a16="http://schemas.microsoft.com/office/drawing/2014/main" id="{A50D0E72-EF97-3840-882F-CE5B3084E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2450728"/>
              </p:ext>
            </p:extLst>
          </p:nvPr>
        </p:nvGraphicFramePr>
        <p:xfrm>
          <a:off x="12439150" y="7116004"/>
          <a:ext cx="342900" cy="5715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4" name="Table">
            <a:extLst>
              <a:ext uri="{FF2B5EF4-FFF2-40B4-BE49-F238E27FC236}">
                <a16:creationId xmlns:a16="http://schemas.microsoft.com/office/drawing/2014/main" id="{AB9362DD-A8C0-E745-B66A-4250FE0C2B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0394784"/>
              </p:ext>
            </p:extLst>
          </p:nvPr>
        </p:nvGraphicFramePr>
        <p:xfrm>
          <a:off x="13083344" y="7116004"/>
          <a:ext cx="342900" cy="228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5" name="Table">
            <a:extLst>
              <a:ext uri="{FF2B5EF4-FFF2-40B4-BE49-F238E27FC236}">
                <a16:creationId xmlns:a16="http://schemas.microsoft.com/office/drawing/2014/main" id="{854CD4DE-C3DD-2D40-AA0F-1291E84CA2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9214817"/>
              </p:ext>
            </p:extLst>
          </p:nvPr>
        </p:nvGraphicFramePr>
        <p:xfrm>
          <a:off x="9799374" y="7252421"/>
          <a:ext cx="3429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86" name="Group">
            <a:extLst>
              <a:ext uri="{FF2B5EF4-FFF2-40B4-BE49-F238E27FC236}">
                <a16:creationId xmlns:a16="http://schemas.microsoft.com/office/drawing/2014/main" id="{FD970B2C-1BBB-704C-BFFD-BFEAEC9598FE}"/>
              </a:ext>
            </a:extLst>
          </p:cNvPr>
          <p:cNvGrpSpPr/>
          <p:nvPr/>
        </p:nvGrpSpPr>
        <p:grpSpPr>
          <a:xfrm>
            <a:off x="9799373" y="7429356"/>
            <a:ext cx="342906" cy="232054"/>
            <a:chOff x="-1" y="-1"/>
            <a:chExt cx="342905" cy="232053"/>
          </a:xfrm>
        </p:grpSpPr>
        <p:sp>
          <p:nvSpPr>
            <p:cNvPr id="187" name="Line">
              <a:extLst>
                <a:ext uri="{FF2B5EF4-FFF2-40B4-BE49-F238E27FC236}">
                  <a16:creationId xmlns:a16="http://schemas.microsoft.com/office/drawing/2014/main" id="{0CF46EAC-19A8-F64B-8560-02E99563BD82}"/>
                </a:ext>
              </a:extLst>
            </p:cNvPr>
            <p:cNvSpPr/>
            <p:nvPr/>
          </p:nvSpPr>
          <p:spPr>
            <a:xfrm>
              <a:off x="-2" y="109957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8" name="Line">
              <a:extLst>
                <a:ext uri="{FF2B5EF4-FFF2-40B4-BE49-F238E27FC236}">
                  <a16:creationId xmlns:a16="http://schemas.microsoft.com/office/drawing/2014/main" id="{FFD19EEF-A400-0942-AB84-4E3ACBD3BFF1}"/>
                </a:ext>
              </a:extLst>
            </p:cNvPr>
            <p:cNvSpPr/>
            <p:nvPr/>
          </p:nvSpPr>
          <p:spPr>
            <a:xfrm>
              <a:off x="-2" y="232050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9" name="Line">
              <a:extLst>
                <a:ext uri="{FF2B5EF4-FFF2-40B4-BE49-F238E27FC236}">
                  <a16:creationId xmlns:a16="http://schemas.microsoft.com/office/drawing/2014/main" id="{20178EA7-38AE-8A49-90C0-ADB8E17CA850}"/>
                </a:ext>
              </a:extLst>
            </p:cNvPr>
            <p:cNvSpPr/>
            <p:nvPr/>
          </p:nvSpPr>
          <p:spPr>
            <a:xfrm>
              <a:off x="-2" y="-2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956</Words>
  <Application>Microsoft Macintosh PowerPoint</Application>
  <PresentationFormat>Custom</PresentationFormat>
  <Paragraphs>112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Avenir</vt:lpstr>
      <vt:lpstr>Cambria Math</vt:lpstr>
      <vt:lpstr>Helvetica Light</vt:lpstr>
      <vt:lpstr>Helvetica Neue</vt:lpstr>
      <vt:lpstr>Menlo</vt:lpstr>
      <vt:lpstr>Source Sans Pro</vt:lpstr>
      <vt:lpstr>Source Sans Pro Light</vt:lpstr>
      <vt:lpstr>Source Sans Pro Semibold</vt:lpstr>
      <vt:lpstr>White</vt:lpstr>
      <vt:lpstr>Introduction to Statistics with R : : CHEAT SHEET from workshop </vt:lpstr>
      <vt:lpstr>Three Column Layout: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Emi Tanaka</cp:lastModifiedBy>
  <cp:revision>18</cp:revision>
  <cp:lastPrinted>2025-02-01T05:47:26Z</cp:lastPrinted>
  <dcterms:modified xsi:type="dcterms:W3CDTF">2025-02-01T08:45:15Z</dcterms:modified>
</cp:coreProperties>
</file>