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59" r:id="rId8"/>
    <p:sldId id="261" r:id="rId9"/>
    <p:sldId id="260" r:id="rId10"/>
    <p:sldId id="273" r:id="rId11"/>
    <p:sldId id="271" r:id="rId12"/>
    <p:sldId id="269" r:id="rId13"/>
    <p:sldId id="276" r:id="rId14"/>
    <p:sldId id="265" r:id="rId15"/>
    <p:sldId id="266" r:id="rId16"/>
    <p:sldId id="267"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718"/>
  </p:normalViewPr>
  <p:slideViewPr>
    <p:cSldViewPr snapToGrid="0">
      <p:cViewPr varScale="1">
        <p:scale>
          <a:sx n="60" d="100"/>
          <a:sy n="60" d="100"/>
        </p:scale>
        <p:origin x="96" y="108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8473812" cy="2387600"/>
          </a:xfrm>
        </p:spPr>
        <p:txBody>
          <a:bodyPr/>
          <a:lstStyle/>
          <a:p>
            <a:r>
              <a:rPr lang="en-US" dirty="0"/>
              <a:t>COS 214 Project Report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Lazy Robots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9135-141E-6A37-D91D-E4E445189E53}"/>
              </a:ext>
            </a:extLst>
          </p:cNvPr>
          <p:cNvSpPr>
            <a:spLocks noGrp="1"/>
          </p:cNvSpPr>
          <p:nvPr>
            <p:ph type="title"/>
          </p:nvPr>
        </p:nvSpPr>
        <p:spPr/>
        <p:txBody>
          <a:bodyPr/>
          <a:lstStyle/>
          <a:p>
            <a:r>
              <a:rPr lang="en-ZA" dirty="0"/>
              <a:t>Flag</a:t>
            </a:r>
          </a:p>
        </p:txBody>
      </p:sp>
      <p:sp>
        <p:nvSpPr>
          <p:cNvPr id="3" name="Content Placeholder 2">
            <a:extLst>
              <a:ext uri="{FF2B5EF4-FFF2-40B4-BE49-F238E27FC236}">
                <a16:creationId xmlns:a16="http://schemas.microsoft.com/office/drawing/2014/main" id="{C78E526A-137E-78AB-A1D5-99C90D8EFAA9}"/>
              </a:ext>
            </a:extLst>
          </p:cNvPr>
          <p:cNvSpPr>
            <a:spLocks noGrp="1"/>
          </p:cNvSpPr>
          <p:nvPr>
            <p:ph idx="1"/>
          </p:nvPr>
        </p:nvSpPr>
        <p:spPr/>
        <p:txBody>
          <a:bodyPr/>
          <a:lstStyle/>
          <a:p>
            <a:r>
              <a:rPr lang="en-US" dirty="0"/>
              <a:t>The player can surrender, which essentially changes their current flag to a white flag and they are taken out of the war.</a:t>
            </a:r>
            <a:endParaRPr lang="en-ZA" dirty="0"/>
          </a:p>
        </p:txBody>
      </p:sp>
      <p:sp>
        <p:nvSpPr>
          <p:cNvPr id="4" name="Date Placeholder 3">
            <a:extLst>
              <a:ext uri="{FF2B5EF4-FFF2-40B4-BE49-F238E27FC236}">
                <a16:creationId xmlns:a16="http://schemas.microsoft.com/office/drawing/2014/main" id="{D05A6935-AC93-1F78-A085-614F40C7194E}"/>
              </a:ext>
            </a:extLst>
          </p:cNvPr>
          <p:cNvSpPr>
            <a:spLocks noGrp="1"/>
          </p:cNvSpPr>
          <p:nvPr>
            <p:ph type="dt" sz="half" idx="2"/>
          </p:nvPr>
        </p:nvSpPr>
        <p:spPr/>
        <p:txBody>
          <a:bodyPr/>
          <a:lstStyle/>
          <a:p>
            <a:fld id="{8CE9AC2A-20AD-8C48-B5EB-B5322BDBCDEE}" type="datetime1">
              <a:rPr lang="en-US" smtClean="0"/>
              <a:pPr/>
              <a:t>11/8/2022</a:t>
            </a:fld>
            <a:endParaRPr lang="en-US" dirty="0"/>
          </a:p>
        </p:txBody>
      </p:sp>
      <p:sp>
        <p:nvSpPr>
          <p:cNvPr id="6" name="Slide Number Placeholder 5">
            <a:extLst>
              <a:ext uri="{FF2B5EF4-FFF2-40B4-BE49-F238E27FC236}">
                <a16:creationId xmlns:a16="http://schemas.microsoft.com/office/drawing/2014/main" id="{0B817D80-1A37-31AE-7B76-5827372F811E}"/>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695667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Types of terrain:</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Plain terrain (No effects)</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Mountain terrain (slows down helicopters)</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Forest terrain (decreases helicopter damage)</a:t>
            </a:r>
          </a:p>
          <a:p>
            <a:pPr marL="342900" lvl="0" indent="-342900">
              <a:lnSpc>
                <a:spcPct val="107000"/>
              </a:lnSpc>
              <a:spcAft>
                <a:spcPts val="800"/>
              </a:spcAft>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Swamp terrain (slows down units except flight units)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11/7/2022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3" y="445168"/>
            <a:ext cx="9779183" cy="1325563"/>
          </a:xfrm>
        </p:spPr>
        <p:txBody>
          <a:bodyPr/>
          <a:lstStyle/>
          <a:p>
            <a:r>
              <a:rPr lang="en-US" dirty="0"/>
              <a:t>Process flow</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3"/>
            <a:ext cx="3173278" cy="522515"/>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err="1"/>
              <a:t>WarEngine</a:t>
            </a:r>
            <a:r>
              <a:rPr lang="en-US" dirty="0"/>
              <a:t> -&gt; graph</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383142" y="3510500"/>
            <a:ext cx="3173278" cy="522514"/>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Country created </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3"/>
            <a:ext cx="3799412" cy="931901"/>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user would be prompted to create players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11/8/2022</a:t>
            </a:fld>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
        <p:nvSpPr>
          <p:cNvPr id="18" name="Content Placeholder 8">
            <a:extLst>
              <a:ext uri="{FF2B5EF4-FFF2-40B4-BE49-F238E27FC236}">
                <a16:creationId xmlns:a16="http://schemas.microsoft.com/office/drawing/2014/main" id="{A5E807DD-26BB-DDE8-ADA9-2E7EF2F4E423}"/>
              </a:ext>
            </a:extLst>
          </p:cNvPr>
          <p:cNvSpPr txBox="1">
            <a:spLocks/>
          </p:cNvSpPr>
          <p:nvPr/>
        </p:nvSpPr>
        <p:spPr>
          <a:xfrm>
            <a:off x="736985" y="3510500"/>
            <a:ext cx="3173278"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Creating player </a:t>
            </a:r>
          </a:p>
        </p:txBody>
      </p:sp>
      <p:sp>
        <p:nvSpPr>
          <p:cNvPr id="19" name="Content Placeholder 9">
            <a:extLst>
              <a:ext uri="{FF2B5EF4-FFF2-40B4-BE49-F238E27FC236}">
                <a16:creationId xmlns:a16="http://schemas.microsoft.com/office/drawing/2014/main" id="{412C4C1D-76AF-C880-120A-3B5F9404594D}"/>
              </a:ext>
            </a:extLst>
          </p:cNvPr>
          <p:cNvSpPr txBox="1">
            <a:spLocks/>
          </p:cNvSpPr>
          <p:nvPr/>
        </p:nvSpPr>
        <p:spPr>
          <a:xfrm>
            <a:off x="4836188" y="2156204"/>
            <a:ext cx="3173278"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Load default map</a:t>
            </a:r>
          </a:p>
        </p:txBody>
      </p:sp>
      <p:sp>
        <p:nvSpPr>
          <p:cNvPr id="20" name="Content Placeholder 9">
            <a:extLst>
              <a:ext uri="{FF2B5EF4-FFF2-40B4-BE49-F238E27FC236}">
                <a16:creationId xmlns:a16="http://schemas.microsoft.com/office/drawing/2014/main" id="{B9D91E03-5DD3-C169-DA19-534A35B5A313}"/>
              </a:ext>
            </a:extLst>
          </p:cNvPr>
          <p:cNvSpPr txBox="1">
            <a:spLocks/>
          </p:cNvSpPr>
          <p:nvPr/>
        </p:nvSpPr>
        <p:spPr>
          <a:xfrm>
            <a:off x="8200083" y="3510500"/>
            <a:ext cx="3799412"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Money allocated = 1500</a:t>
            </a:r>
          </a:p>
        </p:txBody>
      </p:sp>
    </p:spTree>
    <p:extLst>
      <p:ext uri="{BB962C8B-B14F-4D97-AF65-F5344CB8AC3E}">
        <p14:creationId xmlns:p14="http://schemas.microsoft.com/office/powerpoint/2010/main" val="272150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Final Design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An efficient creation of different types of army units</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A country to be able to give commands to their troops, whether it’d be attacking, supplying, moving or surrendering</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A simple interface for the user to interact with</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Since a node is a territory, it’s terrain should affect the army units that occupy it</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There should be different types of terrains</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We should be able to tell if a country is still active in war or if they’ve surrendered their flag</a:t>
            </a:r>
          </a:p>
          <a:p>
            <a:pPr marL="342900" lvl="0" indent="-342900">
              <a:lnSpc>
                <a:spcPct val="107000"/>
              </a:lnSpc>
              <a:spcAft>
                <a:spcPts val="800"/>
              </a:spcAft>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Management of the financial resources used by the country to fund their army unit creation</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11/7/2022</a:t>
            </a:fld>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Game Description</a:t>
            </a:r>
          </a:p>
          <a:p>
            <a:r>
              <a:rPr lang="en-US" dirty="0"/>
              <a:t>Process flow</a:t>
            </a:r>
          </a:p>
          <a:p>
            <a:r>
              <a:rPr lang="en-US" dirty="0"/>
              <a:t>Pre-initial UML Design</a:t>
            </a:r>
          </a:p>
          <a:p>
            <a:r>
              <a:rPr lang="en-US" dirty="0"/>
              <a:t>Final Design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11/7/2022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War is a conflict between two or more parties, the kind of conflict fought with weapons over territories. Our solution to simulating this is through the concept of board games because everything about war can be described using a board game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11/7/2022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Game Description</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Node</a:t>
            </a:r>
          </a:p>
        </p:txBody>
      </p:sp>
      <p:sp>
        <p:nvSpPr>
          <p:cNvPr id="21" name="Content Placeholder 20">
            <a:extLst>
              <a:ext uri="{FF2B5EF4-FFF2-40B4-BE49-F238E27FC236}">
                <a16:creationId xmlns:a16="http://schemas.microsoft.com/office/drawing/2014/main" id="{72BDB1B5-97E8-8C92-03D1-7721D3642EA2}"/>
              </a:ext>
            </a:extLst>
          </p:cNvPr>
          <p:cNvSpPr>
            <a:spLocks noGrp="1"/>
          </p:cNvSpPr>
          <p:nvPr>
            <p:ph idx="1"/>
          </p:nvPr>
        </p:nvSpPr>
        <p:spPr/>
        <p:txBody>
          <a:bodyPr/>
          <a:lstStyle/>
          <a:p>
            <a:r>
              <a:rPr lang="en-ZA" sz="1800" dirty="0">
                <a:effectLst/>
                <a:latin typeface="Calibri" panose="020F0502020204030204" pitchFamily="34" charset="0"/>
                <a:ea typeface="Calibri" panose="020F0502020204030204" pitchFamily="34" charset="0"/>
                <a:cs typeface="Times New Roman" panose="02020603050405020304" pitchFamily="18" charset="0"/>
              </a:rPr>
              <a:t>The Node wars is a turn-based war board game. The board the game will be played on will be a graph data structure and the pieces moving on it are the army units.</a:t>
            </a:r>
          </a:p>
          <a:p>
            <a:r>
              <a:rPr lang="en-ZA" u="sng" dirty="0"/>
              <a:t>Army units</a:t>
            </a:r>
          </a:p>
          <a:p>
            <a:pPr marL="457200" indent="-457200">
              <a:buFont typeface="Arial" panose="020B0604020202020204" pitchFamily="34" charset="0"/>
              <a:buChar char="•"/>
            </a:pPr>
            <a:r>
              <a:rPr lang="en-ZA" sz="2400" dirty="0">
                <a:latin typeface="Calibri Light" panose="020F0302020204030204" pitchFamily="34" charset="0"/>
                <a:ea typeface="Calibri Light" panose="020F0302020204030204" pitchFamily="34" charset="0"/>
                <a:cs typeface="Calibri Light" panose="020F0302020204030204" pitchFamily="34" charset="0"/>
              </a:rPr>
              <a:t>Tank units</a:t>
            </a:r>
          </a:p>
          <a:p>
            <a:pPr marL="457200" indent="-457200">
              <a:buFont typeface="Arial" panose="020B0604020202020204" pitchFamily="34" charset="0"/>
              <a:buChar char="•"/>
            </a:pPr>
            <a:r>
              <a:rPr lang="en-ZA" sz="2400" dirty="0">
                <a:latin typeface="Calibri Light" panose="020F0302020204030204" pitchFamily="34" charset="0"/>
                <a:ea typeface="Calibri Light" panose="020F0302020204030204" pitchFamily="34" charset="0"/>
                <a:cs typeface="Calibri Light" panose="020F0302020204030204" pitchFamily="34" charset="0"/>
              </a:rPr>
              <a:t>Attack helicopter units</a:t>
            </a:r>
          </a:p>
          <a:p>
            <a:pPr marL="457200" indent="-457200">
              <a:buFont typeface="Arial" panose="020B0604020202020204" pitchFamily="34" charset="0"/>
              <a:buChar char="•"/>
            </a:pPr>
            <a:r>
              <a:rPr lang="en-ZA" sz="2400" dirty="0">
                <a:latin typeface="Calibri Light" panose="020F0302020204030204" pitchFamily="34" charset="0"/>
                <a:ea typeface="Calibri Light" panose="020F0302020204030204" pitchFamily="34" charset="0"/>
                <a:cs typeface="Calibri Light" panose="020F0302020204030204" pitchFamily="34" charset="0"/>
              </a:rPr>
              <a:t>Infantry units</a:t>
            </a:r>
          </a:p>
          <a:p>
            <a:pPr marL="457200" indent="-457200">
              <a:buFont typeface="Arial" panose="020B0604020202020204" pitchFamily="34" charset="0"/>
              <a:buChar char="•"/>
            </a:pPr>
            <a:r>
              <a:rPr lang="en-ZA" sz="2400" dirty="0">
                <a:latin typeface="Calibri Light" panose="020F0302020204030204" pitchFamily="34" charset="0"/>
                <a:ea typeface="Calibri Light" panose="020F0302020204030204" pitchFamily="34" charset="0"/>
                <a:cs typeface="Calibri Light" panose="020F0302020204030204" pitchFamily="34" charset="0"/>
              </a:rPr>
              <a:t>Supply units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11/7/2022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ZA" u="sng" dirty="0"/>
              <a:t>Army units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11/7/2022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graphicFrame>
        <p:nvGraphicFramePr>
          <p:cNvPr id="9" name="Content Placeholder 8">
            <a:extLst>
              <a:ext uri="{FF2B5EF4-FFF2-40B4-BE49-F238E27FC236}">
                <a16:creationId xmlns:a16="http://schemas.microsoft.com/office/drawing/2014/main" id="{66B31521-8573-C490-6319-5EC648B9C84E}"/>
              </a:ext>
            </a:extLst>
          </p:cNvPr>
          <p:cNvGraphicFramePr>
            <a:graphicFrameLocks noGrp="1"/>
          </p:cNvGraphicFramePr>
          <p:nvPr>
            <p:ph idx="1"/>
            <p:extLst>
              <p:ext uri="{D42A27DB-BD31-4B8C-83A1-F6EECF244321}">
                <p14:modId xmlns:p14="http://schemas.microsoft.com/office/powerpoint/2010/main" val="1736724282"/>
              </p:ext>
            </p:extLst>
          </p:nvPr>
        </p:nvGraphicFramePr>
        <p:xfrm>
          <a:off x="1167492" y="2534653"/>
          <a:ext cx="9779183" cy="3400924"/>
        </p:xfrm>
        <a:graphic>
          <a:graphicData uri="http://schemas.openxmlformats.org/drawingml/2006/table">
            <a:tbl>
              <a:tblPr firstRow="1" firstCol="1" bandRow="1">
                <a:tableStyleId>{5C22544A-7EE6-4342-B048-85BDC9FD1C3A}</a:tableStyleId>
              </a:tblPr>
              <a:tblGrid>
                <a:gridCol w="3015249">
                  <a:extLst>
                    <a:ext uri="{9D8B030D-6E8A-4147-A177-3AD203B41FA5}">
                      <a16:colId xmlns:a16="http://schemas.microsoft.com/office/drawing/2014/main" val="3227810621"/>
                    </a:ext>
                  </a:extLst>
                </a:gridCol>
                <a:gridCol w="1150934">
                  <a:extLst>
                    <a:ext uri="{9D8B030D-6E8A-4147-A177-3AD203B41FA5}">
                      <a16:colId xmlns:a16="http://schemas.microsoft.com/office/drawing/2014/main" val="3420532071"/>
                    </a:ext>
                  </a:extLst>
                </a:gridCol>
                <a:gridCol w="1330220">
                  <a:extLst>
                    <a:ext uri="{9D8B030D-6E8A-4147-A177-3AD203B41FA5}">
                      <a16:colId xmlns:a16="http://schemas.microsoft.com/office/drawing/2014/main" val="2158192526"/>
                    </a:ext>
                  </a:extLst>
                </a:gridCol>
                <a:gridCol w="2141390">
                  <a:extLst>
                    <a:ext uri="{9D8B030D-6E8A-4147-A177-3AD203B41FA5}">
                      <a16:colId xmlns:a16="http://schemas.microsoft.com/office/drawing/2014/main" val="1434877598"/>
                    </a:ext>
                  </a:extLst>
                </a:gridCol>
                <a:gridCol w="2141390">
                  <a:extLst>
                    <a:ext uri="{9D8B030D-6E8A-4147-A177-3AD203B41FA5}">
                      <a16:colId xmlns:a16="http://schemas.microsoft.com/office/drawing/2014/main" val="4164079119"/>
                    </a:ext>
                  </a:extLst>
                </a:gridCol>
              </a:tblGrid>
              <a:tr h="562191">
                <a:tc>
                  <a:txBody>
                    <a:bodyPr/>
                    <a:lstStyle/>
                    <a:p>
                      <a:pPr algn="l">
                        <a:lnSpc>
                          <a:spcPct val="107000"/>
                        </a:lnSpc>
                        <a:spcAft>
                          <a:spcPts val="800"/>
                        </a:spcAft>
                      </a:pPr>
                      <a:r>
                        <a:rPr lang="en-ZA" sz="2000" dirty="0">
                          <a:effectLst/>
                        </a:rPr>
                        <a:t>Units</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Health</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Damage</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Travel speed</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dirty="0">
                          <a:effectLst/>
                        </a:rPr>
                        <a:t>Range</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323762"/>
                  </a:ext>
                </a:extLst>
              </a:tr>
              <a:tr h="562191">
                <a:tc>
                  <a:txBody>
                    <a:bodyPr/>
                    <a:lstStyle/>
                    <a:p>
                      <a:pPr algn="l">
                        <a:lnSpc>
                          <a:spcPct val="107000"/>
                        </a:lnSpc>
                        <a:spcAft>
                          <a:spcPts val="800"/>
                        </a:spcAft>
                      </a:pPr>
                      <a:r>
                        <a:rPr lang="en-ZA" sz="2000" dirty="0">
                          <a:effectLst/>
                        </a:rPr>
                        <a:t>Tank Units</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100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50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 node/turn</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 node away</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1862938"/>
                  </a:ext>
                </a:extLst>
              </a:tr>
              <a:tr h="1152160">
                <a:tc>
                  <a:txBody>
                    <a:bodyPr/>
                    <a:lstStyle/>
                    <a:p>
                      <a:pPr algn="l">
                        <a:lnSpc>
                          <a:spcPct val="107000"/>
                        </a:lnSpc>
                        <a:spcAft>
                          <a:spcPts val="800"/>
                        </a:spcAft>
                      </a:pPr>
                      <a:r>
                        <a:rPr lang="en-ZA" sz="2000">
                          <a:effectLst/>
                        </a:rPr>
                        <a:t>Attack Helicopter units</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50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50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2 nodes/turn</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2 nodes away</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3368287"/>
                  </a:ext>
                </a:extLst>
              </a:tr>
              <a:tr h="562191">
                <a:tc>
                  <a:txBody>
                    <a:bodyPr/>
                    <a:lstStyle/>
                    <a:p>
                      <a:pPr algn="l">
                        <a:lnSpc>
                          <a:spcPct val="107000"/>
                        </a:lnSpc>
                        <a:spcAft>
                          <a:spcPts val="800"/>
                        </a:spcAft>
                      </a:pPr>
                      <a:r>
                        <a:rPr lang="en-ZA" sz="2000">
                          <a:effectLst/>
                        </a:rPr>
                        <a:t>Infantry units</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150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30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 node/turn</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0 nodes away</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2743513"/>
                  </a:ext>
                </a:extLst>
              </a:tr>
              <a:tr h="562191">
                <a:tc>
                  <a:txBody>
                    <a:bodyPr/>
                    <a:lstStyle/>
                    <a:p>
                      <a:pPr algn="l">
                        <a:lnSpc>
                          <a:spcPct val="107000"/>
                        </a:lnSpc>
                        <a:spcAft>
                          <a:spcPts val="800"/>
                        </a:spcAft>
                      </a:pPr>
                      <a:r>
                        <a:rPr lang="en-ZA" sz="2000">
                          <a:effectLst/>
                        </a:rPr>
                        <a:t>Supply units</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300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2 nodes/turn</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dirty="0">
                          <a:effectLst/>
                        </a:rPr>
                        <a:t>0 nodes away</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2932515"/>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4400" dirty="0"/>
              <a:t>Each player will control its own country and have a turn to make armies, give existing army units on the battlefield, to surrender and end their turn.</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11/7/2022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Player Commands </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2565"/>
            <a:ext cx="2657196" cy="351497"/>
          </a:xfrm>
        </p:spPr>
        <p:txBody>
          <a:bodyPr/>
          <a:lstStyle/>
          <a:p>
            <a:r>
              <a:rPr lang="en-US" dirty="0"/>
              <a:t>•Move to the next node</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629012" cy="347662"/>
          </a:xfrm>
        </p:spPr>
        <p:txBody>
          <a:bodyPr/>
          <a:lstStyle/>
          <a:p>
            <a:r>
              <a:rPr lang="en-US" dirty="0"/>
              <a:t>Attack a unit in a node</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521838"/>
            <a:ext cx="2657196" cy="365125"/>
          </a:xfrm>
        </p:spPr>
        <p:txBody>
          <a:bodyPr/>
          <a:lstStyle/>
          <a:p>
            <a:r>
              <a:rPr lang="en-US" dirty="0"/>
              <a:t>•Supply neighboring units</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11/7/2022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8</a:t>
            </a:fld>
            <a:endParaRPr lang="en-US" dirty="0"/>
          </a:p>
        </p:txBody>
      </p:sp>
      <p:sp>
        <p:nvSpPr>
          <p:cNvPr id="7" name="Picture Placeholder 6">
            <a:extLst>
              <a:ext uri="{FF2B5EF4-FFF2-40B4-BE49-F238E27FC236}">
                <a16:creationId xmlns:a16="http://schemas.microsoft.com/office/drawing/2014/main" id="{79203333-D129-4080-6DE3-B4A30EC16693}"/>
              </a:ext>
            </a:extLst>
          </p:cNvPr>
          <p:cNvSpPr>
            <a:spLocks noGrp="1"/>
          </p:cNvSpPr>
          <p:nvPr>
            <p:ph type="pic" sz="quarter" idx="13"/>
          </p:nvPr>
        </p:nvSpPr>
        <p:spPr/>
      </p:sp>
      <p:sp>
        <p:nvSpPr>
          <p:cNvPr id="11" name="Picture Placeholder 10">
            <a:extLst>
              <a:ext uri="{FF2B5EF4-FFF2-40B4-BE49-F238E27FC236}">
                <a16:creationId xmlns:a16="http://schemas.microsoft.com/office/drawing/2014/main" id="{CF0658FD-4FDA-E243-2960-F3404D28D8DD}"/>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55B023A0-F75B-0285-D52D-E0000FD2BF4E}"/>
              </a:ext>
            </a:extLst>
          </p:cNvPr>
          <p:cNvSpPr>
            <a:spLocks noGrp="1"/>
          </p:cNvSpPr>
          <p:nvPr>
            <p:ph type="pic" sz="quarter" idx="15"/>
          </p:nvPr>
        </p:nvSpPr>
        <p:spPr>
          <a:xfrm>
            <a:off x="750429" y="4254273"/>
            <a:ext cx="1200374" cy="510232"/>
          </a:xfrm>
        </p:spPr>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Request each Player can make </a:t>
            </a:r>
          </a:p>
        </p:txBody>
      </p:sp>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pPr lvl="0">
              <a:lnSpc>
                <a:spcPct val="107000"/>
              </a:lnSpc>
              <a:spcAft>
                <a:spcPts val="800"/>
              </a:spcAft>
            </a:pPr>
            <a:r>
              <a:rPr lang="en-ZA" sz="1800" dirty="0">
                <a:effectLst/>
                <a:latin typeface="Calibri" panose="020F0502020204030204" pitchFamily="34" charset="0"/>
                <a:ea typeface="Calibri" panose="020F0502020204030204" pitchFamily="34" charset="0"/>
                <a:cs typeface="Times New Roman" panose="02020603050405020304" pitchFamily="18" charset="0"/>
              </a:rPr>
              <a:t>Make Tank units (150)</a:t>
            </a:r>
          </a:p>
        </p:txBody>
      </p:sp>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6420935" y="2924206"/>
            <a:ext cx="2281237" cy="347662"/>
          </a:xfrm>
        </p:spPr>
        <p:txBody>
          <a:bodyPr/>
          <a:lstStyle/>
          <a:p>
            <a:r>
              <a:rPr lang="en-US" dirty="0"/>
              <a:t>•	Make Attack Helicopter (200)</a:t>
            </a:r>
          </a:p>
        </p:txBody>
      </p:sp>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93860"/>
            <a:ext cx="2743200" cy="330248"/>
          </a:xfrm>
        </p:spPr>
        <p:txBody>
          <a:bodyPr/>
          <a:lstStyle/>
          <a:p>
            <a:r>
              <a:rPr lang="en-US" dirty="0"/>
              <a:t>•Make Infantry units (100)</a:t>
            </a:r>
          </a:p>
        </p:txBody>
      </p:sp>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6420934" y="5024192"/>
            <a:ext cx="3124119" cy="417330"/>
          </a:xfrm>
        </p:spPr>
        <p:txBody>
          <a:bodyPr/>
          <a:lstStyle/>
          <a:p>
            <a:r>
              <a:rPr lang="en-ZA" sz="1800" dirty="0">
                <a:effectLst/>
                <a:latin typeface="Calibri" panose="020F0502020204030204" pitchFamily="34" charset="0"/>
                <a:ea typeface="Calibri" panose="020F0502020204030204" pitchFamily="34" charset="0"/>
                <a:cs typeface="Times New Roman" panose="02020603050405020304" pitchFamily="18" charset="0"/>
              </a:rPr>
              <a:t>Make Supply units (150)</a:t>
            </a:r>
            <a:endParaRPr lang="en-US" dirty="0"/>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11/7/2022</a:t>
            </a:fld>
            <a:endParaRPr lang="en-US" dirty="0"/>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9</a:t>
            </a:fld>
            <a:endParaRPr lang="en-US" dirty="0"/>
          </a:p>
        </p:txBody>
      </p:sp>
      <p:sp>
        <p:nvSpPr>
          <p:cNvPr id="55" name="Picture Placeholder 54">
            <a:extLst>
              <a:ext uri="{FF2B5EF4-FFF2-40B4-BE49-F238E27FC236}">
                <a16:creationId xmlns:a16="http://schemas.microsoft.com/office/drawing/2014/main" id="{1331CF1B-EBD3-4101-294D-E1BDF7CFD06E}"/>
              </a:ext>
            </a:extLst>
          </p:cNvPr>
          <p:cNvSpPr>
            <a:spLocks noGrp="1"/>
          </p:cNvSpPr>
          <p:nvPr>
            <p:ph type="pic" sz="quarter" idx="37"/>
          </p:nvPr>
        </p:nvSpPr>
        <p:spPr/>
      </p:sp>
      <p:sp>
        <p:nvSpPr>
          <p:cNvPr id="57" name="Picture Placeholder 56">
            <a:extLst>
              <a:ext uri="{FF2B5EF4-FFF2-40B4-BE49-F238E27FC236}">
                <a16:creationId xmlns:a16="http://schemas.microsoft.com/office/drawing/2014/main" id="{0901CB02-DDDF-2E37-1B8B-06A5D054F808}"/>
              </a:ext>
            </a:extLst>
          </p:cNvPr>
          <p:cNvSpPr>
            <a:spLocks noGrp="1"/>
          </p:cNvSpPr>
          <p:nvPr>
            <p:ph type="pic" sz="quarter" idx="40"/>
          </p:nvPr>
        </p:nvSpPr>
        <p:spPr/>
      </p:sp>
      <p:sp>
        <p:nvSpPr>
          <p:cNvPr id="59" name="Picture Placeholder 58">
            <a:extLst>
              <a:ext uri="{FF2B5EF4-FFF2-40B4-BE49-F238E27FC236}">
                <a16:creationId xmlns:a16="http://schemas.microsoft.com/office/drawing/2014/main" id="{FC8A135D-DB53-E752-B891-0CFD70778E05}"/>
              </a:ext>
            </a:extLst>
          </p:cNvPr>
          <p:cNvSpPr>
            <a:spLocks noGrp="1"/>
          </p:cNvSpPr>
          <p:nvPr>
            <p:ph type="pic" sz="quarter" idx="28"/>
          </p:nvPr>
        </p:nvSpPr>
        <p:spPr/>
      </p:sp>
      <p:sp>
        <p:nvSpPr>
          <p:cNvPr id="69" name="Picture Placeholder 68">
            <a:extLst>
              <a:ext uri="{FF2B5EF4-FFF2-40B4-BE49-F238E27FC236}">
                <a16:creationId xmlns:a16="http://schemas.microsoft.com/office/drawing/2014/main" id="{37CB85D8-39C7-A185-7BA8-50D6BF8A4D4F}"/>
              </a:ext>
            </a:extLst>
          </p:cNvPr>
          <p:cNvSpPr>
            <a:spLocks noGrp="1"/>
          </p:cNvSpPr>
          <p:nvPr>
            <p:ph type="pic" sz="quarter" idx="13"/>
          </p:nvPr>
        </p:nvSpPr>
        <p:spPr/>
      </p:sp>
    </p:spTree>
    <p:extLst>
      <p:ext uri="{BB962C8B-B14F-4D97-AF65-F5344CB8AC3E}">
        <p14:creationId xmlns:p14="http://schemas.microsoft.com/office/powerpoint/2010/main" val="339626675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purl.org/dc/terms/"/>
    <ds:schemaRef ds:uri="16c05727-aa75-4e4a-9b5f-8a80a1165891"/>
    <ds:schemaRef ds:uri="http://purl.org/dc/dcmitype/"/>
    <ds:schemaRef ds:uri="http://schemas.microsoft.com/office/2006/metadata/properties"/>
    <ds:schemaRef ds:uri="http://purl.org/dc/elements/1.1/"/>
    <ds:schemaRef ds:uri="230e9df3-be65-4c73-a93b-d1236ebd677e"/>
    <ds:schemaRef ds:uri="http://schemas.microsoft.com/sharepoint/v3"/>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{8A77B9CD-96A4-49D9-B780-3E80FBF9DB37}tf45331398_win32</Template>
  <TotalTime>511</TotalTime>
  <Words>482</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Tenorite</vt:lpstr>
      <vt:lpstr>Office Theme</vt:lpstr>
      <vt:lpstr>COS 214 Project Report</vt:lpstr>
      <vt:lpstr>Agenda</vt:lpstr>
      <vt:lpstr>Introduction</vt:lpstr>
      <vt:lpstr>Game Description</vt:lpstr>
      <vt:lpstr>Node</vt:lpstr>
      <vt:lpstr>Army units</vt:lpstr>
      <vt:lpstr>Each player will control its own country and have a turn to make armies, give existing army units on the battlefield, to surrender and end their turn.</vt:lpstr>
      <vt:lpstr>Player Commands </vt:lpstr>
      <vt:lpstr>Request each Player can make </vt:lpstr>
      <vt:lpstr>Flag</vt:lpstr>
      <vt:lpstr>Types of terrain:</vt:lpstr>
      <vt:lpstr>Process flow</vt:lpstr>
      <vt:lpstr>Final Design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 214 Project Report</dc:title>
  <dc:creator>mduduzi sibiya</dc:creator>
  <cp:lastModifiedBy>mduduzi sibiya</cp:lastModifiedBy>
  <cp:revision>3</cp:revision>
  <dcterms:created xsi:type="dcterms:W3CDTF">2022-11-07T18:34:26Z</dcterms:created>
  <dcterms:modified xsi:type="dcterms:W3CDTF">2022-11-08T03:05:29Z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