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Alata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0B5798-4A84-4E1E-9E21-81234D4B0567}">
  <a:tblStyle styleId="{210B5798-4A84-4E1E-9E21-81234D4B05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Alata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a945433e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a945433e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1f5c35b757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1f5c35b757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a945433e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a945433e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1a945433e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1a945433e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a945433e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1a945433e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1a945433e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1a945433e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a945433e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1a945433e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20f7703df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20f7703d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1a945433e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1a945433e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20f7703df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20f7703df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3bca41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f3bca41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1a945433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1a945433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1a945433e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1a945433e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20f7703df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20f7703df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20f7703df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20f7703df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a945433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a945433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a945433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a945433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a945433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a945433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a945433e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a945433e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a945433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a945433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f2503053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f2503053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a945433e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a945433e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1636500" y="2097350"/>
            <a:ext cx="6213900" cy="11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2133600" y="3310675"/>
            <a:ext cx="52197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2" type="title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3" type="title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4" type="title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5" type="title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6" type="subTitle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7" type="title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8" type="title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9" type="subTitle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3" type="title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14" type="title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5" type="subTitle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2" type="title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4"/>
          <p:cNvSpPr txBox="1"/>
          <p:nvPr>
            <p:ph idx="4" type="subTitle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5" type="title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6" type="subTitle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97" name="Google Shape;97;p1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98" name="Google Shape;98;p1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1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00" name="Google Shape;100;p1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2" type="title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3" type="title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15"/>
          <p:cNvSpPr txBox="1"/>
          <p:nvPr>
            <p:ph idx="4" type="subTitle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5" type="title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5"/>
          <p:cNvSpPr txBox="1"/>
          <p:nvPr>
            <p:ph idx="6" type="subTitle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2" type="title"/>
          </p:nvPr>
        </p:nvSpPr>
        <p:spPr>
          <a:xfrm>
            <a:off x="5716125" y="3559175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5716125" y="3955900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3" type="title"/>
          </p:nvPr>
        </p:nvSpPr>
        <p:spPr>
          <a:xfrm>
            <a:off x="5716134" y="2238450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6" name="Google Shape;116;p16"/>
          <p:cNvSpPr txBox="1"/>
          <p:nvPr>
            <p:ph idx="4" type="subTitle"/>
          </p:nvPr>
        </p:nvSpPr>
        <p:spPr>
          <a:xfrm>
            <a:off x="5716134" y="2635175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5" type="title"/>
          </p:nvPr>
        </p:nvSpPr>
        <p:spPr>
          <a:xfrm>
            <a:off x="5716118" y="917725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8" name="Google Shape;118;p16"/>
          <p:cNvSpPr txBox="1"/>
          <p:nvPr>
            <p:ph idx="6" type="subTitle"/>
          </p:nvPr>
        </p:nvSpPr>
        <p:spPr>
          <a:xfrm>
            <a:off x="5716118" y="1314450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19" name="Google Shape;119;p1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20" name="Google Shape;120;p1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1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2" type="title"/>
          </p:nvPr>
        </p:nvSpPr>
        <p:spPr>
          <a:xfrm>
            <a:off x="1764375" y="1536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1764375" y="1933575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3" type="title"/>
          </p:nvPr>
        </p:nvSpPr>
        <p:spPr>
          <a:xfrm>
            <a:off x="1764375" y="3098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17"/>
          <p:cNvSpPr txBox="1"/>
          <p:nvPr>
            <p:ph idx="4" type="subTitle"/>
          </p:nvPr>
        </p:nvSpPr>
        <p:spPr>
          <a:xfrm>
            <a:off x="1764375" y="3495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5" type="title"/>
          </p:nvPr>
        </p:nvSpPr>
        <p:spPr>
          <a:xfrm>
            <a:off x="5874375" y="1536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17"/>
          <p:cNvSpPr txBox="1"/>
          <p:nvPr>
            <p:ph idx="6" type="subTitle"/>
          </p:nvPr>
        </p:nvSpPr>
        <p:spPr>
          <a:xfrm>
            <a:off x="5874375" y="1933575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7" type="title"/>
          </p:nvPr>
        </p:nvSpPr>
        <p:spPr>
          <a:xfrm>
            <a:off x="5874375" y="3098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17"/>
          <p:cNvSpPr txBox="1"/>
          <p:nvPr>
            <p:ph idx="8" type="subTitle"/>
          </p:nvPr>
        </p:nvSpPr>
        <p:spPr>
          <a:xfrm>
            <a:off x="5874375" y="3495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35" name="Google Shape;135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36" name="Google Shape;136;p17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38" name="Google Shape;138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2" type="title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3" type="title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6" name="Google Shape;146;p18"/>
          <p:cNvSpPr txBox="1"/>
          <p:nvPr>
            <p:ph idx="4" type="subTitle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5" type="title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18"/>
          <p:cNvSpPr txBox="1"/>
          <p:nvPr>
            <p:ph idx="6" type="subTitle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7" type="title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0" name="Google Shape;150;p18"/>
          <p:cNvSpPr txBox="1"/>
          <p:nvPr>
            <p:ph idx="8" type="subTitle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2" type="title"/>
          </p:nvPr>
        </p:nvSpPr>
        <p:spPr>
          <a:xfrm>
            <a:off x="714300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19"/>
          <p:cNvSpPr txBox="1"/>
          <p:nvPr>
            <p:ph idx="1" type="subTitle"/>
          </p:nvPr>
        </p:nvSpPr>
        <p:spPr>
          <a:xfrm>
            <a:off x="714300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3" type="title"/>
          </p:nvPr>
        </p:nvSpPr>
        <p:spPr>
          <a:xfrm>
            <a:off x="3433638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19"/>
          <p:cNvSpPr txBox="1"/>
          <p:nvPr>
            <p:ph idx="4" type="subTitle"/>
          </p:nvPr>
        </p:nvSpPr>
        <p:spPr>
          <a:xfrm>
            <a:off x="3433642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5" type="title"/>
          </p:nvPr>
        </p:nvSpPr>
        <p:spPr>
          <a:xfrm>
            <a:off x="6152988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8" name="Google Shape;158;p19"/>
          <p:cNvSpPr txBox="1"/>
          <p:nvPr>
            <p:ph idx="6" type="subTitle"/>
          </p:nvPr>
        </p:nvSpPr>
        <p:spPr>
          <a:xfrm>
            <a:off x="6152996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7" type="title"/>
          </p:nvPr>
        </p:nvSpPr>
        <p:spPr>
          <a:xfrm>
            <a:off x="714300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19"/>
          <p:cNvSpPr txBox="1"/>
          <p:nvPr>
            <p:ph idx="8" type="subTitle"/>
          </p:nvPr>
        </p:nvSpPr>
        <p:spPr>
          <a:xfrm>
            <a:off x="714300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9" type="title"/>
          </p:nvPr>
        </p:nvSpPr>
        <p:spPr>
          <a:xfrm>
            <a:off x="3433638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2" name="Google Shape;162;p19"/>
          <p:cNvSpPr txBox="1"/>
          <p:nvPr>
            <p:ph idx="13" type="subTitle"/>
          </p:nvPr>
        </p:nvSpPr>
        <p:spPr>
          <a:xfrm>
            <a:off x="3433642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4" type="title"/>
          </p:nvPr>
        </p:nvSpPr>
        <p:spPr>
          <a:xfrm>
            <a:off x="6152988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19"/>
          <p:cNvSpPr txBox="1"/>
          <p:nvPr>
            <p:ph idx="15" type="subTitle"/>
          </p:nvPr>
        </p:nvSpPr>
        <p:spPr>
          <a:xfrm>
            <a:off x="6152996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65" name="Google Shape;165;p1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66" name="Google Shape;166;p1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1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68" name="Google Shape;168;p1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172" name="Google Shape;172;p1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73" name="Google Shape;173;p1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75" name="Google Shape;175;p1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1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178" name="Google Shape;178;p1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5059982" y="153170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1520525" y="3734850"/>
            <a:ext cx="25635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2" type="subTitle"/>
          </p:nvPr>
        </p:nvSpPr>
        <p:spPr>
          <a:xfrm>
            <a:off x="5059975" y="3734850"/>
            <a:ext cx="25635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3" type="title"/>
          </p:nvPr>
        </p:nvSpPr>
        <p:spPr>
          <a:xfrm>
            <a:off x="1520525" y="153170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4" name="Google Shape;184;p20"/>
          <p:cNvSpPr txBox="1"/>
          <p:nvPr>
            <p:ph idx="4"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85" name="Google Shape;185;p2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6" name="Google Shape;186;p20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2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88" name="Google Shape;188;p2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1" name="Google Shape;191;p2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192" name="Google Shape;192;p2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93" name="Google Shape;193;p2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4" name="Google Shape;194;p2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95" name="Google Shape;195;p2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2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2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198" name="Google Shape;198;p2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hasCustomPrompt="1" idx="2" type="title"/>
          </p:nvPr>
        </p:nvSpPr>
        <p:spPr>
          <a:xfrm>
            <a:off x="4457700" y="1326125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2" name="Google Shape;202;p21"/>
          <p:cNvSpPr txBox="1"/>
          <p:nvPr>
            <p:ph idx="1" type="subTitle"/>
          </p:nvPr>
        </p:nvSpPr>
        <p:spPr>
          <a:xfrm>
            <a:off x="4457700" y="1787075"/>
            <a:ext cx="3229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hasCustomPrompt="1" idx="3" type="title"/>
          </p:nvPr>
        </p:nvSpPr>
        <p:spPr>
          <a:xfrm>
            <a:off x="4457700" y="2463350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4" name="Google Shape;204;p21"/>
          <p:cNvSpPr txBox="1"/>
          <p:nvPr>
            <p:ph idx="4" type="subTitle"/>
          </p:nvPr>
        </p:nvSpPr>
        <p:spPr>
          <a:xfrm>
            <a:off x="4457700" y="2924300"/>
            <a:ext cx="3229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hasCustomPrompt="1" idx="5" type="title"/>
          </p:nvPr>
        </p:nvSpPr>
        <p:spPr>
          <a:xfrm>
            <a:off x="4457700" y="3600575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6" name="Google Shape;206;p21"/>
          <p:cNvSpPr txBox="1"/>
          <p:nvPr>
            <p:ph idx="6" type="subTitle"/>
          </p:nvPr>
        </p:nvSpPr>
        <p:spPr>
          <a:xfrm>
            <a:off x="4457700" y="4061525"/>
            <a:ext cx="3229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 1">
  <p:cSld name="CUSTOM_2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9" name="Google Shape;209;p22"/>
          <p:cNvSpPr txBox="1"/>
          <p:nvPr>
            <p:ph hasCustomPrompt="1" idx="2" type="title"/>
          </p:nvPr>
        </p:nvSpPr>
        <p:spPr>
          <a:xfrm>
            <a:off x="4462551" y="1945300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0" name="Google Shape;210;p22"/>
          <p:cNvSpPr txBox="1"/>
          <p:nvPr>
            <p:ph hasCustomPrompt="1" idx="3" type="title"/>
          </p:nvPr>
        </p:nvSpPr>
        <p:spPr>
          <a:xfrm>
            <a:off x="3027550" y="1793256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1" name="Google Shape;211;p22"/>
          <p:cNvSpPr txBox="1"/>
          <p:nvPr>
            <p:ph idx="1" type="subTitle"/>
          </p:nvPr>
        </p:nvSpPr>
        <p:spPr>
          <a:xfrm>
            <a:off x="6153000" y="3699450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2" name="Google Shape;212;p22"/>
          <p:cNvSpPr txBox="1"/>
          <p:nvPr>
            <p:ph hasCustomPrompt="1" idx="4" type="title"/>
          </p:nvPr>
        </p:nvSpPr>
        <p:spPr>
          <a:xfrm>
            <a:off x="3361005" y="3383200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3" name="Google Shape;213;p22"/>
          <p:cNvSpPr txBox="1"/>
          <p:nvPr>
            <p:ph idx="5" type="subTitle"/>
          </p:nvPr>
        </p:nvSpPr>
        <p:spPr>
          <a:xfrm>
            <a:off x="714300" y="2780363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idx="6" type="title"/>
          </p:nvPr>
        </p:nvSpPr>
        <p:spPr>
          <a:xfrm>
            <a:off x="6153000" y="329212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5" name="Google Shape;215;p22"/>
          <p:cNvSpPr txBox="1"/>
          <p:nvPr>
            <p:ph idx="7" type="title"/>
          </p:nvPr>
        </p:nvSpPr>
        <p:spPr>
          <a:xfrm>
            <a:off x="714300" y="237303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6" name="Google Shape;216;p22"/>
          <p:cNvSpPr txBox="1"/>
          <p:nvPr>
            <p:ph idx="8" type="subTitle"/>
          </p:nvPr>
        </p:nvSpPr>
        <p:spPr>
          <a:xfrm>
            <a:off x="6153000" y="1988063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9" type="title"/>
          </p:nvPr>
        </p:nvSpPr>
        <p:spPr>
          <a:xfrm>
            <a:off x="6153000" y="158073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0" name="Google Shape;220;p23"/>
          <p:cNvSpPr txBox="1"/>
          <p:nvPr>
            <p:ph idx="1" type="subTitle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23" name="Google Shape;223;p2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" name="Google Shape;224;p2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25" name="Google Shape;225;p2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8" name="Google Shape;228;p24"/>
          <p:cNvSpPr txBox="1"/>
          <p:nvPr>
            <p:ph type="title"/>
          </p:nvPr>
        </p:nvSpPr>
        <p:spPr>
          <a:xfrm>
            <a:off x="4896300" y="1504950"/>
            <a:ext cx="35334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9" name="Google Shape;229;p24"/>
          <p:cNvSpPr txBox="1"/>
          <p:nvPr>
            <p:ph idx="1" type="subTitle"/>
          </p:nvPr>
        </p:nvSpPr>
        <p:spPr>
          <a:xfrm>
            <a:off x="4905375" y="2368275"/>
            <a:ext cx="35334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32" name="Google Shape;232;p25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" name="Google Shape;233;p2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7" name="Google Shape;237;p25"/>
          <p:cNvSpPr txBox="1"/>
          <p:nvPr>
            <p:ph type="title"/>
          </p:nvPr>
        </p:nvSpPr>
        <p:spPr>
          <a:xfrm>
            <a:off x="714300" y="1398525"/>
            <a:ext cx="34224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8" name="Google Shape;238;p25"/>
          <p:cNvSpPr txBox="1"/>
          <p:nvPr>
            <p:ph idx="1" type="subTitle"/>
          </p:nvPr>
        </p:nvSpPr>
        <p:spPr>
          <a:xfrm>
            <a:off x="723225" y="2368275"/>
            <a:ext cx="30774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714300" y="2054525"/>
            <a:ext cx="34224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1" name="Google Shape;241;p26"/>
          <p:cNvSpPr txBox="1"/>
          <p:nvPr>
            <p:ph idx="1" type="subTitle"/>
          </p:nvPr>
        </p:nvSpPr>
        <p:spPr>
          <a:xfrm>
            <a:off x="723225" y="3024275"/>
            <a:ext cx="28962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242" name="Google Shape;242;p2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43" name="Google Shape;243;p2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" name="Google Shape;244;p2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45" name="Google Shape;245;p2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8" name="Google Shape;248;p26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49" name="Google Shape;249;p26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50" name="Google Shape;250;p26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1" name="Google Shape;251;p26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52" name="Google Shape;252;p26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6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6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255" name="Google Shape;255;p26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58" name="Google Shape;258;p27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" name="Google Shape;259;p2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60" name="Google Shape;260;p2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3" name="Google Shape;263;p27"/>
          <p:cNvSpPr txBox="1"/>
          <p:nvPr>
            <p:ph idx="1" type="subTitle"/>
          </p:nvPr>
        </p:nvSpPr>
        <p:spPr>
          <a:xfrm>
            <a:off x="714300" y="1443625"/>
            <a:ext cx="7715400" cy="31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8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267" name="Google Shape;267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fmla="val 460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6588804" y="9650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6461401" y="9650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6314155" y="9639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28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273" name="Google Shape;273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fmla="val 460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588804" y="9650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461401" y="9650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314155" y="9639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28"/>
          <p:cNvSpPr txBox="1"/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9" name="Google Shape;279;p28"/>
          <p:cNvSpPr txBox="1"/>
          <p:nvPr>
            <p:ph idx="1" type="subTitle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0" name="Google Shape;280;p28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s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s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s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3" name="Google Shape;283;p2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" name="Google Shape;25;p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>
  <p:cSld name="SECTION_HEADER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3" name="Google Shape;31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" name="Google Shape;31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317" name="Google Shape;31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title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0" name="Google Shape;40;p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714300" y="1806875"/>
            <a:ext cx="3789000" cy="26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714300" y="1068850"/>
            <a:ext cx="3002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139225" y="3145613"/>
            <a:ext cx="42909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11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11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11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11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11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11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11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11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3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jp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p.depositphotos.com/stock-photos/l%C3%A1piz-de-lista-verde.html" TargetMode="External"/><Relationship Id="rId4" Type="http://schemas.openxmlformats.org/officeDocument/2006/relationships/hyperlink" Target="https://www.abc.net.au/news/2018-11-26/defibrillators-pulled-from-the-market-still-in-use-in-australia/10547330?nw=0&amp;r=HtmlFragment" TargetMode="External"/><Relationship Id="rId5" Type="http://schemas.openxmlformats.org/officeDocument/2006/relationships/hyperlink" Target="https://www.my-ekg.com/generalidades-ekg/ondas-electrocardiograma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icba.com.ar/pacientes/educacion-para-pacientes/enciclopedia/fibrilacion-ventricular" TargetMode="External"/><Relationship Id="rId4" Type="http://schemas.openxmlformats.org/officeDocument/2006/relationships/hyperlink" Target="http://inspreg3.blogspot.com/p/normativa-frecuente.html" TargetMode="External"/><Relationship Id="rId5" Type="http://schemas.openxmlformats.org/officeDocument/2006/relationships/hyperlink" Target="https://es.wikipedia.org/wiki/Distribuci%C3%B3n_normal" TargetMode="External"/><Relationship Id="rId6" Type="http://schemas.openxmlformats.org/officeDocument/2006/relationships/hyperlink" Target="https://growshopdelpaso.com/producto/termohidrometro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elcolombiano.com/blogs/diablog/deadpool-tendra-tercera-parte/1155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/>
          <p:nvPr>
            <p:ph type="title"/>
          </p:nvPr>
        </p:nvSpPr>
        <p:spPr>
          <a:xfrm>
            <a:off x="311700" y="16218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Desarrollo de protocolo para ensayos funcionales en cardiodesfibriladores en uso  </a:t>
            </a:r>
            <a:r>
              <a:rPr lang="es" sz="3000"/>
              <a:t>         </a:t>
            </a:r>
            <a:endParaRPr sz="2600"/>
          </a:p>
        </p:txBody>
      </p:sp>
      <p:sp>
        <p:nvSpPr>
          <p:cNvPr id="323" name="Google Shape;323;p33"/>
          <p:cNvSpPr txBox="1"/>
          <p:nvPr>
            <p:ph idx="4294967295" type="subTitle"/>
          </p:nvPr>
        </p:nvSpPr>
        <p:spPr>
          <a:xfrm>
            <a:off x="4770675" y="3482650"/>
            <a:ext cx="3786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</a:rPr>
              <a:t>Nombre: Emiliano Alvarez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rgbClr val="000000"/>
                </a:solidFill>
              </a:rPr>
              <a:t>Tutor: Gabriel Maximiliano Leikan</a:t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324" name="Google Shape;324;p33"/>
          <p:cNvPicPr preferRelativeResize="0"/>
          <p:nvPr/>
        </p:nvPicPr>
        <p:blipFill rotWithShape="1">
          <a:blip r:embed="rId3">
            <a:alphaModFix/>
          </a:blip>
          <a:srcRect b="11633" l="8623" r="7813" t="8411"/>
          <a:stretch/>
        </p:blipFill>
        <p:spPr>
          <a:xfrm>
            <a:off x="233425" y="184650"/>
            <a:ext cx="1415020" cy="13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0574" y="440350"/>
            <a:ext cx="841800" cy="8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3"/>
          <p:cNvSpPr txBox="1"/>
          <p:nvPr/>
        </p:nvSpPr>
        <p:spPr>
          <a:xfrm>
            <a:off x="862300" y="2642488"/>
            <a:ext cx="644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rPr>
              <a:t>Defensa de PFT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 txBox="1"/>
          <p:nvPr>
            <p:ph type="title"/>
          </p:nvPr>
        </p:nvSpPr>
        <p:spPr>
          <a:xfrm>
            <a:off x="222300" y="294100"/>
            <a:ext cx="8699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/>
              <a:t>Tratamiento de los Datos y Obtención del Resultado</a:t>
            </a:r>
            <a:endParaRPr sz="2820"/>
          </a:p>
        </p:txBody>
      </p:sp>
      <p:sp>
        <p:nvSpPr>
          <p:cNvPr id="398" name="Google Shape;398;p42"/>
          <p:cNvSpPr txBox="1"/>
          <p:nvPr>
            <p:ph idx="4294967295" type="body"/>
          </p:nvPr>
        </p:nvSpPr>
        <p:spPr>
          <a:xfrm>
            <a:off x="-314125" y="879850"/>
            <a:ext cx="57363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</a:rPr>
              <a:t>1. Cálculo de la Incertidumbre Combinada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399" name="Google Shape;3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75" y="2763488"/>
            <a:ext cx="3523911" cy="8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64" y="1195114"/>
            <a:ext cx="3310200" cy="87054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2"/>
          <p:cNvSpPr txBox="1"/>
          <p:nvPr>
            <p:ph idx="4294967295" type="body"/>
          </p:nvPr>
        </p:nvSpPr>
        <p:spPr>
          <a:xfrm>
            <a:off x="5015850" y="849075"/>
            <a:ext cx="50433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</a:rPr>
              <a:t>3.</a:t>
            </a:r>
            <a:r>
              <a:rPr b="1" lang="es" sz="1800">
                <a:solidFill>
                  <a:srgbClr val="000000"/>
                </a:solidFill>
              </a:rPr>
              <a:t> Cálculo de la Incertidumbre Expandida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402" name="Google Shape;40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4827" y="4247013"/>
            <a:ext cx="2603600" cy="6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2"/>
          <p:cNvSpPr txBox="1"/>
          <p:nvPr/>
        </p:nvSpPr>
        <p:spPr>
          <a:xfrm>
            <a:off x="1050025" y="3950100"/>
            <a:ext cx="275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Menor estrés para el EA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42"/>
          <p:cNvSpPr txBox="1"/>
          <p:nvPr/>
        </p:nvSpPr>
        <p:spPr>
          <a:xfrm>
            <a:off x="1050025" y="4307063"/>
            <a:ext cx="275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Menor e</a:t>
            </a: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strés</a:t>
            </a: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 para el EBE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2"/>
          <p:cNvSpPr txBox="1"/>
          <p:nvPr/>
        </p:nvSpPr>
        <p:spPr>
          <a:xfrm>
            <a:off x="1050025" y="4647125"/>
            <a:ext cx="424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Menor tiempo para realizar los ensayos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2"/>
          <p:cNvSpPr txBox="1"/>
          <p:nvPr/>
        </p:nvSpPr>
        <p:spPr>
          <a:xfrm>
            <a:off x="147100" y="2303738"/>
            <a:ext cx="331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2. Uso del factor t Student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42"/>
          <p:cNvSpPr txBox="1"/>
          <p:nvPr/>
        </p:nvSpPr>
        <p:spPr>
          <a:xfrm>
            <a:off x="5015850" y="3845375"/>
            <a:ext cx="377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4. Resultado de medición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42"/>
          <p:cNvSpPr txBox="1"/>
          <p:nvPr/>
        </p:nvSpPr>
        <p:spPr>
          <a:xfrm>
            <a:off x="714250" y="3599400"/>
            <a:ext cx="414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¡Únicamente tomaremos 6 muestras!</a:t>
            </a:r>
            <a:endParaRPr b="1" sz="16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9" name="Google Shape;409;p42"/>
          <p:cNvPicPr preferRelativeResize="0"/>
          <p:nvPr/>
        </p:nvPicPr>
        <p:blipFill rotWithShape="1">
          <a:blip r:embed="rId6">
            <a:alphaModFix/>
          </a:blip>
          <a:srcRect b="4276" l="19600" r="21256" t="3566"/>
          <a:stretch/>
        </p:blipFill>
        <p:spPr>
          <a:xfrm>
            <a:off x="665275" y="3950088"/>
            <a:ext cx="440850" cy="114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1805" y="1685850"/>
            <a:ext cx="2756619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45225" y="2207412"/>
            <a:ext cx="3414605" cy="15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/>
          <p:nvPr>
            <p:ph idx="4294967295" type="title"/>
          </p:nvPr>
        </p:nvSpPr>
        <p:spPr>
          <a:xfrm>
            <a:off x="222300" y="294100"/>
            <a:ext cx="8699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/>
              <a:t>Secciones necesarias para el protocolo</a:t>
            </a:r>
            <a:endParaRPr sz="2820"/>
          </a:p>
        </p:txBody>
      </p:sp>
      <p:sp>
        <p:nvSpPr>
          <p:cNvPr id="417" name="Google Shape;417;p43"/>
          <p:cNvSpPr txBox="1"/>
          <p:nvPr/>
        </p:nvSpPr>
        <p:spPr>
          <a:xfrm>
            <a:off x="677575" y="1089050"/>
            <a:ext cx="735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Sobre el cardiodesfibrilador y el equipo analizador Impulse 7000D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43"/>
          <p:cNvSpPr txBox="1"/>
          <p:nvPr/>
        </p:nvSpPr>
        <p:spPr>
          <a:xfrm>
            <a:off x="677575" y="2047625"/>
            <a:ext cx="735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Metodología para los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ensayos funcionales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43"/>
          <p:cNvSpPr txBox="1"/>
          <p:nvPr/>
        </p:nvSpPr>
        <p:spPr>
          <a:xfrm>
            <a:off x="677575" y="2838438"/>
            <a:ext cx="735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Tratamiento de los datos y obtención de los resultados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43"/>
          <p:cNvSpPr txBox="1"/>
          <p:nvPr/>
        </p:nvSpPr>
        <p:spPr>
          <a:xfrm>
            <a:off x="677575" y="3629275"/>
            <a:ext cx="735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Evaluación de la conformidad de los resultados según la normativa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44"/>
          <p:cNvPicPr preferRelativeResize="0"/>
          <p:nvPr/>
        </p:nvPicPr>
        <p:blipFill rotWithShape="1">
          <a:blip r:embed="rId3">
            <a:alphaModFix/>
          </a:blip>
          <a:srcRect b="4276" l="19600" r="21256" t="3566"/>
          <a:stretch/>
        </p:blipFill>
        <p:spPr>
          <a:xfrm rot="-5400000">
            <a:off x="3741100" y="2258125"/>
            <a:ext cx="141075" cy="30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4"/>
          <p:cNvSpPr txBox="1"/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- Protocolo de Ensayos Funcionales</a:t>
            </a:r>
            <a:endParaRPr/>
          </a:p>
        </p:txBody>
      </p:sp>
      <p:pic>
        <p:nvPicPr>
          <p:cNvPr id="427" name="Google Shape;427;p44"/>
          <p:cNvPicPr preferRelativeResize="0"/>
          <p:nvPr/>
        </p:nvPicPr>
        <p:blipFill rotWithShape="1">
          <a:blip r:embed="rId4">
            <a:alphaModFix/>
          </a:blip>
          <a:srcRect b="0" l="8788" r="8771" t="1390"/>
          <a:stretch/>
        </p:blipFill>
        <p:spPr>
          <a:xfrm>
            <a:off x="4968150" y="1017725"/>
            <a:ext cx="3019025" cy="40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4"/>
          <p:cNvSpPr txBox="1"/>
          <p:nvPr/>
        </p:nvSpPr>
        <p:spPr>
          <a:xfrm>
            <a:off x="693300" y="1203050"/>
            <a:ext cx="38787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Introducción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Objetivos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Definiciones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Descripción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Herramientas, instrumentos e insumos utilizados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Esquema del setup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Configuración del analizador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Registro Operativo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Ensayos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Cálculo de la incertidumbre y expresión de los resultados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Condiciones para la evaluación de la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conformidad de cada parámetro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- Registro Operativo</a:t>
            </a:r>
            <a:endParaRPr/>
          </a:p>
        </p:txBody>
      </p:sp>
      <p:sp>
        <p:nvSpPr>
          <p:cNvPr id="434" name="Google Shape;434;p45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Planilla en Excel a ser llenada antes, durante y luego de la realización de los ensayos funcionales en el cardiodesfibrilador en uso.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Datos pre-ensayo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Datos obtenidos durante los ensayos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Tratamiento de los datos y conformidad de los atributos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435" name="Google Shape;4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150" y="3488250"/>
            <a:ext cx="1417523" cy="139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6"/>
          <p:cNvSpPr txBox="1"/>
          <p:nvPr>
            <p:ph type="title"/>
          </p:nvPr>
        </p:nvSpPr>
        <p:spPr>
          <a:xfrm>
            <a:off x="167150" y="524225"/>
            <a:ext cx="8676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- Software de Carga y Análisis de Datos</a:t>
            </a:r>
            <a:endParaRPr/>
          </a:p>
        </p:txBody>
      </p:sp>
      <p:sp>
        <p:nvSpPr>
          <p:cNvPr id="441" name="Google Shape;441;p46"/>
          <p:cNvSpPr txBox="1"/>
          <p:nvPr>
            <p:ph idx="1" type="subTitle"/>
          </p:nvPr>
        </p:nvSpPr>
        <p:spPr>
          <a:xfrm>
            <a:off x="596200" y="1077950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Con el fin de agilizar y facilitar al técnico el tratamiento de los datos, su tratamiento y evaluación de conformidad se </a:t>
            </a:r>
            <a:r>
              <a:rPr lang="es" sz="1600">
                <a:solidFill>
                  <a:srgbClr val="000000"/>
                </a:solidFill>
              </a:rPr>
              <a:t>desarrolló</a:t>
            </a:r>
            <a:r>
              <a:rPr lang="es" sz="1600">
                <a:solidFill>
                  <a:srgbClr val="000000"/>
                </a:solidFill>
              </a:rPr>
              <a:t> una Interfaz Gráfica en Python.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442" name="Google Shape;4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050" y="2437738"/>
            <a:ext cx="516255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7500" y="2330363"/>
            <a:ext cx="1697000" cy="10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2125" y="3692950"/>
            <a:ext cx="881409" cy="10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50" y="108550"/>
            <a:ext cx="5314950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325" y="2977863"/>
            <a:ext cx="50196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8"/>
          <p:cNvSpPr txBox="1"/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- Validación del protocolo</a:t>
            </a:r>
            <a:endParaRPr/>
          </a:p>
        </p:txBody>
      </p:sp>
      <p:pic>
        <p:nvPicPr>
          <p:cNvPr id="456" name="Google Shape;4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525" y="1017725"/>
            <a:ext cx="5700575" cy="38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336438" y="29700"/>
            <a:ext cx="4156275" cy="55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9"/>
          <p:cNvSpPr txBox="1"/>
          <p:nvPr>
            <p:ph idx="1" type="subTitle"/>
          </p:nvPr>
        </p:nvSpPr>
        <p:spPr>
          <a:xfrm>
            <a:off x="6500125" y="1819500"/>
            <a:ext cx="21807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0000"/>
                </a:solidFill>
              </a:rPr>
              <a:t>Termohigrómetro</a:t>
            </a:r>
            <a:endParaRPr b="1" sz="1600">
              <a:solidFill>
                <a:srgbClr val="FF0000"/>
              </a:solidFill>
            </a:endParaRPr>
          </a:p>
        </p:txBody>
      </p:sp>
      <p:pic>
        <p:nvPicPr>
          <p:cNvPr id="463" name="Google Shape;46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8400" y="2276275"/>
            <a:ext cx="22860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469" name="Google Shape;469;p50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>
                <a:solidFill>
                  <a:srgbClr val="000000"/>
                </a:solidFill>
              </a:rPr>
              <a:t>Se </a:t>
            </a:r>
            <a:r>
              <a:rPr lang="es" sz="1500">
                <a:solidFill>
                  <a:srgbClr val="000000"/>
                </a:solidFill>
              </a:rPr>
              <a:t>desarrolló</a:t>
            </a:r>
            <a:r>
              <a:rPr lang="es" sz="1500">
                <a:solidFill>
                  <a:srgbClr val="000000"/>
                </a:solidFill>
              </a:rPr>
              <a:t> un Protocolo para Ensayos Funcionales en Cardiodesfibriladores.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>
                <a:solidFill>
                  <a:srgbClr val="000000"/>
                </a:solidFill>
              </a:rPr>
              <a:t>Se desarrolló un Registro Operativo, el cual es una planilla para datos en Excel.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>
                <a:solidFill>
                  <a:srgbClr val="000000"/>
                </a:solidFill>
              </a:rPr>
              <a:t>Se </a:t>
            </a:r>
            <a:r>
              <a:rPr lang="es" sz="1500">
                <a:solidFill>
                  <a:srgbClr val="000000"/>
                </a:solidFill>
              </a:rPr>
              <a:t>desarrolló</a:t>
            </a:r>
            <a:r>
              <a:rPr lang="es" sz="1500">
                <a:solidFill>
                  <a:srgbClr val="000000"/>
                </a:solidFill>
              </a:rPr>
              <a:t> un Software para la carga y análisis de datos proveniente de los ensayos funcionales.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>
                <a:solidFill>
                  <a:srgbClr val="000000"/>
                </a:solidFill>
              </a:rPr>
              <a:t>Se validó el Protocolo de Ensayos Funcionales en conjunto con las herramientas desarrolladas en paralelo a este, comprobando su efectividad al momento de comprobar la conformidad de un cardiodesfibrilador en uso.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1"/>
          <p:cNvSpPr txBox="1"/>
          <p:nvPr/>
        </p:nvSpPr>
        <p:spPr>
          <a:xfrm>
            <a:off x="1795200" y="2110050"/>
            <a:ext cx="5553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Montserrat"/>
                <a:ea typeface="Montserrat"/>
                <a:cs typeface="Montserrat"/>
                <a:sym typeface="Montserrat"/>
              </a:rPr>
              <a:t>¡Muchas gracias por su atención!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¿Alguna pregunta?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>
            <p:ph type="title"/>
          </p:nvPr>
        </p:nvSpPr>
        <p:spPr>
          <a:xfrm>
            <a:off x="591300" y="5296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de contenidos</a:t>
            </a:r>
            <a:endParaRPr/>
          </a:p>
        </p:txBody>
      </p:sp>
      <p:sp>
        <p:nvSpPr>
          <p:cNvPr id="332" name="Google Shape;332;p34"/>
          <p:cNvSpPr txBox="1"/>
          <p:nvPr>
            <p:ph idx="1" type="subTitle"/>
          </p:nvPr>
        </p:nvSpPr>
        <p:spPr>
          <a:xfrm>
            <a:off x="591300" y="1229150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s" sz="1600">
                <a:solidFill>
                  <a:srgbClr val="000000"/>
                </a:solidFill>
              </a:rPr>
              <a:t>Problemática</a:t>
            </a:r>
            <a:r>
              <a:rPr lang="es" sz="1600">
                <a:solidFill>
                  <a:srgbClr val="000000"/>
                </a:solidFill>
              </a:rPr>
              <a:t> identificada.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s" sz="1600">
                <a:solidFill>
                  <a:srgbClr val="000000"/>
                </a:solidFill>
              </a:rPr>
              <a:t>Cardiodesfibriladores.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s" sz="1600">
                <a:solidFill>
                  <a:srgbClr val="000000"/>
                </a:solidFill>
              </a:rPr>
              <a:t>Patologías relacionadas a la actividad cardíaca.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s" sz="1600">
                <a:solidFill>
                  <a:srgbClr val="000000"/>
                </a:solidFill>
              </a:rPr>
              <a:t>Normativas.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s" sz="1600">
                <a:solidFill>
                  <a:srgbClr val="000000"/>
                </a:solidFill>
              </a:rPr>
              <a:t>Equipo analizador de cardiodesfibriladores Impulse 7000D.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s" sz="1600">
                <a:solidFill>
                  <a:srgbClr val="000000"/>
                </a:solidFill>
              </a:rPr>
              <a:t>Tratamiento de los datos y obtención de los resultados de medición.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s" sz="1600">
                <a:solidFill>
                  <a:srgbClr val="000000"/>
                </a:solidFill>
              </a:rPr>
              <a:t>Resultados - Protocolo, Registro Operativo y Software para carga y análisis de datos.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s" sz="1600">
                <a:solidFill>
                  <a:srgbClr val="000000"/>
                </a:solidFill>
              </a:rPr>
              <a:t>Conclusiones.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/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Agradecimientos</a:t>
            </a:r>
            <a:endParaRPr/>
          </a:p>
        </p:txBody>
      </p:sp>
      <p:sp>
        <p:nvSpPr>
          <p:cNvPr id="480" name="Google Shape;480;p52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Profesores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Coordinadores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Amigos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Familia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mi tutor Gabriel Maximiliano Leikan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tribunal de evaluación</a:t>
            </a:r>
            <a:endParaRPr sz="1700"/>
          </a:p>
        </p:txBody>
      </p:sp>
      <p:pic>
        <p:nvPicPr>
          <p:cNvPr id="481" name="Google Shape;481;p52"/>
          <p:cNvPicPr preferRelativeResize="0"/>
          <p:nvPr/>
        </p:nvPicPr>
        <p:blipFill rotWithShape="1">
          <a:blip r:embed="rId3">
            <a:alphaModFix/>
          </a:blip>
          <a:srcRect b="0" l="7507" r="9902" t="0"/>
          <a:stretch/>
        </p:blipFill>
        <p:spPr>
          <a:xfrm>
            <a:off x="4812775" y="1938450"/>
            <a:ext cx="4394076" cy="320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 a figuras (en orden de aparición)</a:t>
            </a:r>
            <a:endParaRPr/>
          </a:p>
        </p:txBody>
      </p:sp>
      <p:sp>
        <p:nvSpPr>
          <p:cNvPr id="487" name="Google Shape;487;p53"/>
          <p:cNvSpPr txBox="1"/>
          <p:nvPr>
            <p:ph idx="4294967295" type="body"/>
          </p:nvPr>
        </p:nvSpPr>
        <p:spPr>
          <a:xfrm>
            <a:off x="405975" y="1162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Protocolo tic verde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hlink"/>
                </a:solidFill>
                <a:hlinkClick r:id="rId3"/>
              </a:rPr>
              <a:t>https://sp.depositphotos.com/stock-photos/lápiz-de-lista-verde.html</a:t>
            </a:r>
            <a:r>
              <a:rPr lang="es" sz="1600"/>
              <a:t>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Cardiodesfibrilador en uso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hlink"/>
                </a:solidFill>
                <a:hlinkClick r:id="rId4"/>
              </a:rPr>
              <a:t>https://www.abc.net.au/news/2018-11-26/defibrillators-pulled-from-the-market-still-in-use-in-australia/10547330?nw=0&amp;r=HtmlFragment</a:t>
            </a:r>
            <a:r>
              <a:rPr lang="es" sz="1600"/>
              <a:t>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Fibrilación auricular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hlink"/>
                </a:solidFill>
                <a:hlinkClick r:id="rId5"/>
              </a:rPr>
              <a:t>https://www.my-ekg.com/generalidades-ekg/ondas-electrocardiograma.html</a:t>
            </a:r>
            <a:r>
              <a:rPr lang="es" sz="1600"/>
              <a:t>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4"/>
          <p:cNvSpPr txBox="1"/>
          <p:nvPr/>
        </p:nvSpPr>
        <p:spPr>
          <a:xfrm>
            <a:off x="208500" y="372025"/>
            <a:ext cx="8118600" cy="56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Fibrilación ventricular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https://www.icba.com.ar/pacientes/educacion-para-pacientes/enciclopedia/fibrilacion-ventricular</a:t>
            </a:r>
            <a:r>
              <a:rPr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Imagen Libro normativa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http://inspreg3.blogspot.com/p/normativa-frecuente.html</a:t>
            </a:r>
            <a:r>
              <a:rPr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Distribución normal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https://es.wikipedia.org/wiki/Distribución_normal</a:t>
            </a:r>
            <a:r>
              <a:rPr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Termohigrómetro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https://growshopdelpaso.com/producto/termohidrometro/</a:t>
            </a:r>
            <a:r>
              <a:rPr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5"/>
          <p:cNvSpPr txBox="1"/>
          <p:nvPr/>
        </p:nvSpPr>
        <p:spPr>
          <a:xfrm>
            <a:off x="250400" y="518675"/>
            <a:ext cx="860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Deadpool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https://www.elcolombiano.com/blogs/diablog/deadpool-tendra-tercera-parte/11557</a:t>
            </a:r>
            <a:r>
              <a:rPr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sp>
        <p:nvSpPr>
          <p:cNvPr id="338" name="Google Shape;338;p35"/>
          <p:cNvSpPr txBox="1"/>
          <p:nvPr>
            <p:ph idx="4294967295" type="body"/>
          </p:nvPr>
        </p:nvSpPr>
        <p:spPr>
          <a:xfrm>
            <a:off x="543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Se hace MUY necesario comprobar </a:t>
            </a:r>
            <a:r>
              <a:rPr lang="es" sz="1600">
                <a:solidFill>
                  <a:srgbClr val="000000"/>
                </a:solidFill>
              </a:rPr>
              <a:t>periódicamente</a:t>
            </a:r>
            <a:r>
              <a:rPr lang="es" sz="1600">
                <a:solidFill>
                  <a:srgbClr val="000000"/>
                </a:solidFill>
              </a:rPr>
              <a:t> el funcionamiento de equipos electromédicos en uso, esto con el fin </a:t>
            </a:r>
            <a:r>
              <a:rPr lang="es" sz="1600">
                <a:solidFill>
                  <a:srgbClr val="000000"/>
                </a:solidFill>
              </a:rPr>
              <a:t>minimizar</a:t>
            </a:r>
            <a:r>
              <a:rPr lang="es" sz="1600">
                <a:solidFill>
                  <a:srgbClr val="000000"/>
                </a:solidFill>
              </a:rPr>
              <a:t> los riesgos de su uso en pacientes.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339" name="Google Shape;3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50" y="2867875"/>
            <a:ext cx="24765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5"/>
          <p:cNvSpPr txBox="1"/>
          <p:nvPr/>
        </p:nvSpPr>
        <p:spPr>
          <a:xfrm>
            <a:off x="1345650" y="2571750"/>
            <a:ext cx="176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Protocolo!!!</a:t>
            </a:r>
            <a:endParaRPr b="1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1" name="Google Shape;3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250" y="1978000"/>
            <a:ext cx="4635125" cy="309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type="title"/>
          </p:nvPr>
        </p:nvSpPr>
        <p:spPr>
          <a:xfrm>
            <a:off x="557750" y="5408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Cardiodesfibrilador</a:t>
            </a:r>
            <a:endParaRPr/>
          </a:p>
        </p:txBody>
      </p:sp>
      <p:sp>
        <p:nvSpPr>
          <p:cNvPr id="347" name="Google Shape;347;p36"/>
          <p:cNvSpPr txBox="1"/>
          <p:nvPr>
            <p:ph idx="1" type="subTitle"/>
          </p:nvPr>
        </p:nvSpPr>
        <p:spPr>
          <a:xfrm>
            <a:off x="557750" y="1195625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“Equipo electromédico encargado de entregar una energía capaz de despolarizar masivamente las fibras del corazón.”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348" name="Google Shape;3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675" y="1897600"/>
            <a:ext cx="2148974" cy="31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7"/>
          <p:cNvPicPr preferRelativeResize="0"/>
          <p:nvPr/>
        </p:nvPicPr>
        <p:blipFill rotWithShape="1">
          <a:blip r:embed="rId3">
            <a:alphaModFix/>
          </a:blip>
          <a:srcRect b="0" l="0" r="49766" t="0"/>
          <a:stretch/>
        </p:blipFill>
        <p:spPr>
          <a:xfrm>
            <a:off x="1625850" y="3324650"/>
            <a:ext cx="1632400" cy="16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Patologías </a:t>
            </a:r>
            <a:r>
              <a:rPr lang="es"/>
              <a:t>reversibles</a:t>
            </a:r>
            <a:r>
              <a:rPr lang="es"/>
              <a:t> por un cardiodesfibrilador</a:t>
            </a:r>
            <a:endParaRPr/>
          </a:p>
        </p:txBody>
      </p:sp>
      <p:sp>
        <p:nvSpPr>
          <p:cNvPr id="355" name="Google Shape;355;p37"/>
          <p:cNvSpPr txBox="1"/>
          <p:nvPr>
            <p:ph idx="4294967295" type="body"/>
          </p:nvPr>
        </p:nvSpPr>
        <p:spPr>
          <a:xfrm>
            <a:off x="1314000" y="1181825"/>
            <a:ext cx="2367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Fibrilación Auricular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356" name="Google Shape;3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925" y="1622825"/>
            <a:ext cx="36195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7"/>
          <p:cNvPicPr preferRelativeResize="0"/>
          <p:nvPr/>
        </p:nvPicPr>
        <p:blipFill rotWithShape="1">
          <a:blip r:embed="rId5">
            <a:alphaModFix/>
          </a:blip>
          <a:srcRect b="18703" l="2754" r="3541" t="31181"/>
          <a:stretch/>
        </p:blipFill>
        <p:spPr>
          <a:xfrm>
            <a:off x="736825" y="1728900"/>
            <a:ext cx="3410425" cy="8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7"/>
          <p:cNvSpPr txBox="1"/>
          <p:nvPr>
            <p:ph idx="4294967295" type="body"/>
          </p:nvPr>
        </p:nvSpPr>
        <p:spPr>
          <a:xfrm>
            <a:off x="5215850" y="1181813"/>
            <a:ext cx="24726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Fibrilación Ventricular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359" name="Google Shape;359;p37"/>
          <p:cNvPicPr preferRelativeResize="0"/>
          <p:nvPr/>
        </p:nvPicPr>
        <p:blipFill rotWithShape="1">
          <a:blip r:embed="rId6">
            <a:alphaModFix/>
          </a:blip>
          <a:srcRect b="8796" l="22384" r="17860" t="10727"/>
          <a:stretch/>
        </p:blipFill>
        <p:spPr>
          <a:xfrm>
            <a:off x="2396499" y="2966139"/>
            <a:ext cx="202905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7"/>
          <p:cNvSpPr txBox="1"/>
          <p:nvPr/>
        </p:nvSpPr>
        <p:spPr>
          <a:xfrm>
            <a:off x="1560750" y="2613450"/>
            <a:ext cx="1874400" cy="4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</a:rPr>
              <a:t>Cardioversión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type="title"/>
          </p:nvPr>
        </p:nvSpPr>
        <p:spPr>
          <a:xfrm>
            <a:off x="401200" y="5408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/>
              <a:t>Equipo Analizador para Cardiodesfibriladores Impulse 7000D de Fluke Biomedical</a:t>
            </a:r>
            <a:endParaRPr/>
          </a:p>
        </p:txBody>
      </p:sp>
      <p:pic>
        <p:nvPicPr>
          <p:cNvPr id="366" name="Google Shape;3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050" y="1618975"/>
            <a:ext cx="4475700" cy="33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/>
          <p:nvPr>
            <p:ph type="title"/>
          </p:nvPr>
        </p:nvSpPr>
        <p:spPr>
          <a:xfrm>
            <a:off x="322950" y="5408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Normativa</a:t>
            </a:r>
            <a:endParaRPr/>
          </a:p>
        </p:txBody>
      </p:sp>
      <p:sp>
        <p:nvSpPr>
          <p:cNvPr id="372" name="Google Shape;372;p39"/>
          <p:cNvSpPr txBox="1"/>
          <p:nvPr>
            <p:ph idx="1" type="subTitle"/>
          </p:nvPr>
        </p:nvSpPr>
        <p:spPr>
          <a:xfrm>
            <a:off x="445875" y="1170300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</a:rPr>
              <a:t>UNE-EN 60601-2-4:2011</a:t>
            </a:r>
            <a:r>
              <a:rPr lang="es" sz="1600">
                <a:solidFill>
                  <a:srgbClr val="000000"/>
                </a:solidFill>
              </a:rPr>
              <a:t>: Norma específica para desfibriladores cardíacos y su actualización A1:2019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373" name="Google Shape;373;p39"/>
          <p:cNvSpPr txBox="1"/>
          <p:nvPr/>
        </p:nvSpPr>
        <p:spPr>
          <a:xfrm>
            <a:off x="445875" y="2085500"/>
            <a:ext cx="7715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Montserrat"/>
                <a:ea typeface="Montserrat"/>
                <a:cs typeface="Montserrat"/>
                <a:sym typeface="Montserrat"/>
              </a:rPr>
              <a:t>UNE-EN 62353</a:t>
            </a: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: Ensayos recurrentes y ensayos después de reparación del equipo electromédico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4" name="Google Shape;3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650" y="2819225"/>
            <a:ext cx="1952625" cy="1748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 a comprobar extraídos de la norma específica</a:t>
            </a:r>
            <a:endParaRPr/>
          </a:p>
        </p:txBody>
      </p:sp>
      <p:graphicFrame>
        <p:nvGraphicFramePr>
          <p:cNvPr id="380" name="Google Shape;380;p40"/>
          <p:cNvGraphicFramePr/>
          <p:nvPr/>
        </p:nvGraphicFramePr>
        <p:xfrm>
          <a:off x="311700" y="18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{210B5798-4A84-4E1E-9E21-81234D4B0567}</a:tableStyleId>
              </a:tblPr>
              <a:tblGrid>
                <a:gridCol w="2840200"/>
                <a:gridCol w="2840200"/>
                <a:gridCol w="2840200"/>
              </a:tblGrid>
              <a:tr h="60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/>
                        <a:t>Atributo</a:t>
                      </a:r>
                      <a:endParaRPr b="1" sz="16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/>
                        <a:t>Unidad</a:t>
                      </a:r>
                      <a:endParaRPr b="1" sz="16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/>
                        <a:t>Límite por norma</a:t>
                      </a:r>
                      <a:endParaRPr b="1" sz="16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56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Tiempo de carga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Segundos (s)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56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Tiempo de sincronismo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Milisegundos (ms)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56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Energía descargada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Joules (J)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± 3 J o ± 15 %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/>
              <a:t>Identificación de las fuentes de incertidumbre</a:t>
            </a:r>
            <a:endParaRPr sz="2820"/>
          </a:p>
        </p:txBody>
      </p:sp>
      <p:sp>
        <p:nvSpPr>
          <p:cNvPr id="386" name="Google Shape;386;p41"/>
          <p:cNvSpPr txBox="1"/>
          <p:nvPr>
            <p:ph idx="4294967295" type="body"/>
          </p:nvPr>
        </p:nvSpPr>
        <p:spPr>
          <a:xfrm>
            <a:off x="311700" y="1152475"/>
            <a:ext cx="85206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</a:rPr>
              <a:t>Fuentes de incertidumbre: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387" name="Google Shape;3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100" y="2037725"/>
            <a:ext cx="3167475" cy="7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1"/>
          <p:cNvPicPr preferRelativeResize="0"/>
          <p:nvPr/>
        </p:nvPicPr>
        <p:blipFill rotWithShape="1">
          <a:blip r:embed="rId4">
            <a:alphaModFix/>
          </a:blip>
          <a:srcRect b="13300" l="0" r="0" t="11725"/>
          <a:stretch/>
        </p:blipFill>
        <p:spPr>
          <a:xfrm>
            <a:off x="834450" y="3047125"/>
            <a:ext cx="2119249" cy="7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1"/>
          <p:cNvPicPr preferRelativeResize="0"/>
          <p:nvPr/>
        </p:nvPicPr>
        <p:blipFill rotWithShape="1">
          <a:blip r:embed="rId5">
            <a:alphaModFix/>
          </a:blip>
          <a:srcRect b="0" l="0" r="0" t="15261"/>
          <a:stretch/>
        </p:blipFill>
        <p:spPr>
          <a:xfrm>
            <a:off x="834450" y="4117875"/>
            <a:ext cx="5548500" cy="102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1"/>
          <p:cNvSpPr txBox="1"/>
          <p:nvPr/>
        </p:nvSpPr>
        <p:spPr>
          <a:xfrm>
            <a:off x="311700" y="2659375"/>
            <a:ext cx="606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Incertidumbre por resolución del equipo analizador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1"/>
          <p:cNvSpPr txBox="1"/>
          <p:nvPr/>
        </p:nvSpPr>
        <p:spPr>
          <a:xfrm>
            <a:off x="388350" y="3747225"/>
            <a:ext cx="644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Incertidumbre por repetibilidad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41"/>
          <p:cNvSpPr txBox="1"/>
          <p:nvPr/>
        </p:nvSpPr>
        <p:spPr>
          <a:xfrm>
            <a:off x="311700" y="1692775"/>
            <a:ext cx="644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Incertidumbre por calibración del equipo analizador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