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Oswald" panose="020B0604020202020204" pitchFamily="2" charset="0"/>
      <p:regular r:id="rId25"/>
      <p:bold r:id="rId26"/>
    </p:embeddedFont>
    <p:embeddedFont>
      <p:font typeface="Source Code Pro" panose="020B0604020202020204" pitchFamily="49"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jDMvxOBu8mJiNevFft0debl0Kv2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9" d="100"/>
          <a:sy n="149" d="100"/>
        </p:scale>
        <p:origin x="312"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e89a4c0487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e89a4c0487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e89a4c0487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e89a4c048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b8531be69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gb8531be697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e7e8cafa1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ge7e8cafa19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0" name="Google Shape;190;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e89a4c048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e89a4c048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 name="Google Shape;198;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 name="Google Shape;204;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0" name="Google Shape;210;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e89a4c0487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e89a4c0487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e89a4c0487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e89a4c0487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e89a4c0487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e89a4c0487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e89a4c048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e89a4c0487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e89a4c0487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e89a4c0487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e89a4c0487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e89a4c0487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1"/>
          <p:cNvSpPr/>
          <p:nvPr/>
        </p:nvSpPr>
        <p:spPr>
          <a:xfrm rot="10800000">
            <a:off x="4226100" y="2933550"/>
            <a:ext cx="691800" cy="388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1"/>
          <p:cNvSpPr/>
          <p:nvPr/>
        </p:nvSpPr>
        <p:spPr>
          <a:xfrm>
            <a:off x="-25" y="0"/>
            <a:ext cx="9144000" cy="31242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1"/>
          <p:cNvSpPr txBox="1">
            <a:spLocks noGrp="1"/>
          </p:cNvSpPr>
          <p:nvPr>
            <p:ph type="ctrTitle"/>
          </p:nvPr>
        </p:nvSpPr>
        <p:spPr>
          <a:xfrm>
            <a:off x="411175" y="644300"/>
            <a:ext cx="8282400" cy="2109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lt1"/>
              </a:buClr>
              <a:buSzPts val="6000"/>
              <a:buNone/>
              <a:defRPr sz="6000">
                <a:solidFill>
                  <a:schemeClr val="lt1"/>
                </a:solidFill>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a:endParaRPr/>
          </a:p>
        </p:txBody>
      </p:sp>
      <p:sp>
        <p:nvSpPr>
          <p:cNvPr id="13" name="Google Shape;13;p21"/>
          <p:cNvSpPr txBox="1">
            <a:spLocks noGrp="1"/>
          </p:cNvSpPr>
          <p:nvPr>
            <p:ph type="subTitle" idx="1"/>
          </p:nvPr>
        </p:nvSpPr>
        <p:spPr>
          <a:xfrm>
            <a:off x="411175" y="3398250"/>
            <a:ext cx="8282400" cy="1260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Font typeface="Arial"/>
              <a:buNone/>
              <a:defRPr sz="3600">
                <a:latin typeface="Arial"/>
                <a:ea typeface="Arial"/>
                <a:cs typeface="Arial"/>
                <a:sym typeface="Arial"/>
              </a:defRPr>
            </a:lvl1pPr>
            <a:lvl2pPr lvl="1" algn="ctr">
              <a:lnSpc>
                <a:spcPct val="100000"/>
              </a:lnSpc>
              <a:spcBef>
                <a:spcPts val="0"/>
              </a:spcBef>
              <a:spcAft>
                <a:spcPts val="0"/>
              </a:spcAft>
              <a:buSzPts val="3600"/>
              <a:buFont typeface="Arial"/>
              <a:buNone/>
              <a:defRPr sz="3600">
                <a:latin typeface="Arial"/>
                <a:ea typeface="Arial"/>
                <a:cs typeface="Arial"/>
                <a:sym typeface="Arial"/>
              </a:defRPr>
            </a:lvl2pPr>
            <a:lvl3pPr lvl="2" algn="ctr">
              <a:lnSpc>
                <a:spcPct val="100000"/>
              </a:lnSpc>
              <a:spcBef>
                <a:spcPts val="0"/>
              </a:spcBef>
              <a:spcAft>
                <a:spcPts val="0"/>
              </a:spcAft>
              <a:buSzPts val="3600"/>
              <a:buFont typeface="Arial"/>
              <a:buNone/>
              <a:defRPr sz="3600">
                <a:latin typeface="Arial"/>
                <a:ea typeface="Arial"/>
                <a:cs typeface="Arial"/>
                <a:sym typeface="Arial"/>
              </a:defRPr>
            </a:lvl3pPr>
            <a:lvl4pPr lvl="3" algn="ctr">
              <a:lnSpc>
                <a:spcPct val="100000"/>
              </a:lnSpc>
              <a:spcBef>
                <a:spcPts val="0"/>
              </a:spcBef>
              <a:spcAft>
                <a:spcPts val="0"/>
              </a:spcAft>
              <a:buSzPts val="3600"/>
              <a:buFont typeface="Arial"/>
              <a:buNone/>
              <a:defRPr sz="3600">
                <a:latin typeface="Arial"/>
                <a:ea typeface="Arial"/>
                <a:cs typeface="Arial"/>
                <a:sym typeface="Arial"/>
              </a:defRPr>
            </a:lvl4pPr>
            <a:lvl5pPr lvl="4" algn="ctr">
              <a:lnSpc>
                <a:spcPct val="100000"/>
              </a:lnSpc>
              <a:spcBef>
                <a:spcPts val="0"/>
              </a:spcBef>
              <a:spcAft>
                <a:spcPts val="0"/>
              </a:spcAft>
              <a:buSzPts val="3600"/>
              <a:buFont typeface="Arial"/>
              <a:buNone/>
              <a:defRPr sz="3600">
                <a:latin typeface="Arial"/>
                <a:ea typeface="Arial"/>
                <a:cs typeface="Arial"/>
                <a:sym typeface="Arial"/>
              </a:defRPr>
            </a:lvl5pPr>
            <a:lvl6pPr lvl="5" algn="ctr">
              <a:lnSpc>
                <a:spcPct val="100000"/>
              </a:lnSpc>
              <a:spcBef>
                <a:spcPts val="0"/>
              </a:spcBef>
              <a:spcAft>
                <a:spcPts val="0"/>
              </a:spcAft>
              <a:buSzPts val="3600"/>
              <a:buFont typeface="Arial"/>
              <a:buNone/>
              <a:defRPr sz="3600">
                <a:latin typeface="Arial"/>
                <a:ea typeface="Arial"/>
                <a:cs typeface="Arial"/>
                <a:sym typeface="Arial"/>
              </a:defRPr>
            </a:lvl6pPr>
            <a:lvl7pPr lvl="6" algn="ctr">
              <a:lnSpc>
                <a:spcPct val="100000"/>
              </a:lnSpc>
              <a:spcBef>
                <a:spcPts val="0"/>
              </a:spcBef>
              <a:spcAft>
                <a:spcPts val="0"/>
              </a:spcAft>
              <a:buSzPts val="3600"/>
              <a:buFont typeface="Arial"/>
              <a:buNone/>
              <a:defRPr sz="3600">
                <a:latin typeface="Arial"/>
                <a:ea typeface="Arial"/>
                <a:cs typeface="Arial"/>
                <a:sym typeface="Arial"/>
              </a:defRPr>
            </a:lvl7pPr>
            <a:lvl8pPr lvl="7" algn="ctr">
              <a:lnSpc>
                <a:spcPct val="100000"/>
              </a:lnSpc>
              <a:spcBef>
                <a:spcPts val="0"/>
              </a:spcBef>
              <a:spcAft>
                <a:spcPts val="0"/>
              </a:spcAft>
              <a:buSzPts val="3600"/>
              <a:buFont typeface="Arial"/>
              <a:buNone/>
              <a:defRPr sz="3600">
                <a:latin typeface="Arial"/>
                <a:ea typeface="Arial"/>
                <a:cs typeface="Arial"/>
                <a:sym typeface="Arial"/>
              </a:defRPr>
            </a:lvl8pPr>
            <a:lvl9pPr lvl="8" algn="ctr">
              <a:lnSpc>
                <a:spcPct val="100000"/>
              </a:lnSpc>
              <a:spcBef>
                <a:spcPts val="0"/>
              </a:spcBef>
              <a:spcAft>
                <a:spcPts val="0"/>
              </a:spcAft>
              <a:buSzPts val="3600"/>
              <a:buFont typeface="Arial"/>
              <a:buNone/>
              <a:defRPr sz="3600">
                <a:latin typeface="Arial"/>
                <a:ea typeface="Arial"/>
                <a:cs typeface="Arial"/>
                <a:sym typeface="Arial"/>
              </a:defRPr>
            </a:lvl9pPr>
          </a:lstStyle>
          <a:p>
            <a:endParaRPr/>
          </a:p>
        </p:txBody>
      </p:sp>
      <p:sp>
        <p:nvSpPr>
          <p:cNvPr id="14" name="Google Shape;14;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0"/>
        <p:cNvGrpSpPr/>
        <p:nvPr/>
      </p:nvGrpSpPr>
      <p:grpSpPr>
        <a:xfrm>
          <a:off x="0" y="0"/>
          <a:ext cx="0" cy="0"/>
          <a:chOff x="0" y="0"/>
          <a:chExt cx="0" cy="0"/>
        </a:xfrm>
      </p:grpSpPr>
      <p:cxnSp>
        <p:nvCxnSpPr>
          <p:cNvPr id="51" name="Google Shape;51;p30"/>
          <p:cNvCxnSpPr/>
          <p:nvPr/>
        </p:nvCxnSpPr>
        <p:spPr>
          <a:xfrm>
            <a:off x="413275" y="2988275"/>
            <a:ext cx="910500" cy="0"/>
          </a:xfrm>
          <a:prstGeom prst="straightConnector1">
            <a:avLst/>
          </a:prstGeom>
          <a:noFill/>
          <a:ln w="28575" cap="flat" cmpd="sng">
            <a:solidFill>
              <a:schemeClr val="dk1"/>
            </a:solidFill>
            <a:prstDash val="lgDash"/>
            <a:round/>
            <a:headEnd type="none" w="sm" len="sm"/>
            <a:tailEnd type="none" w="sm" len="sm"/>
          </a:ln>
        </p:spPr>
      </p:cxnSp>
      <p:sp>
        <p:nvSpPr>
          <p:cNvPr id="52" name="Google Shape;52;p30"/>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2000"/>
              <a:buNone/>
              <a:defRPr sz="12000"/>
            </a:lvl1pPr>
            <a:lvl2pPr lvl="1" algn="l">
              <a:lnSpc>
                <a:spcPct val="100000"/>
              </a:lnSpc>
              <a:spcBef>
                <a:spcPts val="0"/>
              </a:spcBef>
              <a:spcAft>
                <a:spcPts val="0"/>
              </a:spcAft>
              <a:buSzPts val="12000"/>
              <a:buNone/>
              <a:defRPr sz="12000"/>
            </a:lvl2pPr>
            <a:lvl3pPr lvl="2" algn="l">
              <a:lnSpc>
                <a:spcPct val="100000"/>
              </a:lnSpc>
              <a:spcBef>
                <a:spcPts val="0"/>
              </a:spcBef>
              <a:spcAft>
                <a:spcPts val="0"/>
              </a:spcAft>
              <a:buSzPts val="12000"/>
              <a:buNone/>
              <a:defRPr sz="12000"/>
            </a:lvl3pPr>
            <a:lvl4pPr lvl="3" algn="l">
              <a:lnSpc>
                <a:spcPct val="100000"/>
              </a:lnSpc>
              <a:spcBef>
                <a:spcPts val="0"/>
              </a:spcBef>
              <a:spcAft>
                <a:spcPts val="0"/>
              </a:spcAft>
              <a:buSzPts val="12000"/>
              <a:buNone/>
              <a:defRPr sz="12000"/>
            </a:lvl4pPr>
            <a:lvl5pPr lvl="4" algn="l">
              <a:lnSpc>
                <a:spcPct val="100000"/>
              </a:lnSpc>
              <a:spcBef>
                <a:spcPts val="0"/>
              </a:spcBef>
              <a:spcAft>
                <a:spcPts val="0"/>
              </a:spcAft>
              <a:buSzPts val="12000"/>
              <a:buNone/>
              <a:defRPr sz="12000"/>
            </a:lvl5pPr>
            <a:lvl6pPr lvl="5" algn="l">
              <a:lnSpc>
                <a:spcPct val="100000"/>
              </a:lnSpc>
              <a:spcBef>
                <a:spcPts val="0"/>
              </a:spcBef>
              <a:spcAft>
                <a:spcPts val="0"/>
              </a:spcAft>
              <a:buSzPts val="12000"/>
              <a:buNone/>
              <a:defRPr sz="12000"/>
            </a:lvl6pPr>
            <a:lvl7pPr lvl="6" algn="l">
              <a:lnSpc>
                <a:spcPct val="100000"/>
              </a:lnSpc>
              <a:spcBef>
                <a:spcPts val="0"/>
              </a:spcBef>
              <a:spcAft>
                <a:spcPts val="0"/>
              </a:spcAft>
              <a:buSzPts val="12000"/>
              <a:buNone/>
              <a:defRPr sz="12000"/>
            </a:lvl7pPr>
            <a:lvl8pPr lvl="7" algn="l">
              <a:lnSpc>
                <a:spcPct val="100000"/>
              </a:lnSpc>
              <a:spcBef>
                <a:spcPts val="0"/>
              </a:spcBef>
              <a:spcAft>
                <a:spcPts val="0"/>
              </a:spcAft>
              <a:buSzPts val="12000"/>
              <a:buNone/>
              <a:defRPr sz="12000"/>
            </a:lvl8pPr>
            <a:lvl9pPr lvl="8" algn="l">
              <a:lnSpc>
                <a:spcPct val="100000"/>
              </a:lnSpc>
              <a:spcBef>
                <a:spcPts val="0"/>
              </a:spcBef>
              <a:spcAft>
                <a:spcPts val="0"/>
              </a:spcAft>
              <a:buSzPts val="12000"/>
              <a:buNone/>
              <a:defRPr sz="12000"/>
            </a:lvl9pPr>
          </a:lstStyle>
          <a:p>
            <a:r>
              <a:t>xx%</a:t>
            </a:r>
          </a:p>
        </p:txBody>
      </p:sp>
      <p:sp>
        <p:nvSpPr>
          <p:cNvPr id="53" name="Google Shape;53;p30"/>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54" name="Google Shape;54;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cxnSp>
        <p:nvCxnSpPr>
          <p:cNvPr id="16" name="Google Shape;16;p22"/>
          <p:cNvCxnSpPr/>
          <p:nvPr/>
        </p:nvCxnSpPr>
        <p:spPr>
          <a:xfrm>
            <a:off x="429200" y="1275577"/>
            <a:ext cx="614100" cy="0"/>
          </a:xfrm>
          <a:prstGeom prst="straightConnector1">
            <a:avLst/>
          </a:prstGeom>
          <a:noFill/>
          <a:ln w="19050" cap="flat" cmpd="sng">
            <a:solidFill>
              <a:schemeClr val="dk2"/>
            </a:solidFill>
            <a:prstDash val="lgDash"/>
            <a:round/>
            <a:headEnd type="none" w="sm" len="sm"/>
            <a:tailEnd type="none" w="sm" len="sm"/>
          </a:ln>
        </p:spPr>
      </p:cxnSp>
      <p:sp>
        <p:nvSpPr>
          <p:cNvPr id="17" name="Google Shape;17;p22"/>
          <p:cNvSpPr txBox="1">
            <a:spLocks noGrp="1"/>
          </p:cNvSpPr>
          <p:nvPr>
            <p:ph type="title"/>
          </p:nvPr>
        </p:nvSpPr>
        <p:spPr>
          <a:xfrm>
            <a:off x="311700" y="372500"/>
            <a:ext cx="8520600" cy="7335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8" name="Google Shape;18;p22"/>
          <p:cNvSpPr txBox="1">
            <a:spLocks noGrp="1"/>
          </p:cNvSpPr>
          <p:nvPr>
            <p:ph type="body" idx="1"/>
          </p:nvPr>
        </p:nvSpPr>
        <p:spPr>
          <a:xfrm>
            <a:off x="311700" y="1468825"/>
            <a:ext cx="8520600" cy="30999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9" name="Google Shape;19;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0"/>
        <p:cNvGrpSpPr/>
        <p:nvPr/>
      </p:nvGrpSpPr>
      <p:grpSpPr>
        <a:xfrm>
          <a:off x="0" y="0"/>
          <a:ext cx="0" cy="0"/>
          <a:chOff x="0" y="0"/>
          <a:chExt cx="0" cy="0"/>
        </a:xfrm>
      </p:grpSpPr>
      <p:cxnSp>
        <p:nvCxnSpPr>
          <p:cNvPr id="21" name="Google Shape;21;p23"/>
          <p:cNvCxnSpPr/>
          <p:nvPr/>
        </p:nvCxnSpPr>
        <p:spPr>
          <a:xfrm>
            <a:off x="418675" y="1457787"/>
            <a:ext cx="614100" cy="0"/>
          </a:xfrm>
          <a:prstGeom prst="straightConnector1">
            <a:avLst/>
          </a:prstGeom>
          <a:noFill/>
          <a:ln w="19050" cap="flat" cmpd="sng">
            <a:solidFill>
              <a:schemeClr val="dk2"/>
            </a:solidFill>
            <a:prstDash val="lgDash"/>
            <a:round/>
            <a:headEnd type="none" w="sm" len="sm"/>
            <a:tailEnd type="none" w="sm" len="sm"/>
          </a:ln>
        </p:spPr>
      </p:cxnSp>
      <p:sp>
        <p:nvSpPr>
          <p:cNvPr id="22" name="Google Shape;22;p23"/>
          <p:cNvSpPr txBox="1">
            <a:spLocks noGrp="1"/>
          </p:cNvSpPr>
          <p:nvPr>
            <p:ph type="title"/>
          </p:nvPr>
        </p:nvSpPr>
        <p:spPr>
          <a:xfrm>
            <a:off x="311700" y="6318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3" name="Google Shape;23;p23"/>
          <p:cNvSpPr txBox="1">
            <a:spLocks noGrp="1"/>
          </p:cNvSpPr>
          <p:nvPr>
            <p:ph type="body" idx="1"/>
          </p:nvPr>
        </p:nvSpPr>
        <p:spPr>
          <a:xfrm>
            <a:off x="311700" y="1618204"/>
            <a:ext cx="2808000" cy="29508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24"/>
          <p:cNvSpPr/>
          <p:nvPr/>
        </p:nvSpPr>
        <p:spPr>
          <a:xfrm>
            <a:off x="0" y="1567350"/>
            <a:ext cx="9144000" cy="20088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24"/>
          <p:cNvSpPr txBox="1">
            <a:spLocks noGrp="1"/>
          </p:cNvSpPr>
          <p:nvPr>
            <p:ph type="title"/>
          </p:nvPr>
        </p:nvSpPr>
        <p:spPr>
          <a:xfrm>
            <a:off x="430800" y="1889700"/>
            <a:ext cx="8282400" cy="1516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3600"/>
              <a:buNone/>
              <a:defRPr sz="3600">
                <a:solidFill>
                  <a:schemeClr val="lt1"/>
                </a:solidFill>
              </a:defRPr>
            </a:lvl1pPr>
            <a:lvl2pPr lvl="1" algn="ctr">
              <a:lnSpc>
                <a:spcPct val="100000"/>
              </a:lnSpc>
              <a:spcBef>
                <a:spcPts val="0"/>
              </a:spcBef>
              <a:spcAft>
                <a:spcPts val="0"/>
              </a:spcAft>
              <a:buClr>
                <a:schemeClr val="lt1"/>
              </a:buClr>
              <a:buSzPts val="3600"/>
              <a:buNone/>
              <a:defRPr sz="3600">
                <a:solidFill>
                  <a:schemeClr val="lt1"/>
                </a:solidFill>
              </a:defRPr>
            </a:lvl2pPr>
            <a:lvl3pPr lvl="2" algn="ctr">
              <a:lnSpc>
                <a:spcPct val="100000"/>
              </a:lnSpc>
              <a:spcBef>
                <a:spcPts val="0"/>
              </a:spcBef>
              <a:spcAft>
                <a:spcPts val="0"/>
              </a:spcAft>
              <a:buClr>
                <a:schemeClr val="lt1"/>
              </a:buClr>
              <a:buSzPts val="3600"/>
              <a:buNone/>
              <a:defRPr sz="3600">
                <a:solidFill>
                  <a:schemeClr val="lt1"/>
                </a:solidFill>
              </a:defRPr>
            </a:lvl3pPr>
            <a:lvl4pPr lvl="3" algn="ctr">
              <a:lnSpc>
                <a:spcPct val="100000"/>
              </a:lnSpc>
              <a:spcBef>
                <a:spcPts val="0"/>
              </a:spcBef>
              <a:spcAft>
                <a:spcPts val="0"/>
              </a:spcAft>
              <a:buClr>
                <a:schemeClr val="lt1"/>
              </a:buClr>
              <a:buSzPts val="3600"/>
              <a:buNone/>
              <a:defRPr sz="3600">
                <a:solidFill>
                  <a:schemeClr val="lt1"/>
                </a:solidFill>
              </a:defRPr>
            </a:lvl4pPr>
            <a:lvl5pPr lvl="4" algn="ctr">
              <a:lnSpc>
                <a:spcPct val="100000"/>
              </a:lnSpc>
              <a:spcBef>
                <a:spcPts val="0"/>
              </a:spcBef>
              <a:spcAft>
                <a:spcPts val="0"/>
              </a:spcAft>
              <a:buClr>
                <a:schemeClr val="lt1"/>
              </a:buClr>
              <a:buSzPts val="3600"/>
              <a:buNone/>
              <a:defRPr sz="3600">
                <a:solidFill>
                  <a:schemeClr val="lt1"/>
                </a:solidFill>
              </a:defRPr>
            </a:lvl5pPr>
            <a:lvl6pPr lvl="5" algn="ctr">
              <a:lnSpc>
                <a:spcPct val="100000"/>
              </a:lnSpc>
              <a:spcBef>
                <a:spcPts val="0"/>
              </a:spcBef>
              <a:spcAft>
                <a:spcPts val="0"/>
              </a:spcAft>
              <a:buClr>
                <a:schemeClr val="lt1"/>
              </a:buClr>
              <a:buSzPts val="3600"/>
              <a:buNone/>
              <a:defRPr sz="3600">
                <a:solidFill>
                  <a:schemeClr val="lt1"/>
                </a:solidFill>
              </a:defRPr>
            </a:lvl6pPr>
            <a:lvl7pPr lvl="6" algn="ctr">
              <a:lnSpc>
                <a:spcPct val="100000"/>
              </a:lnSpc>
              <a:spcBef>
                <a:spcPts val="0"/>
              </a:spcBef>
              <a:spcAft>
                <a:spcPts val="0"/>
              </a:spcAft>
              <a:buClr>
                <a:schemeClr val="lt1"/>
              </a:buClr>
              <a:buSzPts val="3600"/>
              <a:buNone/>
              <a:defRPr sz="3600">
                <a:solidFill>
                  <a:schemeClr val="lt1"/>
                </a:solidFill>
              </a:defRPr>
            </a:lvl7pPr>
            <a:lvl8pPr lvl="7" algn="ctr">
              <a:lnSpc>
                <a:spcPct val="100000"/>
              </a:lnSpc>
              <a:spcBef>
                <a:spcPts val="0"/>
              </a:spcBef>
              <a:spcAft>
                <a:spcPts val="0"/>
              </a:spcAft>
              <a:buClr>
                <a:schemeClr val="lt1"/>
              </a:buClr>
              <a:buSzPts val="3600"/>
              <a:buNone/>
              <a:defRPr sz="3600">
                <a:solidFill>
                  <a:schemeClr val="lt1"/>
                </a:solidFill>
              </a:defRPr>
            </a:lvl8pPr>
            <a:lvl9pPr lvl="8" algn="ctr">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28" name="Google Shape;28;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29"/>
        <p:cNvGrpSpPr/>
        <p:nvPr/>
      </p:nvGrpSpPr>
      <p:grpSpPr>
        <a:xfrm>
          <a:off x="0" y="0"/>
          <a:ext cx="0" cy="0"/>
          <a:chOff x="0" y="0"/>
          <a:chExt cx="0" cy="0"/>
        </a:xfrm>
      </p:grpSpPr>
      <p:sp>
        <p:nvSpPr>
          <p:cNvPr id="30" name="Google Shape;30;p25"/>
          <p:cNvSpPr/>
          <p:nvPr/>
        </p:nvSpPr>
        <p:spPr>
          <a:xfrm>
            <a:off x="4572000" y="175"/>
            <a:ext cx="4572000" cy="51435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1" name="Google Shape;31;p25"/>
          <p:cNvCxnSpPr/>
          <p:nvPr/>
        </p:nvCxnSpPr>
        <p:spPr>
          <a:xfrm>
            <a:off x="5029675" y="4495500"/>
            <a:ext cx="577200" cy="0"/>
          </a:xfrm>
          <a:prstGeom prst="straightConnector1">
            <a:avLst/>
          </a:prstGeom>
          <a:noFill/>
          <a:ln w="19050" cap="flat" cmpd="sng">
            <a:solidFill>
              <a:schemeClr val="dk1"/>
            </a:solidFill>
            <a:prstDash val="lgDash"/>
            <a:round/>
            <a:headEnd type="none" w="sm" len="sm"/>
            <a:tailEnd type="none" w="sm" len="sm"/>
          </a:ln>
        </p:spPr>
      </p:cxnSp>
      <p:sp>
        <p:nvSpPr>
          <p:cNvPr id="32" name="Google Shape;32;p25"/>
          <p:cNvSpPr txBox="1">
            <a:spLocks noGrp="1"/>
          </p:cNvSpPr>
          <p:nvPr>
            <p:ph type="title"/>
          </p:nvPr>
        </p:nvSpPr>
        <p:spPr>
          <a:xfrm>
            <a:off x="265500" y="1078750"/>
            <a:ext cx="4045200" cy="1789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lt1"/>
              </a:buClr>
              <a:buSzPts val="4600"/>
              <a:buNone/>
              <a:defRPr sz="4600">
                <a:solidFill>
                  <a:schemeClr val="lt1"/>
                </a:solidFill>
              </a:defRPr>
            </a:lvl1pPr>
            <a:lvl2pPr lvl="1" algn="ctr">
              <a:lnSpc>
                <a:spcPct val="100000"/>
              </a:lnSpc>
              <a:spcBef>
                <a:spcPts val="0"/>
              </a:spcBef>
              <a:spcAft>
                <a:spcPts val="0"/>
              </a:spcAft>
              <a:buClr>
                <a:schemeClr val="lt1"/>
              </a:buClr>
              <a:buSzPts val="4600"/>
              <a:buNone/>
              <a:defRPr sz="4600">
                <a:solidFill>
                  <a:schemeClr val="lt1"/>
                </a:solidFill>
              </a:defRPr>
            </a:lvl2pPr>
            <a:lvl3pPr lvl="2" algn="ctr">
              <a:lnSpc>
                <a:spcPct val="100000"/>
              </a:lnSpc>
              <a:spcBef>
                <a:spcPts val="0"/>
              </a:spcBef>
              <a:spcAft>
                <a:spcPts val="0"/>
              </a:spcAft>
              <a:buClr>
                <a:schemeClr val="lt1"/>
              </a:buClr>
              <a:buSzPts val="4600"/>
              <a:buNone/>
              <a:defRPr sz="4600">
                <a:solidFill>
                  <a:schemeClr val="lt1"/>
                </a:solidFill>
              </a:defRPr>
            </a:lvl3pPr>
            <a:lvl4pPr lvl="3" algn="ctr">
              <a:lnSpc>
                <a:spcPct val="100000"/>
              </a:lnSpc>
              <a:spcBef>
                <a:spcPts val="0"/>
              </a:spcBef>
              <a:spcAft>
                <a:spcPts val="0"/>
              </a:spcAft>
              <a:buClr>
                <a:schemeClr val="lt1"/>
              </a:buClr>
              <a:buSzPts val="4600"/>
              <a:buNone/>
              <a:defRPr sz="4600">
                <a:solidFill>
                  <a:schemeClr val="lt1"/>
                </a:solidFill>
              </a:defRPr>
            </a:lvl4pPr>
            <a:lvl5pPr lvl="4" algn="ctr">
              <a:lnSpc>
                <a:spcPct val="100000"/>
              </a:lnSpc>
              <a:spcBef>
                <a:spcPts val="0"/>
              </a:spcBef>
              <a:spcAft>
                <a:spcPts val="0"/>
              </a:spcAft>
              <a:buClr>
                <a:schemeClr val="lt1"/>
              </a:buClr>
              <a:buSzPts val="4600"/>
              <a:buNone/>
              <a:defRPr sz="4600">
                <a:solidFill>
                  <a:schemeClr val="lt1"/>
                </a:solidFill>
              </a:defRPr>
            </a:lvl5pPr>
            <a:lvl6pPr lvl="5" algn="ctr">
              <a:lnSpc>
                <a:spcPct val="100000"/>
              </a:lnSpc>
              <a:spcBef>
                <a:spcPts val="0"/>
              </a:spcBef>
              <a:spcAft>
                <a:spcPts val="0"/>
              </a:spcAft>
              <a:buClr>
                <a:schemeClr val="lt1"/>
              </a:buClr>
              <a:buSzPts val="4600"/>
              <a:buNone/>
              <a:defRPr sz="4600">
                <a:solidFill>
                  <a:schemeClr val="lt1"/>
                </a:solidFill>
              </a:defRPr>
            </a:lvl6pPr>
            <a:lvl7pPr lvl="6" algn="ctr">
              <a:lnSpc>
                <a:spcPct val="100000"/>
              </a:lnSpc>
              <a:spcBef>
                <a:spcPts val="0"/>
              </a:spcBef>
              <a:spcAft>
                <a:spcPts val="0"/>
              </a:spcAft>
              <a:buClr>
                <a:schemeClr val="lt1"/>
              </a:buClr>
              <a:buSzPts val="4600"/>
              <a:buNone/>
              <a:defRPr sz="4600">
                <a:solidFill>
                  <a:schemeClr val="lt1"/>
                </a:solidFill>
              </a:defRPr>
            </a:lvl7pPr>
            <a:lvl8pPr lvl="7" algn="ctr">
              <a:lnSpc>
                <a:spcPct val="100000"/>
              </a:lnSpc>
              <a:spcBef>
                <a:spcPts val="0"/>
              </a:spcBef>
              <a:spcAft>
                <a:spcPts val="0"/>
              </a:spcAft>
              <a:buClr>
                <a:schemeClr val="lt1"/>
              </a:buClr>
              <a:buSzPts val="4600"/>
              <a:buNone/>
              <a:defRPr sz="4600">
                <a:solidFill>
                  <a:schemeClr val="lt1"/>
                </a:solidFill>
              </a:defRPr>
            </a:lvl8pPr>
            <a:lvl9pPr lvl="8" algn="ctr">
              <a:lnSpc>
                <a:spcPct val="100000"/>
              </a:lnSpc>
              <a:spcBef>
                <a:spcPts val="0"/>
              </a:spcBef>
              <a:spcAft>
                <a:spcPts val="0"/>
              </a:spcAft>
              <a:buClr>
                <a:schemeClr val="lt1"/>
              </a:buClr>
              <a:buSzPts val="4600"/>
              <a:buNone/>
              <a:defRPr sz="4600">
                <a:solidFill>
                  <a:schemeClr val="lt1"/>
                </a:solidFill>
              </a:defRPr>
            </a:lvl9pPr>
          </a:lstStyle>
          <a:p>
            <a:endParaRPr/>
          </a:p>
        </p:txBody>
      </p:sp>
      <p:sp>
        <p:nvSpPr>
          <p:cNvPr id="33" name="Google Shape;33;p25"/>
          <p:cNvSpPr txBox="1">
            <a:spLocks noGrp="1"/>
          </p:cNvSpPr>
          <p:nvPr>
            <p:ph type="subTitle" idx="1"/>
          </p:nvPr>
        </p:nvSpPr>
        <p:spPr>
          <a:xfrm>
            <a:off x="265500" y="2921401"/>
            <a:ext cx="4045200" cy="1345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a:endParaRPr/>
          </a:p>
        </p:txBody>
      </p:sp>
      <p:sp>
        <p:nvSpPr>
          <p:cNvPr id="34" name="Google Shape;34;p25"/>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5" name="Google Shape;35;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6"/>
        <p:cNvGrpSpPr/>
        <p:nvPr/>
      </p:nvGrpSpPr>
      <p:grpSpPr>
        <a:xfrm>
          <a:off x="0" y="0"/>
          <a:ext cx="0" cy="0"/>
          <a:chOff x="0" y="0"/>
          <a:chExt cx="0" cy="0"/>
        </a:xfrm>
      </p:grpSpPr>
      <p:sp>
        <p:nvSpPr>
          <p:cNvPr id="37" name="Google Shape;37;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27"/>
          <p:cNvSpPr txBox="1">
            <a:spLocks noGrp="1"/>
          </p:cNvSpPr>
          <p:nvPr>
            <p:ph type="title"/>
          </p:nvPr>
        </p:nvSpPr>
        <p:spPr>
          <a:xfrm>
            <a:off x="311700" y="372500"/>
            <a:ext cx="8520600" cy="7335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40" name="Google Shape;40;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1"/>
        <p:cNvGrpSpPr/>
        <p:nvPr/>
      </p:nvGrpSpPr>
      <p:grpSpPr>
        <a:xfrm>
          <a:off x="0" y="0"/>
          <a:ext cx="0" cy="0"/>
          <a:chOff x="0" y="0"/>
          <a:chExt cx="0" cy="0"/>
        </a:xfrm>
      </p:grpSpPr>
      <p:cxnSp>
        <p:nvCxnSpPr>
          <p:cNvPr id="42" name="Google Shape;42;p28"/>
          <p:cNvCxnSpPr/>
          <p:nvPr/>
        </p:nvCxnSpPr>
        <p:spPr>
          <a:xfrm>
            <a:off x="429200" y="1275577"/>
            <a:ext cx="614100" cy="0"/>
          </a:xfrm>
          <a:prstGeom prst="straightConnector1">
            <a:avLst/>
          </a:prstGeom>
          <a:noFill/>
          <a:ln w="19050" cap="flat" cmpd="sng">
            <a:solidFill>
              <a:schemeClr val="dk2"/>
            </a:solidFill>
            <a:prstDash val="lgDash"/>
            <a:round/>
            <a:headEnd type="none" w="sm" len="sm"/>
            <a:tailEnd type="none" w="sm" len="sm"/>
          </a:ln>
        </p:spPr>
      </p:cxnSp>
      <p:sp>
        <p:nvSpPr>
          <p:cNvPr id="43" name="Google Shape;43;p28"/>
          <p:cNvSpPr txBox="1">
            <a:spLocks noGrp="1"/>
          </p:cNvSpPr>
          <p:nvPr>
            <p:ph type="title"/>
          </p:nvPr>
        </p:nvSpPr>
        <p:spPr>
          <a:xfrm>
            <a:off x="311700" y="372500"/>
            <a:ext cx="8520600" cy="7335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44" name="Google Shape;44;p28"/>
          <p:cNvSpPr txBox="1">
            <a:spLocks noGrp="1"/>
          </p:cNvSpPr>
          <p:nvPr>
            <p:ph type="body" idx="1"/>
          </p:nvPr>
        </p:nvSpPr>
        <p:spPr>
          <a:xfrm>
            <a:off x="311700" y="1468825"/>
            <a:ext cx="3999900" cy="30999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5" name="Google Shape;45;p28"/>
          <p:cNvSpPr txBox="1">
            <a:spLocks noGrp="1"/>
          </p:cNvSpPr>
          <p:nvPr>
            <p:ph type="body" idx="2"/>
          </p:nvPr>
        </p:nvSpPr>
        <p:spPr>
          <a:xfrm>
            <a:off x="4832400" y="1468825"/>
            <a:ext cx="3999900" cy="30999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6" name="Google Shape;46;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sp>
        <p:nvSpPr>
          <p:cNvPr id="48" name="Google Shape;48;p2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2100"/>
              <a:buFont typeface="Arial"/>
              <a:buNone/>
              <a:defRPr sz="2100">
                <a:latin typeface="Arial"/>
                <a:ea typeface="Arial"/>
                <a:cs typeface="Arial"/>
                <a:sym typeface="Arial"/>
              </a:defRPr>
            </a:lvl1pPr>
          </a:lstStyle>
          <a:p>
            <a:endParaRPr/>
          </a:p>
        </p:txBody>
      </p:sp>
      <p:sp>
        <p:nvSpPr>
          <p:cNvPr id="49" name="Google Shape;49;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dern-writer">
    <p:bg>
      <p:bgPr>
        <a:solidFill>
          <a:schemeClr val="lt1"/>
        </a:solidFill>
        <a:effectLst/>
      </p:bgPr>
    </p:bg>
    <p:spTree>
      <p:nvGrpSpPr>
        <p:cNvPr id="1" name="Shape 5"/>
        <p:cNvGrpSpPr/>
        <p:nvPr/>
      </p:nvGrpSpPr>
      <p:grpSpPr>
        <a:xfrm>
          <a:off x="0" y="0"/>
          <a:ext cx="0" cy="0"/>
          <a:chOff x="0" y="0"/>
          <a:chExt cx="0" cy="0"/>
        </a:xfrm>
      </p:grpSpPr>
      <p:sp>
        <p:nvSpPr>
          <p:cNvPr id="6" name="Google Shape;6;p20"/>
          <p:cNvSpPr txBox="1">
            <a:spLocks noGrp="1"/>
          </p:cNvSpPr>
          <p:nvPr>
            <p:ph type="title"/>
          </p:nvPr>
        </p:nvSpPr>
        <p:spPr>
          <a:xfrm>
            <a:off x="311700" y="372500"/>
            <a:ext cx="8520600" cy="7335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9pPr>
          </a:lstStyle>
          <a:p>
            <a:endParaRPr/>
          </a:p>
        </p:txBody>
      </p:sp>
      <p:sp>
        <p:nvSpPr>
          <p:cNvPr id="7" name="Google Shape;7;p20"/>
          <p:cNvSpPr txBox="1">
            <a:spLocks noGrp="1"/>
          </p:cNvSpPr>
          <p:nvPr>
            <p:ph type="body" idx="1"/>
          </p:nvPr>
        </p:nvSpPr>
        <p:spPr>
          <a:xfrm>
            <a:off x="311700" y="1468825"/>
            <a:ext cx="8520600" cy="30999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AR"/>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hyperlink" Target="mailto:alvarezemiliano@gmail.com"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hyperlink" Target="mailto:agustin.ddfernandez@gmail.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
          <p:cNvSpPr txBox="1">
            <a:spLocks noGrp="1"/>
          </p:cNvSpPr>
          <p:nvPr>
            <p:ph type="ctrTitle"/>
          </p:nvPr>
        </p:nvSpPr>
        <p:spPr>
          <a:xfrm>
            <a:off x="411175" y="301575"/>
            <a:ext cx="8282400" cy="2451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6000"/>
              <a:buNone/>
            </a:pPr>
            <a:r>
              <a:rPr lang="es-AR" sz="5400">
                <a:latin typeface="Oswald"/>
                <a:ea typeface="Oswald"/>
                <a:cs typeface="Oswald"/>
                <a:sym typeface="Oswald"/>
              </a:rPr>
              <a:t>Aprendizaje profundo</a:t>
            </a:r>
            <a:endParaRPr sz="5400">
              <a:latin typeface="Oswald"/>
              <a:ea typeface="Oswald"/>
              <a:cs typeface="Oswald"/>
              <a:sym typeface="Oswald"/>
            </a:endParaRPr>
          </a:p>
          <a:p>
            <a:pPr marL="0" lvl="0" indent="0" algn="ctr" rtl="0">
              <a:lnSpc>
                <a:spcPct val="100000"/>
              </a:lnSpc>
              <a:spcBef>
                <a:spcPts val="0"/>
              </a:spcBef>
              <a:spcAft>
                <a:spcPts val="0"/>
              </a:spcAft>
              <a:buSzPts val="6000"/>
              <a:buNone/>
            </a:pPr>
            <a:r>
              <a:rPr lang="es-AR" sz="3200">
                <a:latin typeface="Oswald"/>
                <a:ea typeface="Oswald"/>
                <a:cs typeface="Oswald"/>
                <a:sym typeface="Oswald"/>
              </a:rPr>
              <a:t>por Datitos / Otoño 2021</a:t>
            </a:r>
            <a:endParaRPr sz="3200">
              <a:latin typeface="Oswald"/>
              <a:ea typeface="Oswald"/>
              <a:cs typeface="Oswald"/>
              <a:sym typeface="Oswald"/>
            </a:endParaRPr>
          </a:p>
          <a:p>
            <a:pPr marL="0" lvl="0" indent="0" algn="ctr" rtl="0">
              <a:lnSpc>
                <a:spcPct val="100000"/>
              </a:lnSpc>
              <a:spcBef>
                <a:spcPts val="0"/>
              </a:spcBef>
              <a:spcAft>
                <a:spcPts val="0"/>
              </a:spcAft>
              <a:buSzPts val="6000"/>
              <a:buNone/>
            </a:pPr>
            <a:endParaRPr sz="3200">
              <a:latin typeface="Oswald"/>
              <a:ea typeface="Oswald"/>
              <a:cs typeface="Oswald"/>
              <a:sym typeface="Oswald"/>
            </a:endParaRPr>
          </a:p>
          <a:p>
            <a:pPr marL="0" lvl="0" indent="0" algn="ctr" rtl="0">
              <a:lnSpc>
                <a:spcPct val="100000"/>
              </a:lnSpc>
              <a:spcBef>
                <a:spcPts val="0"/>
              </a:spcBef>
              <a:spcAft>
                <a:spcPts val="0"/>
              </a:spcAft>
              <a:buSzPts val="6000"/>
              <a:buNone/>
            </a:pPr>
            <a:r>
              <a:rPr lang="es-AR" sz="3600">
                <a:solidFill>
                  <a:schemeClr val="dk2"/>
                </a:solidFill>
                <a:latin typeface="Oswald"/>
                <a:ea typeface="Oswald"/>
                <a:cs typeface="Oswald"/>
                <a:sym typeface="Oswald"/>
              </a:rPr>
              <a:t>Presentación Proyecto final </a:t>
            </a:r>
            <a:endParaRPr sz="4400">
              <a:latin typeface="Oswald"/>
              <a:ea typeface="Oswald"/>
              <a:cs typeface="Oswald"/>
              <a:sym typeface="Oswald"/>
            </a:endParaRPr>
          </a:p>
        </p:txBody>
      </p:sp>
      <p:sp>
        <p:nvSpPr>
          <p:cNvPr id="60" name="Google Shape;60;p1"/>
          <p:cNvSpPr txBox="1">
            <a:spLocks noGrp="1"/>
          </p:cNvSpPr>
          <p:nvPr>
            <p:ph type="subTitle" idx="1"/>
          </p:nvPr>
        </p:nvSpPr>
        <p:spPr>
          <a:xfrm>
            <a:off x="411175" y="3398250"/>
            <a:ext cx="8282400" cy="1260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s-AR" sz="4000">
                <a:latin typeface="Oswald"/>
                <a:ea typeface="Oswald"/>
                <a:cs typeface="Oswald"/>
                <a:sym typeface="Oswald"/>
              </a:rPr>
              <a:t>Robust Question Answering </a:t>
            </a:r>
            <a:endParaRPr>
              <a:latin typeface="Oswald"/>
              <a:ea typeface="Oswald"/>
              <a:cs typeface="Oswald"/>
              <a:sym typeface="Oswald"/>
            </a:endParaRPr>
          </a:p>
          <a:p>
            <a:pPr marL="0" lvl="0" indent="0" algn="ctr" rtl="0">
              <a:lnSpc>
                <a:spcPct val="100000"/>
              </a:lnSpc>
              <a:spcBef>
                <a:spcPts val="0"/>
              </a:spcBef>
              <a:spcAft>
                <a:spcPts val="0"/>
              </a:spcAft>
              <a:buSzPts val="3600"/>
              <a:buNone/>
            </a:pPr>
            <a:r>
              <a:rPr lang="es-AR" sz="4000">
                <a:latin typeface="Oswald"/>
                <a:ea typeface="Oswald"/>
                <a:cs typeface="Oswald"/>
                <a:sym typeface="Oswald"/>
              </a:rPr>
              <a:t>con </a:t>
            </a:r>
            <a:r>
              <a:rPr lang="es-AR" sz="4000" b="1">
                <a:latin typeface="Oswald"/>
                <a:ea typeface="Oswald"/>
                <a:cs typeface="Oswald"/>
                <a:sym typeface="Oswald"/>
              </a:rPr>
              <a:t>Mezcla de Expertos</a:t>
            </a:r>
            <a:endParaRPr sz="4000" b="1">
              <a:latin typeface="Oswald"/>
              <a:ea typeface="Oswald"/>
              <a:cs typeface="Oswald"/>
              <a:sym typeface="Oswa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ge89a4c0487_0_89"/>
          <p:cNvSpPr txBox="1">
            <a:spLocks noGrp="1"/>
          </p:cNvSpPr>
          <p:nvPr>
            <p:ph type="title"/>
          </p:nvPr>
        </p:nvSpPr>
        <p:spPr>
          <a:xfrm>
            <a:off x="430800" y="1480700"/>
            <a:ext cx="8282400" cy="15165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2"/>
              </a:buClr>
              <a:buSzPts val="1100"/>
              <a:buFont typeface="Arial"/>
              <a:buNone/>
            </a:pPr>
            <a:endParaRPr sz="1600">
              <a:solidFill>
                <a:srgbClr val="FF0000"/>
              </a:solidFill>
              <a:latin typeface="Source Code Pro"/>
              <a:ea typeface="Source Code Pro"/>
              <a:cs typeface="Source Code Pro"/>
              <a:sym typeface="Source Code Pro"/>
            </a:endParaRPr>
          </a:p>
          <a:p>
            <a:pPr marL="0" lvl="0" indent="0" algn="l" rtl="0">
              <a:lnSpc>
                <a:spcPct val="115000"/>
              </a:lnSpc>
              <a:spcBef>
                <a:spcPts val="0"/>
              </a:spcBef>
              <a:spcAft>
                <a:spcPts val="0"/>
              </a:spcAft>
              <a:buClr>
                <a:schemeClr val="dk2"/>
              </a:buClr>
              <a:buSzPts val="1100"/>
              <a:buFont typeface="Arial"/>
              <a:buNone/>
            </a:pPr>
            <a:endParaRPr sz="1600">
              <a:solidFill>
                <a:srgbClr val="FF0000"/>
              </a:solidFill>
              <a:latin typeface="Source Code Pro"/>
              <a:ea typeface="Source Code Pro"/>
              <a:cs typeface="Source Code Pro"/>
              <a:sym typeface="Source Code Pro"/>
            </a:endParaRPr>
          </a:p>
          <a:p>
            <a:pPr marL="0" lvl="0" indent="0" algn="ctr" rtl="0">
              <a:lnSpc>
                <a:spcPct val="115000"/>
              </a:lnSpc>
              <a:spcBef>
                <a:spcPts val="0"/>
              </a:spcBef>
              <a:spcAft>
                <a:spcPts val="0"/>
              </a:spcAft>
              <a:buClr>
                <a:schemeClr val="dk2"/>
              </a:buClr>
              <a:buSzPts val="1100"/>
              <a:buFont typeface="Arial"/>
              <a:buNone/>
            </a:pPr>
            <a:r>
              <a:rPr lang="es-AR" sz="2000"/>
              <a:t>Esta solución consiste en entrenar varios BERTs con diferentes preguntas, para tener una especie de panel de expertos que sepan qué responder. </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121" name="Google Shape;121;ge89a4c0487_0_50"/>
          <p:cNvPicPr preferRelativeResize="0"/>
          <p:nvPr/>
        </p:nvPicPr>
        <p:blipFill>
          <a:blip r:embed="rId3">
            <a:alphaModFix/>
          </a:blip>
          <a:stretch>
            <a:fillRect/>
          </a:stretch>
        </p:blipFill>
        <p:spPr>
          <a:xfrm>
            <a:off x="152400" y="152400"/>
            <a:ext cx="8991601" cy="4991100"/>
          </a:xfrm>
          <a:prstGeom prst="rect">
            <a:avLst/>
          </a:prstGeom>
          <a:noFill/>
          <a:ln>
            <a:noFill/>
          </a:ln>
        </p:spPr>
      </p:pic>
      <p:sp>
        <p:nvSpPr>
          <p:cNvPr id="122" name="Google Shape;122;ge89a4c0487_0_50"/>
          <p:cNvSpPr txBox="1"/>
          <p:nvPr/>
        </p:nvSpPr>
        <p:spPr>
          <a:xfrm>
            <a:off x="731250" y="545325"/>
            <a:ext cx="2664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b="1">
              <a:latin typeface="Source Code Pro"/>
              <a:ea typeface="Source Code Pro"/>
              <a:cs typeface="Source Code Pro"/>
              <a:sym typeface="Source Code Pr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5"/>
          <p:cNvSpPr txBox="1">
            <a:spLocks noGrp="1"/>
          </p:cNvSpPr>
          <p:nvPr>
            <p:ph type="title"/>
          </p:nvPr>
        </p:nvSpPr>
        <p:spPr>
          <a:xfrm>
            <a:off x="311700" y="297972"/>
            <a:ext cx="2808000" cy="755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es-AR">
                <a:latin typeface="Oswald"/>
                <a:ea typeface="Oswald"/>
                <a:cs typeface="Oswald"/>
                <a:sym typeface="Oswald"/>
              </a:rPr>
              <a:t>Bases de Diseño</a:t>
            </a:r>
            <a:endParaRPr>
              <a:latin typeface="Oswald"/>
              <a:ea typeface="Oswald"/>
              <a:cs typeface="Oswald"/>
              <a:sym typeface="Oswald"/>
            </a:endParaRPr>
          </a:p>
        </p:txBody>
      </p:sp>
      <p:sp>
        <p:nvSpPr>
          <p:cNvPr id="128" name="Google Shape;128;p5"/>
          <p:cNvSpPr txBox="1">
            <a:spLocks noGrp="1"/>
          </p:cNvSpPr>
          <p:nvPr>
            <p:ph type="body" idx="1"/>
          </p:nvPr>
        </p:nvSpPr>
        <p:spPr>
          <a:xfrm>
            <a:off x="311699" y="1618204"/>
            <a:ext cx="7787271" cy="2590939"/>
          </a:xfrm>
          <a:prstGeom prst="rect">
            <a:avLst/>
          </a:prstGeom>
          <a:noFill/>
          <a:ln>
            <a:noFill/>
          </a:ln>
        </p:spPr>
        <p:txBody>
          <a:bodyPr spcFirstLastPara="1" wrap="square" lIns="91425" tIns="91425" rIns="91425" bIns="91425" anchor="t" anchorCtr="0">
            <a:noAutofit/>
          </a:bodyPr>
          <a:lstStyle/>
          <a:p>
            <a:pPr marL="152400" lvl="0" indent="0" algn="l" rtl="0">
              <a:lnSpc>
                <a:spcPct val="115000"/>
              </a:lnSpc>
              <a:spcBef>
                <a:spcPts val="0"/>
              </a:spcBef>
              <a:spcAft>
                <a:spcPts val="0"/>
              </a:spcAft>
              <a:buSzPts val="1200"/>
              <a:buNone/>
            </a:pPr>
            <a:r>
              <a:rPr lang="es-AR">
                <a:latin typeface="Source Code Pro"/>
                <a:ea typeface="Source Code Pro"/>
                <a:cs typeface="Source Code Pro"/>
                <a:sym typeface="Source Code Pro"/>
              </a:rPr>
              <a:t>Tomando como base el paper “R. Jacobs, Michael I. Jordan, S. Nowlan, and Geoﬀrey E. Hinton. Adaptive mixtures of local experts. Neural Computation, 3:79–87, 1991.” definimos los siguientes criterios de diseño:</a:t>
            </a:r>
            <a:endParaRPr>
              <a:latin typeface="Source Code Pro"/>
              <a:ea typeface="Source Code Pro"/>
              <a:cs typeface="Source Code Pro"/>
              <a:sym typeface="Source Code Pro"/>
            </a:endParaRPr>
          </a:p>
          <a:p>
            <a:pPr marL="152400" lvl="0" indent="0" algn="l" rtl="0">
              <a:lnSpc>
                <a:spcPct val="115000"/>
              </a:lnSpc>
              <a:spcBef>
                <a:spcPts val="0"/>
              </a:spcBef>
              <a:spcAft>
                <a:spcPts val="0"/>
              </a:spcAft>
              <a:buSzPts val="1200"/>
              <a:buNone/>
            </a:pPr>
            <a:endParaRPr>
              <a:latin typeface="Source Code Pro"/>
              <a:ea typeface="Source Code Pro"/>
              <a:cs typeface="Source Code Pro"/>
              <a:sym typeface="Source Code Pro"/>
            </a:endParaRPr>
          </a:p>
          <a:p>
            <a:pPr marL="457200" lvl="0" indent="-304800" algn="l" rtl="0">
              <a:lnSpc>
                <a:spcPct val="115000"/>
              </a:lnSpc>
              <a:spcBef>
                <a:spcPts val="0"/>
              </a:spcBef>
              <a:spcAft>
                <a:spcPts val="0"/>
              </a:spcAft>
              <a:buSzPts val="1200"/>
              <a:buFont typeface="Source Code Pro"/>
              <a:buChar char="●"/>
            </a:pPr>
            <a:r>
              <a:rPr lang="es-AR">
                <a:latin typeface="Source Code Pro"/>
                <a:ea typeface="Source Code Pro"/>
                <a:cs typeface="Source Code Pro"/>
                <a:sym typeface="Source Code Pro"/>
              </a:rPr>
              <a:t> la Gating Network sería un “encoder” BERT modificado de manera de que su salida (“vector de contexto”) se transforme en la selección de maestros.</a:t>
            </a:r>
            <a:endParaRPr>
              <a:latin typeface="Source Code Pro"/>
              <a:ea typeface="Source Code Pro"/>
              <a:cs typeface="Source Code Pro"/>
              <a:sym typeface="Source Code Pro"/>
            </a:endParaRPr>
          </a:p>
          <a:p>
            <a:pPr marL="152400" lvl="0" indent="0" algn="l" rtl="0">
              <a:lnSpc>
                <a:spcPct val="115000"/>
              </a:lnSpc>
              <a:spcBef>
                <a:spcPts val="0"/>
              </a:spcBef>
              <a:spcAft>
                <a:spcPts val="0"/>
              </a:spcAft>
              <a:buSzPts val="1200"/>
              <a:buNone/>
            </a:pPr>
            <a:endParaRPr>
              <a:latin typeface="Source Code Pro"/>
              <a:ea typeface="Source Code Pro"/>
              <a:cs typeface="Source Code Pro"/>
              <a:sym typeface="Source Code Pro"/>
            </a:endParaRPr>
          </a:p>
          <a:p>
            <a:pPr marL="457200" lvl="0" indent="-304800" algn="l" rtl="0">
              <a:lnSpc>
                <a:spcPct val="115000"/>
              </a:lnSpc>
              <a:spcBef>
                <a:spcPts val="0"/>
              </a:spcBef>
              <a:spcAft>
                <a:spcPts val="0"/>
              </a:spcAft>
              <a:buSzPts val="1200"/>
              <a:buFont typeface="Source Code Pro"/>
              <a:buChar char="●"/>
            </a:pPr>
            <a:r>
              <a:rPr lang="es-AR">
                <a:latin typeface="Source Code Pro"/>
                <a:ea typeface="Source Code Pro"/>
                <a:cs typeface="Source Code Pro"/>
                <a:sym typeface="Source Code Pro"/>
              </a:rPr>
              <a:t> Tanto los maestros como la Gating Network se entrenarían simultáneamente y tendrían como entrada todos los ejemplos disponibles</a:t>
            </a:r>
            <a:endParaRPr>
              <a:latin typeface="Source Code Pro"/>
              <a:ea typeface="Source Code Pro"/>
              <a:cs typeface="Source Code Pro"/>
              <a:sym typeface="Source Code Pr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6"/>
          <p:cNvSpPr txBox="1"/>
          <p:nvPr/>
        </p:nvSpPr>
        <p:spPr>
          <a:xfrm>
            <a:off x="0" y="0"/>
            <a:ext cx="5660571" cy="7557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lt1"/>
              </a:buClr>
              <a:buSzPts val="3600"/>
              <a:buFont typeface="Arial"/>
              <a:buNone/>
            </a:pPr>
            <a:r>
              <a:rPr lang="es-AR" sz="3600" i="0" u="none" strike="noStrike" cap="none">
                <a:solidFill>
                  <a:schemeClr val="dk2"/>
                </a:solidFill>
                <a:latin typeface="Oswald"/>
                <a:ea typeface="Oswald"/>
                <a:cs typeface="Oswald"/>
                <a:sym typeface="Oswald"/>
              </a:rPr>
              <a:t>Un Experto (BERT – Distilbert)</a:t>
            </a:r>
            <a:endParaRPr sz="3600" i="0" u="none" strike="noStrike" cap="none">
              <a:solidFill>
                <a:schemeClr val="dk2"/>
              </a:solidFill>
              <a:latin typeface="Oswald"/>
              <a:ea typeface="Oswald"/>
              <a:cs typeface="Oswald"/>
              <a:sym typeface="Oswald"/>
            </a:endParaRPr>
          </a:p>
        </p:txBody>
      </p:sp>
      <p:pic>
        <p:nvPicPr>
          <p:cNvPr id="134" name="Google Shape;134;p6"/>
          <p:cNvPicPr preferRelativeResize="0"/>
          <p:nvPr/>
        </p:nvPicPr>
        <p:blipFill rotWithShape="1">
          <a:blip r:embed="rId3">
            <a:alphaModFix/>
          </a:blip>
          <a:srcRect/>
          <a:stretch/>
        </p:blipFill>
        <p:spPr>
          <a:xfrm>
            <a:off x="3004457" y="755700"/>
            <a:ext cx="3004457" cy="4219495"/>
          </a:xfrm>
          <a:prstGeom prst="rect">
            <a:avLst/>
          </a:prstGeom>
          <a:noFill/>
          <a:ln w="25400" cap="flat" cmpd="sng">
            <a:solidFill>
              <a:schemeClr val="dk1"/>
            </a:solidFill>
            <a:prstDash val="solid"/>
            <a:round/>
            <a:headEnd type="none" w="sm" len="sm"/>
            <a:tailEnd type="none" w="sm" len="sm"/>
          </a:ln>
        </p:spPr>
      </p:pic>
      <p:sp>
        <p:nvSpPr>
          <p:cNvPr id="135" name="Google Shape;135;p6"/>
          <p:cNvSpPr txBox="1"/>
          <p:nvPr/>
        </p:nvSpPr>
        <p:spPr>
          <a:xfrm>
            <a:off x="5878285" y="199994"/>
            <a:ext cx="3721800" cy="823264"/>
          </a:xfrm>
          <a:prstGeom prst="rect">
            <a:avLst/>
          </a:prstGeom>
          <a:noFill/>
          <a:ln>
            <a:noFill/>
          </a:ln>
        </p:spPr>
        <p:txBody>
          <a:bodyPr spcFirstLastPara="1" wrap="square" lIns="91425" tIns="0" rIns="91425" bIns="91425" anchor="t" anchorCtr="0">
            <a:noAutofit/>
          </a:bodyPr>
          <a:lstStyle/>
          <a:p>
            <a:pPr marL="0" marR="0" lvl="0" indent="0" algn="l" rtl="0">
              <a:lnSpc>
                <a:spcPct val="100000"/>
              </a:lnSpc>
              <a:spcBef>
                <a:spcPts val="0"/>
              </a:spcBef>
              <a:spcAft>
                <a:spcPts val="0"/>
              </a:spcAft>
              <a:buNone/>
            </a:pPr>
            <a:r>
              <a:rPr lang="es-AR" sz="1400" b="1" i="0" u="none" strike="noStrike" cap="none">
                <a:solidFill>
                  <a:srgbClr val="000000"/>
                </a:solidFill>
                <a:latin typeface="Oswald"/>
                <a:ea typeface="Oswald"/>
                <a:cs typeface="Oswald"/>
                <a:sym typeface="Oswald"/>
              </a:rPr>
              <a:t>B</a:t>
            </a:r>
            <a:r>
              <a:rPr lang="es-AR" sz="1400" i="0" u="none" strike="noStrike" cap="none">
                <a:solidFill>
                  <a:srgbClr val="000000"/>
                </a:solidFill>
                <a:latin typeface="Oswald"/>
                <a:ea typeface="Oswald"/>
                <a:cs typeface="Oswald"/>
                <a:sym typeface="Oswald"/>
              </a:rPr>
              <a:t>idirectional </a:t>
            </a:r>
            <a:r>
              <a:rPr lang="es-AR" sz="1400" b="1" i="0" u="none" strike="noStrike" cap="none">
                <a:solidFill>
                  <a:srgbClr val="000000"/>
                </a:solidFill>
                <a:latin typeface="Oswald"/>
                <a:ea typeface="Oswald"/>
                <a:cs typeface="Oswald"/>
                <a:sym typeface="Oswald"/>
              </a:rPr>
              <a:t>E</a:t>
            </a:r>
            <a:r>
              <a:rPr lang="es-AR" sz="1400" i="0" u="none" strike="noStrike" cap="none">
                <a:solidFill>
                  <a:srgbClr val="000000"/>
                </a:solidFill>
                <a:latin typeface="Oswald"/>
                <a:ea typeface="Oswald"/>
                <a:cs typeface="Oswald"/>
                <a:sym typeface="Oswald"/>
              </a:rPr>
              <a:t>ncoder </a:t>
            </a:r>
            <a:r>
              <a:rPr lang="es-AR" sz="1400" b="1" i="0" u="none" strike="noStrike" cap="none">
                <a:solidFill>
                  <a:srgbClr val="000000"/>
                </a:solidFill>
                <a:latin typeface="Oswald"/>
                <a:ea typeface="Oswald"/>
                <a:cs typeface="Oswald"/>
                <a:sym typeface="Oswald"/>
              </a:rPr>
              <a:t>R</a:t>
            </a:r>
            <a:r>
              <a:rPr lang="es-AR" sz="1400" i="0" u="none" strike="noStrike" cap="none">
                <a:solidFill>
                  <a:srgbClr val="000000"/>
                </a:solidFill>
                <a:latin typeface="Oswald"/>
                <a:ea typeface="Oswald"/>
                <a:cs typeface="Oswald"/>
                <a:sym typeface="Oswald"/>
              </a:rPr>
              <a:t>epresentations from </a:t>
            </a:r>
            <a:r>
              <a:rPr lang="es-AR" sz="1400" b="1" i="0" u="none" strike="noStrike" cap="none">
                <a:solidFill>
                  <a:srgbClr val="000000"/>
                </a:solidFill>
                <a:latin typeface="Oswald"/>
                <a:ea typeface="Oswald"/>
                <a:cs typeface="Oswald"/>
                <a:sym typeface="Oswald"/>
              </a:rPr>
              <a:t>T</a:t>
            </a:r>
            <a:r>
              <a:rPr lang="es-AR" sz="1400" i="0" u="none" strike="noStrike" cap="none">
                <a:solidFill>
                  <a:srgbClr val="000000"/>
                </a:solidFill>
                <a:latin typeface="Oswald"/>
                <a:ea typeface="Oswald"/>
                <a:cs typeface="Oswald"/>
                <a:sym typeface="Oswald"/>
              </a:rPr>
              <a:t>ransformers</a:t>
            </a:r>
            <a:endParaRPr>
              <a:latin typeface="Oswald"/>
              <a:ea typeface="Oswald"/>
              <a:cs typeface="Oswald"/>
              <a:sym typeface="Oswald"/>
            </a:endParaRPr>
          </a:p>
          <a:p>
            <a:pPr marL="0" marR="0" lvl="0" indent="0" algn="l" rtl="0">
              <a:lnSpc>
                <a:spcPct val="100000"/>
              </a:lnSpc>
              <a:spcBef>
                <a:spcPts val="0"/>
              </a:spcBef>
              <a:spcAft>
                <a:spcPts val="0"/>
              </a:spcAft>
              <a:buNone/>
            </a:pPr>
            <a:endParaRPr sz="1400" b="0" i="1"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1" u="none" strike="noStrike" cap="none">
              <a:solidFill>
                <a:srgbClr val="000000"/>
              </a:solidFill>
              <a:latin typeface="Arial"/>
              <a:ea typeface="Arial"/>
              <a:cs typeface="Arial"/>
              <a:sym typeface="Arial"/>
            </a:endParaRPr>
          </a:p>
        </p:txBody>
      </p:sp>
      <p:sp>
        <p:nvSpPr>
          <p:cNvPr id="136" name="Google Shape;136;p6"/>
          <p:cNvSpPr txBox="1"/>
          <p:nvPr/>
        </p:nvSpPr>
        <p:spPr>
          <a:xfrm>
            <a:off x="6219372" y="2181194"/>
            <a:ext cx="2924628" cy="961149"/>
          </a:xfrm>
          <a:prstGeom prst="rect">
            <a:avLst/>
          </a:prstGeom>
          <a:noFill/>
          <a:ln>
            <a:noFill/>
          </a:ln>
        </p:spPr>
        <p:txBody>
          <a:bodyPr spcFirstLastPara="1" wrap="square" lIns="91425" tIns="0" rIns="91425" bIns="91425" anchor="t" anchorCtr="0">
            <a:noAutofit/>
          </a:bodyPr>
          <a:lstStyle/>
          <a:p>
            <a:pPr marL="0" marR="0" lvl="0" indent="0" algn="ctr" rtl="0">
              <a:lnSpc>
                <a:spcPct val="100000"/>
              </a:lnSpc>
              <a:spcBef>
                <a:spcPts val="0"/>
              </a:spcBef>
              <a:spcAft>
                <a:spcPts val="0"/>
              </a:spcAft>
              <a:buNone/>
            </a:pPr>
            <a:r>
              <a:rPr lang="es-AR" sz="1400" i="1" u="none" strike="noStrike" cap="none">
                <a:solidFill>
                  <a:srgbClr val="000000"/>
                </a:solidFill>
                <a:latin typeface="Source Code Pro"/>
                <a:ea typeface="Source Code Pro"/>
                <a:cs typeface="Source Code Pro"/>
                <a:sym typeface="Source Code Pro"/>
              </a:rPr>
              <a:t># Normalización por capas </a:t>
            </a:r>
            <a:endParaRPr>
              <a:latin typeface="Source Code Pro"/>
              <a:ea typeface="Source Code Pro"/>
              <a:cs typeface="Source Code Pro"/>
              <a:sym typeface="Source Code Pro"/>
            </a:endParaRPr>
          </a:p>
          <a:p>
            <a:pPr marL="0" marR="0" lvl="0" indent="0" algn="ctr" rtl="0">
              <a:lnSpc>
                <a:spcPct val="100000"/>
              </a:lnSpc>
              <a:spcBef>
                <a:spcPts val="0"/>
              </a:spcBef>
              <a:spcAft>
                <a:spcPts val="0"/>
              </a:spcAft>
              <a:buNone/>
            </a:pPr>
            <a:endParaRPr sz="1400" i="1" u="none" strike="noStrike" cap="none">
              <a:solidFill>
                <a:srgbClr val="000000"/>
              </a:solidFill>
              <a:latin typeface="Source Code Pro"/>
              <a:ea typeface="Source Code Pro"/>
              <a:cs typeface="Source Code Pro"/>
              <a:sym typeface="Source Code Pro"/>
            </a:endParaRPr>
          </a:p>
          <a:p>
            <a:pPr marL="0" marR="0" lvl="0" indent="0" algn="ctr" rtl="0">
              <a:lnSpc>
                <a:spcPct val="100000"/>
              </a:lnSpc>
              <a:spcBef>
                <a:spcPts val="0"/>
              </a:spcBef>
              <a:spcAft>
                <a:spcPts val="0"/>
              </a:spcAft>
              <a:buNone/>
            </a:pPr>
            <a:r>
              <a:rPr lang="es-AR" sz="1400" i="1" u="none" strike="noStrike" cap="none">
                <a:solidFill>
                  <a:srgbClr val="000000"/>
                </a:solidFill>
                <a:latin typeface="Source Code Pro"/>
                <a:ea typeface="Source Code Pro"/>
                <a:cs typeface="Source Code Pro"/>
                <a:sym typeface="Source Code Pro"/>
              </a:rPr>
              <a:t># Feed-Forward posicional </a:t>
            </a:r>
            <a:endParaRPr>
              <a:latin typeface="Source Code Pro"/>
              <a:ea typeface="Source Code Pro"/>
              <a:cs typeface="Source Code Pro"/>
              <a:sym typeface="Source Code Pro"/>
            </a:endParaRPr>
          </a:p>
          <a:p>
            <a:pPr marL="0" marR="0" lvl="0" indent="0" algn="l" rtl="0">
              <a:lnSpc>
                <a:spcPct val="100000"/>
              </a:lnSpc>
              <a:spcBef>
                <a:spcPts val="0"/>
              </a:spcBef>
              <a:spcAft>
                <a:spcPts val="0"/>
              </a:spcAft>
              <a:buNone/>
            </a:pPr>
            <a:endParaRPr sz="1400" b="0" i="1"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1" u="none" strike="noStrike" cap="none">
              <a:solidFill>
                <a:srgbClr val="000000"/>
              </a:solidFill>
              <a:latin typeface="Arial"/>
              <a:ea typeface="Arial"/>
              <a:cs typeface="Arial"/>
              <a:sym typeface="Arial"/>
            </a:endParaRPr>
          </a:p>
        </p:txBody>
      </p:sp>
      <p:sp>
        <p:nvSpPr>
          <p:cNvPr id="137" name="Google Shape;137;p6"/>
          <p:cNvSpPr txBox="1"/>
          <p:nvPr/>
        </p:nvSpPr>
        <p:spPr>
          <a:xfrm>
            <a:off x="79829" y="2057823"/>
            <a:ext cx="2924628" cy="961149"/>
          </a:xfrm>
          <a:prstGeom prst="rect">
            <a:avLst/>
          </a:prstGeom>
          <a:noFill/>
          <a:ln>
            <a:noFill/>
          </a:ln>
        </p:spPr>
        <p:txBody>
          <a:bodyPr spcFirstLastPara="1" wrap="square" lIns="91425" tIns="0" rIns="91425" bIns="91425" anchor="t" anchorCtr="0">
            <a:noAutofit/>
          </a:bodyPr>
          <a:lstStyle/>
          <a:p>
            <a:pPr marL="0" marR="0" lvl="0" indent="0" algn="ctr" rtl="0">
              <a:lnSpc>
                <a:spcPct val="100000"/>
              </a:lnSpc>
              <a:spcBef>
                <a:spcPts val="0"/>
              </a:spcBef>
              <a:spcAft>
                <a:spcPts val="0"/>
              </a:spcAft>
              <a:buNone/>
            </a:pPr>
            <a:r>
              <a:rPr lang="es-AR" sz="1400" i="1" u="none" strike="noStrike" cap="none">
                <a:solidFill>
                  <a:srgbClr val="000000"/>
                </a:solidFill>
                <a:latin typeface="Source Code Pro"/>
                <a:ea typeface="Source Code Pro"/>
                <a:cs typeface="Source Code Pro"/>
                <a:sym typeface="Source Code Pro"/>
              </a:rPr>
              <a:t># Embedding posicional</a:t>
            </a:r>
            <a:endParaRPr>
              <a:latin typeface="Source Code Pro"/>
              <a:ea typeface="Source Code Pro"/>
              <a:cs typeface="Source Code Pro"/>
              <a:sym typeface="Source Code Pro"/>
            </a:endParaRPr>
          </a:p>
          <a:p>
            <a:pPr marL="0" marR="0" lvl="0" indent="0" algn="ctr" rtl="0">
              <a:lnSpc>
                <a:spcPct val="100000"/>
              </a:lnSpc>
              <a:spcBef>
                <a:spcPts val="0"/>
              </a:spcBef>
              <a:spcAft>
                <a:spcPts val="0"/>
              </a:spcAft>
              <a:buNone/>
            </a:pPr>
            <a:endParaRPr sz="1400" i="1" u="none" strike="noStrike" cap="none">
              <a:solidFill>
                <a:srgbClr val="000000"/>
              </a:solidFill>
              <a:latin typeface="Source Code Pro"/>
              <a:ea typeface="Source Code Pro"/>
              <a:cs typeface="Source Code Pro"/>
              <a:sym typeface="Source Code Pro"/>
            </a:endParaRPr>
          </a:p>
          <a:p>
            <a:pPr marL="285750" marR="0" lvl="0" indent="-285750" algn="ctr" rtl="0">
              <a:lnSpc>
                <a:spcPct val="100000"/>
              </a:lnSpc>
              <a:spcBef>
                <a:spcPts val="0"/>
              </a:spcBef>
              <a:spcAft>
                <a:spcPts val="0"/>
              </a:spcAft>
              <a:buNone/>
            </a:pPr>
            <a:r>
              <a:rPr lang="es-AR" sz="1400" i="1" u="none" strike="noStrike" cap="none">
                <a:solidFill>
                  <a:srgbClr val="000000"/>
                </a:solidFill>
                <a:latin typeface="Source Code Pro"/>
                <a:ea typeface="Source Code Pro"/>
                <a:cs typeface="Source Code Pro"/>
                <a:sym typeface="Source Code Pro"/>
              </a:rPr>
              <a:t># Capa de atención de múltiples cabezales</a:t>
            </a:r>
            <a:endParaRPr>
              <a:latin typeface="Source Code Pro"/>
              <a:ea typeface="Source Code Pro"/>
              <a:cs typeface="Source Code Pro"/>
              <a:sym typeface="Source Code Pro"/>
            </a:endParaRPr>
          </a:p>
          <a:p>
            <a:pPr marL="0" marR="0" lvl="0" indent="0" algn="l" rtl="0">
              <a:lnSpc>
                <a:spcPct val="100000"/>
              </a:lnSpc>
              <a:spcBef>
                <a:spcPts val="0"/>
              </a:spcBef>
              <a:spcAft>
                <a:spcPts val="0"/>
              </a:spcAft>
              <a:buNone/>
            </a:pPr>
            <a:endParaRPr sz="1400" b="0" i="1"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1"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7"/>
          <p:cNvSpPr txBox="1">
            <a:spLocks noGrp="1"/>
          </p:cNvSpPr>
          <p:nvPr>
            <p:ph type="body" idx="2"/>
          </p:nvPr>
        </p:nvSpPr>
        <p:spPr>
          <a:xfrm>
            <a:off x="4939500" y="348341"/>
            <a:ext cx="3721800" cy="4064002"/>
          </a:xfrm>
          <a:prstGeom prst="rect">
            <a:avLst/>
          </a:prstGeom>
          <a:noFill/>
          <a:ln>
            <a:noFill/>
          </a:ln>
        </p:spPr>
        <p:txBody>
          <a:bodyPr spcFirstLastPara="1" wrap="square" lIns="91425" tIns="0" rIns="91425" bIns="91425" anchor="t" anchorCtr="0">
            <a:noAutofit/>
          </a:bodyPr>
          <a:lstStyle/>
          <a:p>
            <a:pPr marL="285750" lvl="0" indent="-285750" algn="l" rtl="0">
              <a:lnSpc>
                <a:spcPct val="115000"/>
              </a:lnSpc>
              <a:spcBef>
                <a:spcPts val="0"/>
              </a:spcBef>
              <a:spcAft>
                <a:spcPts val="0"/>
              </a:spcAft>
              <a:buSzPts val="1800"/>
              <a:buFont typeface="Source Code Pro"/>
              <a:buChar char="●"/>
            </a:pPr>
            <a:r>
              <a:rPr lang="es-AR" sz="1600" b="1">
                <a:latin typeface="Source Code Pro"/>
                <a:ea typeface="Source Code Pro"/>
                <a:cs typeface="Source Code Pro"/>
                <a:sym typeface="Source Code Pro"/>
              </a:rPr>
              <a:t>Gating Network:</a:t>
            </a:r>
            <a:endParaRPr>
              <a:latin typeface="Source Code Pro"/>
              <a:ea typeface="Source Code Pro"/>
              <a:cs typeface="Source Code Pro"/>
              <a:sym typeface="Source Code Pro"/>
            </a:endParaRPr>
          </a:p>
          <a:p>
            <a:pPr marL="0" lvl="0" indent="0" algn="l" rtl="0">
              <a:lnSpc>
                <a:spcPct val="115000"/>
              </a:lnSpc>
              <a:spcBef>
                <a:spcPts val="0"/>
              </a:spcBef>
              <a:spcAft>
                <a:spcPts val="0"/>
              </a:spcAft>
              <a:buSzPts val="1800"/>
              <a:buNone/>
            </a:pPr>
            <a:r>
              <a:rPr lang="es-AR" sz="1500">
                <a:latin typeface="Source Code Pro"/>
                <a:ea typeface="Source Code Pro"/>
                <a:cs typeface="Source Code Pro"/>
                <a:sym typeface="Source Code Pro"/>
              </a:rPr>
              <a:t>Modificación del Encoder BERT</a:t>
            </a:r>
            <a:endParaRPr>
              <a:latin typeface="Source Code Pro"/>
              <a:ea typeface="Source Code Pro"/>
              <a:cs typeface="Source Code Pro"/>
              <a:sym typeface="Source Code Pro"/>
            </a:endParaRPr>
          </a:p>
          <a:p>
            <a:pPr marL="0" lvl="0" indent="0" algn="l" rtl="0">
              <a:lnSpc>
                <a:spcPct val="115000"/>
              </a:lnSpc>
              <a:spcBef>
                <a:spcPts val="0"/>
              </a:spcBef>
              <a:spcAft>
                <a:spcPts val="0"/>
              </a:spcAft>
              <a:buSzPts val="1800"/>
              <a:buNone/>
            </a:pPr>
            <a:endParaRPr sz="1500">
              <a:latin typeface="Source Code Pro"/>
              <a:ea typeface="Source Code Pro"/>
              <a:cs typeface="Source Code Pro"/>
              <a:sym typeface="Source Code Pro"/>
            </a:endParaRPr>
          </a:p>
          <a:p>
            <a:pPr marL="285750" lvl="0" indent="-285750" algn="l" rtl="0">
              <a:lnSpc>
                <a:spcPct val="115000"/>
              </a:lnSpc>
              <a:spcBef>
                <a:spcPts val="0"/>
              </a:spcBef>
              <a:spcAft>
                <a:spcPts val="0"/>
              </a:spcAft>
              <a:buSzPts val="1800"/>
              <a:buFont typeface="Source Code Pro"/>
              <a:buChar char="●"/>
            </a:pPr>
            <a:r>
              <a:rPr lang="es-AR" sz="1600" b="1">
                <a:latin typeface="Source Code Pro"/>
                <a:ea typeface="Source Code Pro"/>
                <a:cs typeface="Source Code Pro"/>
                <a:sym typeface="Source Code Pro"/>
              </a:rPr>
              <a:t>Respuesta única a partir de varios Maestros:</a:t>
            </a:r>
            <a:endParaRPr>
              <a:latin typeface="Source Code Pro"/>
              <a:ea typeface="Source Code Pro"/>
              <a:cs typeface="Source Code Pro"/>
              <a:sym typeface="Source Code Pro"/>
            </a:endParaRPr>
          </a:p>
          <a:p>
            <a:pPr marL="0" lvl="0" indent="0" algn="l" rtl="0">
              <a:lnSpc>
                <a:spcPct val="115000"/>
              </a:lnSpc>
              <a:spcBef>
                <a:spcPts val="0"/>
              </a:spcBef>
              <a:spcAft>
                <a:spcPts val="0"/>
              </a:spcAft>
              <a:buSzPts val="1800"/>
              <a:buNone/>
            </a:pPr>
            <a:r>
              <a:rPr lang="es-AR" sz="1500">
                <a:latin typeface="Source Code Pro"/>
                <a:ea typeface="Source Code Pro"/>
                <a:cs typeface="Source Code Pro"/>
                <a:sym typeface="Source Code Pro"/>
              </a:rPr>
              <a:t> # Combinar Linealmente las salidas de cada Experto para obtener la respuesta</a:t>
            </a:r>
            <a:endParaRPr>
              <a:latin typeface="Source Code Pro"/>
              <a:ea typeface="Source Code Pro"/>
              <a:cs typeface="Source Code Pro"/>
              <a:sym typeface="Source Code Pro"/>
            </a:endParaRPr>
          </a:p>
          <a:p>
            <a:pPr marL="0" lvl="0" indent="0" algn="l" rtl="0">
              <a:lnSpc>
                <a:spcPct val="115000"/>
              </a:lnSpc>
              <a:spcBef>
                <a:spcPts val="0"/>
              </a:spcBef>
              <a:spcAft>
                <a:spcPts val="0"/>
              </a:spcAft>
              <a:buSzPts val="1800"/>
              <a:buNone/>
            </a:pPr>
            <a:r>
              <a:rPr lang="es-AR" sz="1500">
                <a:latin typeface="Source Code Pro"/>
                <a:ea typeface="Source Code Pro"/>
                <a:cs typeface="Source Code Pro"/>
                <a:sym typeface="Source Code Pro"/>
              </a:rPr>
              <a:t> # Seleccionar un único experto según la pregunta</a:t>
            </a:r>
            <a:endParaRPr>
              <a:latin typeface="Source Code Pro"/>
              <a:ea typeface="Source Code Pro"/>
              <a:cs typeface="Source Code Pro"/>
              <a:sym typeface="Source Code Pro"/>
            </a:endParaRPr>
          </a:p>
          <a:p>
            <a:pPr marL="0" lvl="0" indent="0" algn="l" rtl="0">
              <a:lnSpc>
                <a:spcPct val="115000"/>
              </a:lnSpc>
              <a:spcBef>
                <a:spcPts val="0"/>
              </a:spcBef>
              <a:spcAft>
                <a:spcPts val="0"/>
              </a:spcAft>
              <a:buSzPts val="1800"/>
              <a:buNone/>
            </a:pPr>
            <a:endParaRPr sz="1500">
              <a:latin typeface="Source Code Pro"/>
              <a:ea typeface="Source Code Pro"/>
              <a:cs typeface="Source Code Pro"/>
              <a:sym typeface="Source Code Pro"/>
            </a:endParaRPr>
          </a:p>
          <a:p>
            <a:pPr marL="285750" lvl="0" indent="-285750" algn="l" rtl="0">
              <a:lnSpc>
                <a:spcPct val="115000"/>
              </a:lnSpc>
              <a:spcBef>
                <a:spcPts val="0"/>
              </a:spcBef>
              <a:spcAft>
                <a:spcPts val="0"/>
              </a:spcAft>
              <a:buSzPts val="1800"/>
              <a:buFont typeface="Source Code Pro"/>
              <a:buChar char="●"/>
            </a:pPr>
            <a:r>
              <a:rPr lang="es-AR" sz="1600" b="1">
                <a:latin typeface="Source Code Pro"/>
                <a:ea typeface="Source Code Pro"/>
                <a:cs typeface="Source Code Pro"/>
                <a:sym typeface="Source Code Pro"/>
              </a:rPr>
              <a:t>Entrenamiento Simultáneo:</a:t>
            </a:r>
            <a:endParaRPr>
              <a:latin typeface="Source Code Pro"/>
              <a:ea typeface="Source Code Pro"/>
              <a:cs typeface="Source Code Pro"/>
              <a:sym typeface="Source Code Pro"/>
            </a:endParaRPr>
          </a:p>
          <a:p>
            <a:pPr marL="0" lvl="0" indent="0" algn="l" rtl="0">
              <a:lnSpc>
                <a:spcPct val="115000"/>
              </a:lnSpc>
              <a:spcBef>
                <a:spcPts val="0"/>
              </a:spcBef>
              <a:spcAft>
                <a:spcPts val="0"/>
              </a:spcAft>
              <a:buSzPts val="1800"/>
              <a:buNone/>
            </a:pPr>
            <a:r>
              <a:rPr lang="es-AR" sz="1500">
                <a:latin typeface="Source Code Pro"/>
                <a:ea typeface="Source Code Pro"/>
                <a:cs typeface="Source Code Pro"/>
                <a:sym typeface="Source Code Pro"/>
              </a:rPr>
              <a:t>Diferentes Learning Rates para Maestros y Gating Network.</a:t>
            </a:r>
            <a:endParaRPr>
              <a:latin typeface="Source Code Pro"/>
              <a:ea typeface="Source Code Pro"/>
              <a:cs typeface="Source Code Pro"/>
              <a:sym typeface="Source Code Pro"/>
            </a:endParaRPr>
          </a:p>
          <a:p>
            <a:pPr marL="0" lvl="0" indent="0" algn="l" rtl="0">
              <a:lnSpc>
                <a:spcPct val="115000"/>
              </a:lnSpc>
              <a:spcBef>
                <a:spcPts val="0"/>
              </a:spcBef>
              <a:spcAft>
                <a:spcPts val="0"/>
              </a:spcAft>
              <a:buSzPts val="1800"/>
              <a:buNone/>
            </a:pPr>
            <a:endParaRPr sz="1500"/>
          </a:p>
        </p:txBody>
      </p:sp>
      <p:pic>
        <p:nvPicPr>
          <p:cNvPr id="143" name="Google Shape;143;p7"/>
          <p:cNvPicPr preferRelativeResize="0"/>
          <p:nvPr/>
        </p:nvPicPr>
        <p:blipFill rotWithShape="1">
          <a:blip r:embed="rId3">
            <a:alphaModFix/>
          </a:blip>
          <a:srcRect/>
          <a:stretch/>
        </p:blipFill>
        <p:spPr>
          <a:xfrm>
            <a:off x="38105" y="1267137"/>
            <a:ext cx="4504868" cy="3015925"/>
          </a:xfrm>
          <a:prstGeom prst="rect">
            <a:avLst/>
          </a:prstGeom>
          <a:noFill/>
          <a:ln w="25400" cap="flat" cmpd="sng">
            <a:solidFill>
              <a:schemeClr val="dk1"/>
            </a:solidFill>
            <a:prstDash val="solid"/>
            <a:round/>
            <a:headEnd type="none" w="sm" len="sm"/>
            <a:tailEnd type="none" w="sm" len="sm"/>
          </a:ln>
        </p:spPr>
      </p:pic>
      <p:sp>
        <p:nvSpPr>
          <p:cNvPr id="144" name="Google Shape;144;p7"/>
          <p:cNvSpPr txBox="1"/>
          <p:nvPr/>
        </p:nvSpPr>
        <p:spPr>
          <a:xfrm>
            <a:off x="0" y="97972"/>
            <a:ext cx="4542900" cy="11538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lt1"/>
              </a:buClr>
              <a:buSzPts val="3600"/>
              <a:buFont typeface="Arial"/>
              <a:buNone/>
            </a:pPr>
            <a:r>
              <a:rPr lang="es-AR" sz="3600" i="0" u="none" strike="noStrike" cap="none">
                <a:solidFill>
                  <a:schemeClr val="dk2"/>
                </a:solidFill>
                <a:latin typeface="Oswald"/>
                <a:ea typeface="Oswald"/>
                <a:cs typeface="Oswald"/>
                <a:sym typeface="Oswald"/>
              </a:rPr>
              <a:t>Esquema MoE </a:t>
            </a:r>
            <a:endParaRPr sz="3600" i="0" u="none" strike="noStrike" cap="none">
              <a:solidFill>
                <a:schemeClr val="dk2"/>
              </a:solidFill>
              <a:latin typeface="Oswald"/>
              <a:ea typeface="Oswald"/>
              <a:cs typeface="Oswald"/>
              <a:sym typeface="Oswald"/>
            </a:endParaRPr>
          </a:p>
          <a:p>
            <a:pPr marL="0" marR="0" lvl="0" indent="0" algn="ctr" rtl="0">
              <a:lnSpc>
                <a:spcPct val="100000"/>
              </a:lnSpc>
              <a:spcBef>
                <a:spcPts val="0"/>
              </a:spcBef>
              <a:spcAft>
                <a:spcPts val="0"/>
              </a:spcAft>
              <a:buClr>
                <a:schemeClr val="lt1"/>
              </a:buClr>
              <a:buSzPts val="3600"/>
              <a:buFont typeface="Arial"/>
              <a:buNone/>
            </a:pPr>
            <a:r>
              <a:rPr lang="es-AR" sz="3600" i="0" u="none" strike="noStrike" cap="none">
                <a:solidFill>
                  <a:schemeClr val="dk2"/>
                </a:solidFill>
                <a:latin typeface="Oswald"/>
                <a:ea typeface="Oswald"/>
                <a:cs typeface="Oswald"/>
                <a:sym typeface="Oswald"/>
              </a:rPr>
              <a:t>(Mixture of Experts):</a:t>
            </a:r>
            <a:endParaRPr sz="3600" i="0" u="none" strike="noStrike" cap="none">
              <a:solidFill>
                <a:schemeClr val="dk2"/>
              </a:solidFill>
              <a:latin typeface="Oswald"/>
              <a:ea typeface="Oswald"/>
              <a:cs typeface="Oswald"/>
              <a:sym typeface="Oswa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8"/>
          <p:cNvSpPr txBox="1">
            <a:spLocks noGrp="1"/>
          </p:cNvSpPr>
          <p:nvPr>
            <p:ph type="title"/>
          </p:nvPr>
        </p:nvSpPr>
        <p:spPr>
          <a:xfrm>
            <a:off x="265500" y="1816950"/>
            <a:ext cx="4045200" cy="1509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600"/>
              <a:buNone/>
            </a:pPr>
            <a:r>
              <a:rPr lang="es-AR"/>
              <a:t>Puntos Principales</a:t>
            </a:r>
            <a:endParaRPr/>
          </a:p>
        </p:txBody>
      </p:sp>
      <p:sp>
        <p:nvSpPr>
          <p:cNvPr id="150" name="Google Shape;150;p8"/>
          <p:cNvSpPr txBox="1">
            <a:spLocks noGrp="1"/>
          </p:cNvSpPr>
          <p:nvPr>
            <p:ph type="body" idx="2"/>
          </p:nvPr>
        </p:nvSpPr>
        <p:spPr>
          <a:xfrm>
            <a:off x="4939500" y="348341"/>
            <a:ext cx="3721800" cy="4064002"/>
          </a:xfrm>
          <a:prstGeom prst="rect">
            <a:avLst/>
          </a:prstGeom>
          <a:noFill/>
          <a:ln>
            <a:noFill/>
          </a:ln>
        </p:spPr>
        <p:txBody>
          <a:bodyPr spcFirstLastPara="1" wrap="square" lIns="91425" tIns="0" rIns="91425" bIns="91425" anchor="t" anchorCtr="0">
            <a:noAutofit/>
          </a:bodyPr>
          <a:lstStyle/>
          <a:p>
            <a:pPr marL="285750" lvl="0" indent="-285750" algn="l" rtl="0">
              <a:lnSpc>
                <a:spcPct val="115000"/>
              </a:lnSpc>
              <a:spcBef>
                <a:spcPts val="0"/>
              </a:spcBef>
              <a:spcAft>
                <a:spcPts val="0"/>
              </a:spcAft>
              <a:buSzPts val="1800"/>
              <a:buFont typeface="Source Code Pro"/>
              <a:buChar char="●"/>
            </a:pPr>
            <a:r>
              <a:rPr lang="es-AR" sz="1600" b="1">
                <a:latin typeface="Source Code Pro"/>
                <a:ea typeface="Source Code Pro"/>
                <a:cs typeface="Source Code Pro"/>
                <a:sym typeface="Source Code Pro"/>
              </a:rPr>
              <a:t>Gating Network:</a:t>
            </a:r>
            <a:endParaRPr>
              <a:latin typeface="Source Code Pro"/>
              <a:ea typeface="Source Code Pro"/>
              <a:cs typeface="Source Code Pro"/>
              <a:sym typeface="Source Code Pro"/>
            </a:endParaRPr>
          </a:p>
          <a:p>
            <a:pPr marL="0" lvl="0" indent="0" algn="l" rtl="0">
              <a:lnSpc>
                <a:spcPct val="115000"/>
              </a:lnSpc>
              <a:spcBef>
                <a:spcPts val="0"/>
              </a:spcBef>
              <a:spcAft>
                <a:spcPts val="0"/>
              </a:spcAft>
              <a:buSzPts val="1800"/>
              <a:buNone/>
            </a:pPr>
            <a:r>
              <a:rPr lang="es-AR" sz="1500">
                <a:latin typeface="Source Code Pro"/>
                <a:ea typeface="Source Code Pro"/>
                <a:cs typeface="Source Code Pro"/>
                <a:sym typeface="Source Code Pro"/>
              </a:rPr>
              <a:t>Modificación del Encoder BERT</a:t>
            </a:r>
            <a:endParaRPr>
              <a:latin typeface="Source Code Pro"/>
              <a:ea typeface="Source Code Pro"/>
              <a:cs typeface="Source Code Pro"/>
              <a:sym typeface="Source Code Pro"/>
            </a:endParaRPr>
          </a:p>
          <a:p>
            <a:pPr marL="0" lvl="0" indent="0" algn="l" rtl="0">
              <a:lnSpc>
                <a:spcPct val="115000"/>
              </a:lnSpc>
              <a:spcBef>
                <a:spcPts val="0"/>
              </a:spcBef>
              <a:spcAft>
                <a:spcPts val="0"/>
              </a:spcAft>
              <a:buSzPts val="1800"/>
              <a:buNone/>
            </a:pPr>
            <a:endParaRPr sz="1500">
              <a:latin typeface="Source Code Pro"/>
              <a:ea typeface="Source Code Pro"/>
              <a:cs typeface="Source Code Pro"/>
              <a:sym typeface="Source Code Pro"/>
            </a:endParaRPr>
          </a:p>
          <a:p>
            <a:pPr marL="285750" lvl="0" indent="-285750" algn="l" rtl="0">
              <a:lnSpc>
                <a:spcPct val="115000"/>
              </a:lnSpc>
              <a:spcBef>
                <a:spcPts val="0"/>
              </a:spcBef>
              <a:spcAft>
                <a:spcPts val="0"/>
              </a:spcAft>
              <a:buSzPts val="1800"/>
              <a:buFont typeface="Source Code Pro"/>
              <a:buChar char="●"/>
            </a:pPr>
            <a:r>
              <a:rPr lang="es-AR" sz="1600" b="1">
                <a:latin typeface="Source Code Pro"/>
                <a:ea typeface="Source Code Pro"/>
                <a:cs typeface="Source Code Pro"/>
                <a:sym typeface="Source Code Pro"/>
              </a:rPr>
              <a:t>Respuesta única a partir de varios Maestros:</a:t>
            </a:r>
            <a:endParaRPr>
              <a:latin typeface="Source Code Pro"/>
              <a:ea typeface="Source Code Pro"/>
              <a:cs typeface="Source Code Pro"/>
              <a:sym typeface="Source Code Pro"/>
            </a:endParaRPr>
          </a:p>
          <a:p>
            <a:pPr marL="0" lvl="0" indent="0" algn="l" rtl="0">
              <a:lnSpc>
                <a:spcPct val="115000"/>
              </a:lnSpc>
              <a:spcBef>
                <a:spcPts val="0"/>
              </a:spcBef>
              <a:spcAft>
                <a:spcPts val="0"/>
              </a:spcAft>
              <a:buSzPts val="1800"/>
              <a:buNone/>
            </a:pPr>
            <a:r>
              <a:rPr lang="es-AR" sz="1500">
                <a:latin typeface="Source Code Pro"/>
                <a:ea typeface="Source Code Pro"/>
                <a:cs typeface="Source Code Pro"/>
                <a:sym typeface="Source Code Pro"/>
              </a:rPr>
              <a:t> # Combinar Linealmente las salidas de cada Experto para obtener la respuesta</a:t>
            </a:r>
            <a:endParaRPr>
              <a:latin typeface="Source Code Pro"/>
              <a:ea typeface="Source Code Pro"/>
              <a:cs typeface="Source Code Pro"/>
              <a:sym typeface="Source Code Pro"/>
            </a:endParaRPr>
          </a:p>
          <a:p>
            <a:pPr marL="0" lvl="0" indent="0" algn="l" rtl="0">
              <a:lnSpc>
                <a:spcPct val="115000"/>
              </a:lnSpc>
              <a:spcBef>
                <a:spcPts val="0"/>
              </a:spcBef>
              <a:spcAft>
                <a:spcPts val="0"/>
              </a:spcAft>
              <a:buSzPts val="1800"/>
              <a:buNone/>
            </a:pPr>
            <a:r>
              <a:rPr lang="es-AR" sz="1500">
                <a:latin typeface="Source Code Pro"/>
                <a:ea typeface="Source Code Pro"/>
                <a:cs typeface="Source Code Pro"/>
                <a:sym typeface="Source Code Pro"/>
              </a:rPr>
              <a:t> # Seleccionar un único experto según la pregunta</a:t>
            </a:r>
            <a:endParaRPr>
              <a:latin typeface="Source Code Pro"/>
              <a:ea typeface="Source Code Pro"/>
              <a:cs typeface="Source Code Pro"/>
              <a:sym typeface="Source Code Pro"/>
            </a:endParaRPr>
          </a:p>
          <a:p>
            <a:pPr marL="0" lvl="0" indent="0" algn="l" rtl="0">
              <a:lnSpc>
                <a:spcPct val="115000"/>
              </a:lnSpc>
              <a:spcBef>
                <a:spcPts val="0"/>
              </a:spcBef>
              <a:spcAft>
                <a:spcPts val="0"/>
              </a:spcAft>
              <a:buSzPts val="1800"/>
              <a:buNone/>
            </a:pPr>
            <a:endParaRPr sz="1500">
              <a:latin typeface="Source Code Pro"/>
              <a:ea typeface="Source Code Pro"/>
              <a:cs typeface="Source Code Pro"/>
              <a:sym typeface="Source Code Pro"/>
            </a:endParaRPr>
          </a:p>
          <a:p>
            <a:pPr marL="285750" lvl="0" indent="-285750" algn="l" rtl="0">
              <a:lnSpc>
                <a:spcPct val="115000"/>
              </a:lnSpc>
              <a:spcBef>
                <a:spcPts val="0"/>
              </a:spcBef>
              <a:spcAft>
                <a:spcPts val="0"/>
              </a:spcAft>
              <a:buSzPts val="1800"/>
              <a:buFont typeface="Source Code Pro"/>
              <a:buChar char="●"/>
            </a:pPr>
            <a:r>
              <a:rPr lang="es-AR" sz="1600" b="1">
                <a:latin typeface="Source Code Pro"/>
                <a:ea typeface="Source Code Pro"/>
                <a:cs typeface="Source Code Pro"/>
                <a:sym typeface="Source Code Pro"/>
              </a:rPr>
              <a:t>Entrenamiento Simultáneo:</a:t>
            </a:r>
            <a:endParaRPr>
              <a:latin typeface="Source Code Pro"/>
              <a:ea typeface="Source Code Pro"/>
              <a:cs typeface="Source Code Pro"/>
              <a:sym typeface="Source Code Pro"/>
            </a:endParaRPr>
          </a:p>
          <a:p>
            <a:pPr marL="0" lvl="0" indent="0" algn="l" rtl="0">
              <a:lnSpc>
                <a:spcPct val="115000"/>
              </a:lnSpc>
              <a:spcBef>
                <a:spcPts val="0"/>
              </a:spcBef>
              <a:spcAft>
                <a:spcPts val="0"/>
              </a:spcAft>
              <a:buSzPts val="1800"/>
              <a:buNone/>
            </a:pPr>
            <a:r>
              <a:rPr lang="es-AR" sz="1500">
                <a:latin typeface="Source Code Pro"/>
                <a:ea typeface="Source Code Pro"/>
                <a:cs typeface="Source Code Pro"/>
                <a:sym typeface="Source Code Pro"/>
              </a:rPr>
              <a:t>Diferentes Learning Rates para Maestros y Gating Network.</a:t>
            </a:r>
            <a:endParaRPr>
              <a:latin typeface="Source Code Pro"/>
              <a:ea typeface="Source Code Pro"/>
              <a:cs typeface="Source Code Pro"/>
              <a:sym typeface="Source Code Pro"/>
            </a:endParaRPr>
          </a:p>
          <a:p>
            <a:pPr marL="0" lvl="0" indent="0" algn="l" rtl="0">
              <a:lnSpc>
                <a:spcPct val="115000"/>
              </a:lnSpc>
              <a:spcBef>
                <a:spcPts val="0"/>
              </a:spcBef>
              <a:spcAft>
                <a:spcPts val="0"/>
              </a:spcAft>
              <a:buSzPts val="1800"/>
              <a:buNone/>
            </a:pPr>
            <a:endParaRPr sz="1500"/>
          </a:p>
        </p:txBody>
      </p:sp>
      <p:pic>
        <p:nvPicPr>
          <p:cNvPr id="151" name="Google Shape;151;p8"/>
          <p:cNvPicPr preferRelativeResize="0"/>
          <p:nvPr/>
        </p:nvPicPr>
        <p:blipFill rotWithShape="1">
          <a:blip r:embed="rId3">
            <a:alphaModFix/>
          </a:blip>
          <a:srcRect/>
          <a:stretch/>
        </p:blipFill>
        <p:spPr>
          <a:xfrm>
            <a:off x="53739" y="1204682"/>
            <a:ext cx="4730424" cy="3491366"/>
          </a:xfrm>
          <a:prstGeom prst="rect">
            <a:avLst/>
          </a:prstGeom>
          <a:noFill/>
          <a:ln w="25400" cap="flat" cmpd="sng">
            <a:solidFill>
              <a:schemeClr val="dk1"/>
            </a:solidFill>
            <a:prstDash val="solid"/>
            <a:round/>
            <a:headEnd type="none" w="sm" len="sm"/>
            <a:tailEnd type="none" w="sm" len="sm"/>
          </a:ln>
        </p:spPr>
      </p:pic>
      <p:sp>
        <p:nvSpPr>
          <p:cNvPr id="152" name="Google Shape;152;p8"/>
          <p:cNvSpPr txBox="1"/>
          <p:nvPr/>
        </p:nvSpPr>
        <p:spPr>
          <a:xfrm>
            <a:off x="0" y="97972"/>
            <a:ext cx="4542900" cy="11538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lt1"/>
              </a:buClr>
              <a:buSzPts val="3600"/>
              <a:buFont typeface="Arial"/>
              <a:buNone/>
            </a:pPr>
            <a:r>
              <a:rPr lang="es-AR" sz="3600" i="0" u="none" strike="noStrike" cap="none">
                <a:solidFill>
                  <a:schemeClr val="dk2"/>
                </a:solidFill>
                <a:latin typeface="Oswald"/>
                <a:ea typeface="Oswald"/>
                <a:cs typeface="Oswald"/>
                <a:sym typeface="Oswald"/>
              </a:rPr>
              <a:t>Esquema MoE </a:t>
            </a:r>
            <a:endParaRPr sz="3600" i="0" u="none" strike="noStrike" cap="none">
              <a:solidFill>
                <a:schemeClr val="dk2"/>
              </a:solidFill>
              <a:latin typeface="Oswald"/>
              <a:ea typeface="Oswald"/>
              <a:cs typeface="Oswald"/>
              <a:sym typeface="Oswald"/>
            </a:endParaRPr>
          </a:p>
          <a:p>
            <a:pPr marL="0" marR="0" lvl="0" indent="0" algn="ctr" rtl="0">
              <a:lnSpc>
                <a:spcPct val="100000"/>
              </a:lnSpc>
              <a:spcBef>
                <a:spcPts val="0"/>
              </a:spcBef>
              <a:spcAft>
                <a:spcPts val="0"/>
              </a:spcAft>
              <a:buClr>
                <a:schemeClr val="lt1"/>
              </a:buClr>
              <a:buSzPts val="3600"/>
              <a:buFont typeface="Arial"/>
              <a:buNone/>
            </a:pPr>
            <a:r>
              <a:rPr lang="es-AR" sz="3600" i="0" u="none" strike="noStrike" cap="none">
                <a:solidFill>
                  <a:schemeClr val="dk2"/>
                </a:solidFill>
                <a:latin typeface="Oswald"/>
                <a:ea typeface="Oswald"/>
                <a:cs typeface="Oswald"/>
                <a:sym typeface="Oswald"/>
              </a:rPr>
              <a:t>(Mixture of Experts):</a:t>
            </a:r>
            <a:endParaRPr sz="3600" i="0" u="none" strike="noStrike" cap="none">
              <a:solidFill>
                <a:schemeClr val="dk2"/>
              </a:solidFill>
              <a:latin typeface="Oswald"/>
              <a:ea typeface="Oswald"/>
              <a:cs typeface="Oswald"/>
              <a:sym typeface="Oswa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cxnSp>
        <p:nvCxnSpPr>
          <p:cNvPr id="157" name="Google Shape;157;gb8531be697_0_0"/>
          <p:cNvCxnSpPr/>
          <p:nvPr/>
        </p:nvCxnSpPr>
        <p:spPr>
          <a:xfrm>
            <a:off x="433425" y="3724283"/>
            <a:ext cx="3891000" cy="0"/>
          </a:xfrm>
          <a:prstGeom prst="straightConnector1">
            <a:avLst/>
          </a:prstGeom>
          <a:noFill/>
          <a:ln w="19050" cap="flat" cmpd="sng">
            <a:solidFill>
              <a:schemeClr val="lt2"/>
            </a:solidFill>
            <a:prstDash val="solid"/>
            <a:round/>
            <a:headEnd type="none" w="sm" len="sm"/>
            <a:tailEnd type="none" w="sm" len="sm"/>
          </a:ln>
        </p:spPr>
      </p:cxnSp>
      <p:cxnSp>
        <p:nvCxnSpPr>
          <p:cNvPr id="158" name="Google Shape;158;gb8531be697_0_0"/>
          <p:cNvCxnSpPr/>
          <p:nvPr/>
        </p:nvCxnSpPr>
        <p:spPr>
          <a:xfrm>
            <a:off x="4941300" y="3724283"/>
            <a:ext cx="3891000" cy="0"/>
          </a:xfrm>
          <a:prstGeom prst="straightConnector1">
            <a:avLst/>
          </a:prstGeom>
          <a:noFill/>
          <a:ln w="19050" cap="flat" cmpd="sng">
            <a:solidFill>
              <a:schemeClr val="lt2"/>
            </a:solidFill>
            <a:prstDash val="solid"/>
            <a:round/>
            <a:headEnd type="none" w="sm" len="sm"/>
            <a:tailEnd type="none" w="sm" len="sm"/>
          </a:ln>
        </p:spPr>
      </p:cxnSp>
      <p:sp>
        <p:nvSpPr>
          <p:cNvPr id="159" name="Google Shape;159;gb8531be697_0_0"/>
          <p:cNvSpPr txBox="1">
            <a:spLocks noGrp="1"/>
          </p:cNvSpPr>
          <p:nvPr>
            <p:ph type="body" idx="4294967295"/>
          </p:nvPr>
        </p:nvSpPr>
        <p:spPr>
          <a:xfrm>
            <a:off x="318850" y="3771900"/>
            <a:ext cx="3999900" cy="36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800"/>
              <a:buNone/>
            </a:pPr>
            <a:r>
              <a:rPr lang="es-AR" sz="1400" b="1">
                <a:solidFill>
                  <a:schemeClr val="dk2"/>
                </a:solidFill>
                <a:latin typeface="Oswald"/>
                <a:ea typeface="Oswald"/>
                <a:cs typeface="Oswald"/>
                <a:sym typeface="Oswald"/>
              </a:rPr>
              <a:t>Salida de nuestra Gating Network </a:t>
            </a:r>
            <a:endParaRPr sz="1400" b="1">
              <a:solidFill>
                <a:schemeClr val="dk2"/>
              </a:solidFill>
              <a:latin typeface="Oswald"/>
              <a:ea typeface="Oswald"/>
              <a:cs typeface="Oswald"/>
              <a:sym typeface="Oswald"/>
            </a:endParaRPr>
          </a:p>
        </p:txBody>
      </p:sp>
      <p:sp>
        <p:nvSpPr>
          <p:cNvPr id="160" name="Google Shape;160;gb8531be697_0_0"/>
          <p:cNvSpPr txBox="1">
            <a:spLocks noGrp="1"/>
          </p:cNvSpPr>
          <p:nvPr>
            <p:ph type="body" idx="4294967295"/>
          </p:nvPr>
        </p:nvSpPr>
        <p:spPr>
          <a:xfrm>
            <a:off x="318844" y="4075650"/>
            <a:ext cx="3999900" cy="639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s-AR" sz="1200">
                <a:latin typeface="Source Code Pro"/>
                <a:ea typeface="Source Code Pro"/>
                <a:cs typeface="Source Code Pro"/>
                <a:sym typeface="Source Code Pro"/>
              </a:rPr>
              <a:t>El peso asignado a cada Experto para  cada ejemplo del Batch.</a:t>
            </a:r>
            <a:endParaRPr sz="1200">
              <a:latin typeface="Source Code Pro"/>
              <a:ea typeface="Source Code Pro"/>
              <a:cs typeface="Source Code Pro"/>
              <a:sym typeface="Source Code Pro"/>
            </a:endParaRPr>
          </a:p>
        </p:txBody>
      </p:sp>
      <p:sp>
        <p:nvSpPr>
          <p:cNvPr id="161" name="Google Shape;161;gb8531be697_0_0"/>
          <p:cNvSpPr txBox="1">
            <a:spLocks noGrp="1"/>
          </p:cNvSpPr>
          <p:nvPr>
            <p:ph type="body" idx="4294967295"/>
          </p:nvPr>
        </p:nvSpPr>
        <p:spPr>
          <a:xfrm>
            <a:off x="4825250" y="4075650"/>
            <a:ext cx="3999900" cy="1068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s-AR" sz="1200">
                <a:latin typeface="Source Code Pro"/>
                <a:ea typeface="Source Code Pro"/>
                <a:cs typeface="Source Code Pro"/>
                <a:sym typeface="Source Code Pro"/>
              </a:rPr>
              <a:t>1) Pesamos los Scores según la GN                  </a:t>
            </a:r>
            <a:endParaRPr sz="1200">
              <a:latin typeface="Source Code Pro"/>
              <a:ea typeface="Source Code Pro"/>
              <a:cs typeface="Source Code Pro"/>
              <a:sym typeface="Source Code Pro"/>
            </a:endParaRPr>
          </a:p>
          <a:p>
            <a:pPr marL="0" lvl="0" indent="0" algn="l" rtl="0">
              <a:lnSpc>
                <a:spcPct val="100000"/>
              </a:lnSpc>
              <a:spcBef>
                <a:spcPts val="0"/>
              </a:spcBef>
              <a:spcAft>
                <a:spcPts val="0"/>
              </a:spcAft>
              <a:buSzPts val="1800"/>
              <a:buNone/>
            </a:pPr>
            <a:r>
              <a:rPr lang="es-AR" sz="1200">
                <a:latin typeface="Source Code Pro"/>
                <a:ea typeface="Source Code Pro"/>
                <a:cs typeface="Source Code Pro"/>
                <a:sym typeface="Source Code Pro"/>
              </a:rPr>
              <a:t>2) Sumamos matrices de Scores Pesados</a:t>
            </a:r>
            <a:endParaRPr sz="1200">
              <a:latin typeface="Source Code Pro"/>
              <a:ea typeface="Source Code Pro"/>
              <a:cs typeface="Source Code Pro"/>
              <a:sym typeface="Source Code Pro"/>
            </a:endParaRPr>
          </a:p>
          <a:p>
            <a:pPr marL="0" lvl="0" indent="0" algn="l" rtl="0">
              <a:lnSpc>
                <a:spcPct val="100000"/>
              </a:lnSpc>
              <a:spcBef>
                <a:spcPts val="0"/>
              </a:spcBef>
              <a:spcAft>
                <a:spcPts val="0"/>
              </a:spcAft>
              <a:buSzPts val="1800"/>
              <a:buNone/>
            </a:pPr>
            <a:r>
              <a:rPr lang="es-AR" sz="1200">
                <a:latin typeface="Source Code Pro"/>
                <a:ea typeface="Source Code Pro"/>
                <a:cs typeface="Source Code Pro"/>
                <a:sym typeface="Source Code Pro"/>
              </a:rPr>
              <a:t>3) Recalculamos Star/End Token de la</a:t>
            </a:r>
            <a:endParaRPr sz="1200">
              <a:latin typeface="Source Code Pro"/>
              <a:ea typeface="Source Code Pro"/>
              <a:cs typeface="Source Code Pro"/>
              <a:sym typeface="Source Code Pro"/>
            </a:endParaRPr>
          </a:p>
          <a:p>
            <a:pPr marL="0" lvl="0" indent="0" algn="l" rtl="0">
              <a:lnSpc>
                <a:spcPct val="100000"/>
              </a:lnSpc>
              <a:spcBef>
                <a:spcPts val="0"/>
              </a:spcBef>
              <a:spcAft>
                <a:spcPts val="0"/>
              </a:spcAft>
              <a:buSzPts val="1800"/>
              <a:buNone/>
            </a:pPr>
            <a:r>
              <a:rPr lang="es-AR" sz="1200">
                <a:latin typeface="Source Code Pro"/>
                <a:ea typeface="Source Code Pro"/>
                <a:cs typeface="Source Code Pro"/>
                <a:sym typeface="Source Code Pro"/>
              </a:rPr>
              <a:t>   de la “Respuesta” (Answer)</a:t>
            </a:r>
            <a:endParaRPr sz="1200">
              <a:latin typeface="Source Code Pro"/>
              <a:ea typeface="Source Code Pro"/>
              <a:cs typeface="Source Code Pro"/>
              <a:sym typeface="Source Code Pro"/>
            </a:endParaRPr>
          </a:p>
        </p:txBody>
      </p:sp>
      <p:pic>
        <p:nvPicPr>
          <p:cNvPr id="162" name="Google Shape;162;gb8531be697_0_0"/>
          <p:cNvPicPr preferRelativeResize="0"/>
          <p:nvPr/>
        </p:nvPicPr>
        <p:blipFill rotWithShape="1">
          <a:blip r:embed="rId3">
            <a:alphaModFix/>
          </a:blip>
          <a:srcRect/>
          <a:stretch/>
        </p:blipFill>
        <p:spPr>
          <a:xfrm>
            <a:off x="749576" y="164464"/>
            <a:ext cx="2496700" cy="1581425"/>
          </a:xfrm>
          <a:prstGeom prst="rect">
            <a:avLst/>
          </a:prstGeom>
          <a:noFill/>
          <a:ln w="25400" cap="flat" cmpd="sng">
            <a:solidFill>
              <a:schemeClr val="dk1"/>
            </a:solidFill>
            <a:prstDash val="solid"/>
            <a:round/>
            <a:headEnd type="none" w="sm" len="sm"/>
            <a:tailEnd type="none" w="sm" len="sm"/>
          </a:ln>
        </p:spPr>
      </p:pic>
      <p:pic>
        <p:nvPicPr>
          <p:cNvPr id="163" name="Google Shape;163;gb8531be697_0_0"/>
          <p:cNvPicPr preferRelativeResize="0"/>
          <p:nvPr/>
        </p:nvPicPr>
        <p:blipFill rotWithShape="1">
          <a:blip r:embed="rId4">
            <a:alphaModFix/>
          </a:blip>
          <a:srcRect/>
          <a:stretch/>
        </p:blipFill>
        <p:spPr>
          <a:xfrm>
            <a:off x="4242550" y="307462"/>
            <a:ext cx="4533675" cy="1295450"/>
          </a:xfrm>
          <a:prstGeom prst="rect">
            <a:avLst/>
          </a:prstGeom>
          <a:noFill/>
          <a:ln w="25400" cap="flat" cmpd="sng">
            <a:solidFill>
              <a:schemeClr val="dk1"/>
            </a:solidFill>
            <a:prstDash val="solid"/>
            <a:round/>
            <a:headEnd type="none" w="sm" len="sm"/>
            <a:tailEnd type="none" w="sm" len="sm"/>
          </a:ln>
        </p:spPr>
      </p:pic>
      <p:pic>
        <p:nvPicPr>
          <p:cNvPr id="164" name="Google Shape;164;gb8531be697_0_0"/>
          <p:cNvPicPr preferRelativeResize="0"/>
          <p:nvPr/>
        </p:nvPicPr>
        <p:blipFill rotWithShape="1">
          <a:blip r:embed="rId5">
            <a:alphaModFix/>
          </a:blip>
          <a:srcRect/>
          <a:stretch/>
        </p:blipFill>
        <p:spPr>
          <a:xfrm>
            <a:off x="1292957" y="1950309"/>
            <a:ext cx="1442085" cy="437515"/>
          </a:xfrm>
          <a:prstGeom prst="rect">
            <a:avLst/>
          </a:prstGeom>
          <a:noFill/>
          <a:ln w="25400" cap="flat" cmpd="sng">
            <a:solidFill>
              <a:schemeClr val="dk1"/>
            </a:solidFill>
            <a:prstDash val="solid"/>
            <a:round/>
            <a:headEnd type="none" w="sm" len="sm"/>
            <a:tailEnd type="none" w="sm" len="sm"/>
          </a:ln>
        </p:spPr>
      </p:pic>
      <p:pic>
        <p:nvPicPr>
          <p:cNvPr id="165" name="Google Shape;165;gb8531be697_0_0"/>
          <p:cNvPicPr preferRelativeResize="0"/>
          <p:nvPr/>
        </p:nvPicPr>
        <p:blipFill rotWithShape="1">
          <a:blip r:embed="rId6">
            <a:alphaModFix/>
          </a:blip>
          <a:srcRect/>
          <a:stretch/>
        </p:blipFill>
        <p:spPr>
          <a:xfrm>
            <a:off x="1136229" y="2547450"/>
            <a:ext cx="1723390" cy="346710"/>
          </a:xfrm>
          <a:prstGeom prst="rect">
            <a:avLst/>
          </a:prstGeom>
          <a:noFill/>
          <a:ln w="25400" cap="flat" cmpd="sng">
            <a:solidFill>
              <a:schemeClr val="dk1"/>
            </a:solidFill>
            <a:prstDash val="solid"/>
            <a:round/>
            <a:headEnd type="none" w="sm" len="sm"/>
            <a:tailEnd type="none" w="sm" len="sm"/>
          </a:ln>
        </p:spPr>
      </p:pic>
      <p:sp>
        <p:nvSpPr>
          <p:cNvPr id="166" name="Google Shape;166;gb8531be697_0_0"/>
          <p:cNvSpPr txBox="1"/>
          <p:nvPr/>
        </p:nvSpPr>
        <p:spPr>
          <a:xfrm>
            <a:off x="4832400" y="3782975"/>
            <a:ext cx="4371000" cy="3648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2"/>
              </a:buClr>
              <a:buSzPts val="1800"/>
              <a:buFont typeface="Arial"/>
              <a:buNone/>
            </a:pPr>
            <a:r>
              <a:rPr lang="es-AR" sz="1400" b="1" i="0" u="none" strike="noStrike" cap="none">
                <a:solidFill>
                  <a:schemeClr val="dk2"/>
                </a:solidFill>
                <a:latin typeface="Oswald"/>
                <a:ea typeface="Oswald"/>
                <a:cs typeface="Oswald"/>
                <a:sym typeface="Oswald"/>
              </a:rPr>
              <a:t>Pesado de Scores (</a:t>
            </a:r>
            <a:r>
              <a:rPr lang="es-AR" b="1">
                <a:solidFill>
                  <a:schemeClr val="dk2"/>
                </a:solidFill>
                <a:latin typeface="Oswald"/>
                <a:ea typeface="Oswald"/>
                <a:cs typeface="Oswald"/>
                <a:sym typeface="Oswald"/>
              </a:rPr>
              <a:t>Start</a:t>
            </a:r>
            <a:r>
              <a:rPr lang="es-AR" sz="1400" b="1" i="0" u="none" strike="noStrike" cap="none">
                <a:solidFill>
                  <a:schemeClr val="dk2"/>
                </a:solidFill>
                <a:latin typeface="Oswald"/>
                <a:ea typeface="Oswald"/>
                <a:cs typeface="Oswald"/>
                <a:sym typeface="Oswald"/>
              </a:rPr>
              <a:t>/Endstart_logits) </a:t>
            </a:r>
            <a:r>
              <a:rPr lang="es-AR" b="1">
                <a:solidFill>
                  <a:schemeClr val="dk2"/>
                </a:solidFill>
                <a:latin typeface="Oswald"/>
                <a:ea typeface="Oswald"/>
                <a:cs typeface="Oswald"/>
                <a:sym typeface="Oswald"/>
              </a:rPr>
              <a:t>de cada Experto</a:t>
            </a:r>
            <a:endParaRPr sz="1400" b="1" i="0" u="none" strike="noStrike" cap="none">
              <a:solidFill>
                <a:schemeClr val="dk2"/>
              </a:solidFill>
              <a:latin typeface="Oswald"/>
              <a:ea typeface="Oswald"/>
              <a:cs typeface="Oswald"/>
              <a:sym typeface="Oswald"/>
            </a:endParaRPr>
          </a:p>
        </p:txBody>
      </p:sp>
      <p:pic>
        <p:nvPicPr>
          <p:cNvPr id="167" name="Google Shape;167;gb8531be697_0_0"/>
          <p:cNvPicPr preferRelativeResize="0"/>
          <p:nvPr/>
        </p:nvPicPr>
        <p:blipFill>
          <a:blip r:embed="rId7">
            <a:alphaModFix/>
          </a:blip>
          <a:stretch>
            <a:fillRect/>
          </a:stretch>
        </p:blipFill>
        <p:spPr>
          <a:xfrm>
            <a:off x="4324425" y="1950294"/>
            <a:ext cx="4371001" cy="939557"/>
          </a:xfrm>
          <a:prstGeom prst="rect">
            <a:avLst/>
          </a:prstGeom>
          <a:noFill/>
          <a:ln w="25400" cap="flat" cmpd="sng">
            <a:solidFill>
              <a:schemeClr val="dk1"/>
            </a:solidFill>
            <a:prstDash val="solid"/>
            <a:round/>
            <a:headEnd type="none" w="sm" len="sm"/>
            <a:tailEnd type="none" w="sm" len="s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cxnSp>
        <p:nvCxnSpPr>
          <p:cNvPr id="172" name="Google Shape;172;p14"/>
          <p:cNvCxnSpPr/>
          <p:nvPr/>
        </p:nvCxnSpPr>
        <p:spPr>
          <a:xfrm>
            <a:off x="3976" y="2900700"/>
            <a:ext cx="9150900" cy="0"/>
          </a:xfrm>
          <a:prstGeom prst="straightConnector1">
            <a:avLst/>
          </a:prstGeom>
          <a:noFill/>
          <a:ln w="19050" cap="flat" cmpd="sng">
            <a:solidFill>
              <a:schemeClr val="dk2"/>
            </a:solidFill>
            <a:prstDash val="solid"/>
            <a:round/>
            <a:headEnd type="none" w="sm" len="sm"/>
            <a:tailEnd type="none" w="sm" len="sm"/>
          </a:ln>
        </p:spPr>
      </p:cxnSp>
      <p:sp>
        <p:nvSpPr>
          <p:cNvPr id="173" name="Google Shape;173;p14"/>
          <p:cNvSpPr txBox="1">
            <a:spLocks noGrp="1"/>
          </p:cNvSpPr>
          <p:nvPr>
            <p:ph type="title"/>
          </p:nvPr>
        </p:nvSpPr>
        <p:spPr>
          <a:xfrm>
            <a:off x="333403" y="372500"/>
            <a:ext cx="8520600" cy="733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s-AR">
                <a:latin typeface="Oswald"/>
                <a:ea typeface="Oswald"/>
                <a:cs typeface="Oswald"/>
                <a:sym typeface="Oswald"/>
              </a:rPr>
              <a:t>Beneficios Esperados</a:t>
            </a:r>
            <a:endParaRPr>
              <a:latin typeface="Oswald"/>
              <a:ea typeface="Oswald"/>
              <a:cs typeface="Oswald"/>
              <a:sym typeface="Oswald"/>
            </a:endParaRPr>
          </a:p>
        </p:txBody>
      </p:sp>
      <p:sp>
        <p:nvSpPr>
          <p:cNvPr id="174" name="Google Shape;174;p14"/>
          <p:cNvSpPr/>
          <p:nvPr/>
        </p:nvSpPr>
        <p:spPr>
          <a:xfrm>
            <a:off x="1581806" y="1423415"/>
            <a:ext cx="2954700" cy="29547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14"/>
          <p:cNvSpPr txBox="1"/>
          <p:nvPr/>
        </p:nvSpPr>
        <p:spPr>
          <a:xfrm>
            <a:off x="1592661" y="1459700"/>
            <a:ext cx="2954700" cy="27639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s-AR" sz="3000" b="0" i="0" u="none" strike="noStrike" cap="none">
                <a:solidFill>
                  <a:schemeClr val="lt1"/>
                </a:solidFill>
                <a:latin typeface="Arial"/>
                <a:ea typeface="Arial"/>
                <a:cs typeface="Arial"/>
                <a:sym typeface="Arial"/>
              </a:rPr>
              <a:t>Los</a:t>
            </a:r>
            <a:endParaRPr/>
          </a:p>
          <a:p>
            <a:pPr marL="0" marR="0" lvl="0" indent="0" algn="ctr" rtl="0">
              <a:lnSpc>
                <a:spcPct val="100000"/>
              </a:lnSpc>
              <a:spcBef>
                <a:spcPts val="0"/>
              </a:spcBef>
              <a:spcAft>
                <a:spcPts val="0"/>
              </a:spcAft>
              <a:buNone/>
            </a:pPr>
            <a:r>
              <a:rPr lang="es-AR" sz="3000" b="0" i="0" u="none" strike="noStrike" cap="none">
                <a:solidFill>
                  <a:schemeClr val="lt1"/>
                </a:solidFill>
                <a:latin typeface="Arial"/>
                <a:ea typeface="Arial"/>
                <a:cs typeface="Arial"/>
                <a:sym typeface="Arial"/>
              </a:rPr>
              <a:t>Expertos se especializan en aspectos diferentes</a:t>
            </a:r>
            <a:endParaRPr sz="3000" b="0" i="0" u="none" strike="noStrike" cap="none">
              <a:solidFill>
                <a:schemeClr val="lt1"/>
              </a:solidFill>
              <a:latin typeface="Arial"/>
              <a:ea typeface="Arial"/>
              <a:cs typeface="Arial"/>
              <a:sym typeface="Arial"/>
            </a:endParaRPr>
          </a:p>
        </p:txBody>
      </p:sp>
      <p:sp>
        <p:nvSpPr>
          <p:cNvPr id="176" name="Google Shape;176;p14"/>
          <p:cNvSpPr/>
          <p:nvPr/>
        </p:nvSpPr>
        <p:spPr>
          <a:xfrm>
            <a:off x="7592809" y="2147440"/>
            <a:ext cx="1506600" cy="15066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14"/>
          <p:cNvSpPr txBox="1"/>
          <p:nvPr/>
        </p:nvSpPr>
        <p:spPr>
          <a:xfrm>
            <a:off x="7482045" y="2423886"/>
            <a:ext cx="1734600" cy="965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es-AR" sz="1500" b="0" i="0" u="none" strike="noStrike" cap="none">
                <a:solidFill>
                  <a:schemeClr val="lt1"/>
                </a:solidFill>
                <a:latin typeface="Arial"/>
                <a:ea typeface="Arial"/>
                <a:cs typeface="Arial"/>
                <a:sym typeface="Arial"/>
              </a:rPr>
              <a:t>Mejor Extrapolación en las respuestas</a:t>
            </a:r>
            <a:endParaRPr sz="1500" b="0" i="0" u="none" strike="noStrike" cap="none">
              <a:solidFill>
                <a:schemeClr val="lt1"/>
              </a:solidFill>
              <a:latin typeface="Arial"/>
              <a:ea typeface="Arial"/>
              <a:cs typeface="Arial"/>
              <a:sym typeface="Arial"/>
            </a:endParaRPr>
          </a:p>
        </p:txBody>
      </p:sp>
      <p:sp>
        <p:nvSpPr>
          <p:cNvPr id="178" name="Google Shape;178;p14"/>
          <p:cNvSpPr/>
          <p:nvPr/>
        </p:nvSpPr>
        <p:spPr>
          <a:xfrm>
            <a:off x="4594562" y="1423415"/>
            <a:ext cx="2954700" cy="29547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14"/>
          <p:cNvSpPr txBox="1"/>
          <p:nvPr/>
        </p:nvSpPr>
        <p:spPr>
          <a:xfrm>
            <a:off x="4594565" y="1459700"/>
            <a:ext cx="2954700" cy="27639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s-AR" sz="3000" b="0" i="0" u="none" strike="noStrike" cap="none">
                <a:solidFill>
                  <a:schemeClr val="lt1"/>
                </a:solidFill>
                <a:latin typeface="Arial"/>
                <a:ea typeface="Arial"/>
                <a:cs typeface="Arial"/>
                <a:sym typeface="Arial"/>
              </a:rPr>
              <a:t>La Gating Network selecciona el mejor Maestro</a:t>
            </a:r>
            <a:endParaRPr sz="3000" b="0" i="0" u="none" strike="noStrike" cap="none">
              <a:solidFill>
                <a:schemeClr val="lt1"/>
              </a:solidFill>
              <a:latin typeface="Arial"/>
              <a:ea typeface="Arial"/>
              <a:cs typeface="Arial"/>
              <a:sym typeface="Arial"/>
            </a:endParaRPr>
          </a:p>
        </p:txBody>
      </p:sp>
      <p:sp>
        <p:nvSpPr>
          <p:cNvPr id="180" name="Google Shape;180;p14"/>
          <p:cNvSpPr/>
          <p:nvPr/>
        </p:nvSpPr>
        <p:spPr>
          <a:xfrm>
            <a:off x="32622" y="2161264"/>
            <a:ext cx="1506600" cy="15066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14"/>
          <p:cNvSpPr txBox="1"/>
          <p:nvPr/>
        </p:nvSpPr>
        <p:spPr>
          <a:xfrm>
            <a:off x="-78716" y="2431964"/>
            <a:ext cx="1734600" cy="965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s-AR" sz="1500" b="0" i="0" u="none" strike="noStrike" cap="none">
                <a:solidFill>
                  <a:schemeClr val="lt1"/>
                </a:solidFill>
                <a:latin typeface="Arial"/>
                <a:ea typeface="Arial"/>
                <a:cs typeface="Arial"/>
                <a:sym typeface="Arial"/>
              </a:rPr>
              <a:t>Aprendizaje competitivo entre Maestros</a:t>
            </a:r>
            <a:endParaRPr sz="1500" b="0" i="0" u="none" strike="noStrike" cap="none">
              <a:solidFill>
                <a:schemeClr val="lt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ge7e8cafa19_0_1"/>
          <p:cNvSpPr txBox="1">
            <a:spLocks noGrp="1"/>
          </p:cNvSpPr>
          <p:nvPr>
            <p:ph type="title"/>
          </p:nvPr>
        </p:nvSpPr>
        <p:spPr>
          <a:xfrm>
            <a:off x="265500" y="1816950"/>
            <a:ext cx="4045200" cy="1509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600"/>
              <a:buNone/>
            </a:pPr>
            <a:r>
              <a:rPr lang="es-AR">
                <a:latin typeface="Oswald"/>
                <a:ea typeface="Oswald"/>
                <a:cs typeface="Oswald"/>
                <a:sym typeface="Oswald"/>
              </a:rPr>
              <a:t>Problemas y Soluciones:</a:t>
            </a:r>
            <a:endParaRPr/>
          </a:p>
        </p:txBody>
      </p:sp>
      <p:sp>
        <p:nvSpPr>
          <p:cNvPr id="187" name="Google Shape;187;ge7e8cafa19_0_1"/>
          <p:cNvSpPr txBox="1">
            <a:spLocks noGrp="1"/>
          </p:cNvSpPr>
          <p:nvPr>
            <p:ph type="body" idx="2"/>
          </p:nvPr>
        </p:nvSpPr>
        <p:spPr>
          <a:xfrm>
            <a:off x="4939500" y="348341"/>
            <a:ext cx="3721800" cy="4064100"/>
          </a:xfrm>
          <a:prstGeom prst="rect">
            <a:avLst/>
          </a:prstGeom>
          <a:noFill/>
          <a:ln>
            <a:noFill/>
          </a:ln>
        </p:spPr>
        <p:txBody>
          <a:bodyPr spcFirstLastPara="1" wrap="square" lIns="91425" tIns="0" rIns="91425" bIns="91425" anchor="t" anchorCtr="0">
            <a:noAutofit/>
          </a:bodyPr>
          <a:lstStyle/>
          <a:p>
            <a:pPr marL="0" lvl="0" indent="0" algn="l" rtl="0">
              <a:lnSpc>
                <a:spcPct val="115000"/>
              </a:lnSpc>
              <a:spcBef>
                <a:spcPts val="0"/>
              </a:spcBef>
              <a:spcAft>
                <a:spcPts val="0"/>
              </a:spcAft>
              <a:buNone/>
            </a:pPr>
            <a:endParaRPr sz="1600" b="1">
              <a:latin typeface="Source Code Pro"/>
              <a:ea typeface="Source Code Pro"/>
              <a:cs typeface="Source Code Pro"/>
              <a:sym typeface="Source Code Pro"/>
            </a:endParaRPr>
          </a:p>
          <a:p>
            <a:pPr marL="0" lvl="0" indent="0" algn="l" rtl="0">
              <a:lnSpc>
                <a:spcPct val="115000"/>
              </a:lnSpc>
              <a:spcBef>
                <a:spcPts val="0"/>
              </a:spcBef>
              <a:spcAft>
                <a:spcPts val="0"/>
              </a:spcAft>
              <a:buNone/>
            </a:pPr>
            <a:r>
              <a:rPr lang="es-AR" sz="1600" b="1">
                <a:latin typeface="Source Code Pro"/>
                <a:ea typeface="Source Code Pro"/>
                <a:cs typeface="Source Code Pro"/>
                <a:sym typeface="Source Code Pro"/>
              </a:rPr>
              <a:t>La Gating Network siempre selecciona al mismo Experto:</a:t>
            </a:r>
            <a:endParaRPr>
              <a:latin typeface="Source Code Pro"/>
              <a:ea typeface="Source Code Pro"/>
              <a:cs typeface="Source Code Pro"/>
              <a:sym typeface="Source Code Pro"/>
            </a:endParaRPr>
          </a:p>
          <a:p>
            <a:pPr marL="0" lvl="0" indent="0" algn="l" rtl="0">
              <a:lnSpc>
                <a:spcPct val="115000"/>
              </a:lnSpc>
              <a:spcBef>
                <a:spcPts val="0"/>
              </a:spcBef>
              <a:spcAft>
                <a:spcPts val="0"/>
              </a:spcAft>
              <a:buSzPts val="1800"/>
              <a:buNone/>
            </a:pPr>
            <a:endParaRPr sz="1000">
              <a:latin typeface="Source Code Pro"/>
              <a:ea typeface="Source Code Pro"/>
              <a:cs typeface="Source Code Pro"/>
              <a:sym typeface="Source Code Pro"/>
            </a:endParaRPr>
          </a:p>
          <a:p>
            <a:pPr marL="0" lvl="0" indent="0" algn="l" rtl="0">
              <a:lnSpc>
                <a:spcPct val="115000"/>
              </a:lnSpc>
              <a:spcBef>
                <a:spcPts val="0"/>
              </a:spcBef>
              <a:spcAft>
                <a:spcPts val="0"/>
              </a:spcAft>
              <a:buSzPts val="1800"/>
              <a:buNone/>
            </a:pPr>
            <a:r>
              <a:rPr lang="es-AR" sz="1000">
                <a:latin typeface="Source Code Pro"/>
                <a:ea typeface="Source Code Pro"/>
                <a:cs typeface="Source Code Pro"/>
                <a:sym typeface="Source Code Pro"/>
              </a:rPr>
              <a:t>Problema mencionado en “R. Jacobs, Michael I. Jordan, S. Nowlan, and Geoﬀrey E. Hinton. Adaptive mixtures of local experts. Neural Computation, 3:79–87, 1991.”</a:t>
            </a:r>
            <a:endParaRPr sz="1000">
              <a:latin typeface="Source Code Pro"/>
              <a:ea typeface="Source Code Pro"/>
              <a:cs typeface="Source Code Pro"/>
              <a:sym typeface="Source Code Pro"/>
            </a:endParaRPr>
          </a:p>
          <a:p>
            <a:pPr marL="0" lvl="0" indent="0" algn="l" rtl="0">
              <a:lnSpc>
                <a:spcPct val="115000"/>
              </a:lnSpc>
              <a:spcBef>
                <a:spcPts val="0"/>
              </a:spcBef>
              <a:spcAft>
                <a:spcPts val="0"/>
              </a:spcAft>
              <a:buSzPts val="1800"/>
              <a:buNone/>
            </a:pPr>
            <a:endParaRPr sz="1000">
              <a:latin typeface="Source Code Pro"/>
              <a:ea typeface="Source Code Pro"/>
              <a:cs typeface="Source Code Pro"/>
              <a:sym typeface="Source Code Pro"/>
            </a:endParaRPr>
          </a:p>
          <a:p>
            <a:pPr marL="0" lvl="0" indent="0" algn="l" rtl="0">
              <a:lnSpc>
                <a:spcPct val="115000"/>
              </a:lnSpc>
              <a:spcBef>
                <a:spcPts val="0"/>
              </a:spcBef>
              <a:spcAft>
                <a:spcPts val="0"/>
              </a:spcAft>
              <a:buSzPts val="1800"/>
              <a:buNone/>
            </a:pPr>
            <a:r>
              <a:rPr lang="es-AR" sz="1100" b="1">
                <a:latin typeface="Source Code Pro"/>
                <a:ea typeface="Source Code Pro"/>
                <a:cs typeface="Source Code Pro"/>
                <a:sym typeface="Source Code Pro"/>
              </a:rPr>
              <a:t>Solución planteada:</a:t>
            </a:r>
            <a:endParaRPr sz="1100" b="1">
              <a:latin typeface="Source Code Pro"/>
              <a:ea typeface="Source Code Pro"/>
              <a:cs typeface="Source Code Pro"/>
              <a:sym typeface="Source Code Pro"/>
            </a:endParaRPr>
          </a:p>
          <a:p>
            <a:pPr marL="0" lvl="0" indent="0" algn="l" rtl="0">
              <a:lnSpc>
                <a:spcPct val="115000"/>
              </a:lnSpc>
              <a:spcBef>
                <a:spcPts val="0"/>
              </a:spcBef>
              <a:spcAft>
                <a:spcPts val="0"/>
              </a:spcAft>
              <a:buSzPts val="1800"/>
              <a:buNone/>
            </a:pPr>
            <a:endParaRPr sz="1000">
              <a:latin typeface="Source Code Pro"/>
              <a:ea typeface="Source Code Pro"/>
              <a:cs typeface="Source Code Pro"/>
              <a:sym typeface="Source Code Pro"/>
            </a:endParaRPr>
          </a:p>
          <a:p>
            <a:pPr marL="0" lvl="0" indent="0" algn="l" rtl="0">
              <a:lnSpc>
                <a:spcPct val="115000"/>
              </a:lnSpc>
              <a:spcBef>
                <a:spcPts val="0"/>
              </a:spcBef>
              <a:spcAft>
                <a:spcPts val="0"/>
              </a:spcAft>
              <a:buSzPts val="1800"/>
              <a:buNone/>
            </a:pPr>
            <a:r>
              <a:rPr lang="es-AR" sz="1000">
                <a:latin typeface="Source Code Pro"/>
                <a:ea typeface="Source Code Pro"/>
                <a:cs typeface="Source Code Pro"/>
                <a:sym typeface="Source Code Pro"/>
              </a:rPr>
              <a:t>Una posible solución es incorporar una penalización que estimule a la Gating Network a elegir un número similar de veces a cada experto durante el entrenamiento.</a:t>
            </a:r>
            <a:endParaRPr sz="15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6"/>
          <p:cNvSpPr txBox="1">
            <a:spLocks noGrp="1"/>
          </p:cNvSpPr>
          <p:nvPr>
            <p:ph type="body" idx="2"/>
          </p:nvPr>
        </p:nvSpPr>
        <p:spPr>
          <a:xfrm>
            <a:off x="4939500" y="348341"/>
            <a:ext cx="3721800" cy="4002680"/>
          </a:xfrm>
          <a:prstGeom prst="rect">
            <a:avLst/>
          </a:prstGeom>
          <a:noFill/>
          <a:ln>
            <a:noFill/>
          </a:ln>
        </p:spPr>
        <p:txBody>
          <a:bodyPr spcFirstLastPara="1" wrap="square" lIns="91425" tIns="0" rIns="91425" bIns="91425" anchor="t" anchorCtr="0">
            <a:noAutofit/>
          </a:bodyPr>
          <a:lstStyle/>
          <a:p>
            <a:pPr marL="0" lvl="0" indent="0" algn="l" rtl="0">
              <a:lnSpc>
                <a:spcPct val="115000"/>
              </a:lnSpc>
              <a:spcBef>
                <a:spcPts val="0"/>
              </a:spcBef>
              <a:spcAft>
                <a:spcPts val="0"/>
              </a:spcAft>
              <a:buSzPts val="1800"/>
              <a:buNone/>
            </a:pPr>
            <a:r>
              <a:rPr lang="es-AR" sz="1200">
                <a:latin typeface="Source Code Pro"/>
                <a:ea typeface="Source Code Pro"/>
                <a:cs typeface="Source Code Pro"/>
                <a:sym typeface="Source Code Pro"/>
              </a:rPr>
              <a:t>La función se obtuvo de una implementación realizada en tensorflow basada en el paper "Sparsely-Gated Mixture-of-Experts Layers" (See "Outrageously Large Neural Networks" https://arxiv.org/abs/1701.06538:)</a:t>
            </a:r>
            <a:endParaRPr>
              <a:latin typeface="Source Code Pro"/>
              <a:ea typeface="Source Code Pro"/>
              <a:cs typeface="Source Code Pro"/>
              <a:sym typeface="Source Code Pro"/>
            </a:endParaRPr>
          </a:p>
          <a:p>
            <a:pPr marL="0" lvl="0" indent="0" algn="l" rtl="0">
              <a:lnSpc>
                <a:spcPct val="115000"/>
              </a:lnSpc>
              <a:spcBef>
                <a:spcPts val="0"/>
              </a:spcBef>
              <a:spcAft>
                <a:spcPts val="0"/>
              </a:spcAft>
              <a:buSzPts val="1800"/>
              <a:buNone/>
            </a:pPr>
            <a:endParaRPr sz="1200">
              <a:latin typeface="Source Code Pro"/>
              <a:ea typeface="Source Code Pro"/>
              <a:cs typeface="Source Code Pro"/>
              <a:sym typeface="Source Code Pro"/>
            </a:endParaRPr>
          </a:p>
          <a:p>
            <a:pPr marL="0" lvl="0" indent="0" algn="l" rtl="0">
              <a:lnSpc>
                <a:spcPct val="115000"/>
              </a:lnSpc>
              <a:spcBef>
                <a:spcPts val="0"/>
              </a:spcBef>
              <a:spcAft>
                <a:spcPts val="0"/>
              </a:spcAft>
              <a:buSzPts val="1800"/>
              <a:buNone/>
            </a:pPr>
            <a:r>
              <a:rPr lang="es-AR" sz="1200">
                <a:latin typeface="Source Code Pro"/>
                <a:ea typeface="Source Code Pro"/>
                <a:cs typeface="Source Code Pro"/>
                <a:sym typeface="Source Code Pro"/>
              </a:rPr>
              <a:t>Su función es adicionarle un valor auxiliar a la función de pérdida que penalice durante el entrenamiento si la Gating Network selecciona siempre al mismo maestro.</a:t>
            </a:r>
            <a:endParaRPr>
              <a:latin typeface="Source Code Pro"/>
              <a:ea typeface="Source Code Pro"/>
              <a:cs typeface="Source Code Pro"/>
              <a:sym typeface="Source Code Pro"/>
            </a:endParaRPr>
          </a:p>
          <a:p>
            <a:pPr marL="0" lvl="0" indent="0" algn="l" rtl="0">
              <a:lnSpc>
                <a:spcPct val="115000"/>
              </a:lnSpc>
              <a:spcBef>
                <a:spcPts val="0"/>
              </a:spcBef>
              <a:spcAft>
                <a:spcPts val="0"/>
              </a:spcAft>
              <a:buSzPts val="1800"/>
              <a:buNone/>
            </a:pPr>
            <a:endParaRPr sz="1200">
              <a:latin typeface="Source Code Pro"/>
              <a:ea typeface="Source Code Pro"/>
              <a:cs typeface="Source Code Pro"/>
              <a:sym typeface="Source Code Pro"/>
            </a:endParaRPr>
          </a:p>
          <a:p>
            <a:pPr marL="0" lvl="0" indent="0" algn="l" rtl="0">
              <a:lnSpc>
                <a:spcPct val="115000"/>
              </a:lnSpc>
              <a:spcBef>
                <a:spcPts val="0"/>
              </a:spcBef>
              <a:spcAft>
                <a:spcPts val="0"/>
              </a:spcAft>
              <a:buSzPts val="1800"/>
              <a:buNone/>
            </a:pPr>
            <a:r>
              <a:rPr lang="es-AR" sz="1200">
                <a:latin typeface="Source Code Pro"/>
                <a:ea typeface="Source Code Pro"/>
                <a:cs typeface="Source Code Pro"/>
                <a:sym typeface="Source Code Pro"/>
              </a:rPr>
              <a:t>De esta manera se tienden a entrenar todos los maestros con la misma cantidad de ejemplos.</a:t>
            </a:r>
            <a:endParaRPr>
              <a:latin typeface="Source Code Pro"/>
              <a:ea typeface="Source Code Pro"/>
              <a:cs typeface="Source Code Pro"/>
              <a:sym typeface="Source Code Pro"/>
            </a:endParaRPr>
          </a:p>
        </p:txBody>
      </p:sp>
      <p:sp>
        <p:nvSpPr>
          <p:cNvPr id="193" name="Google Shape;193;p16"/>
          <p:cNvSpPr txBox="1"/>
          <p:nvPr/>
        </p:nvSpPr>
        <p:spPr>
          <a:xfrm>
            <a:off x="0" y="21772"/>
            <a:ext cx="4542973" cy="1153884"/>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lt1"/>
              </a:buClr>
              <a:buSzPts val="3600"/>
              <a:buFont typeface="Arial"/>
              <a:buNone/>
            </a:pPr>
            <a:r>
              <a:rPr lang="es-AR" sz="3600" i="0" u="none" strike="noStrike" cap="none">
                <a:solidFill>
                  <a:schemeClr val="dk2"/>
                </a:solidFill>
                <a:latin typeface="Oswald"/>
                <a:ea typeface="Oswald"/>
                <a:cs typeface="Oswald"/>
                <a:sym typeface="Oswald"/>
              </a:rPr>
              <a:t>Función de </a:t>
            </a:r>
            <a:endParaRPr sz="3600" i="0" u="none" strike="noStrike" cap="none">
              <a:solidFill>
                <a:schemeClr val="dk2"/>
              </a:solidFill>
              <a:latin typeface="Oswald"/>
              <a:ea typeface="Oswald"/>
              <a:cs typeface="Oswald"/>
              <a:sym typeface="Oswald"/>
            </a:endParaRPr>
          </a:p>
          <a:p>
            <a:pPr marL="0" marR="0" lvl="0" indent="0" algn="ctr" rtl="0">
              <a:lnSpc>
                <a:spcPct val="100000"/>
              </a:lnSpc>
              <a:spcBef>
                <a:spcPts val="0"/>
              </a:spcBef>
              <a:spcAft>
                <a:spcPts val="0"/>
              </a:spcAft>
              <a:buClr>
                <a:schemeClr val="lt1"/>
              </a:buClr>
              <a:buSzPts val="3600"/>
              <a:buFont typeface="Arial"/>
              <a:buNone/>
            </a:pPr>
            <a:r>
              <a:rPr lang="es-AR" sz="3600" i="0" u="none" strike="noStrike" cap="none">
                <a:solidFill>
                  <a:schemeClr val="dk2"/>
                </a:solidFill>
                <a:latin typeface="Oswald"/>
                <a:ea typeface="Oswald"/>
                <a:cs typeface="Oswald"/>
                <a:sym typeface="Oswald"/>
              </a:rPr>
              <a:t>Pérdida Auxiliar:</a:t>
            </a:r>
            <a:endParaRPr sz="3600" i="0" u="none" strike="noStrike" cap="none">
              <a:solidFill>
                <a:schemeClr val="dk2"/>
              </a:solidFill>
              <a:latin typeface="Oswald"/>
              <a:ea typeface="Oswald"/>
              <a:cs typeface="Oswald"/>
              <a:sym typeface="Oswald"/>
            </a:endParaRPr>
          </a:p>
        </p:txBody>
      </p:sp>
      <p:pic>
        <p:nvPicPr>
          <p:cNvPr id="194" name="Google Shape;194;p16"/>
          <p:cNvPicPr preferRelativeResize="0"/>
          <p:nvPr/>
        </p:nvPicPr>
        <p:blipFill rotWithShape="1">
          <a:blip r:embed="rId3">
            <a:alphaModFix/>
          </a:blip>
          <a:srcRect/>
          <a:stretch/>
        </p:blipFill>
        <p:spPr>
          <a:xfrm>
            <a:off x="85993" y="1242657"/>
            <a:ext cx="4456980" cy="2087803"/>
          </a:xfrm>
          <a:prstGeom prst="rect">
            <a:avLst/>
          </a:prstGeom>
          <a:noFill/>
          <a:ln w="25400" cap="flat" cmpd="sng">
            <a:solidFill>
              <a:schemeClr val="dk1"/>
            </a:solidFill>
            <a:prstDash val="solid"/>
            <a:round/>
            <a:headEnd type="none" w="sm" len="sm"/>
            <a:tailEnd type="none" w="sm" len="sm"/>
          </a:ln>
        </p:spPr>
      </p:pic>
      <p:pic>
        <p:nvPicPr>
          <p:cNvPr id="195" name="Google Shape;195;p16"/>
          <p:cNvPicPr preferRelativeResize="0"/>
          <p:nvPr/>
        </p:nvPicPr>
        <p:blipFill rotWithShape="1">
          <a:blip r:embed="rId4">
            <a:alphaModFix/>
          </a:blip>
          <a:srcRect/>
          <a:stretch/>
        </p:blipFill>
        <p:spPr>
          <a:xfrm>
            <a:off x="350519" y="3679766"/>
            <a:ext cx="2317933" cy="11275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ge89a4c0487_0_0"/>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latin typeface="Oswald"/>
              <a:ea typeface="Oswald"/>
              <a:cs typeface="Oswald"/>
              <a:sym typeface="Oswald"/>
            </a:endParaRPr>
          </a:p>
        </p:txBody>
      </p:sp>
      <p:sp>
        <p:nvSpPr>
          <p:cNvPr id="66" name="Google Shape;66;ge89a4c0487_0_0"/>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600" dirty="0">
              <a:solidFill>
                <a:srgbClr val="FF0000"/>
              </a:solidFill>
              <a:latin typeface="Source Code Pro"/>
              <a:ea typeface="Source Code Pro"/>
              <a:cs typeface="Source Code Pro"/>
              <a:sym typeface="Source Code Pro"/>
            </a:endParaRPr>
          </a:p>
          <a:p>
            <a:pPr marL="0" lvl="0" indent="0" algn="l" rtl="0">
              <a:spcBef>
                <a:spcPts val="0"/>
              </a:spcBef>
              <a:spcAft>
                <a:spcPts val="0"/>
              </a:spcAft>
              <a:buNone/>
            </a:pPr>
            <a:endParaRPr sz="1600" dirty="0">
              <a:solidFill>
                <a:srgbClr val="FF0000"/>
              </a:solidFill>
              <a:latin typeface="Source Code Pro"/>
              <a:ea typeface="Source Code Pro"/>
              <a:cs typeface="Source Code Pro"/>
              <a:sym typeface="Source Code Pro"/>
            </a:endParaRPr>
          </a:p>
          <a:p>
            <a:pPr marL="0" lvl="0" indent="0" algn="l" rtl="0">
              <a:spcBef>
                <a:spcPts val="0"/>
              </a:spcBef>
              <a:spcAft>
                <a:spcPts val="0"/>
              </a:spcAft>
              <a:buNone/>
            </a:pPr>
            <a:endParaRPr sz="1600" dirty="0">
              <a:solidFill>
                <a:srgbClr val="FF0000"/>
              </a:solidFill>
              <a:latin typeface="Source Code Pro"/>
              <a:ea typeface="Source Code Pro"/>
              <a:cs typeface="Source Code Pro"/>
              <a:sym typeface="Source Code Pro"/>
            </a:endParaRPr>
          </a:p>
          <a:p>
            <a:pPr marL="0" lvl="0" indent="0" algn="l" rtl="0">
              <a:spcBef>
                <a:spcPts val="0"/>
              </a:spcBef>
              <a:spcAft>
                <a:spcPts val="0"/>
              </a:spcAft>
              <a:buNone/>
            </a:pPr>
            <a:endParaRPr sz="1600" dirty="0">
              <a:solidFill>
                <a:srgbClr val="FF0000"/>
              </a:solidFill>
              <a:latin typeface="Source Code Pro"/>
              <a:ea typeface="Source Code Pro"/>
              <a:cs typeface="Source Code Pro"/>
              <a:sym typeface="Source Code Pro"/>
            </a:endParaRPr>
          </a:p>
          <a:p>
            <a:pPr marL="0" lvl="0" indent="0" algn="l" rtl="0">
              <a:spcBef>
                <a:spcPts val="0"/>
              </a:spcBef>
              <a:spcAft>
                <a:spcPts val="0"/>
              </a:spcAft>
              <a:buNone/>
            </a:pPr>
            <a:endParaRPr sz="1600" dirty="0">
              <a:solidFill>
                <a:srgbClr val="FF0000"/>
              </a:solidFill>
              <a:latin typeface="Source Code Pro"/>
              <a:ea typeface="Source Code Pro"/>
              <a:cs typeface="Source Code Pro"/>
              <a:sym typeface="Source Code Pro"/>
            </a:endParaRPr>
          </a:p>
          <a:p>
            <a:pPr marL="0" lvl="0" indent="0" algn="l" rtl="0">
              <a:spcBef>
                <a:spcPts val="0"/>
              </a:spcBef>
              <a:spcAft>
                <a:spcPts val="0"/>
              </a:spcAft>
              <a:buNone/>
            </a:pPr>
            <a:endParaRPr sz="1600" dirty="0">
              <a:solidFill>
                <a:srgbClr val="FF0000"/>
              </a:solidFill>
              <a:latin typeface="Source Code Pro"/>
              <a:ea typeface="Source Code Pro"/>
              <a:cs typeface="Source Code Pro"/>
              <a:sym typeface="Source Code Pro"/>
            </a:endParaRPr>
          </a:p>
          <a:p>
            <a:pPr marL="0" lvl="0" indent="0" algn="l" rtl="0">
              <a:spcBef>
                <a:spcPts val="0"/>
              </a:spcBef>
              <a:spcAft>
                <a:spcPts val="0"/>
              </a:spcAft>
              <a:buNone/>
            </a:pPr>
            <a:endParaRPr sz="1600" dirty="0">
              <a:solidFill>
                <a:srgbClr val="FF0000"/>
              </a:solidFill>
              <a:latin typeface="Source Code Pro"/>
              <a:ea typeface="Source Code Pro"/>
              <a:cs typeface="Source Code Pro"/>
              <a:sym typeface="Source Code Pro"/>
            </a:endParaRPr>
          </a:p>
          <a:p>
            <a:pPr marL="0" lvl="0" indent="0" algn="ctr" rtl="0">
              <a:spcBef>
                <a:spcPts val="0"/>
              </a:spcBef>
              <a:spcAft>
                <a:spcPts val="0"/>
              </a:spcAft>
              <a:buNone/>
            </a:pPr>
            <a:endParaRPr sz="1600" dirty="0">
              <a:solidFill>
                <a:srgbClr val="FF0000"/>
              </a:solidFill>
              <a:latin typeface="Source Code Pro"/>
              <a:ea typeface="Source Code Pro"/>
              <a:cs typeface="Source Code Pro"/>
              <a:sym typeface="Source Code Pro"/>
            </a:endParaRPr>
          </a:p>
          <a:p>
            <a:pPr marL="0" lvl="0" indent="0" algn="ctr" rtl="0">
              <a:spcBef>
                <a:spcPts val="0"/>
              </a:spcBef>
              <a:spcAft>
                <a:spcPts val="0"/>
              </a:spcAft>
              <a:buNone/>
            </a:pPr>
            <a:r>
              <a:rPr lang="es-AR" sz="1600" dirty="0">
                <a:solidFill>
                  <a:schemeClr val="bg2"/>
                </a:solidFill>
                <a:latin typeface="Source Code Pro"/>
                <a:ea typeface="Source Code Pro"/>
                <a:cs typeface="Source Code Pro"/>
                <a:sym typeface="Source Code Pro"/>
              </a:rPr>
              <a:t>"CS 224N Default Final Project: </a:t>
            </a:r>
            <a:r>
              <a:rPr lang="es-AR" sz="1600" dirty="0" err="1">
                <a:solidFill>
                  <a:schemeClr val="bg2"/>
                </a:solidFill>
                <a:latin typeface="Source Code Pro"/>
                <a:ea typeface="Source Code Pro"/>
                <a:cs typeface="Source Code Pro"/>
                <a:sym typeface="Source Code Pro"/>
              </a:rPr>
              <a:t>Building</a:t>
            </a:r>
            <a:r>
              <a:rPr lang="es-AR" sz="1600" dirty="0">
                <a:solidFill>
                  <a:schemeClr val="bg2"/>
                </a:solidFill>
                <a:latin typeface="Source Code Pro"/>
                <a:ea typeface="Source Code Pro"/>
                <a:cs typeface="Source Code Pro"/>
                <a:sym typeface="Source Code Pro"/>
              </a:rPr>
              <a:t> a QA </a:t>
            </a:r>
            <a:r>
              <a:rPr lang="es-AR" sz="1600" dirty="0" err="1">
                <a:solidFill>
                  <a:schemeClr val="bg2"/>
                </a:solidFill>
                <a:latin typeface="Source Code Pro"/>
                <a:ea typeface="Source Code Pro"/>
                <a:cs typeface="Source Code Pro"/>
                <a:sym typeface="Source Code Pro"/>
              </a:rPr>
              <a:t>system</a:t>
            </a:r>
            <a:r>
              <a:rPr lang="es-AR" sz="1600" dirty="0">
                <a:solidFill>
                  <a:schemeClr val="bg2"/>
                </a:solidFill>
                <a:latin typeface="Source Code Pro"/>
                <a:ea typeface="Source Code Pro"/>
                <a:cs typeface="Source Code Pro"/>
                <a:sym typeface="Source Code Pro"/>
              </a:rPr>
              <a:t> (</a:t>
            </a:r>
            <a:r>
              <a:rPr lang="es-AR" sz="1600" dirty="0" err="1">
                <a:solidFill>
                  <a:schemeClr val="bg2"/>
                </a:solidFill>
                <a:latin typeface="Source Code Pro"/>
                <a:ea typeface="Source Code Pro"/>
                <a:cs typeface="Source Code Pro"/>
                <a:sym typeface="Source Code Pro"/>
              </a:rPr>
              <a:t>Robust</a:t>
            </a:r>
            <a:r>
              <a:rPr lang="es-AR" sz="1600" dirty="0">
                <a:solidFill>
                  <a:schemeClr val="bg2"/>
                </a:solidFill>
                <a:latin typeface="Source Code Pro"/>
                <a:ea typeface="Source Code Pro"/>
                <a:cs typeface="Source Code Pro"/>
                <a:sym typeface="Source Code Pro"/>
              </a:rPr>
              <a:t> QA </a:t>
            </a:r>
            <a:r>
              <a:rPr lang="es-AR" sz="1600" dirty="0" err="1">
                <a:solidFill>
                  <a:schemeClr val="bg2"/>
                </a:solidFill>
                <a:latin typeface="Source Code Pro"/>
                <a:ea typeface="Source Code Pro"/>
                <a:cs typeface="Source Code Pro"/>
                <a:sym typeface="Source Code Pro"/>
              </a:rPr>
              <a:t>track</a:t>
            </a:r>
            <a:r>
              <a:rPr lang="es-AR" sz="1600" dirty="0">
                <a:solidFill>
                  <a:schemeClr val="bg2"/>
                </a:solidFill>
                <a:latin typeface="Source Code Pro"/>
                <a:ea typeface="Source Code Pro"/>
                <a:cs typeface="Source Code Pro"/>
                <a:sym typeface="Source Code Pro"/>
              </a:rPr>
              <a:t>)"</a:t>
            </a:r>
            <a:endParaRPr sz="1600" dirty="0">
              <a:solidFill>
                <a:schemeClr val="bg2"/>
              </a:solidFill>
              <a:latin typeface="Source Code Pro"/>
              <a:ea typeface="Source Code Pro"/>
              <a:cs typeface="Source Code Pro"/>
              <a:sym typeface="Source Code Pro"/>
            </a:endParaRPr>
          </a:p>
          <a:p>
            <a:pPr marL="0" lvl="0" indent="0" algn="l" rtl="0">
              <a:spcBef>
                <a:spcPts val="0"/>
              </a:spcBef>
              <a:spcAft>
                <a:spcPts val="0"/>
              </a:spcAft>
              <a:buNone/>
            </a:pPr>
            <a:endParaRPr sz="1600" dirty="0">
              <a:solidFill>
                <a:srgbClr val="FF0000"/>
              </a:solidFill>
              <a:latin typeface="Source Code Pro"/>
              <a:ea typeface="Source Code Pro"/>
              <a:cs typeface="Source Code Pro"/>
              <a:sym typeface="Source Code Pro"/>
            </a:endParaRPr>
          </a:p>
          <a:p>
            <a:pPr marL="0" lvl="0" indent="0" algn="l" rtl="0">
              <a:spcBef>
                <a:spcPts val="0"/>
              </a:spcBef>
              <a:spcAft>
                <a:spcPts val="0"/>
              </a:spcAft>
              <a:buNone/>
            </a:pPr>
            <a:endParaRPr sz="1600" dirty="0">
              <a:solidFill>
                <a:srgbClr val="FF0000"/>
              </a:solidFill>
              <a:latin typeface="Source Code Pro"/>
              <a:ea typeface="Source Code Pro"/>
              <a:cs typeface="Source Code Pro"/>
              <a:sym typeface="Source Code Pro"/>
            </a:endParaRPr>
          </a:p>
          <a:p>
            <a:pPr marL="0" lvl="0" indent="0" algn="l" rtl="0">
              <a:spcBef>
                <a:spcPts val="0"/>
              </a:spcBef>
              <a:spcAft>
                <a:spcPts val="0"/>
              </a:spcAft>
              <a:buNone/>
            </a:pPr>
            <a:endParaRPr dirty="0"/>
          </a:p>
        </p:txBody>
      </p:sp>
      <p:pic>
        <p:nvPicPr>
          <p:cNvPr id="67" name="Google Shape;67;ge89a4c0487_0_0"/>
          <p:cNvPicPr preferRelativeResize="0"/>
          <p:nvPr/>
        </p:nvPicPr>
        <p:blipFill>
          <a:blip r:embed="rId3">
            <a:alphaModFix/>
          </a:blip>
          <a:stretch>
            <a:fillRect/>
          </a:stretch>
        </p:blipFill>
        <p:spPr>
          <a:xfrm>
            <a:off x="3219450" y="1349700"/>
            <a:ext cx="2233900" cy="2233900"/>
          </a:xfrm>
          <a:prstGeom prst="rect">
            <a:avLst/>
          </a:prstGeom>
          <a:noFill/>
          <a:ln>
            <a:noFill/>
          </a:ln>
        </p:spPr>
      </p:pic>
      <p:sp>
        <p:nvSpPr>
          <p:cNvPr id="68" name="Google Shape;68;ge89a4c0487_0_0"/>
          <p:cNvSpPr/>
          <p:nvPr/>
        </p:nvSpPr>
        <p:spPr>
          <a:xfrm>
            <a:off x="173525" y="247875"/>
            <a:ext cx="8812200" cy="9915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AR" sz="3000">
                <a:solidFill>
                  <a:schemeClr val="lt1"/>
                </a:solidFill>
              </a:rPr>
              <a:t>Punto de Partida</a:t>
            </a:r>
            <a:endParaRPr>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7"/>
          <p:cNvSpPr txBox="1">
            <a:spLocks noGrp="1"/>
          </p:cNvSpPr>
          <p:nvPr>
            <p:ph type="title"/>
          </p:nvPr>
        </p:nvSpPr>
        <p:spPr>
          <a:xfrm>
            <a:off x="265500" y="1816950"/>
            <a:ext cx="4045200" cy="1509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600"/>
              <a:buNone/>
            </a:pPr>
            <a:r>
              <a:rPr lang="es-AR">
                <a:latin typeface="Oswald"/>
                <a:ea typeface="Oswald"/>
                <a:cs typeface="Oswald"/>
                <a:sym typeface="Oswald"/>
              </a:rPr>
              <a:t>Resultados</a:t>
            </a:r>
            <a:endParaRPr/>
          </a:p>
        </p:txBody>
      </p:sp>
      <p:sp>
        <p:nvSpPr>
          <p:cNvPr id="201" name="Google Shape;201;p17"/>
          <p:cNvSpPr txBox="1">
            <a:spLocks noGrp="1"/>
          </p:cNvSpPr>
          <p:nvPr>
            <p:ph type="body" idx="2"/>
          </p:nvPr>
        </p:nvSpPr>
        <p:spPr>
          <a:xfrm>
            <a:off x="4772585" y="58054"/>
            <a:ext cx="4240785" cy="4920346"/>
          </a:xfrm>
          <a:prstGeom prst="rect">
            <a:avLst/>
          </a:prstGeom>
          <a:solidFill>
            <a:schemeClr val="lt1"/>
          </a:solidFill>
          <a:ln>
            <a:noFill/>
          </a:ln>
        </p:spPr>
        <p:txBody>
          <a:bodyPr spcFirstLastPara="1" wrap="square" lIns="91425" tIns="0" rIns="91425" bIns="91425" anchor="t" anchorCtr="0">
            <a:noAutofit/>
          </a:bodyPr>
          <a:lstStyle/>
          <a:p>
            <a:pPr marL="0" lvl="0" indent="0" algn="l" rtl="0">
              <a:lnSpc>
                <a:spcPct val="115000"/>
              </a:lnSpc>
              <a:spcBef>
                <a:spcPts val="0"/>
              </a:spcBef>
              <a:spcAft>
                <a:spcPts val="0"/>
              </a:spcAft>
              <a:buSzPts val="1800"/>
              <a:buNone/>
            </a:pPr>
            <a:endParaRPr sz="1000">
              <a:latin typeface="Source Code Pro"/>
              <a:ea typeface="Source Code Pro"/>
              <a:cs typeface="Source Code Pro"/>
              <a:sym typeface="Source Code Pro"/>
            </a:endParaRPr>
          </a:p>
          <a:p>
            <a:pPr marL="0" lvl="0" indent="0" algn="l" rtl="0">
              <a:lnSpc>
                <a:spcPct val="115000"/>
              </a:lnSpc>
              <a:spcBef>
                <a:spcPts val="0"/>
              </a:spcBef>
              <a:spcAft>
                <a:spcPts val="0"/>
              </a:spcAft>
              <a:buSzPts val="1800"/>
              <a:buNone/>
            </a:pPr>
            <a:r>
              <a:rPr lang="es-AR" sz="1200" b="1">
                <a:latin typeface="Source Code Pro"/>
                <a:ea typeface="Source Code Pro"/>
                <a:cs typeface="Source Code Pro"/>
                <a:sym typeface="Source Code Pro"/>
              </a:rPr>
              <a:t>Análisis Final:</a:t>
            </a:r>
            <a:endParaRPr sz="2000" b="1">
              <a:latin typeface="Source Code Pro"/>
              <a:ea typeface="Source Code Pro"/>
              <a:cs typeface="Source Code Pro"/>
              <a:sym typeface="Source Code Pro"/>
            </a:endParaRPr>
          </a:p>
          <a:p>
            <a:pPr marL="0" lvl="0" indent="0" algn="l" rtl="0">
              <a:lnSpc>
                <a:spcPct val="115000"/>
              </a:lnSpc>
              <a:spcBef>
                <a:spcPts val="0"/>
              </a:spcBef>
              <a:spcAft>
                <a:spcPts val="0"/>
              </a:spcAft>
              <a:buSzPts val="1800"/>
              <a:buNone/>
            </a:pPr>
            <a:endParaRPr sz="1000">
              <a:latin typeface="Source Code Pro"/>
              <a:ea typeface="Source Code Pro"/>
              <a:cs typeface="Source Code Pro"/>
              <a:sym typeface="Source Code Pro"/>
            </a:endParaRPr>
          </a:p>
          <a:p>
            <a:pPr marL="0" lvl="0" indent="0" algn="l" rtl="0">
              <a:lnSpc>
                <a:spcPct val="115000"/>
              </a:lnSpc>
              <a:spcBef>
                <a:spcPts val="0"/>
              </a:spcBef>
              <a:spcAft>
                <a:spcPts val="0"/>
              </a:spcAft>
              <a:buSzPts val="1800"/>
              <a:buNone/>
            </a:pPr>
            <a:r>
              <a:rPr lang="es-AR" sz="1100">
                <a:latin typeface="Source Code Pro"/>
                <a:ea typeface="Source Code Pro"/>
                <a:cs typeface="Source Code Pro"/>
                <a:sym typeface="Source Code Pro"/>
              </a:rPr>
              <a:t>No logramos correr nuestro modelo MoE totalmente por problemas de recursos computacionales, pero seguiremos intentando solucionarlo técnicamente porque creemos que el modelo que generamos tiene potencial. </a:t>
            </a:r>
            <a:endParaRPr sz="1900">
              <a:latin typeface="Source Code Pro"/>
              <a:ea typeface="Source Code Pro"/>
              <a:cs typeface="Source Code Pro"/>
              <a:sym typeface="Source Code Pro"/>
            </a:endParaRPr>
          </a:p>
          <a:p>
            <a:pPr marL="0" lvl="0" indent="0" algn="l" rtl="0">
              <a:lnSpc>
                <a:spcPct val="115000"/>
              </a:lnSpc>
              <a:spcBef>
                <a:spcPts val="0"/>
              </a:spcBef>
              <a:spcAft>
                <a:spcPts val="0"/>
              </a:spcAft>
              <a:buSzPts val="1800"/>
              <a:buNone/>
            </a:pPr>
            <a:endParaRPr sz="1100">
              <a:latin typeface="Source Code Pro"/>
              <a:ea typeface="Source Code Pro"/>
              <a:cs typeface="Source Code Pro"/>
              <a:sym typeface="Source Code Pro"/>
            </a:endParaRPr>
          </a:p>
          <a:p>
            <a:pPr marL="0" lvl="0" indent="0" algn="l" rtl="0">
              <a:lnSpc>
                <a:spcPct val="115000"/>
              </a:lnSpc>
              <a:spcBef>
                <a:spcPts val="0"/>
              </a:spcBef>
              <a:spcAft>
                <a:spcPts val="0"/>
              </a:spcAft>
              <a:buSzPts val="1800"/>
              <a:buNone/>
            </a:pPr>
            <a:r>
              <a:rPr lang="es-AR" sz="1100">
                <a:latin typeface="Source Code Pro"/>
                <a:ea typeface="Source Code Pro"/>
                <a:cs typeface="Source Code Pro"/>
                <a:sym typeface="Source Code Pro"/>
              </a:rPr>
              <a:t>Con las corridas parciales que logramos entendemos que el modelo no funciona correctamente aún porque nos falta encontrar la manera de que el optimizador actualice los parámetros de cada maestro de forma proporcional a la contribución que tuvo cada maestro en el cálculo final de la función de pérdida en cada batch.</a:t>
            </a:r>
            <a:endParaRPr sz="1900">
              <a:latin typeface="Source Code Pro"/>
              <a:ea typeface="Source Code Pro"/>
              <a:cs typeface="Source Code Pro"/>
              <a:sym typeface="Source Code Pr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8"/>
          <p:cNvSpPr txBox="1">
            <a:spLocks noGrp="1"/>
          </p:cNvSpPr>
          <p:nvPr>
            <p:ph type="title"/>
          </p:nvPr>
        </p:nvSpPr>
        <p:spPr>
          <a:xfrm>
            <a:off x="265500" y="1816950"/>
            <a:ext cx="4045200" cy="1509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600"/>
              <a:buNone/>
            </a:pPr>
            <a:r>
              <a:rPr lang="es-AR">
                <a:latin typeface="Oswald"/>
                <a:ea typeface="Oswald"/>
                <a:cs typeface="Oswald"/>
                <a:sym typeface="Oswald"/>
              </a:rPr>
              <a:t>¿Qué nos queda por probar?</a:t>
            </a:r>
            <a:endParaRPr>
              <a:latin typeface="Oswald"/>
              <a:ea typeface="Oswald"/>
              <a:cs typeface="Oswald"/>
              <a:sym typeface="Oswald"/>
            </a:endParaRPr>
          </a:p>
        </p:txBody>
      </p:sp>
      <p:sp>
        <p:nvSpPr>
          <p:cNvPr id="207" name="Google Shape;207;p18"/>
          <p:cNvSpPr txBox="1">
            <a:spLocks noGrp="1"/>
          </p:cNvSpPr>
          <p:nvPr>
            <p:ph type="body" idx="2"/>
          </p:nvPr>
        </p:nvSpPr>
        <p:spPr>
          <a:xfrm>
            <a:off x="4772585" y="58054"/>
            <a:ext cx="4240785" cy="4920346"/>
          </a:xfrm>
          <a:prstGeom prst="rect">
            <a:avLst/>
          </a:prstGeom>
          <a:solidFill>
            <a:schemeClr val="lt1"/>
          </a:solidFill>
          <a:ln>
            <a:noFill/>
          </a:ln>
        </p:spPr>
        <p:txBody>
          <a:bodyPr spcFirstLastPara="1" wrap="square" lIns="91425" tIns="0" rIns="91425" bIns="91425" anchor="t" anchorCtr="0">
            <a:noAutofit/>
          </a:bodyPr>
          <a:lstStyle/>
          <a:p>
            <a:pPr marL="0" lvl="0" indent="0" algn="l" rtl="0">
              <a:lnSpc>
                <a:spcPct val="115000"/>
              </a:lnSpc>
              <a:spcBef>
                <a:spcPts val="0"/>
              </a:spcBef>
              <a:spcAft>
                <a:spcPts val="0"/>
              </a:spcAft>
              <a:buSzPts val="1800"/>
              <a:buNone/>
            </a:pPr>
            <a:endParaRPr sz="1000">
              <a:latin typeface="Source Code Pro"/>
              <a:ea typeface="Source Code Pro"/>
              <a:cs typeface="Source Code Pro"/>
              <a:sym typeface="Source Code Pro"/>
            </a:endParaRPr>
          </a:p>
          <a:p>
            <a:pPr marL="0" lvl="0" indent="0" algn="l" rtl="0">
              <a:lnSpc>
                <a:spcPct val="115000"/>
              </a:lnSpc>
              <a:spcBef>
                <a:spcPts val="0"/>
              </a:spcBef>
              <a:spcAft>
                <a:spcPts val="0"/>
              </a:spcAft>
              <a:buSzPts val="1800"/>
              <a:buNone/>
            </a:pPr>
            <a:r>
              <a:rPr lang="es-AR" sz="1000" b="1">
                <a:latin typeface="Source Code Pro"/>
                <a:ea typeface="Source Code Pro"/>
                <a:cs typeface="Source Code Pro"/>
                <a:sym typeface="Source Code Pro"/>
              </a:rPr>
              <a:t>1) Estudiar cómo direccionar al Optimizador</a:t>
            </a:r>
            <a:r>
              <a:rPr lang="es-AR" sz="1000">
                <a:latin typeface="Source Code Pro"/>
                <a:ea typeface="Source Code Pro"/>
                <a:cs typeface="Source Code Pro"/>
                <a:sym typeface="Source Code Pro"/>
              </a:rPr>
              <a:t> (según algún tipo de criterio) para que realice las actualizaciones de los parámetros de cada maestro.</a:t>
            </a:r>
            <a:endParaRPr>
              <a:latin typeface="Source Code Pro"/>
              <a:ea typeface="Source Code Pro"/>
              <a:cs typeface="Source Code Pro"/>
              <a:sym typeface="Source Code Pro"/>
            </a:endParaRPr>
          </a:p>
          <a:p>
            <a:pPr marL="0" lvl="0" indent="0" algn="l" rtl="0">
              <a:lnSpc>
                <a:spcPct val="115000"/>
              </a:lnSpc>
              <a:spcBef>
                <a:spcPts val="0"/>
              </a:spcBef>
              <a:spcAft>
                <a:spcPts val="0"/>
              </a:spcAft>
              <a:buSzPts val="1800"/>
              <a:buNone/>
            </a:pPr>
            <a:endParaRPr sz="1000">
              <a:latin typeface="Source Code Pro"/>
              <a:ea typeface="Source Code Pro"/>
              <a:cs typeface="Source Code Pro"/>
              <a:sym typeface="Source Code Pro"/>
            </a:endParaRPr>
          </a:p>
          <a:p>
            <a:pPr marL="0" lvl="0" indent="0" algn="l" rtl="0">
              <a:lnSpc>
                <a:spcPct val="115000"/>
              </a:lnSpc>
              <a:spcBef>
                <a:spcPts val="0"/>
              </a:spcBef>
              <a:spcAft>
                <a:spcPts val="0"/>
              </a:spcAft>
              <a:buSzPts val="1800"/>
              <a:buNone/>
            </a:pPr>
            <a:r>
              <a:rPr lang="es-AR" sz="1000" b="1">
                <a:latin typeface="Source Code Pro"/>
                <a:ea typeface="Source Code Pro"/>
                <a:cs typeface="Source Code Pro"/>
                <a:sym typeface="Source Code Pro"/>
              </a:rPr>
              <a:t>2) Diferentes Learning Rates para los Maestros y la Gating Network.</a:t>
            </a:r>
            <a:endParaRPr b="1">
              <a:latin typeface="Source Code Pro"/>
              <a:ea typeface="Source Code Pro"/>
              <a:cs typeface="Source Code Pro"/>
              <a:sym typeface="Source Code Pro"/>
            </a:endParaRPr>
          </a:p>
          <a:p>
            <a:pPr marL="0" lvl="0" indent="0" algn="l" rtl="0">
              <a:lnSpc>
                <a:spcPct val="115000"/>
              </a:lnSpc>
              <a:spcBef>
                <a:spcPts val="0"/>
              </a:spcBef>
              <a:spcAft>
                <a:spcPts val="0"/>
              </a:spcAft>
              <a:buSzPts val="1800"/>
              <a:buNone/>
            </a:pPr>
            <a:endParaRPr sz="1000">
              <a:latin typeface="Source Code Pro"/>
              <a:ea typeface="Source Code Pro"/>
              <a:cs typeface="Source Code Pro"/>
              <a:sym typeface="Source Code Pro"/>
            </a:endParaRPr>
          </a:p>
          <a:p>
            <a:pPr marL="0" lvl="0" indent="0" algn="l" rtl="0">
              <a:lnSpc>
                <a:spcPct val="115000"/>
              </a:lnSpc>
              <a:spcBef>
                <a:spcPts val="0"/>
              </a:spcBef>
              <a:spcAft>
                <a:spcPts val="0"/>
              </a:spcAft>
              <a:buSzPts val="1800"/>
              <a:buNone/>
            </a:pPr>
            <a:r>
              <a:rPr lang="es-AR" sz="1000" b="1">
                <a:latin typeface="Source Code Pro"/>
                <a:ea typeface="Source Code Pro"/>
                <a:cs typeface="Source Code Pro"/>
                <a:sym typeface="Source Code Pro"/>
              </a:rPr>
              <a:t>3) Normalización de la función de error auxiliar</a:t>
            </a:r>
            <a:r>
              <a:rPr lang="es-AR" sz="1000">
                <a:latin typeface="Source Code Pro"/>
                <a:ea typeface="Source Code Pro"/>
                <a:cs typeface="Source Code Pro"/>
                <a:sym typeface="Source Code Pro"/>
              </a:rPr>
              <a:t> (se suma a la función de pérdida antes de hacer el loss.backward() y luego el optim.step()) ya que debemos estudiar el impacto de la misma en el aprendizaje del modelo.</a:t>
            </a:r>
            <a:endParaRPr>
              <a:latin typeface="Source Code Pro"/>
              <a:ea typeface="Source Code Pro"/>
              <a:cs typeface="Source Code Pro"/>
              <a:sym typeface="Source Code Pro"/>
            </a:endParaRPr>
          </a:p>
          <a:p>
            <a:pPr marL="0" lvl="0" indent="0" algn="l" rtl="0">
              <a:lnSpc>
                <a:spcPct val="115000"/>
              </a:lnSpc>
              <a:spcBef>
                <a:spcPts val="0"/>
              </a:spcBef>
              <a:spcAft>
                <a:spcPts val="0"/>
              </a:spcAft>
              <a:buSzPts val="1800"/>
              <a:buNone/>
            </a:pPr>
            <a:endParaRPr sz="1000">
              <a:latin typeface="Source Code Pro"/>
              <a:ea typeface="Source Code Pro"/>
              <a:cs typeface="Source Code Pro"/>
              <a:sym typeface="Source Code Pro"/>
            </a:endParaRPr>
          </a:p>
          <a:p>
            <a:pPr marL="0" lvl="0" indent="0" algn="l" rtl="0">
              <a:lnSpc>
                <a:spcPct val="115000"/>
              </a:lnSpc>
              <a:spcBef>
                <a:spcPts val="0"/>
              </a:spcBef>
              <a:spcAft>
                <a:spcPts val="0"/>
              </a:spcAft>
              <a:buSzPts val="1800"/>
              <a:buNone/>
            </a:pPr>
            <a:r>
              <a:rPr lang="es-AR" sz="1000" b="1">
                <a:latin typeface="Source Code Pro"/>
                <a:ea typeface="Source Code Pro"/>
                <a:cs typeface="Source Code Pro"/>
                <a:sym typeface="Source Code Pro"/>
              </a:rPr>
              <a:t>4) Gating Networks con diferentes complejidad</a:t>
            </a:r>
            <a:r>
              <a:rPr lang="es-AR" sz="1000">
                <a:latin typeface="Source Code Pro"/>
                <a:ea typeface="Source Code Pro"/>
                <a:cs typeface="Source Code Pro"/>
                <a:sym typeface="Source Code Pro"/>
              </a:rPr>
              <a:t> (recordemos que en el Encoder que utilizamos pueden configurarse diferentes cantidades de capas de bloques de encoder, así como diferentes cantidades de cabezas de atención). Cambiando estos parámetros nuestros modelos, en teoría, se especilizarían en diferentes características de los textos.</a:t>
            </a:r>
            <a:endParaRPr>
              <a:latin typeface="Source Code Pro"/>
              <a:ea typeface="Source Code Pro"/>
              <a:cs typeface="Source Code Pro"/>
              <a:sym typeface="Source Code Pro"/>
            </a:endParaRPr>
          </a:p>
          <a:p>
            <a:pPr marL="0" lvl="0" indent="0" algn="l" rtl="0">
              <a:lnSpc>
                <a:spcPct val="115000"/>
              </a:lnSpc>
              <a:spcBef>
                <a:spcPts val="0"/>
              </a:spcBef>
              <a:spcAft>
                <a:spcPts val="0"/>
              </a:spcAft>
              <a:buSzPts val="1800"/>
              <a:buNone/>
            </a:pPr>
            <a:endParaRPr sz="1000">
              <a:latin typeface="Source Code Pro"/>
              <a:ea typeface="Source Code Pro"/>
              <a:cs typeface="Source Code Pro"/>
              <a:sym typeface="Source Code Pro"/>
            </a:endParaRPr>
          </a:p>
          <a:p>
            <a:pPr marL="0" lvl="0" indent="0" algn="l" rtl="0">
              <a:lnSpc>
                <a:spcPct val="115000"/>
              </a:lnSpc>
              <a:spcBef>
                <a:spcPts val="0"/>
              </a:spcBef>
              <a:spcAft>
                <a:spcPts val="0"/>
              </a:spcAft>
              <a:buSzPts val="1800"/>
              <a:buNone/>
            </a:pPr>
            <a:r>
              <a:rPr lang="es-AR" sz="1000" b="1">
                <a:latin typeface="Source Code Pro"/>
                <a:ea typeface="Source Code Pro"/>
                <a:cs typeface="Source Code Pro"/>
                <a:sym typeface="Source Code Pro"/>
              </a:rPr>
              <a:t>5) Diferentes cantidades de Expertos.</a:t>
            </a:r>
            <a:r>
              <a:rPr lang="es-AR" sz="1000">
                <a:latin typeface="Source Code Pro"/>
                <a:ea typeface="Source Code Pro"/>
                <a:cs typeface="Source Code Pro"/>
                <a:sym typeface="Source Code Pro"/>
              </a:rPr>
              <a:t> Si efectivamente lográramos que cada maestro se especializara en diferentes estructuras o tipos de textos, es muy interesante encontrar la cantidad óptima de maestros necesarias según el problema planteado.</a:t>
            </a:r>
            <a:endParaRPr>
              <a:latin typeface="Source Code Pro"/>
              <a:ea typeface="Source Code Pro"/>
              <a:cs typeface="Source Code Pro"/>
              <a:sym typeface="Source Code Pr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9"/>
          <p:cNvSpPr txBox="1"/>
          <p:nvPr/>
        </p:nvSpPr>
        <p:spPr>
          <a:xfrm>
            <a:off x="1313187" y="3343590"/>
            <a:ext cx="2808000" cy="755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6000"/>
              <a:buFont typeface="Arial"/>
              <a:buNone/>
            </a:pPr>
            <a:r>
              <a:rPr lang="es-AR" sz="2800" i="0" u="none" strike="noStrike" cap="none">
                <a:solidFill>
                  <a:schemeClr val="dk2"/>
                </a:solidFill>
                <a:latin typeface="Oswald"/>
                <a:ea typeface="Oswald"/>
                <a:cs typeface="Oswald"/>
                <a:sym typeface="Oswald"/>
              </a:rPr>
              <a:t>Contactos</a:t>
            </a:r>
            <a:endParaRPr sz="2800" i="0" u="none" strike="noStrike" cap="none">
              <a:solidFill>
                <a:schemeClr val="dk2"/>
              </a:solidFill>
              <a:latin typeface="Oswald"/>
              <a:ea typeface="Oswald"/>
              <a:cs typeface="Oswald"/>
              <a:sym typeface="Oswald"/>
            </a:endParaRPr>
          </a:p>
        </p:txBody>
      </p:sp>
      <p:sp>
        <p:nvSpPr>
          <p:cNvPr id="213" name="Google Shape;213;p19"/>
          <p:cNvSpPr txBox="1"/>
          <p:nvPr/>
        </p:nvSpPr>
        <p:spPr>
          <a:xfrm>
            <a:off x="4956629" y="3546790"/>
            <a:ext cx="3788228" cy="1357224"/>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3600"/>
              <a:buFont typeface="Arial"/>
              <a:buNone/>
            </a:pPr>
            <a:r>
              <a:rPr lang="es-AR" sz="1600" b="1" i="0" u="none" strike="noStrike" cap="none">
                <a:solidFill>
                  <a:schemeClr val="dk2"/>
                </a:solidFill>
                <a:latin typeface="Source Code Pro"/>
                <a:ea typeface="Source Code Pro"/>
                <a:cs typeface="Source Code Pro"/>
                <a:sym typeface="Source Code Pro"/>
              </a:rPr>
              <a:t>Emiliano Alvarez</a:t>
            </a:r>
            <a:endParaRPr>
              <a:latin typeface="Source Code Pro"/>
              <a:ea typeface="Source Code Pro"/>
              <a:cs typeface="Source Code Pro"/>
              <a:sym typeface="Source Code Pro"/>
            </a:endParaRPr>
          </a:p>
          <a:p>
            <a:pPr marL="0" marR="0" lvl="0" indent="0" algn="l" rtl="0">
              <a:lnSpc>
                <a:spcPct val="100000"/>
              </a:lnSpc>
              <a:spcBef>
                <a:spcPts val="0"/>
              </a:spcBef>
              <a:spcAft>
                <a:spcPts val="0"/>
              </a:spcAft>
              <a:buClr>
                <a:schemeClr val="dk2"/>
              </a:buClr>
              <a:buSzPts val="3600"/>
              <a:buFont typeface="Arial"/>
              <a:buNone/>
            </a:pPr>
            <a:r>
              <a:rPr lang="es-AR" sz="1600" i="0" u="sng" strike="noStrike" cap="none">
                <a:solidFill>
                  <a:srgbClr val="0000FF"/>
                </a:solidFill>
                <a:latin typeface="Source Code Pro"/>
                <a:ea typeface="Source Code Pro"/>
                <a:cs typeface="Source Code Pro"/>
                <a:sym typeface="Source Code Pro"/>
                <a:hlinkClick r:id="rId3">
                  <a:extLst>
                    <a:ext uri="{A12FA001-AC4F-418D-AE19-62706E023703}">
                      <ahyp:hlinkClr xmlns:ahyp="http://schemas.microsoft.com/office/drawing/2018/hyperlinkcolor" val="tx"/>
                    </a:ext>
                  </a:extLst>
                </a:hlinkClick>
              </a:rPr>
              <a:t>alvarezemiliano@gmail.com</a:t>
            </a:r>
            <a:endParaRPr sz="1600">
              <a:solidFill>
                <a:srgbClr val="0000FF"/>
              </a:solidFill>
              <a:latin typeface="Source Code Pro"/>
              <a:ea typeface="Source Code Pro"/>
              <a:cs typeface="Source Code Pro"/>
              <a:sym typeface="Source Code Pro"/>
            </a:endParaRPr>
          </a:p>
          <a:p>
            <a:pPr marL="0" marR="0" lvl="0" indent="0" algn="l" rtl="0">
              <a:lnSpc>
                <a:spcPct val="100000"/>
              </a:lnSpc>
              <a:spcBef>
                <a:spcPts val="0"/>
              </a:spcBef>
              <a:spcAft>
                <a:spcPts val="0"/>
              </a:spcAft>
              <a:buClr>
                <a:schemeClr val="dk2"/>
              </a:buClr>
              <a:buSzPts val="3600"/>
              <a:buFont typeface="Arial"/>
              <a:buNone/>
            </a:pPr>
            <a:endParaRPr sz="1600" b="1" i="0" u="none" strike="noStrike" cap="none">
              <a:solidFill>
                <a:schemeClr val="dk2"/>
              </a:solidFill>
              <a:latin typeface="Source Code Pro"/>
              <a:ea typeface="Source Code Pro"/>
              <a:cs typeface="Source Code Pro"/>
              <a:sym typeface="Source Code Pro"/>
            </a:endParaRPr>
          </a:p>
          <a:p>
            <a:pPr marL="0" marR="0" lvl="0" indent="0" algn="l" rtl="0">
              <a:lnSpc>
                <a:spcPct val="100000"/>
              </a:lnSpc>
              <a:spcBef>
                <a:spcPts val="0"/>
              </a:spcBef>
              <a:spcAft>
                <a:spcPts val="0"/>
              </a:spcAft>
              <a:buClr>
                <a:schemeClr val="dk2"/>
              </a:buClr>
              <a:buSzPts val="3600"/>
              <a:buFont typeface="Arial"/>
              <a:buNone/>
            </a:pPr>
            <a:r>
              <a:rPr lang="es-AR" sz="1600" b="1" i="0" u="none" strike="noStrike" cap="none">
                <a:solidFill>
                  <a:schemeClr val="dk2"/>
                </a:solidFill>
                <a:latin typeface="Source Code Pro"/>
                <a:ea typeface="Source Code Pro"/>
                <a:cs typeface="Source Code Pro"/>
                <a:sym typeface="Source Code Pro"/>
              </a:rPr>
              <a:t>Agustin Fernandez</a:t>
            </a:r>
            <a:endParaRPr>
              <a:latin typeface="Source Code Pro"/>
              <a:ea typeface="Source Code Pro"/>
              <a:cs typeface="Source Code Pro"/>
              <a:sym typeface="Source Code Pro"/>
            </a:endParaRPr>
          </a:p>
          <a:p>
            <a:pPr marL="0" marR="0" lvl="0" indent="0" algn="ctr" rtl="0">
              <a:lnSpc>
                <a:spcPct val="100000"/>
              </a:lnSpc>
              <a:spcBef>
                <a:spcPts val="0"/>
              </a:spcBef>
              <a:spcAft>
                <a:spcPts val="0"/>
              </a:spcAft>
              <a:buClr>
                <a:schemeClr val="dk2"/>
              </a:buClr>
              <a:buSzPts val="3600"/>
              <a:buFont typeface="Arial"/>
              <a:buNone/>
            </a:pPr>
            <a:r>
              <a:rPr lang="es-AR" sz="1600" i="0" u="sng" strike="noStrike" cap="none">
                <a:solidFill>
                  <a:srgbClr val="0000FF"/>
                </a:solidFill>
                <a:latin typeface="Source Code Pro"/>
                <a:ea typeface="Source Code Pro"/>
                <a:cs typeface="Source Code Pro"/>
                <a:sym typeface="Source Code Pro"/>
                <a:hlinkClick r:id="rId4">
                  <a:extLst>
                    <a:ext uri="{A12FA001-AC4F-418D-AE19-62706E023703}">
                      <ahyp:hlinkClr xmlns:ahyp="http://schemas.microsoft.com/office/drawing/2018/hyperlinkcolor" val="tx"/>
                    </a:ext>
                  </a:extLst>
                </a:hlinkClick>
              </a:rPr>
              <a:t>agustin.ddfernandez@gmail.com</a:t>
            </a:r>
            <a:endParaRPr sz="1600" i="0" u="none" strike="noStrike" cap="none">
              <a:solidFill>
                <a:srgbClr val="0000FF"/>
              </a:solidFill>
              <a:latin typeface="Source Code Pro"/>
              <a:ea typeface="Source Code Pro"/>
              <a:cs typeface="Source Code Pro"/>
              <a:sym typeface="Source Code Pro"/>
            </a:endParaRPr>
          </a:p>
        </p:txBody>
      </p:sp>
      <p:pic>
        <p:nvPicPr>
          <p:cNvPr id="214" name="Google Shape;214;p19"/>
          <p:cNvPicPr preferRelativeResize="0"/>
          <p:nvPr/>
        </p:nvPicPr>
        <p:blipFill rotWithShape="1">
          <a:blip r:embed="rId5">
            <a:alphaModFix/>
          </a:blip>
          <a:srcRect/>
          <a:stretch/>
        </p:blipFill>
        <p:spPr>
          <a:xfrm>
            <a:off x="1879599" y="788679"/>
            <a:ext cx="5442177" cy="160776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2"/>
          <p:cNvSpPr txBox="1">
            <a:spLocks noGrp="1"/>
          </p:cNvSpPr>
          <p:nvPr>
            <p:ph type="body" idx="1"/>
          </p:nvPr>
        </p:nvSpPr>
        <p:spPr>
          <a:xfrm>
            <a:off x="311700" y="1468825"/>
            <a:ext cx="8520600" cy="3099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None/>
            </a:pPr>
            <a:r>
              <a:rPr lang="es-AR" sz="1600" u="sng" dirty="0">
                <a:solidFill>
                  <a:srgbClr val="FF0000"/>
                </a:solidFill>
                <a:latin typeface="Source Code Pro"/>
                <a:ea typeface="Source Code Pro"/>
                <a:cs typeface="Source Code Pro"/>
                <a:sym typeface="Source Code Pro"/>
              </a:rPr>
              <a:t>Objetivo</a:t>
            </a:r>
            <a:r>
              <a:rPr lang="es-AR" sz="1600" dirty="0">
                <a:solidFill>
                  <a:srgbClr val="FF0000"/>
                </a:solidFill>
                <a:latin typeface="Source Code Pro"/>
                <a:ea typeface="Source Code Pro"/>
                <a:cs typeface="Source Code Pro"/>
                <a:sym typeface="Source Code Pro"/>
              </a:rPr>
              <a:t>:</a:t>
            </a:r>
            <a:endParaRPr sz="1600" dirty="0">
              <a:solidFill>
                <a:srgbClr val="FF0000"/>
              </a:solidFill>
              <a:latin typeface="Source Code Pro"/>
              <a:ea typeface="Source Code Pro"/>
              <a:cs typeface="Source Code Pro"/>
              <a:sym typeface="Source Code Pro"/>
            </a:endParaRPr>
          </a:p>
          <a:p>
            <a:pPr marL="0" lvl="0" indent="0" algn="l" rtl="0">
              <a:lnSpc>
                <a:spcPct val="115000"/>
              </a:lnSpc>
              <a:spcBef>
                <a:spcPts val="0"/>
              </a:spcBef>
              <a:spcAft>
                <a:spcPts val="0"/>
              </a:spcAft>
              <a:buClr>
                <a:schemeClr val="dk2"/>
              </a:buClr>
              <a:buSzPts val="1100"/>
              <a:buNone/>
            </a:pPr>
            <a:endParaRPr sz="1600" dirty="0">
              <a:solidFill>
                <a:srgbClr val="FF0000"/>
              </a:solidFill>
              <a:latin typeface="Source Code Pro"/>
              <a:ea typeface="Source Code Pro"/>
              <a:cs typeface="Source Code Pro"/>
              <a:sym typeface="Source Code Pro"/>
            </a:endParaRPr>
          </a:p>
          <a:p>
            <a:pPr marL="0" lvl="0" indent="0" algn="l" rtl="0">
              <a:lnSpc>
                <a:spcPct val="115000"/>
              </a:lnSpc>
              <a:spcBef>
                <a:spcPts val="0"/>
              </a:spcBef>
              <a:spcAft>
                <a:spcPts val="0"/>
              </a:spcAft>
              <a:buClr>
                <a:schemeClr val="dk2"/>
              </a:buClr>
              <a:buSzPts val="1100"/>
              <a:buNone/>
            </a:pPr>
            <a:endParaRPr sz="1600" dirty="0">
              <a:solidFill>
                <a:srgbClr val="FF0000"/>
              </a:solidFill>
              <a:latin typeface="Source Code Pro"/>
              <a:ea typeface="Source Code Pro"/>
              <a:cs typeface="Source Code Pro"/>
              <a:sym typeface="Source Code Pro"/>
            </a:endParaRPr>
          </a:p>
          <a:p>
            <a:pPr marL="0" lvl="0" indent="0" algn="l" rtl="0">
              <a:lnSpc>
                <a:spcPct val="115000"/>
              </a:lnSpc>
              <a:spcBef>
                <a:spcPts val="0"/>
              </a:spcBef>
              <a:spcAft>
                <a:spcPts val="0"/>
              </a:spcAft>
              <a:buClr>
                <a:schemeClr val="dk2"/>
              </a:buClr>
              <a:buSzPts val="1100"/>
              <a:buNone/>
            </a:pPr>
            <a:endParaRPr sz="1600" dirty="0">
              <a:solidFill>
                <a:srgbClr val="FF0000"/>
              </a:solidFill>
              <a:latin typeface="Source Code Pro"/>
              <a:ea typeface="Source Code Pro"/>
              <a:cs typeface="Source Code Pro"/>
              <a:sym typeface="Source Code Pro"/>
            </a:endParaRPr>
          </a:p>
          <a:p>
            <a:pPr marL="0" lvl="0" indent="0" algn="l" rtl="0">
              <a:lnSpc>
                <a:spcPct val="115000"/>
              </a:lnSpc>
              <a:spcBef>
                <a:spcPts val="0"/>
              </a:spcBef>
              <a:spcAft>
                <a:spcPts val="0"/>
              </a:spcAft>
              <a:buClr>
                <a:schemeClr val="dk2"/>
              </a:buClr>
              <a:buSzPts val="1100"/>
              <a:buNone/>
            </a:pPr>
            <a:endParaRPr sz="1600" dirty="0">
              <a:solidFill>
                <a:srgbClr val="FF0000"/>
              </a:solidFill>
              <a:latin typeface="Source Code Pro"/>
              <a:ea typeface="Source Code Pro"/>
              <a:cs typeface="Source Code Pro"/>
              <a:sym typeface="Source Code Pro"/>
            </a:endParaRPr>
          </a:p>
          <a:p>
            <a:pPr marL="0" lvl="0" indent="0" algn="l" rtl="0">
              <a:spcBef>
                <a:spcPts val="0"/>
              </a:spcBef>
              <a:spcAft>
                <a:spcPts val="0"/>
              </a:spcAft>
              <a:buNone/>
            </a:pPr>
            <a:endParaRPr sz="1300" dirty="0">
              <a:solidFill>
                <a:srgbClr val="FF0000"/>
              </a:solidFill>
              <a:latin typeface="Source Code Pro"/>
              <a:ea typeface="Source Code Pro"/>
              <a:cs typeface="Source Code Pro"/>
              <a:sym typeface="Source Code Pro"/>
            </a:endParaRPr>
          </a:p>
          <a:p>
            <a:pPr marL="0" lvl="0" indent="0" algn="l" rtl="0">
              <a:spcBef>
                <a:spcPts val="0"/>
              </a:spcBef>
              <a:spcAft>
                <a:spcPts val="0"/>
              </a:spcAft>
              <a:buNone/>
            </a:pPr>
            <a:endParaRPr sz="1300" dirty="0">
              <a:solidFill>
                <a:srgbClr val="FF0000"/>
              </a:solidFill>
              <a:latin typeface="Source Code Pro"/>
              <a:ea typeface="Source Code Pro"/>
              <a:cs typeface="Source Code Pro"/>
              <a:sym typeface="Source Code Pro"/>
            </a:endParaRPr>
          </a:p>
          <a:p>
            <a:pPr marL="0" lvl="0" indent="0" algn="l" rtl="0">
              <a:spcBef>
                <a:spcPts val="0"/>
              </a:spcBef>
              <a:spcAft>
                <a:spcPts val="0"/>
              </a:spcAft>
              <a:buNone/>
            </a:pPr>
            <a:endParaRPr sz="1300" dirty="0">
              <a:solidFill>
                <a:srgbClr val="FF0000"/>
              </a:solidFill>
              <a:latin typeface="Source Code Pro"/>
              <a:ea typeface="Source Code Pro"/>
              <a:cs typeface="Source Code Pro"/>
              <a:sym typeface="Source Code Pro"/>
            </a:endParaRPr>
          </a:p>
          <a:p>
            <a:pPr marL="0" lvl="0" indent="0" algn="l" rtl="0">
              <a:spcBef>
                <a:spcPts val="0"/>
              </a:spcBef>
              <a:spcAft>
                <a:spcPts val="0"/>
              </a:spcAft>
              <a:buNone/>
            </a:pPr>
            <a:endParaRPr sz="1300" dirty="0">
              <a:solidFill>
                <a:srgbClr val="FF0000"/>
              </a:solidFill>
              <a:latin typeface="Source Code Pro"/>
              <a:ea typeface="Source Code Pro"/>
              <a:cs typeface="Source Code Pro"/>
              <a:sym typeface="Source Code Pro"/>
            </a:endParaRPr>
          </a:p>
          <a:p>
            <a:pPr marL="0" lvl="0" indent="0" algn="l" rtl="0">
              <a:spcBef>
                <a:spcPts val="0"/>
              </a:spcBef>
              <a:spcAft>
                <a:spcPts val="0"/>
              </a:spcAft>
              <a:buNone/>
            </a:pPr>
            <a:endParaRPr sz="1300" dirty="0">
              <a:solidFill>
                <a:srgbClr val="FF0000"/>
              </a:solidFill>
              <a:latin typeface="Source Code Pro"/>
              <a:ea typeface="Source Code Pro"/>
              <a:cs typeface="Source Code Pro"/>
              <a:sym typeface="Source Code Pro"/>
            </a:endParaRPr>
          </a:p>
          <a:p>
            <a:pPr marL="0" lvl="0" indent="0" algn="l" rtl="0">
              <a:spcBef>
                <a:spcPts val="0"/>
              </a:spcBef>
              <a:spcAft>
                <a:spcPts val="0"/>
              </a:spcAft>
              <a:buNone/>
            </a:pPr>
            <a:r>
              <a:rPr lang="es-AR" sz="1300" dirty="0">
                <a:solidFill>
                  <a:schemeClr val="bg2"/>
                </a:solidFill>
                <a:latin typeface="Source Code Pro"/>
                <a:ea typeface="Source Code Pro"/>
                <a:cs typeface="Source Code Pro"/>
                <a:sym typeface="Source Code Pro"/>
              </a:rPr>
              <a:t>Resolver el problema de poder obtener un modelo de BERT que ante un texto y una pregunta, pueda predecir dónde está la respuesta esperada</a:t>
            </a:r>
            <a:endParaRPr dirty="0">
              <a:solidFill>
                <a:schemeClr val="bg2"/>
              </a:solidFill>
              <a:latin typeface="Source Code Pro"/>
              <a:ea typeface="Source Code Pro"/>
              <a:cs typeface="Source Code Pro"/>
              <a:sym typeface="Source Code Pro"/>
            </a:endParaRPr>
          </a:p>
          <a:p>
            <a:pPr marL="0" lvl="0" indent="0" algn="l" rtl="0">
              <a:lnSpc>
                <a:spcPct val="115000"/>
              </a:lnSpc>
              <a:spcBef>
                <a:spcPts val="0"/>
              </a:spcBef>
              <a:spcAft>
                <a:spcPts val="0"/>
              </a:spcAft>
              <a:buClr>
                <a:schemeClr val="dk2"/>
              </a:buClr>
              <a:buSzPts val="1100"/>
              <a:buNone/>
            </a:pPr>
            <a:endParaRPr sz="1600" dirty="0">
              <a:solidFill>
                <a:srgbClr val="FF0000"/>
              </a:solidFill>
              <a:latin typeface="Source Code Pro"/>
              <a:ea typeface="Source Code Pro"/>
              <a:cs typeface="Source Code Pro"/>
              <a:sym typeface="Source Code Pro"/>
            </a:endParaRPr>
          </a:p>
          <a:p>
            <a:pPr marL="0" lvl="0" indent="0" algn="l" rtl="0">
              <a:lnSpc>
                <a:spcPct val="115000"/>
              </a:lnSpc>
              <a:spcBef>
                <a:spcPts val="0"/>
              </a:spcBef>
              <a:spcAft>
                <a:spcPts val="0"/>
              </a:spcAft>
              <a:buClr>
                <a:schemeClr val="dk2"/>
              </a:buClr>
              <a:buSzPts val="1100"/>
              <a:buNone/>
            </a:pPr>
            <a:endParaRPr sz="1600" dirty="0">
              <a:latin typeface="Source Code Pro"/>
              <a:ea typeface="Source Code Pro"/>
              <a:cs typeface="Source Code Pro"/>
              <a:sym typeface="Source Code Pro"/>
            </a:endParaRPr>
          </a:p>
          <a:p>
            <a:pPr marL="0" lvl="0" indent="0" algn="l" rtl="0">
              <a:lnSpc>
                <a:spcPct val="115000"/>
              </a:lnSpc>
              <a:spcBef>
                <a:spcPts val="0"/>
              </a:spcBef>
              <a:spcAft>
                <a:spcPts val="0"/>
              </a:spcAft>
              <a:buClr>
                <a:schemeClr val="dk2"/>
              </a:buClr>
              <a:buSzPts val="1100"/>
              <a:buNone/>
            </a:pPr>
            <a:endParaRPr sz="1600" dirty="0"/>
          </a:p>
          <a:p>
            <a:pPr marL="0" lvl="0" indent="0" algn="l" rtl="0">
              <a:lnSpc>
                <a:spcPct val="115000"/>
              </a:lnSpc>
              <a:spcBef>
                <a:spcPts val="0"/>
              </a:spcBef>
              <a:spcAft>
                <a:spcPts val="0"/>
              </a:spcAft>
              <a:buClr>
                <a:schemeClr val="dk2"/>
              </a:buClr>
              <a:buSzPts val="1100"/>
              <a:buNone/>
            </a:pPr>
            <a:endParaRPr sz="1600" dirty="0"/>
          </a:p>
        </p:txBody>
      </p:sp>
      <p:pic>
        <p:nvPicPr>
          <p:cNvPr id="74" name="Google Shape;74;p2"/>
          <p:cNvPicPr preferRelativeResize="0"/>
          <p:nvPr/>
        </p:nvPicPr>
        <p:blipFill>
          <a:blip r:embed="rId3">
            <a:alphaModFix/>
          </a:blip>
          <a:stretch>
            <a:fillRect/>
          </a:stretch>
        </p:blipFill>
        <p:spPr>
          <a:xfrm>
            <a:off x="3258475" y="1785850"/>
            <a:ext cx="1524225" cy="2032293"/>
          </a:xfrm>
          <a:prstGeom prst="rect">
            <a:avLst/>
          </a:prstGeom>
          <a:noFill/>
          <a:ln>
            <a:noFill/>
          </a:ln>
        </p:spPr>
      </p:pic>
      <p:sp>
        <p:nvSpPr>
          <p:cNvPr id="75" name="Google Shape;75;p2"/>
          <p:cNvSpPr/>
          <p:nvPr/>
        </p:nvSpPr>
        <p:spPr>
          <a:xfrm>
            <a:off x="223100" y="210700"/>
            <a:ext cx="8675700" cy="7683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3000"/>
              <a:buFont typeface="Arial"/>
              <a:buNone/>
            </a:pPr>
            <a:r>
              <a:rPr lang="es-AR" sz="3000">
                <a:solidFill>
                  <a:schemeClr val="lt1"/>
                </a:solidFill>
              </a:rPr>
              <a:t>Descripción General </a:t>
            </a:r>
            <a:endParaRPr sz="3000">
              <a:solidFill>
                <a:schemeClr val="lt1"/>
              </a:solidFill>
            </a:endParaRPr>
          </a:p>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ge89a4c0487_0_67"/>
          <p:cNvSpPr txBox="1">
            <a:spLocks noGrp="1"/>
          </p:cNvSpPr>
          <p:nvPr>
            <p:ph type="title"/>
          </p:nvPr>
        </p:nvSpPr>
        <p:spPr>
          <a:xfrm>
            <a:off x="265500" y="1078750"/>
            <a:ext cx="4045200" cy="1789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AR"/>
              <a:t>Recursos</a:t>
            </a:r>
            <a:endParaRPr/>
          </a:p>
        </p:txBody>
      </p:sp>
      <p:sp>
        <p:nvSpPr>
          <p:cNvPr id="81" name="Google Shape;81;ge89a4c0487_0_67"/>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AR" sz="1600" u="sng">
                <a:solidFill>
                  <a:srgbClr val="000000"/>
                </a:solidFill>
                <a:latin typeface="Source Code Pro"/>
                <a:ea typeface="Source Code Pro"/>
                <a:cs typeface="Source Code Pro"/>
                <a:sym typeface="Source Code Pro"/>
              </a:rPr>
              <a:t>Código base:</a:t>
            </a:r>
            <a:endParaRPr sz="1600" u="sng">
              <a:solidFill>
                <a:srgbClr val="000000"/>
              </a:solidFill>
              <a:latin typeface="Source Code Pro"/>
              <a:ea typeface="Source Code Pro"/>
              <a:cs typeface="Source Code Pro"/>
              <a:sym typeface="Source Code Pro"/>
            </a:endParaRPr>
          </a:p>
          <a:p>
            <a:pPr marL="0" lvl="0" indent="0" algn="l" rtl="0">
              <a:spcBef>
                <a:spcPts val="0"/>
              </a:spcBef>
              <a:spcAft>
                <a:spcPts val="0"/>
              </a:spcAft>
              <a:buNone/>
            </a:pPr>
            <a:endParaRPr sz="1600" u="sng">
              <a:solidFill>
                <a:srgbClr val="000000"/>
              </a:solidFill>
              <a:latin typeface="Source Code Pro"/>
              <a:ea typeface="Source Code Pro"/>
              <a:cs typeface="Source Code Pro"/>
              <a:sym typeface="Source Code Pro"/>
            </a:endParaRPr>
          </a:p>
          <a:p>
            <a:pPr marL="0" lvl="0" indent="0" algn="l" rtl="0">
              <a:spcBef>
                <a:spcPts val="0"/>
              </a:spcBef>
              <a:spcAft>
                <a:spcPts val="0"/>
              </a:spcAft>
              <a:buNone/>
            </a:pPr>
            <a:endParaRPr sz="1600" u="sng">
              <a:solidFill>
                <a:srgbClr val="000000"/>
              </a:solidFill>
              <a:latin typeface="Source Code Pro"/>
              <a:ea typeface="Source Code Pro"/>
              <a:cs typeface="Source Code Pro"/>
              <a:sym typeface="Source Code Pro"/>
            </a:endParaRPr>
          </a:p>
          <a:p>
            <a:pPr marL="0" lvl="0" indent="0" algn="l" rtl="0">
              <a:spcBef>
                <a:spcPts val="0"/>
              </a:spcBef>
              <a:spcAft>
                <a:spcPts val="0"/>
              </a:spcAft>
              <a:buNone/>
            </a:pPr>
            <a:endParaRPr sz="1600" u="sng">
              <a:solidFill>
                <a:srgbClr val="000000"/>
              </a:solidFill>
              <a:latin typeface="Source Code Pro"/>
              <a:ea typeface="Source Code Pro"/>
              <a:cs typeface="Source Code Pro"/>
              <a:sym typeface="Source Code Pro"/>
            </a:endParaRPr>
          </a:p>
          <a:p>
            <a:pPr marL="457200" lvl="0" indent="-311150" algn="l" rtl="0">
              <a:spcBef>
                <a:spcPts val="0"/>
              </a:spcBef>
              <a:spcAft>
                <a:spcPts val="0"/>
              </a:spcAft>
              <a:buClr>
                <a:srgbClr val="000000"/>
              </a:buClr>
              <a:buSzPts val="1300"/>
              <a:buFont typeface="Source Code Pro"/>
              <a:buChar char="●"/>
            </a:pPr>
            <a:r>
              <a:rPr lang="es-AR" sz="1300">
                <a:solidFill>
                  <a:srgbClr val="000000"/>
                </a:solidFill>
                <a:latin typeface="Source Code Pro"/>
                <a:ea typeface="Source Code Pro"/>
                <a:cs typeface="Source Code Pro"/>
                <a:sym typeface="Source Code Pro"/>
              </a:rPr>
              <a:t>Baseline brindado por los organizadores del curso de Stanf</a:t>
            </a:r>
            <a:r>
              <a:rPr lang="es-AR" sz="1400">
                <a:solidFill>
                  <a:srgbClr val="000000"/>
                </a:solidFill>
                <a:latin typeface="Source Code Pro"/>
                <a:ea typeface="Source Code Pro"/>
                <a:cs typeface="Source Code Pro"/>
                <a:sym typeface="Source Code Pro"/>
              </a:rPr>
              <a:t>ord</a:t>
            </a:r>
            <a:r>
              <a:rPr lang="es-AR" sz="1200">
                <a:solidFill>
                  <a:srgbClr val="000000"/>
                </a:solidFill>
                <a:latin typeface="Source Code Pro"/>
                <a:ea typeface="Source Code Pro"/>
                <a:cs typeface="Source Code Pro"/>
                <a:sym typeface="Source Code Pro"/>
              </a:rPr>
              <a:t>(una variación de BERT llamada DistilBERT).</a:t>
            </a:r>
            <a:endParaRPr sz="1600" u="sng">
              <a:solidFill>
                <a:srgbClr val="000000"/>
              </a:solidFill>
              <a:latin typeface="Source Code Pro"/>
              <a:ea typeface="Source Code Pro"/>
              <a:cs typeface="Source Code Pro"/>
              <a:sym typeface="Source Code Pro"/>
            </a:endParaRPr>
          </a:p>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ge89a4c0487_0_73"/>
          <p:cNvSpPr txBox="1">
            <a:spLocks noGrp="1"/>
          </p:cNvSpPr>
          <p:nvPr>
            <p:ph type="title"/>
          </p:nvPr>
        </p:nvSpPr>
        <p:spPr>
          <a:xfrm>
            <a:off x="265525" y="1772800"/>
            <a:ext cx="4045200" cy="1789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r>
              <a:rPr lang="es-AR"/>
              <a:t>Datasets</a:t>
            </a:r>
            <a:endParaRPr/>
          </a:p>
          <a:p>
            <a:pPr marL="0" lvl="0" indent="0" algn="ctr" rtl="0">
              <a:spcBef>
                <a:spcPts val="0"/>
              </a:spcBef>
              <a:spcAft>
                <a:spcPts val="0"/>
              </a:spcAft>
              <a:buNone/>
            </a:pPr>
            <a:endParaRPr/>
          </a:p>
        </p:txBody>
      </p:sp>
      <p:sp>
        <p:nvSpPr>
          <p:cNvPr id="87" name="Google Shape;87;ge89a4c0487_0_73"/>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AR" sz="1600" u="sng">
                <a:solidFill>
                  <a:srgbClr val="000000"/>
                </a:solidFill>
                <a:latin typeface="Source Code Pro"/>
                <a:ea typeface="Source Code Pro"/>
                <a:cs typeface="Source Code Pro"/>
                <a:sym typeface="Source Code Pro"/>
              </a:rPr>
              <a:t>Conocimiento general: </a:t>
            </a:r>
            <a:endParaRPr sz="1600" u="sng">
              <a:solidFill>
                <a:srgbClr val="000000"/>
              </a:solidFill>
              <a:latin typeface="Source Code Pro"/>
              <a:ea typeface="Source Code Pro"/>
              <a:cs typeface="Source Code Pro"/>
              <a:sym typeface="Source Code Pro"/>
            </a:endParaRPr>
          </a:p>
          <a:p>
            <a:pPr marL="0" lvl="0" indent="0" algn="l" rtl="0">
              <a:spcBef>
                <a:spcPts val="0"/>
              </a:spcBef>
              <a:spcAft>
                <a:spcPts val="0"/>
              </a:spcAft>
              <a:buNone/>
            </a:pPr>
            <a:endParaRPr sz="1100">
              <a:solidFill>
                <a:srgbClr val="FF0000"/>
              </a:solidFill>
              <a:latin typeface="Source Code Pro"/>
              <a:ea typeface="Source Code Pro"/>
              <a:cs typeface="Source Code Pro"/>
              <a:sym typeface="Source Code Pro"/>
            </a:endParaRPr>
          </a:p>
          <a:p>
            <a:pPr marL="0" lvl="0" indent="0" algn="ctr" rtl="0">
              <a:spcBef>
                <a:spcPts val="0"/>
              </a:spcBef>
              <a:spcAft>
                <a:spcPts val="0"/>
              </a:spcAft>
              <a:buNone/>
            </a:pPr>
            <a:endParaRPr sz="1100">
              <a:solidFill>
                <a:srgbClr val="000000"/>
              </a:solidFill>
              <a:latin typeface="Source Code Pro"/>
              <a:ea typeface="Source Code Pro"/>
              <a:cs typeface="Source Code Pro"/>
              <a:sym typeface="Source Code Pro"/>
            </a:endParaRPr>
          </a:p>
          <a:p>
            <a:pPr marL="0" lvl="0" indent="0" algn="ctr" rtl="0">
              <a:spcBef>
                <a:spcPts val="0"/>
              </a:spcBef>
              <a:spcAft>
                <a:spcPts val="0"/>
              </a:spcAft>
              <a:buNone/>
            </a:pPr>
            <a:endParaRPr sz="1100">
              <a:solidFill>
                <a:srgbClr val="000000"/>
              </a:solidFill>
              <a:latin typeface="Source Code Pro"/>
              <a:ea typeface="Source Code Pro"/>
              <a:cs typeface="Source Code Pro"/>
              <a:sym typeface="Source Code Pro"/>
            </a:endParaRPr>
          </a:p>
          <a:p>
            <a:pPr marL="457200" lvl="0" indent="-317500" algn="ctr" rtl="0">
              <a:spcBef>
                <a:spcPts val="0"/>
              </a:spcBef>
              <a:spcAft>
                <a:spcPts val="0"/>
              </a:spcAft>
              <a:buClr>
                <a:srgbClr val="000000"/>
              </a:buClr>
              <a:buSzPts val="1400"/>
              <a:buFont typeface="Source Code Pro"/>
              <a:buChar char="●"/>
            </a:pPr>
            <a:r>
              <a:rPr lang="es-AR" sz="1100">
                <a:solidFill>
                  <a:srgbClr val="000000"/>
                </a:solidFill>
                <a:latin typeface="Source Code Pro"/>
                <a:ea typeface="Source Code Pro"/>
                <a:cs typeface="Source Code Pro"/>
                <a:sym typeface="Source Code Pro"/>
              </a:rPr>
              <a:t>SQuAD, NewsQA, Natural Questions (con alrededor de 50000 ejemplos cada uno)</a:t>
            </a:r>
            <a:r>
              <a:rPr lang="es-AR" sz="1600">
                <a:solidFill>
                  <a:srgbClr val="000000"/>
                </a:solidFill>
                <a:latin typeface="Source Code Pro"/>
                <a:ea typeface="Source Code Pro"/>
                <a:cs typeface="Source Code Pro"/>
                <a:sym typeface="Source Code Pro"/>
              </a:rPr>
              <a:t>          </a:t>
            </a:r>
            <a:br>
              <a:rPr lang="es-AR" sz="1600">
                <a:solidFill>
                  <a:srgbClr val="000000"/>
                </a:solidFill>
                <a:latin typeface="Source Code Pro"/>
                <a:ea typeface="Source Code Pro"/>
                <a:cs typeface="Source Code Pro"/>
                <a:sym typeface="Source Code Pro"/>
              </a:rPr>
            </a:br>
            <a:endParaRPr sz="1600">
              <a:solidFill>
                <a:srgbClr val="000000"/>
              </a:solidFill>
              <a:latin typeface="Source Code Pro"/>
              <a:ea typeface="Source Code Pro"/>
              <a:cs typeface="Source Code Pro"/>
              <a:sym typeface="Source Code Pro"/>
            </a:endParaRPr>
          </a:p>
          <a:p>
            <a:pPr marL="0" lvl="0" indent="0" algn="ctr" rtl="0">
              <a:spcBef>
                <a:spcPts val="0"/>
              </a:spcBef>
              <a:spcAft>
                <a:spcPts val="0"/>
              </a:spcAft>
              <a:buNone/>
            </a:pPr>
            <a:endParaRPr sz="1600">
              <a:solidFill>
                <a:srgbClr val="000000"/>
              </a:solidFill>
              <a:latin typeface="Source Code Pro"/>
              <a:ea typeface="Source Code Pro"/>
              <a:cs typeface="Source Code Pro"/>
              <a:sym typeface="Source Code Pro"/>
            </a:endParaRPr>
          </a:p>
          <a:p>
            <a:pPr marL="0" lvl="0" indent="0" algn="l" rtl="0">
              <a:spcBef>
                <a:spcPts val="0"/>
              </a:spcBef>
              <a:spcAft>
                <a:spcPts val="0"/>
              </a:spcAft>
              <a:buNone/>
            </a:pPr>
            <a:r>
              <a:rPr lang="es-AR" sz="1600" u="sng">
                <a:solidFill>
                  <a:srgbClr val="000000"/>
                </a:solidFill>
                <a:latin typeface="Source Code Pro"/>
                <a:ea typeface="Source Code Pro"/>
                <a:cs typeface="Source Code Pro"/>
                <a:sym typeface="Source Code Pro"/>
              </a:rPr>
              <a:t>Conocimiento específico: </a:t>
            </a:r>
            <a:endParaRPr sz="1600" u="sng">
              <a:solidFill>
                <a:srgbClr val="000000"/>
              </a:solidFill>
              <a:latin typeface="Source Code Pro"/>
              <a:ea typeface="Source Code Pro"/>
              <a:cs typeface="Source Code Pro"/>
              <a:sym typeface="Source Code Pro"/>
            </a:endParaRPr>
          </a:p>
          <a:p>
            <a:pPr marL="0" lvl="0" indent="0" algn="l" rtl="0">
              <a:spcBef>
                <a:spcPts val="0"/>
              </a:spcBef>
              <a:spcAft>
                <a:spcPts val="0"/>
              </a:spcAft>
              <a:buNone/>
            </a:pPr>
            <a:endParaRPr sz="1600">
              <a:solidFill>
                <a:srgbClr val="000000"/>
              </a:solidFill>
              <a:latin typeface="Source Code Pro"/>
              <a:ea typeface="Source Code Pro"/>
              <a:cs typeface="Source Code Pro"/>
              <a:sym typeface="Source Code Pro"/>
            </a:endParaRPr>
          </a:p>
          <a:p>
            <a:pPr marL="0" lvl="0" indent="0" algn="l" rtl="0">
              <a:spcBef>
                <a:spcPts val="0"/>
              </a:spcBef>
              <a:spcAft>
                <a:spcPts val="0"/>
              </a:spcAft>
              <a:buNone/>
            </a:pPr>
            <a:endParaRPr sz="1600">
              <a:solidFill>
                <a:srgbClr val="000000"/>
              </a:solidFill>
              <a:latin typeface="Source Code Pro"/>
              <a:ea typeface="Source Code Pro"/>
              <a:cs typeface="Source Code Pro"/>
              <a:sym typeface="Source Code Pro"/>
            </a:endParaRPr>
          </a:p>
          <a:p>
            <a:pPr marL="457200" lvl="0" indent="-298450" algn="l" rtl="0">
              <a:spcBef>
                <a:spcPts val="0"/>
              </a:spcBef>
              <a:spcAft>
                <a:spcPts val="0"/>
              </a:spcAft>
              <a:buClr>
                <a:srgbClr val="000000"/>
              </a:buClr>
              <a:buSzPts val="1100"/>
              <a:buFont typeface="Source Code Pro"/>
              <a:buChar char="●"/>
            </a:pPr>
            <a:r>
              <a:rPr lang="es-AR" sz="1100">
                <a:solidFill>
                  <a:srgbClr val="000000"/>
                </a:solidFill>
                <a:latin typeface="Source Code Pro"/>
                <a:ea typeface="Source Code Pro"/>
                <a:cs typeface="Source Code Pro"/>
                <a:sym typeface="Source Code Pro"/>
              </a:rPr>
              <a:t>DuoRC, RACE, RelationExtraction</a:t>
            </a:r>
            <a:endParaRPr sz="1600">
              <a:solidFill>
                <a:srgbClr val="000000"/>
              </a:solidFill>
              <a:latin typeface="Source Code Pro"/>
              <a:ea typeface="Source Code Pro"/>
              <a:cs typeface="Source Code Pro"/>
              <a:sym typeface="Source Code Pro"/>
            </a:endParaRPr>
          </a:p>
          <a:p>
            <a:pPr marL="0" lvl="0" indent="0" algn="l" rtl="0">
              <a:spcBef>
                <a:spcPts val="0"/>
              </a:spcBef>
              <a:spcAft>
                <a:spcPts val="0"/>
              </a:spcAft>
              <a:buNone/>
            </a:pPr>
            <a:endParaRPr sz="1600">
              <a:solidFill>
                <a:srgbClr val="FF0000"/>
              </a:solidFill>
              <a:latin typeface="Source Code Pro"/>
              <a:ea typeface="Source Code Pro"/>
              <a:cs typeface="Source Code Pro"/>
              <a:sym typeface="Source Code Pro"/>
            </a:endParaRPr>
          </a:p>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ge89a4c0487_0_79"/>
          <p:cNvSpPr txBox="1">
            <a:spLocks noGrp="1"/>
          </p:cNvSpPr>
          <p:nvPr>
            <p:ph type="ctrTitle"/>
          </p:nvPr>
        </p:nvSpPr>
        <p:spPr>
          <a:xfrm>
            <a:off x="411175" y="644300"/>
            <a:ext cx="8282400" cy="2109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AR"/>
              <a:t>Entrenamiento del Baseline</a:t>
            </a:r>
            <a:endParaRPr/>
          </a:p>
        </p:txBody>
      </p:sp>
      <p:sp>
        <p:nvSpPr>
          <p:cNvPr id="93" name="Google Shape;93;ge89a4c0487_0_79"/>
          <p:cNvSpPr txBox="1">
            <a:spLocks noGrp="1"/>
          </p:cNvSpPr>
          <p:nvPr>
            <p:ph type="subTitle" idx="1"/>
          </p:nvPr>
        </p:nvSpPr>
        <p:spPr>
          <a:xfrm>
            <a:off x="336800" y="3708075"/>
            <a:ext cx="8282400" cy="1260600"/>
          </a:xfrm>
          <a:prstGeom prst="rect">
            <a:avLst/>
          </a:prstGeom>
        </p:spPr>
        <p:txBody>
          <a:bodyPr spcFirstLastPara="1" wrap="square" lIns="91425" tIns="91425" rIns="91425" bIns="91425" anchor="ctr" anchorCtr="0">
            <a:noAutofit/>
          </a:bodyPr>
          <a:lstStyle/>
          <a:p>
            <a:pPr marL="457200" lvl="0" indent="-330200" algn="l" rtl="0">
              <a:lnSpc>
                <a:spcPct val="115000"/>
              </a:lnSpc>
              <a:spcBef>
                <a:spcPts val="0"/>
              </a:spcBef>
              <a:spcAft>
                <a:spcPts val="0"/>
              </a:spcAft>
              <a:buClr>
                <a:srgbClr val="000000"/>
              </a:buClr>
              <a:buSzPts val="1600"/>
              <a:buFont typeface="Source Code Pro"/>
              <a:buChar char="●"/>
            </a:pPr>
            <a:r>
              <a:rPr lang="es-AR" sz="1600">
                <a:solidFill>
                  <a:srgbClr val="000000"/>
                </a:solidFill>
                <a:latin typeface="Source Code Pro"/>
                <a:ea typeface="Source Code Pro"/>
                <a:cs typeface="Source Code Pro"/>
                <a:sym typeface="Source Code Pro"/>
              </a:rPr>
              <a:t>Servidor con GPU.</a:t>
            </a:r>
            <a:endParaRPr sz="1600">
              <a:solidFill>
                <a:srgbClr val="000000"/>
              </a:solidFill>
              <a:latin typeface="Source Code Pro"/>
              <a:ea typeface="Source Code Pro"/>
              <a:cs typeface="Source Code Pro"/>
              <a:sym typeface="Source Code Pro"/>
            </a:endParaRPr>
          </a:p>
          <a:p>
            <a:pPr marL="457200" lvl="0" indent="-330200" algn="l" rtl="0">
              <a:lnSpc>
                <a:spcPct val="115000"/>
              </a:lnSpc>
              <a:spcBef>
                <a:spcPts val="0"/>
              </a:spcBef>
              <a:spcAft>
                <a:spcPts val="0"/>
              </a:spcAft>
              <a:buClr>
                <a:srgbClr val="000000"/>
              </a:buClr>
              <a:buSzPts val="1600"/>
              <a:buFont typeface="Source Code Pro"/>
              <a:buChar char="●"/>
            </a:pPr>
            <a:r>
              <a:rPr lang="es-AR" sz="1600">
                <a:solidFill>
                  <a:srgbClr val="000000"/>
                </a:solidFill>
                <a:latin typeface="Source Code Pro"/>
                <a:ea typeface="Source Code Pro"/>
                <a:cs typeface="Source Code Pro"/>
                <a:sym typeface="Source Code Pro"/>
              </a:rPr>
              <a:t>Problemas de capacidad computacional. (la cantidad de ejemplos excedía nuestra capacidad de cómputo. Luego de varios intentos fallidos logramos entrenar nuestro Baseline con los tres datasets de conocimiento general. Para esto debimos seleccionar un número relativamente bajo Bath Size = 4. )</a:t>
            </a:r>
            <a:endParaRPr sz="1600">
              <a:solidFill>
                <a:srgbClr val="000000"/>
              </a:solidFill>
              <a:latin typeface="Source Code Pro"/>
              <a:ea typeface="Source Code Pro"/>
              <a:cs typeface="Source Code Pro"/>
              <a:sym typeface="Source Code Pro"/>
            </a:endParaRPr>
          </a:p>
          <a:p>
            <a:pPr marL="0" lvl="0" indent="0" algn="ctr"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ge89a4c0487_0_30"/>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r>
              <a:rPr lang="es-AR" sz="1600" u="sng" dirty="0" err="1">
                <a:latin typeface="Source Code Pro"/>
                <a:ea typeface="Source Code Pro"/>
                <a:cs typeface="Source Code Pro"/>
                <a:sym typeface="Source Code Pro"/>
              </a:rPr>
              <a:t>Exact</a:t>
            </a:r>
            <a:r>
              <a:rPr lang="es-AR" sz="1600" u="sng" dirty="0">
                <a:latin typeface="Source Code Pro"/>
                <a:ea typeface="Source Code Pro"/>
                <a:cs typeface="Source Code Pro"/>
                <a:sym typeface="Source Code Pro"/>
              </a:rPr>
              <a:t> </a:t>
            </a:r>
            <a:r>
              <a:rPr lang="es-AR" sz="1600" u="sng" dirty="0">
                <a:solidFill>
                  <a:schemeClr val="bg2"/>
                </a:solidFill>
                <a:latin typeface="Source Code Pro"/>
                <a:ea typeface="Source Code Pro"/>
                <a:cs typeface="Source Code Pro"/>
                <a:sym typeface="Source Code Pro"/>
              </a:rPr>
              <a:t>Match:</a:t>
            </a:r>
            <a:r>
              <a:rPr lang="es-AR" dirty="0">
                <a:solidFill>
                  <a:schemeClr val="bg2"/>
                </a:solidFill>
                <a:latin typeface="Source Code Pro"/>
                <a:ea typeface="Source Code Pro"/>
                <a:cs typeface="Source Code Pro"/>
                <a:sym typeface="Source Code Pro"/>
              </a:rPr>
              <a:t> </a:t>
            </a:r>
            <a:r>
              <a:rPr lang="es-AR" sz="1300" dirty="0">
                <a:solidFill>
                  <a:schemeClr val="bg2"/>
                </a:solidFill>
                <a:latin typeface="Source Code Pro"/>
                <a:ea typeface="Source Code Pro"/>
                <a:cs typeface="Source Code Pro"/>
                <a:sym typeface="Source Code Pro"/>
              </a:rPr>
              <a:t>es una medida binaria (true/false), y su resultado depende de si el output de nuestro modelo se corresponde exactamente con la respuesta esperada</a:t>
            </a:r>
            <a:endParaRPr sz="2000" dirty="0">
              <a:solidFill>
                <a:schemeClr val="bg2"/>
              </a:solidFill>
              <a:latin typeface="Source Code Pro"/>
              <a:ea typeface="Source Code Pro"/>
              <a:cs typeface="Source Code Pro"/>
              <a:sym typeface="Source Code Pro"/>
            </a:endParaRPr>
          </a:p>
          <a:p>
            <a:pPr marL="0" lvl="0" indent="0" algn="l" rtl="0">
              <a:spcBef>
                <a:spcPts val="0"/>
              </a:spcBef>
              <a:spcAft>
                <a:spcPts val="0"/>
              </a:spcAft>
              <a:buNone/>
            </a:pPr>
            <a:endParaRPr dirty="0">
              <a:solidFill>
                <a:schemeClr val="bg2"/>
              </a:solidFill>
            </a:endParaRPr>
          </a:p>
          <a:p>
            <a:pPr marL="0" lvl="0" indent="0" algn="l" rtl="0">
              <a:spcBef>
                <a:spcPts val="0"/>
              </a:spcBef>
              <a:spcAft>
                <a:spcPts val="0"/>
              </a:spcAft>
              <a:buNone/>
            </a:pPr>
            <a:r>
              <a:rPr lang="es-AR" sz="1600" u="sng" dirty="0">
                <a:solidFill>
                  <a:schemeClr val="bg2"/>
                </a:solidFill>
                <a:latin typeface="Source Code Pro"/>
                <a:ea typeface="Source Code Pro"/>
                <a:cs typeface="Source Code Pro"/>
                <a:sym typeface="Source Code Pro"/>
              </a:rPr>
              <a:t>F1</a:t>
            </a:r>
            <a:r>
              <a:rPr lang="es-AR" dirty="0">
                <a:solidFill>
                  <a:schemeClr val="bg2"/>
                </a:solidFill>
                <a:latin typeface="Source Code Pro"/>
                <a:ea typeface="Source Code Pro"/>
                <a:cs typeface="Source Code Pro"/>
                <a:sym typeface="Source Code Pro"/>
              </a:rPr>
              <a:t>: </a:t>
            </a:r>
            <a:r>
              <a:rPr lang="es-AR" sz="1300" dirty="0">
                <a:solidFill>
                  <a:schemeClr val="bg2"/>
                </a:solidFill>
                <a:latin typeface="Source Code Pro"/>
                <a:ea typeface="Source Code Pro"/>
                <a:cs typeface="Source Code Pro"/>
                <a:sym typeface="Source Code Pro"/>
              </a:rPr>
              <a:t>media armónica de precisión y recuperación (</a:t>
            </a:r>
            <a:r>
              <a:rPr lang="es-AR" sz="1300" dirty="0" err="1">
                <a:solidFill>
                  <a:schemeClr val="bg2"/>
                </a:solidFill>
                <a:latin typeface="Source Code Pro"/>
                <a:ea typeface="Source Code Pro"/>
                <a:cs typeface="Source Code Pro"/>
                <a:sym typeface="Source Code Pro"/>
              </a:rPr>
              <a:t>recall</a:t>
            </a:r>
            <a:r>
              <a:rPr lang="es-AR" sz="1300" dirty="0">
                <a:solidFill>
                  <a:schemeClr val="bg2"/>
                </a:solidFill>
                <a:latin typeface="Source Code Pro"/>
                <a:ea typeface="Source Code Pro"/>
                <a:cs typeface="Source Code Pro"/>
                <a:sym typeface="Source Code Pro"/>
              </a:rPr>
              <a:t>)</a:t>
            </a:r>
            <a:endParaRPr sz="2000" dirty="0">
              <a:solidFill>
                <a:schemeClr val="bg2"/>
              </a:solidFill>
              <a:latin typeface="Source Code Pro"/>
              <a:ea typeface="Source Code Pro"/>
              <a:cs typeface="Source Code Pro"/>
              <a:sym typeface="Source Code Pro"/>
            </a:endParaRPr>
          </a:p>
          <a:p>
            <a:pPr marL="0" lvl="0" indent="0" algn="l" rtl="0">
              <a:spcBef>
                <a:spcPts val="0"/>
              </a:spcBef>
              <a:spcAft>
                <a:spcPts val="0"/>
              </a:spcAft>
              <a:buNone/>
            </a:pPr>
            <a:endParaRPr dirty="0">
              <a:solidFill>
                <a:schemeClr val="bg2"/>
              </a:solidFill>
            </a:endParaRPr>
          </a:p>
          <a:p>
            <a:pPr marL="0" lvl="0" indent="0" algn="l" rtl="0">
              <a:spcBef>
                <a:spcPts val="0"/>
              </a:spcBef>
              <a:spcAft>
                <a:spcPts val="0"/>
              </a:spcAft>
              <a:buNone/>
            </a:pPr>
            <a:r>
              <a:rPr lang="es-AR" sz="1600" u="sng" dirty="0">
                <a:solidFill>
                  <a:schemeClr val="bg2"/>
                </a:solidFill>
                <a:latin typeface="Source Code Pro"/>
                <a:ea typeface="Source Code Pro"/>
                <a:cs typeface="Source Code Pro"/>
                <a:sym typeface="Source Code Pro"/>
              </a:rPr>
              <a:t>Función de pérdida: </a:t>
            </a:r>
            <a:r>
              <a:rPr lang="es-AR" sz="1300" dirty="0">
                <a:solidFill>
                  <a:schemeClr val="bg2"/>
                </a:solidFill>
                <a:latin typeface="Source Code Pro"/>
                <a:ea typeface="Source Code Pro"/>
                <a:cs typeface="Source Code Pro"/>
                <a:sym typeface="Source Code Pro"/>
              </a:rPr>
              <a:t>La suma de la pérdida de probabilidad logarítmica negativa (entropía cruzada) para las ubicaciones inicial y final de nuestra predicción.</a:t>
            </a:r>
            <a:endParaRPr sz="1300" dirty="0">
              <a:solidFill>
                <a:schemeClr val="bg2"/>
              </a:solidFill>
              <a:latin typeface="Source Code Pro"/>
              <a:ea typeface="Source Code Pro"/>
              <a:cs typeface="Source Code Pro"/>
              <a:sym typeface="Source Code Pro"/>
            </a:endParaRPr>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99" name="Google Shape;99;ge89a4c0487_0_30"/>
          <p:cNvSpPr/>
          <p:nvPr/>
        </p:nvSpPr>
        <p:spPr>
          <a:xfrm>
            <a:off x="384225" y="210700"/>
            <a:ext cx="7895100" cy="9420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AR" sz="4200">
                <a:solidFill>
                  <a:schemeClr val="lt1"/>
                </a:solidFill>
              </a:rPr>
              <a:t>Métricas</a:t>
            </a:r>
            <a:endParaRPr sz="42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ge89a4c0487_0_35"/>
          <p:cNvSpPr txBox="1">
            <a:spLocks noGrp="1"/>
          </p:cNvSpPr>
          <p:nvPr>
            <p:ph type="body" idx="1"/>
          </p:nvPr>
        </p:nvSpPr>
        <p:spPr>
          <a:xfrm>
            <a:off x="685350" y="1493625"/>
            <a:ext cx="8520600" cy="309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AR" sz="1500">
                <a:solidFill>
                  <a:srgbClr val="000000"/>
                </a:solidFill>
                <a:latin typeface="Source Code Pro"/>
                <a:ea typeface="Source Code Pro"/>
                <a:cs typeface="Source Code Pro"/>
                <a:sym typeface="Source Code Pro"/>
              </a:rPr>
              <a:t>Sobre los  3 datasets de dominio general, (sobre los dataset de Validación): </a:t>
            </a:r>
            <a:endParaRPr sz="1500">
              <a:solidFill>
                <a:srgbClr val="000000"/>
              </a:solidFill>
              <a:latin typeface="Source Code Pro"/>
              <a:ea typeface="Source Code Pro"/>
              <a:cs typeface="Source Code Pro"/>
              <a:sym typeface="Source Code Pro"/>
            </a:endParaRPr>
          </a:p>
          <a:p>
            <a:pPr marL="0" lvl="0" indent="457200" algn="l" rtl="0">
              <a:spcBef>
                <a:spcPts val="0"/>
              </a:spcBef>
              <a:spcAft>
                <a:spcPts val="0"/>
              </a:spcAft>
              <a:buNone/>
            </a:pPr>
            <a:endParaRPr sz="1100">
              <a:solidFill>
                <a:srgbClr val="FF0000"/>
              </a:solidFill>
              <a:latin typeface="Source Code Pro"/>
              <a:ea typeface="Source Code Pro"/>
              <a:cs typeface="Source Code Pro"/>
              <a:sym typeface="Source Code Pro"/>
            </a:endParaRPr>
          </a:p>
          <a:p>
            <a:pPr marL="457200" lvl="0" indent="-311150" algn="l" rtl="0">
              <a:spcBef>
                <a:spcPts val="0"/>
              </a:spcBef>
              <a:spcAft>
                <a:spcPts val="0"/>
              </a:spcAft>
              <a:buClr>
                <a:srgbClr val="FF0000"/>
              </a:buClr>
              <a:buSzPts val="1300"/>
              <a:buFont typeface="Source Code Pro"/>
              <a:buChar char="●"/>
            </a:pPr>
            <a:r>
              <a:rPr lang="es-AR" sz="1300">
                <a:solidFill>
                  <a:srgbClr val="FF0000"/>
                </a:solidFill>
                <a:latin typeface="Source Code Pro"/>
                <a:ea typeface="Source Code Pro"/>
                <a:cs typeface="Source Code Pro"/>
                <a:sym typeface="Source Code Pro"/>
              </a:rPr>
              <a:t>F1= 70.70</a:t>
            </a:r>
            <a:endParaRPr sz="1300">
              <a:solidFill>
                <a:srgbClr val="FF0000"/>
              </a:solidFill>
              <a:latin typeface="Source Code Pro"/>
              <a:ea typeface="Source Code Pro"/>
              <a:cs typeface="Source Code Pro"/>
              <a:sym typeface="Source Code Pro"/>
            </a:endParaRPr>
          </a:p>
          <a:p>
            <a:pPr marL="457200" lvl="0" indent="-311150" algn="l" rtl="0">
              <a:spcBef>
                <a:spcPts val="0"/>
              </a:spcBef>
              <a:spcAft>
                <a:spcPts val="0"/>
              </a:spcAft>
              <a:buClr>
                <a:srgbClr val="FF0000"/>
              </a:buClr>
              <a:buSzPts val="1300"/>
              <a:buFont typeface="Source Code Pro"/>
              <a:buChar char="●"/>
            </a:pPr>
            <a:r>
              <a:rPr lang="es-AR" sz="1300">
                <a:solidFill>
                  <a:srgbClr val="FF0000"/>
                </a:solidFill>
                <a:latin typeface="Source Code Pro"/>
                <a:ea typeface="Source Code Pro"/>
                <a:cs typeface="Source Code Pro"/>
                <a:sym typeface="Source Code Pro"/>
              </a:rPr>
              <a:t>EM =  54.95 </a:t>
            </a:r>
            <a:endParaRPr sz="1300">
              <a:solidFill>
                <a:srgbClr val="FF0000"/>
              </a:solidFill>
              <a:latin typeface="Source Code Pro"/>
              <a:ea typeface="Source Code Pro"/>
              <a:cs typeface="Source Code Pro"/>
              <a:sym typeface="Source Code Pro"/>
            </a:endParaRPr>
          </a:p>
          <a:p>
            <a:pPr marL="0" lvl="0" indent="0" algn="l" rtl="0">
              <a:spcBef>
                <a:spcPts val="0"/>
              </a:spcBef>
              <a:spcAft>
                <a:spcPts val="0"/>
              </a:spcAft>
              <a:buNone/>
            </a:pPr>
            <a:endParaRPr b="1">
              <a:latin typeface="Source Code Pro"/>
              <a:ea typeface="Source Code Pro"/>
              <a:cs typeface="Source Code Pro"/>
              <a:sym typeface="Source Code Pro"/>
            </a:endParaRPr>
          </a:p>
          <a:p>
            <a:pPr marL="0" lvl="0" indent="0" algn="l" rtl="0">
              <a:spcBef>
                <a:spcPts val="0"/>
              </a:spcBef>
              <a:spcAft>
                <a:spcPts val="0"/>
              </a:spcAft>
              <a:buNone/>
            </a:pPr>
            <a:r>
              <a:rPr lang="es-AR" sz="1600">
                <a:solidFill>
                  <a:srgbClr val="000000"/>
                </a:solidFill>
                <a:latin typeface="Source Code Pro"/>
                <a:ea typeface="Source Code Pro"/>
                <a:cs typeface="Source Code Pro"/>
                <a:sym typeface="Source Code Pro"/>
              </a:rPr>
              <a:t>Sobre los dataset de Testeo (se utilizaron los dataset correspondientes a la Validación sobre conocimiento específico - carpeta oodomain_val):</a:t>
            </a:r>
            <a:endParaRPr sz="1600">
              <a:solidFill>
                <a:srgbClr val="000000"/>
              </a:solidFill>
              <a:latin typeface="Source Code Pro"/>
              <a:ea typeface="Source Code Pro"/>
              <a:cs typeface="Source Code Pro"/>
              <a:sym typeface="Source Code Pro"/>
            </a:endParaRPr>
          </a:p>
          <a:p>
            <a:pPr marL="0" lvl="0" indent="0" algn="l" rtl="0">
              <a:spcBef>
                <a:spcPts val="0"/>
              </a:spcBef>
              <a:spcAft>
                <a:spcPts val="0"/>
              </a:spcAft>
              <a:buNone/>
            </a:pPr>
            <a:endParaRPr sz="1600">
              <a:solidFill>
                <a:srgbClr val="000000"/>
              </a:solidFill>
              <a:latin typeface="Source Code Pro"/>
              <a:ea typeface="Source Code Pro"/>
              <a:cs typeface="Source Code Pro"/>
              <a:sym typeface="Source Code Pro"/>
            </a:endParaRPr>
          </a:p>
          <a:p>
            <a:pPr marL="457200" lvl="0" indent="-311150" algn="l" rtl="0">
              <a:spcBef>
                <a:spcPts val="0"/>
              </a:spcBef>
              <a:spcAft>
                <a:spcPts val="0"/>
              </a:spcAft>
              <a:buClr>
                <a:srgbClr val="FF0000"/>
              </a:buClr>
              <a:buSzPts val="1300"/>
              <a:buFont typeface="Source Code Pro"/>
              <a:buChar char="●"/>
            </a:pPr>
            <a:r>
              <a:rPr lang="es-AR" sz="1300">
                <a:solidFill>
                  <a:srgbClr val="FF0000"/>
                </a:solidFill>
                <a:latin typeface="Source Code Pro"/>
                <a:ea typeface="Source Code Pro"/>
                <a:cs typeface="Source Code Pro"/>
                <a:sym typeface="Source Code Pro"/>
              </a:rPr>
              <a:t>F1:47.59,</a:t>
            </a:r>
            <a:endParaRPr sz="1300">
              <a:solidFill>
                <a:srgbClr val="FF0000"/>
              </a:solidFill>
              <a:latin typeface="Source Code Pro"/>
              <a:ea typeface="Source Code Pro"/>
              <a:cs typeface="Source Code Pro"/>
              <a:sym typeface="Source Code Pro"/>
            </a:endParaRPr>
          </a:p>
          <a:p>
            <a:pPr marL="457200" lvl="0" indent="-311150" algn="l" rtl="0">
              <a:spcBef>
                <a:spcPts val="0"/>
              </a:spcBef>
              <a:spcAft>
                <a:spcPts val="0"/>
              </a:spcAft>
              <a:buClr>
                <a:srgbClr val="FF0000"/>
              </a:buClr>
              <a:buSzPts val="1300"/>
              <a:buFont typeface="Source Code Pro"/>
              <a:buChar char="●"/>
            </a:pPr>
            <a:r>
              <a:rPr lang="es-AR" sz="1300">
                <a:solidFill>
                  <a:srgbClr val="FF0000"/>
                </a:solidFill>
                <a:latin typeface="Source Code Pro"/>
                <a:ea typeface="Source Code Pro"/>
                <a:cs typeface="Source Code Pro"/>
                <a:sym typeface="Source Code Pro"/>
              </a:rPr>
              <a:t>EM:31.94</a:t>
            </a:r>
            <a:endParaRPr sz="1300">
              <a:solidFill>
                <a:srgbClr val="FF0000"/>
              </a:solidFill>
              <a:latin typeface="Source Code Pro"/>
              <a:ea typeface="Source Code Pro"/>
              <a:cs typeface="Source Code Pro"/>
              <a:sym typeface="Source Code Pro"/>
            </a:endParaRPr>
          </a:p>
          <a:p>
            <a:pPr marL="0" lvl="0" indent="0" algn="l" rtl="0">
              <a:spcBef>
                <a:spcPts val="0"/>
              </a:spcBef>
              <a:spcAft>
                <a:spcPts val="0"/>
              </a:spcAft>
              <a:buNone/>
            </a:pPr>
            <a:endParaRPr b="1">
              <a:latin typeface="Source Code Pro"/>
              <a:ea typeface="Source Code Pro"/>
              <a:cs typeface="Source Code Pro"/>
              <a:sym typeface="Source Code Pro"/>
            </a:endParaRPr>
          </a:p>
        </p:txBody>
      </p:sp>
      <p:sp>
        <p:nvSpPr>
          <p:cNvPr id="105" name="Google Shape;105;ge89a4c0487_0_35"/>
          <p:cNvSpPr/>
          <p:nvPr/>
        </p:nvSpPr>
        <p:spPr>
          <a:xfrm>
            <a:off x="453900" y="102075"/>
            <a:ext cx="8378400" cy="10287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AR" sz="2900">
                <a:solidFill>
                  <a:schemeClr val="lt1"/>
                </a:solidFill>
              </a:rPr>
              <a:t>Resultados del Baseline</a:t>
            </a:r>
            <a:endParaRPr sz="29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ge89a4c0487_0_84"/>
          <p:cNvSpPr txBox="1">
            <a:spLocks noGrp="1"/>
          </p:cNvSpPr>
          <p:nvPr>
            <p:ph type="ctrTitle"/>
          </p:nvPr>
        </p:nvSpPr>
        <p:spPr>
          <a:xfrm>
            <a:off x="411175" y="557525"/>
            <a:ext cx="8282400" cy="1574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AR"/>
              <a:t>Propuesta de mejora</a:t>
            </a:r>
            <a:endParaRPr/>
          </a:p>
        </p:txBody>
      </p:sp>
      <p:sp>
        <p:nvSpPr>
          <p:cNvPr id="111" name="Google Shape;111;ge89a4c0487_0_84"/>
          <p:cNvSpPr txBox="1">
            <a:spLocks noGrp="1"/>
          </p:cNvSpPr>
          <p:nvPr>
            <p:ph type="subTitle" idx="1"/>
          </p:nvPr>
        </p:nvSpPr>
        <p:spPr>
          <a:xfrm>
            <a:off x="411175" y="3398250"/>
            <a:ext cx="8282400" cy="12606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chemeClr val="dk2"/>
              </a:buClr>
              <a:buSzPts val="1100"/>
              <a:buFont typeface="Arial"/>
              <a:buNone/>
            </a:pPr>
            <a:r>
              <a:rPr lang="es-AR" sz="2800" u="sng">
                <a:solidFill>
                  <a:srgbClr val="000000"/>
                </a:solidFill>
                <a:latin typeface="Source Code Pro"/>
                <a:ea typeface="Source Code Pro"/>
                <a:cs typeface="Source Code Pro"/>
                <a:sym typeface="Source Code Pro"/>
              </a:rPr>
              <a:t>Mixture of Experts</a:t>
            </a:r>
            <a:endParaRPr sz="4300"/>
          </a:p>
        </p:txBody>
      </p:sp>
    </p:spTree>
  </p:cSld>
  <p:clrMapOvr>
    <a:masterClrMapping/>
  </p:clrMapOvr>
</p:sld>
</file>

<file path=ppt/theme/theme1.xml><?xml version="1.0" encoding="utf-8"?>
<a:theme xmlns:a="http://schemas.openxmlformats.org/drawingml/2006/main"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1098</Words>
  <Application>Microsoft Office PowerPoint</Application>
  <PresentationFormat>Presentación en pantalla (16:9)</PresentationFormat>
  <Paragraphs>179</Paragraphs>
  <Slides>22</Slides>
  <Notes>22</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22</vt:i4>
      </vt:variant>
    </vt:vector>
  </HeadingPairs>
  <TitlesOfParts>
    <vt:vector size="26" baseType="lpstr">
      <vt:lpstr>Arial</vt:lpstr>
      <vt:lpstr>Oswald</vt:lpstr>
      <vt:lpstr>Source Code Pro</vt:lpstr>
      <vt:lpstr>Modern Writer</vt:lpstr>
      <vt:lpstr>Aprendizaje profundo por Datitos / Otoño 2021  Presentación Proyecto final </vt:lpstr>
      <vt:lpstr>Presentación de PowerPoint</vt:lpstr>
      <vt:lpstr>Presentación de PowerPoint</vt:lpstr>
      <vt:lpstr>Recursos</vt:lpstr>
      <vt:lpstr>               Datasets </vt:lpstr>
      <vt:lpstr>Entrenamiento del Baseline</vt:lpstr>
      <vt:lpstr>Presentación de PowerPoint</vt:lpstr>
      <vt:lpstr>Presentación de PowerPoint</vt:lpstr>
      <vt:lpstr>Propuesta de mejora</vt:lpstr>
      <vt:lpstr>  Esta solución consiste en entrenar varios BERTs con diferentes preguntas, para tener una especie de panel de expertos que sepan qué responder. </vt:lpstr>
      <vt:lpstr>Presentación de PowerPoint</vt:lpstr>
      <vt:lpstr>Bases de Diseño</vt:lpstr>
      <vt:lpstr>Presentación de PowerPoint</vt:lpstr>
      <vt:lpstr>Presentación de PowerPoint</vt:lpstr>
      <vt:lpstr>Puntos Principales</vt:lpstr>
      <vt:lpstr>Presentación de PowerPoint</vt:lpstr>
      <vt:lpstr>Beneficios Esperados</vt:lpstr>
      <vt:lpstr>Problemas y Soluciones:</vt:lpstr>
      <vt:lpstr>Presentación de PowerPoint</vt:lpstr>
      <vt:lpstr>Resultados</vt:lpstr>
      <vt:lpstr>¿Qué nos queda por probar?</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Aprendizaje profundo por Datitos / Otoño 2021  Presentación Proyecto final </dc:title>
  <cp:lastModifiedBy>Emiliano Alvarez</cp:lastModifiedBy>
  <cp:revision>1</cp:revision>
  <dcterms:modified xsi:type="dcterms:W3CDTF">2022-11-10T17:04:39Z</dcterms:modified>
</cp:coreProperties>
</file>